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7" r:id="rId1"/>
  </p:sldMasterIdLst>
  <p:notesMasterIdLst>
    <p:notesMasterId r:id="rId350"/>
  </p:notesMasterIdLst>
  <p:handoutMasterIdLst>
    <p:handoutMasterId r:id="rId351"/>
  </p:handoutMasterIdLst>
  <p:sldIdLst>
    <p:sldId id="2152" r:id="rId2"/>
    <p:sldId id="1246" r:id="rId3"/>
    <p:sldId id="1247" r:id="rId4"/>
    <p:sldId id="1304" r:id="rId5"/>
    <p:sldId id="1248" r:id="rId6"/>
    <p:sldId id="2022" r:id="rId7"/>
    <p:sldId id="2023" r:id="rId8"/>
    <p:sldId id="2024" r:id="rId9"/>
    <p:sldId id="2025" r:id="rId10"/>
    <p:sldId id="2026" r:id="rId11"/>
    <p:sldId id="2027" r:id="rId12"/>
    <p:sldId id="2044" r:id="rId13"/>
    <p:sldId id="1249" r:id="rId14"/>
    <p:sldId id="1250" r:id="rId15"/>
    <p:sldId id="1252" r:id="rId16"/>
    <p:sldId id="1251" r:id="rId17"/>
    <p:sldId id="1253" r:id="rId18"/>
    <p:sldId id="2045" r:id="rId19"/>
    <p:sldId id="1254" r:id="rId20"/>
    <p:sldId id="1255" r:id="rId21"/>
    <p:sldId id="755" r:id="rId22"/>
    <p:sldId id="756" r:id="rId23"/>
    <p:sldId id="1296" r:id="rId24"/>
    <p:sldId id="1291" r:id="rId25"/>
    <p:sldId id="2228" r:id="rId26"/>
    <p:sldId id="1295" r:id="rId27"/>
    <p:sldId id="1310" r:id="rId28"/>
    <p:sldId id="1292" r:id="rId29"/>
    <p:sldId id="1293" r:id="rId30"/>
    <p:sldId id="1314" r:id="rId31"/>
    <p:sldId id="1315" r:id="rId32"/>
    <p:sldId id="1316" r:id="rId33"/>
    <p:sldId id="1317" r:id="rId34"/>
    <p:sldId id="2212" r:id="rId35"/>
    <p:sldId id="2118" r:id="rId36"/>
    <p:sldId id="1270" r:id="rId37"/>
    <p:sldId id="2029" r:id="rId38"/>
    <p:sldId id="1273" r:id="rId39"/>
    <p:sldId id="1274" r:id="rId40"/>
    <p:sldId id="752" r:id="rId41"/>
    <p:sldId id="1271" r:id="rId42"/>
    <p:sldId id="876" r:id="rId43"/>
    <p:sldId id="877" r:id="rId44"/>
    <p:sldId id="878" r:id="rId45"/>
    <p:sldId id="879" r:id="rId46"/>
    <p:sldId id="880" r:id="rId47"/>
    <p:sldId id="881" r:id="rId48"/>
    <p:sldId id="757" r:id="rId49"/>
    <p:sldId id="681" r:id="rId50"/>
    <p:sldId id="1305" r:id="rId51"/>
    <p:sldId id="707" r:id="rId52"/>
    <p:sldId id="758" r:id="rId53"/>
    <p:sldId id="2119" r:id="rId54"/>
    <p:sldId id="724" r:id="rId55"/>
    <p:sldId id="721" r:id="rId56"/>
    <p:sldId id="722" r:id="rId57"/>
    <p:sldId id="714" r:id="rId58"/>
    <p:sldId id="723" r:id="rId59"/>
    <p:sldId id="2030" r:id="rId60"/>
    <p:sldId id="2120" r:id="rId61"/>
    <p:sldId id="760" r:id="rId62"/>
    <p:sldId id="1243" r:id="rId63"/>
    <p:sldId id="761" r:id="rId64"/>
    <p:sldId id="1244" r:id="rId65"/>
    <p:sldId id="1245" r:id="rId66"/>
    <p:sldId id="771" r:id="rId67"/>
    <p:sldId id="2121" r:id="rId68"/>
    <p:sldId id="1279" r:id="rId69"/>
    <p:sldId id="2122" r:id="rId70"/>
    <p:sldId id="2123" r:id="rId71"/>
    <p:sldId id="2124" r:id="rId72"/>
    <p:sldId id="2125" r:id="rId73"/>
    <p:sldId id="2028" r:id="rId74"/>
    <p:sldId id="1264" r:id="rId75"/>
    <p:sldId id="1235" r:id="rId76"/>
    <p:sldId id="1236" r:id="rId77"/>
    <p:sldId id="1242" r:id="rId78"/>
    <p:sldId id="1240" r:id="rId79"/>
    <p:sldId id="1318" r:id="rId80"/>
    <p:sldId id="1319" r:id="rId81"/>
    <p:sldId id="1322" r:id="rId82"/>
    <p:sldId id="1323" r:id="rId83"/>
    <p:sldId id="1324" r:id="rId84"/>
    <p:sldId id="1321" r:id="rId85"/>
    <p:sldId id="741" r:id="rId86"/>
    <p:sldId id="2107" r:id="rId87"/>
    <p:sldId id="2108" r:id="rId88"/>
    <p:sldId id="2109" r:id="rId89"/>
    <p:sldId id="2110" r:id="rId90"/>
    <p:sldId id="862" r:id="rId91"/>
    <p:sldId id="2111" r:id="rId92"/>
    <p:sldId id="2112" r:id="rId93"/>
    <p:sldId id="2113" r:id="rId94"/>
    <p:sldId id="867" r:id="rId95"/>
    <p:sldId id="868" r:id="rId96"/>
    <p:sldId id="2114" r:id="rId97"/>
    <p:sldId id="519" r:id="rId98"/>
    <p:sldId id="857" r:id="rId99"/>
    <p:sldId id="2115" r:id="rId100"/>
    <p:sldId id="2116" r:id="rId101"/>
    <p:sldId id="2117" r:id="rId102"/>
    <p:sldId id="770" r:id="rId103"/>
    <p:sldId id="2037" r:id="rId104"/>
    <p:sldId id="2038" r:id="rId105"/>
    <p:sldId id="2039" r:id="rId106"/>
    <p:sldId id="2040" r:id="rId107"/>
    <p:sldId id="2041" r:id="rId108"/>
    <p:sldId id="2042" r:id="rId109"/>
    <p:sldId id="2043" r:id="rId110"/>
    <p:sldId id="2213" r:id="rId111"/>
    <p:sldId id="1265" r:id="rId112"/>
    <p:sldId id="2033" r:id="rId113"/>
    <p:sldId id="2031" r:id="rId114"/>
    <p:sldId id="1266" r:id="rId115"/>
    <p:sldId id="2032" r:id="rId116"/>
    <p:sldId id="2034" r:id="rId117"/>
    <p:sldId id="2035" r:id="rId118"/>
    <p:sldId id="1256" r:id="rId119"/>
    <p:sldId id="2153" r:id="rId120"/>
    <p:sldId id="1257" r:id="rId121"/>
    <p:sldId id="1258" r:id="rId122"/>
    <p:sldId id="1259" r:id="rId123"/>
    <p:sldId id="1260" r:id="rId124"/>
    <p:sldId id="1261" r:id="rId125"/>
    <p:sldId id="1262" r:id="rId126"/>
    <p:sldId id="2127" r:id="rId127"/>
    <p:sldId id="2128" r:id="rId128"/>
    <p:sldId id="1267" r:id="rId129"/>
    <p:sldId id="1276" r:id="rId130"/>
    <p:sldId id="2129" r:id="rId131"/>
    <p:sldId id="1325" r:id="rId132"/>
    <p:sldId id="2290" r:id="rId133"/>
    <p:sldId id="2289" r:id="rId134"/>
    <p:sldId id="2291" r:id="rId135"/>
    <p:sldId id="2292" r:id="rId136"/>
    <p:sldId id="2293" r:id="rId137"/>
    <p:sldId id="2294" r:id="rId138"/>
    <p:sldId id="2174" r:id="rId139"/>
    <p:sldId id="2175" r:id="rId140"/>
    <p:sldId id="2176" r:id="rId141"/>
    <p:sldId id="2177" r:id="rId142"/>
    <p:sldId id="2178" r:id="rId143"/>
    <p:sldId id="2179" r:id="rId144"/>
    <p:sldId id="2180" r:id="rId145"/>
    <p:sldId id="2187" r:id="rId146"/>
    <p:sldId id="2188" r:id="rId147"/>
    <p:sldId id="2189" r:id="rId148"/>
    <p:sldId id="2190" r:id="rId149"/>
    <p:sldId id="2191" r:id="rId150"/>
    <p:sldId id="2192" r:id="rId151"/>
    <p:sldId id="2266" r:id="rId152"/>
    <p:sldId id="2288" r:id="rId153"/>
    <p:sldId id="2287" r:id="rId154"/>
    <p:sldId id="2296" r:id="rId155"/>
    <p:sldId id="2295" r:id="rId156"/>
    <p:sldId id="2181" r:id="rId157"/>
    <p:sldId id="2182" r:id="rId158"/>
    <p:sldId id="2183" r:id="rId159"/>
    <p:sldId id="2184" r:id="rId160"/>
    <p:sldId id="2185" r:id="rId161"/>
    <p:sldId id="2186" r:id="rId162"/>
    <p:sldId id="2193" r:id="rId163"/>
    <p:sldId id="2194" r:id="rId164"/>
    <p:sldId id="2205" r:id="rId165"/>
    <p:sldId id="2206" r:id="rId166"/>
    <p:sldId id="2195" r:id="rId167"/>
    <p:sldId id="2196" r:id="rId168"/>
    <p:sldId id="691" r:id="rId169"/>
    <p:sldId id="2229" r:id="rId170"/>
    <p:sldId id="2197" r:id="rId171"/>
    <p:sldId id="2198" r:id="rId172"/>
    <p:sldId id="2199" r:id="rId173"/>
    <p:sldId id="2200" r:id="rId174"/>
    <p:sldId id="2207" r:id="rId175"/>
    <p:sldId id="2208" r:id="rId176"/>
    <p:sldId id="2201" r:id="rId177"/>
    <p:sldId id="2215" r:id="rId178"/>
    <p:sldId id="2230" r:id="rId179"/>
    <p:sldId id="2211" r:id="rId180"/>
    <p:sldId id="2214" r:id="rId181"/>
    <p:sldId id="2052" r:id="rId182"/>
    <p:sldId id="2053" r:id="rId183"/>
    <p:sldId id="2054" r:id="rId184"/>
    <p:sldId id="2231" r:id="rId185"/>
    <p:sldId id="2057" r:id="rId186"/>
    <p:sldId id="2055" r:id="rId187"/>
    <p:sldId id="2056" r:id="rId188"/>
    <p:sldId id="1096" r:id="rId189"/>
    <p:sldId id="1327" r:id="rId190"/>
    <p:sldId id="1329" r:id="rId191"/>
    <p:sldId id="2142" r:id="rId192"/>
    <p:sldId id="2143" r:id="rId193"/>
    <p:sldId id="2058" r:id="rId194"/>
    <p:sldId id="2059" r:id="rId195"/>
    <p:sldId id="2060" r:id="rId196"/>
    <p:sldId id="2217" r:id="rId197"/>
    <p:sldId id="2218" r:id="rId198"/>
    <p:sldId id="2219" r:id="rId199"/>
    <p:sldId id="2220" r:id="rId200"/>
    <p:sldId id="2221" r:id="rId201"/>
    <p:sldId id="2222" r:id="rId202"/>
    <p:sldId id="2223" r:id="rId203"/>
    <p:sldId id="2224" r:id="rId204"/>
    <p:sldId id="1079" r:id="rId205"/>
    <p:sldId id="2225" r:id="rId206"/>
    <p:sldId id="2226" r:id="rId207"/>
    <p:sldId id="2227" r:id="rId208"/>
    <p:sldId id="2072" r:id="rId209"/>
    <p:sldId id="2073" r:id="rId210"/>
    <p:sldId id="2144" r:id="rId211"/>
    <p:sldId id="2074" r:id="rId212"/>
    <p:sldId id="2075" r:id="rId213"/>
    <p:sldId id="2145" r:id="rId214"/>
    <p:sldId id="2146" r:id="rId215"/>
    <p:sldId id="2076" r:id="rId216"/>
    <p:sldId id="2077" r:id="rId217"/>
    <p:sldId id="2078" r:id="rId218"/>
    <p:sldId id="2232" r:id="rId219"/>
    <p:sldId id="2233" r:id="rId220"/>
    <p:sldId id="2234" r:id="rId221"/>
    <p:sldId id="2235" r:id="rId222"/>
    <p:sldId id="2236" r:id="rId223"/>
    <p:sldId id="2238" r:id="rId224"/>
    <p:sldId id="2239" r:id="rId225"/>
    <p:sldId id="2240" r:id="rId226"/>
    <p:sldId id="256" r:id="rId227"/>
    <p:sldId id="851" r:id="rId228"/>
    <p:sldId id="2101" r:id="rId229"/>
    <p:sldId id="2151" r:id="rId230"/>
    <p:sldId id="2102" r:id="rId231"/>
    <p:sldId id="841" r:id="rId232"/>
    <p:sldId id="894" r:id="rId233"/>
    <p:sldId id="2243" r:id="rId234"/>
    <p:sldId id="892" r:id="rId235"/>
    <p:sldId id="844" r:id="rId236"/>
    <p:sldId id="2265" r:id="rId237"/>
    <p:sldId id="2267" r:id="rId238"/>
    <p:sldId id="1823" r:id="rId239"/>
    <p:sldId id="1824" r:id="rId240"/>
    <p:sldId id="1825" r:id="rId241"/>
    <p:sldId id="1826" r:id="rId242"/>
    <p:sldId id="2245" r:id="rId243"/>
    <p:sldId id="2036" r:id="rId244"/>
    <p:sldId id="2246" r:id="rId245"/>
    <p:sldId id="2247" r:id="rId246"/>
    <p:sldId id="2248" r:id="rId247"/>
    <p:sldId id="2249" r:id="rId248"/>
    <p:sldId id="2250" r:id="rId249"/>
    <p:sldId id="2251" r:id="rId250"/>
    <p:sldId id="2252" r:id="rId251"/>
    <p:sldId id="2253" r:id="rId252"/>
    <p:sldId id="2254" r:id="rId253"/>
    <p:sldId id="2046" r:id="rId254"/>
    <p:sldId id="2047" r:id="rId255"/>
    <p:sldId id="1827" r:id="rId256"/>
    <p:sldId id="1828" r:id="rId257"/>
    <p:sldId id="1829" r:id="rId258"/>
    <p:sldId id="1830" r:id="rId259"/>
    <p:sldId id="1831" r:id="rId260"/>
    <p:sldId id="2255" r:id="rId261"/>
    <p:sldId id="2048" r:id="rId262"/>
    <p:sldId id="2049" r:id="rId263"/>
    <p:sldId id="2050" r:id="rId264"/>
    <p:sldId id="2256" r:id="rId265"/>
    <p:sldId id="2257" r:id="rId266"/>
    <p:sldId id="2051" r:id="rId267"/>
    <p:sldId id="2258" r:id="rId268"/>
    <p:sldId id="2259" r:id="rId269"/>
    <p:sldId id="2260" r:id="rId270"/>
    <p:sldId id="2261" r:id="rId271"/>
    <p:sldId id="2262" r:id="rId272"/>
    <p:sldId id="2263" r:id="rId273"/>
    <p:sldId id="2264" r:id="rId274"/>
    <p:sldId id="2061" r:id="rId275"/>
    <p:sldId id="1622" r:id="rId276"/>
    <p:sldId id="1623" r:id="rId277"/>
    <p:sldId id="1624" r:id="rId278"/>
    <p:sldId id="1625" r:id="rId279"/>
    <p:sldId id="1660" r:id="rId280"/>
    <p:sldId id="1154" r:id="rId281"/>
    <p:sldId id="1161" r:id="rId282"/>
    <p:sldId id="1678" r:id="rId283"/>
    <p:sldId id="1679" r:id="rId284"/>
    <p:sldId id="1680" r:id="rId285"/>
    <p:sldId id="1661" r:id="rId286"/>
    <p:sldId id="1832" r:id="rId287"/>
    <p:sldId id="1833" r:id="rId288"/>
    <p:sldId id="1693" r:id="rId289"/>
    <p:sldId id="1168" r:id="rId290"/>
    <p:sldId id="1626" r:id="rId291"/>
    <p:sldId id="1627" r:id="rId292"/>
    <p:sldId id="1628" r:id="rId293"/>
    <p:sldId id="1681" r:id="rId294"/>
    <p:sldId id="2273" r:id="rId295"/>
    <p:sldId id="1162" r:id="rId296"/>
    <p:sldId id="2272" r:id="rId297"/>
    <p:sldId id="2274" r:id="rId298"/>
    <p:sldId id="2277" r:id="rId299"/>
    <p:sldId id="899" r:id="rId300"/>
    <p:sldId id="911" r:id="rId301"/>
    <p:sldId id="912" r:id="rId302"/>
    <p:sldId id="913" r:id="rId303"/>
    <p:sldId id="914" r:id="rId304"/>
    <p:sldId id="917" r:id="rId305"/>
    <p:sldId id="915" r:id="rId306"/>
    <p:sldId id="919" r:id="rId307"/>
    <p:sldId id="918" r:id="rId308"/>
    <p:sldId id="921" r:id="rId309"/>
    <p:sldId id="922" r:id="rId310"/>
    <p:sldId id="923" r:id="rId311"/>
    <p:sldId id="2268" r:id="rId312"/>
    <p:sldId id="849" r:id="rId313"/>
    <p:sldId id="850" r:id="rId314"/>
    <p:sldId id="2085" r:id="rId315"/>
    <p:sldId id="2086" r:id="rId316"/>
    <p:sldId id="2087" r:id="rId317"/>
    <p:sldId id="2088" r:id="rId318"/>
    <p:sldId id="2270" r:id="rId319"/>
    <p:sldId id="2271" r:id="rId320"/>
    <p:sldId id="2275" r:id="rId321"/>
    <p:sldId id="2276" r:id="rId322"/>
    <p:sldId id="2089" r:id="rId323"/>
    <p:sldId id="2278" r:id="rId324"/>
    <p:sldId id="2279" r:id="rId325"/>
    <p:sldId id="2090" r:id="rId326"/>
    <p:sldId id="2091" r:id="rId327"/>
    <p:sldId id="816" r:id="rId328"/>
    <p:sldId id="800" r:id="rId329"/>
    <p:sldId id="799" r:id="rId330"/>
    <p:sldId id="900" r:id="rId331"/>
    <p:sldId id="901" r:id="rId332"/>
    <p:sldId id="902" r:id="rId333"/>
    <p:sldId id="903" r:id="rId334"/>
    <p:sldId id="904" r:id="rId335"/>
    <p:sldId id="905" r:id="rId336"/>
    <p:sldId id="906" r:id="rId337"/>
    <p:sldId id="907" r:id="rId338"/>
    <p:sldId id="908" r:id="rId339"/>
    <p:sldId id="909" r:id="rId340"/>
    <p:sldId id="910" r:id="rId341"/>
    <p:sldId id="2280" r:id="rId342"/>
    <p:sldId id="2282" r:id="rId343"/>
    <p:sldId id="2281" r:id="rId344"/>
    <p:sldId id="2283" r:id="rId345"/>
    <p:sldId id="2284" r:id="rId346"/>
    <p:sldId id="2241" r:id="rId347"/>
    <p:sldId id="2285" r:id="rId348"/>
    <p:sldId id="2286" r:id="rId349"/>
  </p:sldIdLst>
  <p:sldSz cx="11522075" cy="6480175"/>
  <p:notesSz cx="6797675" cy="9874250"/>
  <p:custDataLst>
    <p:tags r:id="rId352"/>
  </p:custDataLst>
  <p:defaultTex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055" algn="l" rtl="0" fontAlgn="base" latinLnBrk="1">
      <a:spcBef>
        <a:spcPct val="0"/>
      </a:spcBef>
      <a:spcAft>
        <a:spcPct val="0"/>
      </a:spcAft>
      <a:defRPr kumimoji="1" kern="1200">
        <a:solidFill>
          <a:schemeClr val="tx1"/>
        </a:solidFill>
        <a:latin typeface="굴림" charset="-127"/>
        <a:ea typeface="굴림" charset="-127"/>
        <a:cs typeface="+mn-cs"/>
      </a:defRPr>
    </a:lvl2pPr>
    <a:lvl3pPr marL="914110" algn="l" rtl="0" fontAlgn="base" latinLnBrk="1">
      <a:spcBef>
        <a:spcPct val="0"/>
      </a:spcBef>
      <a:spcAft>
        <a:spcPct val="0"/>
      </a:spcAft>
      <a:defRPr kumimoji="1" kern="1200">
        <a:solidFill>
          <a:schemeClr val="tx1"/>
        </a:solidFill>
        <a:latin typeface="굴림" charset="-127"/>
        <a:ea typeface="굴림" charset="-127"/>
        <a:cs typeface="+mn-cs"/>
      </a:defRPr>
    </a:lvl3pPr>
    <a:lvl4pPr marL="1371164" algn="l" rtl="0" fontAlgn="base" latinLnBrk="1">
      <a:spcBef>
        <a:spcPct val="0"/>
      </a:spcBef>
      <a:spcAft>
        <a:spcPct val="0"/>
      </a:spcAft>
      <a:defRPr kumimoji="1" kern="1200">
        <a:solidFill>
          <a:schemeClr val="tx1"/>
        </a:solidFill>
        <a:latin typeface="굴림" charset="-127"/>
        <a:ea typeface="굴림" charset="-127"/>
        <a:cs typeface="+mn-cs"/>
      </a:defRPr>
    </a:lvl4pPr>
    <a:lvl5pPr marL="1828218" algn="l" rtl="0" fontAlgn="base" latinLnBrk="1">
      <a:spcBef>
        <a:spcPct val="0"/>
      </a:spcBef>
      <a:spcAft>
        <a:spcPct val="0"/>
      </a:spcAft>
      <a:defRPr kumimoji="1" kern="1200">
        <a:solidFill>
          <a:schemeClr val="tx1"/>
        </a:solidFill>
        <a:latin typeface="굴림" charset="-127"/>
        <a:ea typeface="굴림" charset="-127"/>
        <a:cs typeface="+mn-cs"/>
      </a:defRPr>
    </a:lvl5pPr>
    <a:lvl6pPr marL="2285272" algn="l" defTabSz="914110" rtl="0" eaLnBrk="1" latinLnBrk="1" hangingPunct="1">
      <a:defRPr kumimoji="1" kern="1200">
        <a:solidFill>
          <a:schemeClr val="tx1"/>
        </a:solidFill>
        <a:latin typeface="굴림" charset="-127"/>
        <a:ea typeface="굴림" charset="-127"/>
        <a:cs typeface="+mn-cs"/>
      </a:defRPr>
    </a:lvl6pPr>
    <a:lvl7pPr marL="2742327" algn="l" defTabSz="914110" rtl="0" eaLnBrk="1" latinLnBrk="1" hangingPunct="1">
      <a:defRPr kumimoji="1" kern="1200">
        <a:solidFill>
          <a:schemeClr val="tx1"/>
        </a:solidFill>
        <a:latin typeface="굴림" charset="-127"/>
        <a:ea typeface="굴림" charset="-127"/>
        <a:cs typeface="+mn-cs"/>
      </a:defRPr>
    </a:lvl7pPr>
    <a:lvl8pPr marL="3199383" algn="l" defTabSz="914110" rtl="0" eaLnBrk="1" latinLnBrk="1" hangingPunct="1">
      <a:defRPr kumimoji="1" kern="1200">
        <a:solidFill>
          <a:schemeClr val="tx1"/>
        </a:solidFill>
        <a:latin typeface="굴림" charset="-127"/>
        <a:ea typeface="굴림" charset="-127"/>
        <a:cs typeface="+mn-cs"/>
      </a:defRPr>
    </a:lvl8pPr>
    <a:lvl9pPr marL="3656438" algn="l" defTabSz="914110" rtl="0" eaLnBrk="1" latinLnBrk="1" hangingPunct="1">
      <a:defRPr kumimoji="1" kern="1200">
        <a:solidFill>
          <a:schemeClr val="tx1"/>
        </a:solidFill>
        <a:latin typeface="굴림" charset="-127"/>
        <a:ea typeface="굴림" charset="-127"/>
        <a:cs typeface="+mn-cs"/>
      </a:defRPr>
    </a:lvl9pPr>
  </p:defaultTextStyle>
  <p:extLst>
    <p:ext uri="{EFAFB233-063F-42B5-8137-9DF3F51BA10A}">
      <p15:sldGuideLst xmlns:p15="http://schemas.microsoft.com/office/powerpoint/2012/main">
        <p15:guide id="1" orient="horz" pos="414" userDrawn="1">
          <p15:clr>
            <a:srgbClr val="A4A3A4"/>
          </p15:clr>
        </p15:guide>
        <p15:guide id="2" orient="horz" pos="3720" userDrawn="1">
          <p15:clr>
            <a:srgbClr val="A4A3A4"/>
          </p15:clr>
        </p15:guide>
        <p15:guide id="3" orient="horz" pos="690" userDrawn="1">
          <p15:clr>
            <a:srgbClr val="A4A3A4"/>
          </p15:clr>
        </p15:guide>
        <p15:guide id="4" pos="485">
          <p15:clr>
            <a:srgbClr val="A4A3A4"/>
          </p15:clr>
        </p15:guide>
        <p15:guide id="5" pos="7058">
          <p15:clr>
            <a:srgbClr val="A4A3A4"/>
          </p15:clr>
        </p15:guide>
        <p15:guide id="7" pos="282" userDrawn="1">
          <p15:clr>
            <a:srgbClr val="A4A3A4"/>
          </p15:clr>
        </p15:guide>
        <p15:guide id="8" pos="6940" userDrawn="1">
          <p15:clr>
            <a:srgbClr val="A4A3A4"/>
          </p15:clr>
        </p15:guide>
        <p15:guide id="9" pos="635" userDrawn="1">
          <p15:clr>
            <a:srgbClr val="A4A3A4"/>
          </p15:clr>
        </p15:guide>
        <p15:guide id="10" pos="749" userDrawn="1">
          <p15:clr>
            <a:srgbClr val="A4A3A4"/>
          </p15:clr>
        </p15:guide>
      </p15:sldGuideLst>
    </p:ext>
    <p:ext uri="{2D200454-40CA-4A62-9FC3-DE9A4176ACB9}">
      <p15:notesGuideLst xmlns:p15="http://schemas.microsoft.com/office/powerpoint/2012/main">
        <p15:guide id="1" orient="horz" pos="3110">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C"/>
    <a:srgbClr val="80ABE0"/>
    <a:srgbClr val="F2CA58"/>
    <a:srgbClr val="399AB5"/>
    <a:srgbClr val="F4D170"/>
    <a:srgbClr val="5D829E"/>
    <a:srgbClr val="EFF3F6"/>
    <a:srgbClr val="EFF3FF"/>
    <a:srgbClr val="EFFFFF"/>
    <a:srgbClr val="0B5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23" autoAdjust="0"/>
    <p:restoredTop sz="92964" autoAdjust="0"/>
  </p:normalViewPr>
  <p:slideViewPr>
    <p:cSldViewPr>
      <p:cViewPr varScale="1">
        <p:scale>
          <a:sx n="67" d="100"/>
          <a:sy n="67" d="100"/>
        </p:scale>
        <p:origin x="102" y="1014"/>
      </p:cViewPr>
      <p:guideLst>
        <p:guide orient="horz" pos="414"/>
        <p:guide orient="horz" pos="3720"/>
        <p:guide orient="horz" pos="690"/>
        <p:guide pos="485"/>
        <p:guide pos="7058"/>
        <p:guide pos="282"/>
        <p:guide pos="6940"/>
        <p:guide pos="635"/>
        <p:guide pos="749"/>
      </p:guideLst>
    </p:cSldViewPr>
  </p:slideViewPr>
  <p:outlineViewPr>
    <p:cViewPr>
      <p:scale>
        <a:sx n="30" d="100"/>
        <a:sy n="30"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 r:id="rId127" collapse="1"/>
      <p:sld r:id="rId128" collapse="1"/>
      <p:sld r:id="rId129" collapse="1"/>
      <p:sld r:id="rId130" collapse="1"/>
      <p:sld r:id="rId131" collapse="1"/>
      <p:sld r:id="rId132" collapse="1"/>
      <p:sld r:id="rId133" collapse="1"/>
      <p:sld r:id="rId134" collapse="1"/>
      <p:sld r:id="rId135" collapse="1"/>
      <p:sld r:id="rId136" collapse="1"/>
      <p:sld r:id="rId137" collapse="1"/>
      <p:sld r:id="rId138" collapse="1"/>
      <p:sld r:id="rId139" collapse="1"/>
      <p:sld r:id="rId140" collapse="1"/>
      <p:sld r:id="rId141" collapse="1"/>
      <p:sld r:id="rId142" collapse="1"/>
      <p:sld r:id="rId143" collapse="1"/>
      <p:sld r:id="rId144" collapse="1"/>
      <p:sld r:id="rId145" collapse="1"/>
      <p:sld r:id="rId146" collapse="1"/>
      <p:sld r:id="rId147" collapse="1"/>
      <p:sld r:id="rId148" collapse="1"/>
      <p:sld r:id="rId149" collapse="1"/>
      <p:sld r:id="rId150" collapse="1"/>
      <p:sld r:id="rId151" collapse="1"/>
      <p:sld r:id="rId152" collapse="1"/>
      <p:sld r:id="rId153" collapse="1"/>
      <p:sld r:id="rId154" collapse="1"/>
      <p:sld r:id="rId155" collapse="1"/>
      <p:sld r:id="rId156" collapse="1"/>
      <p:sld r:id="rId157" collapse="1"/>
      <p:sld r:id="rId158" collapse="1"/>
      <p:sld r:id="rId159" collapse="1"/>
      <p:sld r:id="rId160" collapse="1"/>
      <p:sld r:id="rId161" collapse="1"/>
      <p:sld r:id="rId162" collapse="1"/>
      <p:sld r:id="rId163" collapse="1"/>
      <p:sld r:id="rId164" collapse="1"/>
      <p:sld r:id="rId165" collapse="1"/>
      <p:sld r:id="rId166" collapse="1"/>
      <p:sld r:id="rId167" collapse="1"/>
      <p:sld r:id="rId168" collapse="1"/>
      <p:sld r:id="rId169" collapse="1"/>
      <p:sld r:id="rId170" collapse="1"/>
      <p:sld r:id="rId171" collapse="1"/>
      <p:sld r:id="rId172" collapse="1"/>
      <p:sld r:id="rId173" collapse="1"/>
      <p:sld r:id="rId174" collapse="1"/>
      <p:sld r:id="rId175" collapse="1"/>
      <p:sld r:id="rId176" collapse="1"/>
      <p:sld r:id="rId177" collapse="1"/>
      <p:sld r:id="rId178" collapse="1"/>
      <p:sld r:id="rId179" collapse="1"/>
      <p:sld r:id="rId180" collapse="1"/>
      <p:sld r:id="rId181" collapse="1"/>
      <p:sld r:id="rId182" collapse="1"/>
      <p:sld r:id="rId183" collapse="1"/>
      <p:sld r:id="rId184" collapse="1"/>
      <p:sld r:id="rId185" collapse="1"/>
      <p:sld r:id="rId186" collapse="1"/>
      <p:sld r:id="rId187" collapse="1"/>
      <p:sld r:id="rId188" collapse="1"/>
      <p:sld r:id="rId189" collapse="1"/>
      <p:sld r:id="rId190" collapse="1"/>
      <p:sld r:id="rId191" collapse="1"/>
      <p:sld r:id="rId192" collapse="1"/>
      <p:sld r:id="rId193" collapse="1"/>
      <p:sld r:id="rId194" collapse="1"/>
      <p:sld r:id="rId195" collapse="1"/>
      <p:sld r:id="rId196" collapse="1"/>
      <p:sld r:id="rId197" collapse="1"/>
      <p:sld r:id="rId198" collapse="1"/>
      <p:sld r:id="rId199" collapse="1"/>
    </p:sldLst>
  </p:outlineViewPr>
  <p:notesTextViewPr>
    <p:cViewPr>
      <p:scale>
        <a:sx n="3" d="2"/>
        <a:sy n="3" d="2"/>
      </p:scale>
      <p:origin x="0" y="0"/>
    </p:cViewPr>
  </p:notesTextViewPr>
  <p:sorterViewPr>
    <p:cViewPr>
      <p:scale>
        <a:sx n="66" d="100"/>
        <a:sy n="66" d="100"/>
      </p:scale>
      <p:origin x="0" y="0"/>
    </p:cViewPr>
  </p:sorterViewPr>
  <p:notesViewPr>
    <p:cSldViewPr>
      <p:cViewPr varScale="1">
        <p:scale>
          <a:sx n="74" d="100"/>
          <a:sy n="74" d="100"/>
        </p:scale>
        <p:origin x="2574" y="60"/>
      </p:cViewPr>
      <p:guideLst>
        <p:guide orient="horz" pos="3110"/>
        <p:guide pos="2142"/>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slide" Target="slides/slide338.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350" Type="http://schemas.openxmlformats.org/officeDocument/2006/relationships/notesMaster" Target="notesMasters/notesMaster1.xml"/><Relationship Id="rId35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handoutMaster" Target="handoutMasters/handoutMaster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tags" Target="tags/tag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presProps" Target="pres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viewProps" Target="view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_rels/viewProps.xml.rels><?xml version="1.0" encoding="UTF-8" standalone="yes"?>
<Relationships xmlns="http://schemas.openxmlformats.org/package/2006/relationships"><Relationship Id="rId117" Type="http://schemas.openxmlformats.org/officeDocument/2006/relationships/slide" Target="slides/slide160.xml"/><Relationship Id="rId21" Type="http://schemas.openxmlformats.org/officeDocument/2006/relationships/slide" Target="slides/slide31.xml"/><Relationship Id="rId42" Type="http://schemas.openxmlformats.org/officeDocument/2006/relationships/slide" Target="slides/slide65.xml"/><Relationship Id="rId63" Type="http://schemas.openxmlformats.org/officeDocument/2006/relationships/slide" Target="slides/slide97.xml"/><Relationship Id="rId84" Type="http://schemas.openxmlformats.org/officeDocument/2006/relationships/slide" Target="slides/slide125.xml"/><Relationship Id="rId138" Type="http://schemas.openxmlformats.org/officeDocument/2006/relationships/slide" Target="slides/slide183.xml"/><Relationship Id="rId159" Type="http://schemas.openxmlformats.org/officeDocument/2006/relationships/slide" Target="slides/slide204.xml"/><Relationship Id="rId170" Type="http://schemas.openxmlformats.org/officeDocument/2006/relationships/slide" Target="slides/slide215.xml"/><Relationship Id="rId191" Type="http://schemas.openxmlformats.org/officeDocument/2006/relationships/slide" Target="slides/slide319.xml"/><Relationship Id="rId196" Type="http://schemas.openxmlformats.org/officeDocument/2006/relationships/slide" Target="slides/slide324.xml"/><Relationship Id="rId16" Type="http://schemas.openxmlformats.org/officeDocument/2006/relationships/slide" Target="slides/slide23.xml"/><Relationship Id="rId107" Type="http://schemas.openxmlformats.org/officeDocument/2006/relationships/slide" Target="slides/slide150.xml"/><Relationship Id="rId11" Type="http://schemas.openxmlformats.org/officeDocument/2006/relationships/slide" Target="slides/slide15.xml"/><Relationship Id="rId32" Type="http://schemas.openxmlformats.org/officeDocument/2006/relationships/slide" Target="slides/slide45.xml"/><Relationship Id="rId37" Type="http://schemas.openxmlformats.org/officeDocument/2006/relationships/slide" Target="slides/slide60.xml"/><Relationship Id="rId53" Type="http://schemas.openxmlformats.org/officeDocument/2006/relationships/slide" Target="slides/slide87.xml"/><Relationship Id="rId58" Type="http://schemas.openxmlformats.org/officeDocument/2006/relationships/slide" Target="slides/slide92.xml"/><Relationship Id="rId74" Type="http://schemas.openxmlformats.org/officeDocument/2006/relationships/slide" Target="slides/slide109.xml"/><Relationship Id="rId79" Type="http://schemas.openxmlformats.org/officeDocument/2006/relationships/slide" Target="slides/slide120.xml"/><Relationship Id="rId102" Type="http://schemas.openxmlformats.org/officeDocument/2006/relationships/slide" Target="slides/slide145.xml"/><Relationship Id="rId123" Type="http://schemas.openxmlformats.org/officeDocument/2006/relationships/slide" Target="slides/slide168.xml"/><Relationship Id="rId128" Type="http://schemas.openxmlformats.org/officeDocument/2006/relationships/slide" Target="slides/slide173.xml"/><Relationship Id="rId144" Type="http://schemas.openxmlformats.org/officeDocument/2006/relationships/slide" Target="slides/slide189.xml"/><Relationship Id="rId149" Type="http://schemas.openxmlformats.org/officeDocument/2006/relationships/slide" Target="slides/slide194.xml"/><Relationship Id="rId5" Type="http://schemas.openxmlformats.org/officeDocument/2006/relationships/slide" Target="slides/slide8.xml"/><Relationship Id="rId90" Type="http://schemas.openxmlformats.org/officeDocument/2006/relationships/slide" Target="slides/slide133.xml"/><Relationship Id="rId95" Type="http://schemas.openxmlformats.org/officeDocument/2006/relationships/slide" Target="slides/slide138.xml"/><Relationship Id="rId160" Type="http://schemas.openxmlformats.org/officeDocument/2006/relationships/slide" Target="slides/slide205.xml"/><Relationship Id="rId165" Type="http://schemas.openxmlformats.org/officeDocument/2006/relationships/slide" Target="slides/slide210.xml"/><Relationship Id="rId181" Type="http://schemas.openxmlformats.org/officeDocument/2006/relationships/slide" Target="slides/slide289.xml"/><Relationship Id="rId186" Type="http://schemas.openxmlformats.org/officeDocument/2006/relationships/slide" Target="slides/slide314.xml"/><Relationship Id="rId22" Type="http://schemas.openxmlformats.org/officeDocument/2006/relationships/slide" Target="slides/slide32.xml"/><Relationship Id="rId27" Type="http://schemas.openxmlformats.org/officeDocument/2006/relationships/slide" Target="slides/slide39.xml"/><Relationship Id="rId43" Type="http://schemas.openxmlformats.org/officeDocument/2006/relationships/slide" Target="slides/slide75.xml"/><Relationship Id="rId48" Type="http://schemas.openxmlformats.org/officeDocument/2006/relationships/slide" Target="slides/slide81.xml"/><Relationship Id="rId64" Type="http://schemas.openxmlformats.org/officeDocument/2006/relationships/slide" Target="slides/slide98.xml"/><Relationship Id="rId69" Type="http://schemas.openxmlformats.org/officeDocument/2006/relationships/slide" Target="slides/slide104.xml"/><Relationship Id="rId113" Type="http://schemas.openxmlformats.org/officeDocument/2006/relationships/slide" Target="slides/slide156.xml"/><Relationship Id="rId118" Type="http://schemas.openxmlformats.org/officeDocument/2006/relationships/slide" Target="slides/slide161.xml"/><Relationship Id="rId134" Type="http://schemas.openxmlformats.org/officeDocument/2006/relationships/slide" Target="slides/slide179.xml"/><Relationship Id="rId139" Type="http://schemas.openxmlformats.org/officeDocument/2006/relationships/slide" Target="slides/slide184.xml"/><Relationship Id="rId80" Type="http://schemas.openxmlformats.org/officeDocument/2006/relationships/slide" Target="slides/slide121.xml"/><Relationship Id="rId85" Type="http://schemas.openxmlformats.org/officeDocument/2006/relationships/slide" Target="slides/slide126.xml"/><Relationship Id="rId150" Type="http://schemas.openxmlformats.org/officeDocument/2006/relationships/slide" Target="slides/slide195.xml"/><Relationship Id="rId155" Type="http://schemas.openxmlformats.org/officeDocument/2006/relationships/slide" Target="slides/slide200.xml"/><Relationship Id="rId171" Type="http://schemas.openxmlformats.org/officeDocument/2006/relationships/slide" Target="slides/slide216.xml"/><Relationship Id="rId176" Type="http://schemas.openxmlformats.org/officeDocument/2006/relationships/slide" Target="slides/slide223.xml"/><Relationship Id="rId192" Type="http://schemas.openxmlformats.org/officeDocument/2006/relationships/slide" Target="slides/slide320.xml"/><Relationship Id="rId197" Type="http://schemas.openxmlformats.org/officeDocument/2006/relationships/slide" Target="slides/slide325.xml"/><Relationship Id="rId12" Type="http://schemas.openxmlformats.org/officeDocument/2006/relationships/slide" Target="slides/slide16.xml"/><Relationship Id="rId17" Type="http://schemas.openxmlformats.org/officeDocument/2006/relationships/slide" Target="slides/slide24.xml"/><Relationship Id="rId33" Type="http://schemas.openxmlformats.org/officeDocument/2006/relationships/slide" Target="slides/slide46.xml"/><Relationship Id="rId38" Type="http://schemas.openxmlformats.org/officeDocument/2006/relationships/slide" Target="slides/slide61.xml"/><Relationship Id="rId59" Type="http://schemas.openxmlformats.org/officeDocument/2006/relationships/slide" Target="slides/slide93.xml"/><Relationship Id="rId103" Type="http://schemas.openxmlformats.org/officeDocument/2006/relationships/slide" Target="slides/slide146.xml"/><Relationship Id="rId108" Type="http://schemas.openxmlformats.org/officeDocument/2006/relationships/slide" Target="slides/slide151.xml"/><Relationship Id="rId124" Type="http://schemas.openxmlformats.org/officeDocument/2006/relationships/slide" Target="slides/slide169.xml"/><Relationship Id="rId129" Type="http://schemas.openxmlformats.org/officeDocument/2006/relationships/slide" Target="slides/slide174.xml"/><Relationship Id="rId54" Type="http://schemas.openxmlformats.org/officeDocument/2006/relationships/slide" Target="slides/slide88.xml"/><Relationship Id="rId70" Type="http://schemas.openxmlformats.org/officeDocument/2006/relationships/slide" Target="slides/slide105.xml"/><Relationship Id="rId75" Type="http://schemas.openxmlformats.org/officeDocument/2006/relationships/slide" Target="slides/slide112.xml"/><Relationship Id="rId91" Type="http://schemas.openxmlformats.org/officeDocument/2006/relationships/slide" Target="slides/slide134.xml"/><Relationship Id="rId96" Type="http://schemas.openxmlformats.org/officeDocument/2006/relationships/slide" Target="slides/slide139.xml"/><Relationship Id="rId140" Type="http://schemas.openxmlformats.org/officeDocument/2006/relationships/slide" Target="slides/slide185.xml"/><Relationship Id="rId145" Type="http://schemas.openxmlformats.org/officeDocument/2006/relationships/slide" Target="slides/slide190.xml"/><Relationship Id="rId161" Type="http://schemas.openxmlformats.org/officeDocument/2006/relationships/slide" Target="slides/slide206.xml"/><Relationship Id="rId166" Type="http://schemas.openxmlformats.org/officeDocument/2006/relationships/slide" Target="slides/slide211.xml"/><Relationship Id="rId182" Type="http://schemas.openxmlformats.org/officeDocument/2006/relationships/slide" Target="slides/slide295.xml"/><Relationship Id="rId187" Type="http://schemas.openxmlformats.org/officeDocument/2006/relationships/slide" Target="slides/slide315.xml"/><Relationship Id="rId1" Type="http://schemas.openxmlformats.org/officeDocument/2006/relationships/slide" Target="slides/slide3.xml"/><Relationship Id="rId6" Type="http://schemas.openxmlformats.org/officeDocument/2006/relationships/slide" Target="slides/slide9.xml"/><Relationship Id="rId23" Type="http://schemas.openxmlformats.org/officeDocument/2006/relationships/slide" Target="slides/slide33.xml"/><Relationship Id="rId28" Type="http://schemas.openxmlformats.org/officeDocument/2006/relationships/slide" Target="slides/slide40.xml"/><Relationship Id="rId49" Type="http://schemas.openxmlformats.org/officeDocument/2006/relationships/slide" Target="slides/slide82.xml"/><Relationship Id="rId114" Type="http://schemas.openxmlformats.org/officeDocument/2006/relationships/slide" Target="slides/slide157.xml"/><Relationship Id="rId119" Type="http://schemas.openxmlformats.org/officeDocument/2006/relationships/slide" Target="slides/slide162.xml"/><Relationship Id="rId44" Type="http://schemas.openxmlformats.org/officeDocument/2006/relationships/slide" Target="slides/slide76.xml"/><Relationship Id="rId60" Type="http://schemas.openxmlformats.org/officeDocument/2006/relationships/slide" Target="slides/slide94.xml"/><Relationship Id="rId65" Type="http://schemas.openxmlformats.org/officeDocument/2006/relationships/slide" Target="slides/slide99.xml"/><Relationship Id="rId81" Type="http://schemas.openxmlformats.org/officeDocument/2006/relationships/slide" Target="slides/slide122.xml"/><Relationship Id="rId86" Type="http://schemas.openxmlformats.org/officeDocument/2006/relationships/slide" Target="slides/slide127.xml"/><Relationship Id="rId130" Type="http://schemas.openxmlformats.org/officeDocument/2006/relationships/slide" Target="slides/slide175.xml"/><Relationship Id="rId135" Type="http://schemas.openxmlformats.org/officeDocument/2006/relationships/slide" Target="slides/slide180.xml"/><Relationship Id="rId151" Type="http://schemas.openxmlformats.org/officeDocument/2006/relationships/slide" Target="slides/slide196.xml"/><Relationship Id="rId156" Type="http://schemas.openxmlformats.org/officeDocument/2006/relationships/slide" Target="slides/slide201.xml"/><Relationship Id="rId177" Type="http://schemas.openxmlformats.org/officeDocument/2006/relationships/slide" Target="slides/slide224.xml"/><Relationship Id="rId198" Type="http://schemas.openxmlformats.org/officeDocument/2006/relationships/slide" Target="slides/slide326.xml"/><Relationship Id="rId172" Type="http://schemas.openxmlformats.org/officeDocument/2006/relationships/slide" Target="slides/slide217.xml"/><Relationship Id="rId193" Type="http://schemas.openxmlformats.org/officeDocument/2006/relationships/slide" Target="slides/slide321.xml"/><Relationship Id="rId13" Type="http://schemas.openxmlformats.org/officeDocument/2006/relationships/slide" Target="slides/slide17.xml"/><Relationship Id="rId18" Type="http://schemas.openxmlformats.org/officeDocument/2006/relationships/slide" Target="slides/slide26.xml"/><Relationship Id="rId39" Type="http://schemas.openxmlformats.org/officeDocument/2006/relationships/slide" Target="slides/slide62.xml"/><Relationship Id="rId109" Type="http://schemas.openxmlformats.org/officeDocument/2006/relationships/slide" Target="slides/slide152.xml"/><Relationship Id="rId34" Type="http://schemas.openxmlformats.org/officeDocument/2006/relationships/slide" Target="slides/slide49.xml"/><Relationship Id="rId50" Type="http://schemas.openxmlformats.org/officeDocument/2006/relationships/slide" Target="slides/slide83.xml"/><Relationship Id="rId55" Type="http://schemas.openxmlformats.org/officeDocument/2006/relationships/slide" Target="slides/slide89.xml"/><Relationship Id="rId76" Type="http://schemas.openxmlformats.org/officeDocument/2006/relationships/slide" Target="slides/slide114.xml"/><Relationship Id="rId97" Type="http://schemas.openxmlformats.org/officeDocument/2006/relationships/slide" Target="slides/slide140.xml"/><Relationship Id="rId104" Type="http://schemas.openxmlformats.org/officeDocument/2006/relationships/slide" Target="slides/slide147.xml"/><Relationship Id="rId120" Type="http://schemas.openxmlformats.org/officeDocument/2006/relationships/slide" Target="slides/slide165.xml"/><Relationship Id="rId125" Type="http://schemas.openxmlformats.org/officeDocument/2006/relationships/slide" Target="slides/slide170.xml"/><Relationship Id="rId141" Type="http://schemas.openxmlformats.org/officeDocument/2006/relationships/slide" Target="slides/slide186.xml"/><Relationship Id="rId146" Type="http://schemas.openxmlformats.org/officeDocument/2006/relationships/slide" Target="slides/slide191.xml"/><Relationship Id="rId167" Type="http://schemas.openxmlformats.org/officeDocument/2006/relationships/slide" Target="slides/slide212.xml"/><Relationship Id="rId188" Type="http://schemas.openxmlformats.org/officeDocument/2006/relationships/slide" Target="slides/slide316.xml"/><Relationship Id="rId7" Type="http://schemas.openxmlformats.org/officeDocument/2006/relationships/slide" Target="slides/slide10.xml"/><Relationship Id="rId71" Type="http://schemas.openxmlformats.org/officeDocument/2006/relationships/slide" Target="slides/slide106.xml"/><Relationship Id="rId92" Type="http://schemas.openxmlformats.org/officeDocument/2006/relationships/slide" Target="slides/slide135.xml"/><Relationship Id="rId162" Type="http://schemas.openxmlformats.org/officeDocument/2006/relationships/slide" Target="slides/slide207.xml"/><Relationship Id="rId183" Type="http://schemas.openxmlformats.org/officeDocument/2006/relationships/slide" Target="slides/slide296.xml"/><Relationship Id="rId2" Type="http://schemas.openxmlformats.org/officeDocument/2006/relationships/slide" Target="slides/slide4.xml"/><Relationship Id="rId29" Type="http://schemas.openxmlformats.org/officeDocument/2006/relationships/slide" Target="slides/slide41.xml"/><Relationship Id="rId24" Type="http://schemas.openxmlformats.org/officeDocument/2006/relationships/slide" Target="slides/slide36.xml"/><Relationship Id="rId40" Type="http://schemas.openxmlformats.org/officeDocument/2006/relationships/slide" Target="slides/slide63.xml"/><Relationship Id="rId45" Type="http://schemas.openxmlformats.org/officeDocument/2006/relationships/slide" Target="slides/slide77.xml"/><Relationship Id="rId66" Type="http://schemas.openxmlformats.org/officeDocument/2006/relationships/slide" Target="slides/slide100.xml"/><Relationship Id="rId87" Type="http://schemas.openxmlformats.org/officeDocument/2006/relationships/slide" Target="slides/slide129.xml"/><Relationship Id="rId110" Type="http://schemas.openxmlformats.org/officeDocument/2006/relationships/slide" Target="slides/slide153.xml"/><Relationship Id="rId115" Type="http://schemas.openxmlformats.org/officeDocument/2006/relationships/slide" Target="slides/slide158.xml"/><Relationship Id="rId131" Type="http://schemas.openxmlformats.org/officeDocument/2006/relationships/slide" Target="slides/slide176.xml"/><Relationship Id="rId136" Type="http://schemas.openxmlformats.org/officeDocument/2006/relationships/slide" Target="slides/slide181.xml"/><Relationship Id="rId157" Type="http://schemas.openxmlformats.org/officeDocument/2006/relationships/slide" Target="slides/slide202.xml"/><Relationship Id="rId178" Type="http://schemas.openxmlformats.org/officeDocument/2006/relationships/slide" Target="slides/slide225.xml"/><Relationship Id="rId61" Type="http://schemas.openxmlformats.org/officeDocument/2006/relationships/slide" Target="slides/slide95.xml"/><Relationship Id="rId82" Type="http://schemas.openxmlformats.org/officeDocument/2006/relationships/slide" Target="slides/slide123.xml"/><Relationship Id="rId152" Type="http://schemas.openxmlformats.org/officeDocument/2006/relationships/slide" Target="slides/slide197.xml"/><Relationship Id="rId173" Type="http://schemas.openxmlformats.org/officeDocument/2006/relationships/slide" Target="slides/slide219.xml"/><Relationship Id="rId194" Type="http://schemas.openxmlformats.org/officeDocument/2006/relationships/slide" Target="slides/slide322.xml"/><Relationship Id="rId199" Type="http://schemas.openxmlformats.org/officeDocument/2006/relationships/slide" Target="slides/slide348.xml"/><Relationship Id="rId19" Type="http://schemas.openxmlformats.org/officeDocument/2006/relationships/slide" Target="slides/slide27.xml"/><Relationship Id="rId14" Type="http://schemas.openxmlformats.org/officeDocument/2006/relationships/slide" Target="slides/slide20.xml"/><Relationship Id="rId30" Type="http://schemas.openxmlformats.org/officeDocument/2006/relationships/slide" Target="slides/slide43.xml"/><Relationship Id="rId35" Type="http://schemas.openxmlformats.org/officeDocument/2006/relationships/slide" Target="slides/slide50.xml"/><Relationship Id="rId56" Type="http://schemas.openxmlformats.org/officeDocument/2006/relationships/slide" Target="slides/slide90.xml"/><Relationship Id="rId77" Type="http://schemas.openxmlformats.org/officeDocument/2006/relationships/slide" Target="slides/slide116.xml"/><Relationship Id="rId100" Type="http://schemas.openxmlformats.org/officeDocument/2006/relationships/slide" Target="slides/slide143.xml"/><Relationship Id="rId105" Type="http://schemas.openxmlformats.org/officeDocument/2006/relationships/slide" Target="slides/slide148.xml"/><Relationship Id="rId126" Type="http://schemas.openxmlformats.org/officeDocument/2006/relationships/slide" Target="slides/slide171.xml"/><Relationship Id="rId147" Type="http://schemas.openxmlformats.org/officeDocument/2006/relationships/slide" Target="slides/slide192.xml"/><Relationship Id="rId168" Type="http://schemas.openxmlformats.org/officeDocument/2006/relationships/slide" Target="slides/slide213.xml"/><Relationship Id="rId8" Type="http://schemas.openxmlformats.org/officeDocument/2006/relationships/slide" Target="slides/slide11.xml"/><Relationship Id="rId51" Type="http://schemas.openxmlformats.org/officeDocument/2006/relationships/slide" Target="slides/slide84.xml"/><Relationship Id="rId72" Type="http://schemas.openxmlformats.org/officeDocument/2006/relationships/slide" Target="slides/slide107.xml"/><Relationship Id="rId93" Type="http://schemas.openxmlformats.org/officeDocument/2006/relationships/slide" Target="slides/slide136.xml"/><Relationship Id="rId98" Type="http://schemas.openxmlformats.org/officeDocument/2006/relationships/slide" Target="slides/slide141.xml"/><Relationship Id="rId121" Type="http://schemas.openxmlformats.org/officeDocument/2006/relationships/slide" Target="slides/slide166.xml"/><Relationship Id="rId142" Type="http://schemas.openxmlformats.org/officeDocument/2006/relationships/slide" Target="slides/slide187.xml"/><Relationship Id="rId163" Type="http://schemas.openxmlformats.org/officeDocument/2006/relationships/slide" Target="slides/slide208.xml"/><Relationship Id="rId184" Type="http://schemas.openxmlformats.org/officeDocument/2006/relationships/slide" Target="slides/slide297.xml"/><Relationship Id="rId189" Type="http://schemas.openxmlformats.org/officeDocument/2006/relationships/slide" Target="slides/slide317.xml"/><Relationship Id="rId3" Type="http://schemas.openxmlformats.org/officeDocument/2006/relationships/slide" Target="slides/slide5.xml"/><Relationship Id="rId25" Type="http://schemas.openxmlformats.org/officeDocument/2006/relationships/slide" Target="slides/slide37.xml"/><Relationship Id="rId46" Type="http://schemas.openxmlformats.org/officeDocument/2006/relationships/slide" Target="slides/slide78.xml"/><Relationship Id="rId67" Type="http://schemas.openxmlformats.org/officeDocument/2006/relationships/slide" Target="slides/slide101.xml"/><Relationship Id="rId116" Type="http://schemas.openxmlformats.org/officeDocument/2006/relationships/slide" Target="slides/slide159.xml"/><Relationship Id="rId137" Type="http://schemas.openxmlformats.org/officeDocument/2006/relationships/slide" Target="slides/slide182.xml"/><Relationship Id="rId158" Type="http://schemas.openxmlformats.org/officeDocument/2006/relationships/slide" Target="slides/slide203.xml"/><Relationship Id="rId20" Type="http://schemas.openxmlformats.org/officeDocument/2006/relationships/slide" Target="slides/slide29.xml"/><Relationship Id="rId41" Type="http://schemas.openxmlformats.org/officeDocument/2006/relationships/slide" Target="slides/slide64.xml"/><Relationship Id="rId62" Type="http://schemas.openxmlformats.org/officeDocument/2006/relationships/slide" Target="slides/slide96.xml"/><Relationship Id="rId83" Type="http://schemas.openxmlformats.org/officeDocument/2006/relationships/slide" Target="slides/slide124.xml"/><Relationship Id="rId88" Type="http://schemas.openxmlformats.org/officeDocument/2006/relationships/slide" Target="slides/slide130.xml"/><Relationship Id="rId111" Type="http://schemas.openxmlformats.org/officeDocument/2006/relationships/slide" Target="slides/slide154.xml"/><Relationship Id="rId132" Type="http://schemas.openxmlformats.org/officeDocument/2006/relationships/slide" Target="slides/slide177.xml"/><Relationship Id="rId153" Type="http://schemas.openxmlformats.org/officeDocument/2006/relationships/slide" Target="slides/slide198.xml"/><Relationship Id="rId174" Type="http://schemas.openxmlformats.org/officeDocument/2006/relationships/slide" Target="slides/slide221.xml"/><Relationship Id="rId179" Type="http://schemas.openxmlformats.org/officeDocument/2006/relationships/slide" Target="slides/slide280.xml"/><Relationship Id="rId195" Type="http://schemas.openxmlformats.org/officeDocument/2006/relationships/slide" Target="slides/slide323.xml"/><Relationship Id="rId190" Type="http://schemas.openxmlformats.org/officeDocument/2006/relationships/slide" Target="slides/slide318.xml"/><Relationship Id="rId15" Type="http://schemas.openxmlformats.org/officeDocument/2006/relationships/slide" Target="slides/slide22.xml"/><Relationship Id="rId36" Type="http://schemas.openxmlformats.org/officeDocument/2006/relationships/slide" Target="slides/slide51.xml"/><Relationship Id="rId57" Type="http://schemas.openxmlformats.org/officeDocument/2006/relationships/slide" Target="slides/slide91.xml"/><Relationship Id="rId106" Type="http://schemas.openxmlformats.org/officeDocument/2006/relationships/slide" Target="slides/slide149.xml"/><Relationship Id="rId127" Type="http://schemas.openxmlformats.org/officeDocument/2006/relationships/slide" Target="slides/slide172.xml"/><Relationship Id="rId10" Type="http://schemas.openxmlformats.org/officeDocument/2006/relationships/slide" Target="slides/slide14.xml"/><Relationship Id="rId31" Type="http://schemas.openxmlformats.org/officeDocument/2006/relationships/slide" Target="slides/slide44.xml"/><Relationship Id="rId52" Type="http://schemas.openxmlformats.org/officeDocument/2006/relationships/slide" Target="slides/slide86.xml"/><Relationship Id="rId73" Type="http://schemas.openxmlformats.org/officeDocument/2006/relationships/slide" Target="slides/slide108.xml"/><Relationship Id="rId78" Type="http://schemas.openxmlformats.org/officeDocument/2006/relationships/slide" Target="slides/slide117.xml"/><Relationship Id="rId94" Type="http://schemas.openxmlformats.org/officeDocument/2006/relationships/slide" Target="slides/slide137.xml"/><Relationship Id="rId99" Type="http://schemas.openxmlformats.org/officeDocument/2006/relationships/slide" Target="slides/slide142.xml"/><Relationship Id="rId101" Type="http://schemas.openxmlformats.org/officeDocument/2006/relationships/slide" Target="slides/slide144.xml"/><Relationship Id="rId122" Type="http://schemas.openxmlformats.org/officeDocument/2006/relationships/slide" Target="slides/slide167.xml"/><Relationship Id="rId143" Type="http://schemas.openxmlformats.org/officeDocument/2006/relationships/slide" Target="slides/slide188.xml"/><Relationship Id="rId148" Type="http://schemas.openxmlformats.org/officeDocument/2006/relationships/slide" Target="slides/slide193.xml"/><Relationship Id="rId164" Type="http://schemas.openxmlformats.org/officeDocument/2006/relationships/slide" Target="slides/slide209.xml"/><Relationship Id="rId169" Type="http://schemas.openxmlformats.org/officeDocument/2006/relationships/slide" Target="slides/slide214.xml"/><Relationship Id="rId185" Type="http://schemas.openxmlformats.org/officeDocument/2006/relationships/slide" Target="slides/slide298.xml"/><Relationship Id="rId4" Type="http://schemas.openxmlformats.org/officeDocument/2006/relationships/slide" Target="slides/slide7.xml"/><Relationship Id="rId9" Type="http://schemas.openxmlformats.org/officeDocument/2006/relationships/slide" Target="slides/slide13.xml"/><Relationship Id="rId180" Type="http://schemas.openxmlformats.org/officeDocument/2006/relationships/slide" Target="slides/slide281.xml"/><Relationship Id="rId26" Type="http://schemas.openxmlformats.org/officeDocument/2006/relationships/slide" Target="slides/slide38.xml"/><Relationship Id="rId47" Type="http://schemas.openxmlformats.org/officeDocument/2006/relationships/slide" Target="slides/slide80.xml"/><Relationship Id="rId68" Type="http://schemas.openxmlformats.org/officeDocument/2006/relationships/slide" Target="slides/slide103.xml"/><Relationship Id="rId89" Type="http://schemas.openxmlformats.org/officeDocument/2006/relationships/slide" Target="slides/slide132.xml"/><Relationship Id="rId112" Type="http://schemas.openxmlformats.org/officeDocument/2006/relationships/slide" Target="slides/slide155.xml"/><Relationship Id="rId133" Type="http://schemas.openxmlformats.org/officeDocument/2006/relationships/slide" Target="slides/slide178.xml"/><Relationship Id="rId154" Type="http://schemas.openxmlformats.org/officeDocument/2006/relationships/slide" Target="slides/slide199.xml"/><Relationship Id="rId175" Type="http://schemas.openxmlformats.org/officeDocument/2006/relationships/slide" Target="slides/slide2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48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latinLnBrk="1">
              <a:spcBef>
                <a:spcPct val="0"/>
              </a:spcBef>
              <a:defRPr sz="1200">
                <a:latin typeface="굴림" charset="-127"/>
                <a:ea typeface="굴림" charset="-127"/>
              </a:defRPr>
            </a:lvl1pPr>
          </a:lstStyle>
          <a:p>
            <a:pPr>
              <a:defRPr/>
            </a:pPr>
            <a:endParaRPr lang="en-US" altLang="ko-KR" dirty="0">
              <a:latin typeface="맑은 고딕" panose="020B0503020000020004" pitchFamily="50" charset="-127"/>
              <a:ea typeface="맑은 고딕" panose="020B0503020000020004" pitchFamily="50" charset="-127"/>
            </a:endParaRPr>
          </a:p>
        </p:txBody>
      </p:sp>
      <p:sp>
        <p:nvSpPr>
          <p:cNvPr id="4099" name="Rectangle 3"/>
          <p:cNvSpPr>
            <a:spLocks noGrp="1" noChangeArrowheads="1"/>
          </p:cNvSpPr>
          <p:nvPr>
            <p:ph type="dt" sz="quarter" idx="1"/>
          </p:nvPr>
        </p:nvSpPr>
        <p:spPr bwMode="auto">
          <a:xfrm>
            <a:off x="3851275" y="0"/>
            <a:ext cx="29448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latinLnBrk="1">
              <a:spcBef>
                <a:spcPct val="0"/>
              </a:spcBef>
              <a:defRPr sz="1200">
                <a:latin typeface="굴림" charset="-127"/>
                <a:ea typeface="굴림" charset="-127"/>
              </a:defRPr>
            </a:lvl1pPr>
          </a:lstStyle>
          <a:p>
            <a:pPr>
              <a:defRPr/>
            </a:pPr>
            <a:endParaRPr lang="en-US" altLang="ko-KR" dirty="0">
              <a:latin typeface="맑은 고딕" panose="020B0503020000020004" pitchFamily="50" charset="-127"/>
              <a:ea typeface="맑은 고딕" panose="020B0503020000020004" pitchFamily="50" charset="-127"/>
            </a:endParaRPr>
          </a:p>
        </p:txBody>
      </p:sp>
      <p:sp>
        <p:nvSpPr>
          <p:cNvPr id="4100" name="Rectangle 4"/>
          <p:cNvSpPr>
            <a:spLocks noGrp="1" noChangeArrowheads="1"/>
          </p:cNvSpPr>
          <p:nvPr>
            <p:ph type="ftr" sz="quarter" idx="2"/>
          </p:nvPr>
        </p:nvSpPr>
        <p:spPr bwMode="auto">
          <a:xfrm>
            <a:off x="0" y="9378950"/>
            <a:ext cx="29448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latinLnBrk="1">
              <a:spcBef>
                <a:spcPct val="0"/>
              </a:spcBef>
              <a:defRPr sz="1200">
                <a:latin typeface="굴림" charset="-127"/>
                <a:ea typeface="굴림" charset="-127"/>
              </a:defRPr>
            </a:lvl1pPr>
          </a:lstStyle>
          <a:p>
            <a:pPr>
              <a:defRPr/>
            </a:pPr>
            <a:endParaRPr lang="en-US" altLang="ko-KR" dirty="0">
              <a:latin typeface="맑은 고딕" panose="020B0503020000020004" pitchFamily="50" charset="-127"/>
              <a:ea typeface="맑은 고딕" panose="020B0503020000020004" pitchFamily="50" charset="-127"/>
            </a:endParaRPr>
          </a:p>
        </p:txBody>
      </p:sp>
      <p:sp>
        <p:nvSpPr>
          <p:cNvPr id="4101" name="Rectangle 5"/>
          <p:cNvSpPr>
            <a:spLocks noGrp="1" noChangeArrowheads="1"/>
          </p:cNvSpPr>
          <p:nvPr>
            <p:ph type="sldNum" sz="quarter" idx="3"/>
          </p:nvPr>
        </p:nvSpPr>
        <p:spPr bwMode="auto">
          <a:xfrm>
            <a:off x="3851275" y="9378950"/>
            <a:ext cx="29448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latinLnBrk="1">
              <a:spcBef>
                <a:spcPct val="0"/>
              </a:spcBef>
              <a:defRPr sz="1200">
                <a:latin typeface="굴림" charset="-127"/>
                <a:ea typeface="굴림" charset="-127"/>
              </a:defRPr>
            </a:lvl1pPr>
          </a:lstStyle>
          <a:p>
            <a:pPr>
              <a:defRPr/>
            </a:pPr>
            <a:fld id="{6FF4D35C-A5FB-48C7-8B8B-150FDEF29C3F}" type="slidenum">
              <a:rPr lang="en-US" altLang="ko-KR">
                <a:latin typeface="맑은 고딕" panose="020B0503020000020004" pitchFamily="50" charset="-127"/>
                <a:ea typeface="맑은 고딕" panose="020B0503020000020004" pitchFamily="50" charset="-127"/>
              </a:rPr>
              <a:pPr>
                <a:defRPr/>
              </a:pPr>
              <a:t>‹#›</a:t>
            </a:fld>
            <a:endParaRPr lang="en-US" altLang="ko-K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0832441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bwMode="auto">
          <a:xfrm>
            <a:off x="0" y="0"/>
            <a:ext cx="29448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latinLnBrk="1">
              <a:spcBef>
                <a:spcPct val="0"/>
              </a:spcBef>
              <a:defRPr sz="1200">
                <a:latin typeface="맑은 고딕" panose="020B0503020000020004" pitchFamily="50" charset="-127"/>
                <a:ea typeface="맑은 고딕" panose="020B0503020000020004" pitchFamily="50" charset="-127"/>
              </a:defRPr>
            </a:lvl1pPr>
          </a:lstStyle>
          <a:p>
            <a:pPr>
              <a:defRPr/>
            </a:pPr>
            <a:endParaRPr lang="en-US" altLang="ko-KR" dirty="0"/>
          </a:p>
        </p:txBody>
      </p:sp>
      <p:sp>
        <p:nvSpPr>
          <p:cNvPr id="89091" name="Rectangle 3"/>
          <p:cNvSpPr>
            <a:spLocks noGrp="1" noChangeArrowheads="1"/>
          </p:cNvSpPr>
          <p:nvPr>
            <p:ph type="dt" idx="1"/>
          </p:nvPr>
        </p:nvSpPr>
        <p:spPr bwMode="auto">
          <a:xfrm>
            <a:off x="3851275" y="0"/>
            <a:ext cx="29448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latinLnBrk="1">
              <a:spcBef>
                <a:spcPct val="0"/>
              </a:spcBef>
              <a:defRPr sz="1200">
                <a:latin typeface="맑은 고딕" panose="020B0503020000020004" pitchFamily="50" charset="-127"/>
                <a:ea typeface="맑은 고딕" panose="020B0503020000020004" pitchFamily="50" charset="-127"/>
              </a:defRPr>
            </a:lvl1pPr>
          </a:lstStyle>
          <a:p>
            <a:pPr>
              <a:defRPr/>
            </a:pPr>
            <a:endParaRPr lang="en-US" altLang="ko-KR" dirty="0"/>
          </a:p>
        </p:txBody>
      </p:sp>
      <p:sp>
        <p:nvSpPr>
          <p:cNvPr id="4100" name="Rectangle 4"/>
          <p:cNvSpPr>
            <a:spLocks noGrp="1" noRot="1" noChangeAspect="1" noChangeArrowheads="1" noTextEdit="1"/>
          </p:cNvSpPr>
          <p:nvPr>
            <p:ph type="sldImg" idx="2"/>
          </p:nvPr>
        </p:nvSpPr>
        <p:spPr bwMode="auto">
          <a:xfrm>
            <a:off x="106363" y="739775"/>
            <a:ext cx="6584950" cy="3703638"/>
          </a:xfrm>
          <a:prstGeom prst="rect">
            <a:avLst/>
          </a:prstGeom>
          <a:noFill/>
          <a:ln w="9525">
            <a:solidFill>
              <a:srgbClr val="000000"/>
            </a:solidFill>
            <a:miter lim="800000"/>
            <a:headEnd/>
            <a:tailEnd/>
          </a:ln>
        </p:spPr>
      </p:sp>
      <p:sp>
        <p:nvSpPr>
          <p:cNvPr id="89093" name="Rectangle 5"/>
          <p:cNvSpPr>
            <a:spLocks noGrp="1" noChangeArrowheads="1"/>
          </p:cNvSpPr>
          <p:nvPr>
            <p:ph type="body" sz="quarter" idx="3"/>
          </p:nvPr>
        </p:nvSpPr>
        <p:spPr bwMode="auto">
          <a:xfrm>
            <a:off x="679450" y="4691063"/>
            <a:ext cx="5438775" cy="4443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ko-KR" altLang="en-US" noProof="0" dirty="0"/>
              <a:t>마스터 텍스트 스타일을 편집합니다</a:t>
            </a:r>
          </a:p>
          <a:p>
            <a:pPr lvl="1"/>
            <a:r>
              <a:rPr lang="ko-KR" altLang="en-US" noProof="0" dirty="0"/>
              <a:t>둘째 수준</a:t>
            </a:r>
          </a:p>
          <a:p>
            <a:pPr lvl="2"/>
            <a:r>
              <a:rPr lang="ko-KR" altLang="en-US" noProof="0" dirty="0"/>
              <a:t>셋째 수준</a:t>
            </a:r>
          </a:p>
          <a:p>
            <a:pPr lvl="3"/>
            <a:r>
              <a:rPr lang="ko-KR" altLang="en-US" noProof="0" dirty="0"/>
              <a:t>넷째 수준</a:t>
            </a:r>
          </a:p>
          <a:p>
            <a:pPr lvl="4"/>
            <a:r>
              <a:rPr lang="ko-KR" altLang="en-US" noProof="0" dirty="0"/>
              <a:t>다섯째 수준</a:t>
            </a:r>
          </a:p>
        </p:txBody>
      </p:sp>
      <p:sp>
        <p:nvSpPr>
          <p:cNvPr id="89094" name="Rectangle 6"/>
          <p:cNvSpPr>
            <a:spLocks noGrp="1" noChangeArrowheads="1"/>
          </p:cNvSpPr>
          <p:nvPr>
            <p:ph type="ftr" sz="quarter" idx="4"/>
          </p:nvPr>
        </p:nvSpPr>
        <p:spPr bwMode="auto">
          <a:xfrm>
            <a:off x="0" y="9378950"/>
            <a:ext cx="29448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latinLnBrk="1">
              <a:spcBef>
                <a:spcPct val="0"/>
              </a:spcBef>
              <a:defRPr sz="1200">
                <a:latin typeface="맑은 고딕" panose="020B0503020000020004" pitchFamily="50" charset="-127"/>
                <a:ea typeface="맑은 고딕" panose="020B0503020000020004" pitchFamily="50" charset="-127"/>
              </a:defRPr>
            </a:lvl1pPr>
          </a:lstStyle>
          <a:p>
            <a:pPr>
              <a:defRPr/>
            </a:pPr>
            <a:endParaRPr lang="en-US" altLang="ko-KR" dirty="0"/>
          </a:p>
        </p:txBody>
      </p:sp>
      <p:sp>
        <p:nvSpPr>
          <p:cNvPr id="89095" name="Rectangle 7"/>
          <p:cNvSpPr>
            <a:spLocks noGrp="1" noChangeArrowheads="1"/>
          </p:cNvSpPr>
          <p:nvPr>
            <p:ph type="sldNum" sz="quarter" idx="5"/>
          </p:nvPr>
        </p:nvSpPr>
        <p:spPr bwMode="auto">
          <a:xfrm>
            <a:off x="3851275" y="9378950"/>
            <a:ext cx="29448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latinLnBrk="1">
              <a:spcBef>
                <a:spcPct val="0"/>
              </a:spcBef>
              <a:defRPr sz="1200">
                <a:latin typeface="맑은 고딕" panose="020B0503020000020004" pitchFamily="50" charset="-127"/>
                <a:ea typeface="맑은 고딕" panose="020B0503020000020004" pitchFamily="50" charset="-127"/>
              </a:defRPr>
            </a:lvl1pPr>
          </a:lstStyle>
          <a:p>
            <a:pPr>
              <a:defRPr/>
            </a:pPr>
            <a:fld id="{6E320EF1-5372-4976-AD8C-111FC694FBD2}" type="slidenum">
              <a:rPr lang="en-US" altLang="ko-KR" smtClean="0"/>
              <a:pPr>
                <a:defRPr/>
              </a:pPr>
              <a:t>‹#›</a:t>
            </a:fld>
            <a:endParaRPr lang="en-US" altLang="ko-KR" dirty="0"/>
          </a:p>
        </p:txBody>
      </p:sp>
    </p:spTree>
    <p:extLst>
      <p:ext uri="{BB962C8B-B14F-4D97-AF65-F5344CB8AC3E}">
        <p14:creationId xmlns:p14="http://schemas.microsoft.com/office/powerpoint/2010/main" val="3441562115"/>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200" kern="1200">
        <a:solidFill>
          <a:schemeClr val="tx1"/>
        </a:solidFill>
        <a:latin typeface="맑은 고딕" panose="020B0503020000020004" pitchFamily="50" charset="-127"/>
        <a:ea typeface="맑은 고딕" panose="020B0503020000020004" pitchFamily="50" charset="-127"/>
        <a:cs typeface="+mn-cs"/>
      </a:defRPr>
    </a:lvl1pPr>
    <a:lvl2pPr marL="457055" algn="l" rtl="0" eaLnBrk="0" fontAlgn="base" latinLnBrk="1" hangingPunct="0">
      <a:spcBef>
        <a:spcPct val="30000"/>
      </a:spcBef>
      <a:spcAft>
        <a:spcPct val="0"/>
      </a:spcAft>
      <a:defRPr kumimoji="1" sz="1200" kern="1200">
        <a:solidFill>
          <a:schemeClr val="tx1"/>
        </a:solidFill>
        <a:latin typeface="맑은 고딕" panose="020B0503020000020004" pitchFamily="50" charset="-127"/>
        <a:ea typeface="맑은 고딕" panose="020B0503020000020004" pitchFamily="50" charset="-127"/>
        <a:cs typeface="+mn-cs"/>
      </a:defRPr>
    </a:lvl2pPr>
    <a:lvl3pPr marL="914110" algn="l" rtl="0" eaLnBrk="0" fontAlgn="base" latinLnBrk="1" hangingPunct="0">
      <a:spcBef>
        <a:spcPct val="30000"/>
      </a:spcBef>
      <a:spcAft>
        <a:spcPct val="0"/>
      </a:spcAft>
      <a:defRPr kumimoji="1" sz="1200" kern="1200">
        <a:solidFill>
          <a:schemeClr val="tx1"/>
        </a:solidFill>
        <a:latin typeface="맑은 고딕" panose="020B0503020000020004" pitchFamily="50" charset="-127"/>
        <a:ea typeface="맑은 고딕" panose="020B0503020000020004" pitchFamily="50" charset="-127"/>
        <a:cs typeface="+mn-cs"/>
      </a:defRPr>
    </a:lvl3pPr>
    <a:lvl4pPr marL="1371164" algn="l" rtl="0" eaLnBrk="0" fontAlgn="base" latinLnBrk="1" hangingPunct="0">
      <a:spcBef>
        <a:spcPct val="30000"/>
      </a:spcBef>
      <a:spcAft>
        <a:spcPct val="0"/>
      </a:spcAft>
      <a:defRPr kumimoji="1" sz="1200" kern="1200">
        <a:solidFill>
          <a:schemeClr val="tx1"/>
        </a:solidFill>
        <a:latin typeface="맑은 고딕" panose="020B0503020000020004" pitchFamily="50" charset="-127"/>
        <a:ea typeface="맑은 고딕" panose="020B0503020000020004" pitchFamily="50" charset="-127"/>
        <a:cs typeface="+mn-cs"/>
      </a:defRPr>
    </a:lvl4pPr>
    <a:lvl5pPr marL="1828218" algn="l" rtl="0" eaLnBrk="0" fontAlgn="base" latinLnBrk="1" hangingPunct="0">
      <a:spcBef>
        <a:spcPct val="30000"/>
      </a:spcBef>
      <a:spcAft>
        <a:spcPct val="0"/>
      </a:spcAft>
      <a:defRPr kumimoji="1" sz="1200" kern="1200">
        <a:solidFill>
          <a:schemeClr val="tx1"/>
        </a:solidFill>
        <a:latin typeface="맑은 고딕" panose="020B0503020000020004" pitchFamily="50" charset="-127"/>
        <a:ea typeface="맑은 고딕" panose="020B0503020000020004" pitchFamily="50" charset="-127"/>
        <a:cs typeface="+mn-cs"/>
      </a:defRPr>
    </a:lvl5pPr>
    <a:lvl6pPr marL="2285272" algn="l" defTabSz="914110" rtl="0" eaLnBrk="1" latinLnBrk="1" hangingPunct="1">
      <a:defRPr sz="1200" kern="1200">
        <a:solidFill>
          <a:schemeClr val="tx1"/>
        </a:solidFill>
        <a:latin typeface="+mn-lt"/>
        <a:ea typeface="+mn-ea"/>
        <a:cs typeface="+mn-cs"/>
      </a:defRPr>
    </a:lvl6pPr>
    <a:lvl7pPr marL="2742327" algn="l" defTabSz="914110" rtl="0" eaLnBrk="1" latinLnBrk="1" hangingPunct="1">
      <a:defRPr sz="1200" kern="1200">
        <a:solidFill>
          <a:schemeClr val="tx1"/>
        </a:solidFill>
        <a:latin typeface="+mn-lt"/>
        <a:ea typeface="+mn-ea"/>
        <a:cs typeface="+mn-cs"/>
      </a:defRPr>
    </a:lvl7pPr>
    <a:lvl8pPr marL="3199383" algn="l" defTabSz="914110" rtl="0" eaLnBrk="1" latinLnBrk="1" hangingPunct="1">
      <a:defRPr sz="1200" kern="1200">
        <a:solidFill>
          <a:schemeClr val="tx1"/>
        </a:solidFill>
        <a:latin typeface="+mn-lt"/>
        <a:ea typeface="+mn-ea"/>
        <a:cs typeface="+mn-cs"/>
      </a:defRPr>
    </a:lvl8pPr>
    <a:lvl9pPr marL="3656438" algn="l" defTabSz="91411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naver.varofla.com/221087931237" TargetMode="External"/><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naver.varofla.com/221087931237" TargetMode="External"/><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3" Type="http://schemas.openxmlformats.org/officeDocument/2006/relationships/hyperlink" Target="http://naver.varofla.com/221087931237" TargetMode="External"/><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antratek.com/triple-axis-accelerometer-breakout-lis3dh"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a:t>
            </a:fld>
            <a:endParaRPr lang="en-US" altLang="ko-KR">
              <a:solidFill>
                <a:prstClr val="black"/>
              </a:solidFill>
            </a:endParaRPr>
          </a:p>
        </p:txBody>
      </p:sp>
    </p:spTree>
    <p:extLst>
      <p:ext uri="{BB962C8B-B14F-4D97-AF65-F5344CB8AC3E}">
        <p14:creationId xmlns:p14="http://schemas.microsoft.com/office/powerpoint/2010/main" val="907071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14</a:t>
            </a:fld>
            <a:endParaRPr lang="en-US" altLang="ko-KR">
              <a:solidFill>
                <a:prstClr val="black"/>
              </a:solidFill>
            </a:endParaRPr>
          </a:p>
        </p:txBody>
      </p:sp>
    </p:spTree>
    <p:extLst>
      <p:ext uri="{BB962C8B-B14F-4D97-AF65-F5344CB8AC3E}">
        <p14:creationId xmlns:p14="http://schemas.microsoft.com/office/powerpoint/2010/main" val="18888153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143</a:t>
            </a:fld>
            <a:endParaRPr lang="en-US" altLang="ko-KR">
              <a:solidFill>
                <a:prstClr val="black"/>
              </a:solidFill>
            </a:endParaRPr>
          </a:p>
        </p:txBody>
      </p:sp>
    </p:spTree>
    <p:extLst>
      <p:ext uri="{BB962C8B-B14F-4D97-AF65-F5344CB8AC3E}">
        <p14:creationId xmlns:p14="http://schemas.microsoft.com/office/powerpoint/2010/main" val="391461515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144</a:t>
            </a:fld>
            <a:endParaRPr lang="en-US" altLang="ko-KR">
              <a:solidFill>
                <a:prstClr val="black"/>
              </a:solidFill>
            </a:endParaRPr>
          </a:p>
        </p:txBody>
      </p:sp>
    </p:spTree>
    <p:extLst>
      <p:ext uri="{BB962C8B-B14F-4D97-AF65-F5344CB8AC3E}">
        <p14:creationId xmlns:p14="http://schemas.microsoft.com/office/powerpoint/2010/main" val="2066645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145</a:t>
            </a:fld>
            <a:endParaRPr lang="en-US" altLang="ko-KR">
              <a:solidFill>
                <a:prstClr val="black"/>
              </a:solidFill>
            </a:endParaRPr>
          </a:p>
        </p:txBody>
      </p:sp>
    </p:spTree>
    <p:extLst>
      <p:ext uri="{BB962C8B-B14F-4D97-AF65-F5344CB8AC3E}">
        <p14:creationId xmlns:p14="http://schemas.microsoft.com/office/powerpoint/2010/main" val="427093657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146</a:t>
            </a:fld>
            <a:endParaRPr lang="en-US" altLang="ko-KR">
              <a:solidFill>
                <a:prstClr val="black"/>
              </a:solidFill>
            </a:endParaRPr>
          </a:p>
        </p:txBody>
      </p:sp>
    </p:spTree>
    <p:extLst>
      <p:ext uri="{BB962C8B-B14F-4D97-AF65-F5344CB8AC3E}">
        <p14:creationId xmlns:p14="http://schemas.microsoft.com/office/powerpoint/2010/main" val="427093657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147</a:t>
            </a:fld>
            <a:endParaRPr lang="en-US" altLang="ko-KR">
              <a:solidFill>
                <a:prstClr val="black"/>
              </a:solidFill>
            </a:endParaRPr>
          </a:p>
        </p:txBody>
      </p:sp>
    </p:spTree>
    <p:extLst>
      <p:ext uri="{BB962C8B-B14F-4D97-AF65-F5344CB8AC3E}">
        <p14:creationId xmlns:p14="http://schemas.microsoft.com/office/powerpoint/2010/main" val="427093657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148</a:t>
            </a:fld>
            <a:endParaRPr lang="en-US" altLang="ko-KR">
              <a:solidFill>
                <a:prstClr val="black"/>
              </a:solidFill>
            </a:endParaRPr>
          </a:p>
        </p:txBody>
      </p:sp>
    </p:spTree>
    <p:extLst>
      <p:ext uri="{BB962C8B-B14F-4D97-AF65-F5344CB8AC3E}">
        <p14:creationId xmlns:p14="http://schemas.microsoft.com/office/powerpoint/2010/main" val="261148126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149</a:t>
            </a:fld>
            <a:endParaRPr lang="en-US" altLang="ko-KR">
              <a:solidFill>
                <a:prstClr val="black"/>
              </a:solidFill>
            </a:endParaRPr>
          </a:p>
        </p:txBody>
      </p:sp>
    </p:spTree>
    <p:extLst>
      <p:ext uri="{BB962C8B-B14F-4D97-AF65-F5344CB8AC3E}">
        <p14:creationId xmlns:p14="http://schemas.microsoft.com/office/powerpoint/2010/main" val="185902644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150</a:t>
            </a:fld>
            <a:endParaRPr lang="en-US" altLang="ko-KR">
              <a:solidFill>
                <a:prstClr val="black"/>
              </a:solidFill>
            </a:endParaRPr>
          </a:p>
        </p:txBody>
      </p:sp>
    </p:spTree>
    <p:extLst>
      <p:ext uri="{BB962C8B-B14F-4D97-AF65-F5344CB8AC3E}">
        <p14:creationId xmlns:p14="http://schemas.microsoft.com/office/powerpoint/2010/main" val="39283957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151</a:t>
            </a:fld>
            <a:endParaRPr lang="en-US" altLang="ko-KR">
              <a:solidFill>
                <a:prstClr val="black"/>
              </a:solidFill>
            </a:endParaRPr>
          </a:p>
        </p:txBody>
      </p:sp>
    </p:spTree>
    <p:extLst>
      <p:ext uri="{BB962C8B-B14F-4D97-AF65-F5344CB8AC3E}">
        <p14:creationId xmlns:p14="http://schemas.microsoft.com/office/powerpoint/2010/main" val="19684425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152</a:t>
            </a:fld>
            <a:endParaRPr lang="en-US" altLang="ko-KR">
              <a:solidFill>
                <a:prstClr val="black"/>
              </a:solidFill>
            </a:endParaRPr>
          </a:p>
        </p:txBody>
      </p:sp>
    </p:spTree>
    <p:extLst>
      <p:ext uri="{BB962C8B-B14F-4D97-AF65-F5344CB8AC3E}">
        <p14:creationId xmlns:p14="http://schemas.microsoft.com/office/powerpoint/2010/main" val="3966790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15</a:t>
            </a:fld>
            <a:endParaRPr lang="en-US" altLang="ko-KR">
              <a:solidFill>
                <a:prstClr val="black"/>
              </a:solidFill>
            </a:endParaRPr>
          </a:p>
        </p:txBody>
      </p:sp>
    </p:spTree>
    <p:extLst>
      <p:ext uri="{BB962C8B-B14F-4D97-AF65-F5344CB8AC3E}">
        <p14:creationId xmlns:p14="http://schemas.microsoft.com/office/powerpoint/2010/main" val="203742208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153</a:t>
            </a:fld>
            <a:endParaRPr lang="en-US" altLang="ko-KR">
              <a:solidFill>
                <a:prstClr val="black"/>
              </a:solidFill>
            </a:endParaRPr>
          </a:p>
        </p:txBody>
      </p:sp>
    </p:spTree>
    <p:extLst>
      <p:ext uri="{BB962C8B-B14F-4D97-AF65-F5344CB8AC3E}">
        <p14:creationId xmlns:p14="http://schemas.microsoft.com/office/powerpoint/2010/main" val="39857684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154</a:t>
            </a:fld>
            <a:endParaRPr lang="en-US" altLang="ko-KR">
              <a:solidFill>
                <a:prstClr val="black"/>
              </a:solidFill>
            </a:endParaRPr>
          </a:p>
        </p:txBody>
      </p:sp>
    </p:spTree>
    <p:extLst>
      <p:ext uri="{BB962C8B-B14F-4D97-AF65-F5344CB8AC3E}">
        <p14:creationId xmlns:p14="http://schemas.microsoft.com/office/powerpoint/2010/main" val="9335446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155</a:t>
            </a:fld>
            <a:endParaRPr lang="en-US" altLang="ko-KR">
              <a:solidFill>
                <a:prstClr val="black"/>
              </a:solidFill>
            </a:endParaRPr>
          </a:p>
        </p:txBody>
      </p:sp>
    </p:spTree>
    <p:extLst>
      <p:ext uri="{BB962C8B-B14F-4D97-AF65-F5344CB8AC3E}">
        <p14:creationId xmlns:p14="http://schemas.microsoft.com/office/powerpoint/2010/main" val="311870057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156</a:t>
            </a:fld>
            <a:endParaRPr lang="en-US" altLang="ko-KR">
              <a:solidFill>
                <a:prstClr val="black"/>
              </a:solidFill>
            </a:endParaRPr>
          </a:p>
        </p:txBody>
      </p:sp>
    </p:spTree>
    <p:extLst>
      <p:ext uri="{BB962C8B-B14F-4D97-AF65-F5344CB8AC3E}">
        <p14:creationId xmlns:p14="http://schemas.microsoft.com/office/powerpoint/2010/main" val="334788283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157</a:t>
            </a:fld>
            <a:endParaRPr lang="en-US" altLang="ko-KR">
              <a:solidFill>
                <a:prstClr val="black"/>
              </a:solidFill>
            </a:endParaRPr>
          </a:p>
        </p:txBody>
      </p:sp>
    </p:spTree>
    <p:extLst>
      <p:ext uri="{BB962C8B-B14F-4D97-AF65-F5344CB8AC3E}">
        <p14:creationId xmlns:p14="http://schemas.microsoft.com/office/powerpoint/2010/main" val="8903388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158</a:t>
            </a:fld>
            <a:endParaRPr lang="en-US" altLang="ko-KR">
              <a:solidFill>
                <a:prstClr val="black"/>
              </a:solidFill>
            </a:endParaRPr>
          </a:p>
        </p:txBody>
      </p:sp>
    </p:spTree>
    <p:extLst>
      <p:ext uri="{BB962C8B-B14F-4D97-AF65-F5344CB8AC3E}">
        <p14:creationId xmlns:p14="http://schemas.microsoft.com/office/powerpoint/2010/main" val="20499489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159</a:t>
            </a:fld>
            <a:endParaRPr lang="en-US" altLang="ko-KR">
              <a:solidFill>
                <a:prstClr val="black"/>
              </a:solidFill>
            </a:endParaRPr>
          </a:p>
        </p:txBody>
      </p:sp>
    </p:spTree>
    <p:extLst>
      <p:ext uri="{BB962C8B-B14F-4D97-AF65-F5344CB8AC3E}">
        <p14:creationId xmlns:p14="http://schemas.microsoft.com/office/powerpoint/2010/main" val="39119352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160</a:t>
            </a:fld>
            <a:endParaRPr lang="en-US" altLang="ko-KR">
              <a:solidFill>
                <a:prstClr val="black"/>
              </a:solidFill>
            </a:endParaRPr>
          </a:p>
        </p:txBody>
      </p:sp>
    </p:spTree>
    <p:extLst>
      <p:ext uri="{BB962C8B-B14F-4D97-AF65-F5344CB8AC3E}">
        <p14:creationId xmlns:p14="http://schemas.microsoft.com/office/powerpoint/2010/main" val="144026235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161</a:t>
            </a:fld>
            <a:endParaRPr lang="en-US" altLang="ko-KR">
              <a:solidFill>
                <a:prstClr val="black"/>
              </a:solidFill>
            </a:endParaRPr>
          </a:p>
        </p:txBody>
      </p:sp>
    </p:spTree>
    <p:extLst>
      <p:ext uri="{BB962C8B-B14F-4D97-AF65-F5344CB8AC3E}">
        <p14:creationId xmlns:p14="http://schemas.microsoft.com/office/powerpoint/2010/main" val="421801799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162</a:t>
            </a:fld>
            <a:endParaRPr lang="en-US" altLang="ko-KR">
              <a:solidFill>
                <a:prstClr val="black"/>
              </a:solidFill>
            </a:endParaRPr>
          </a:p>
        </p:txBody>
      </p:sp>
    </p:spTree>
    <p:extLst>
      <p:ext uri="{BB962C8B-B14F-4D97-AF65-F5344CB8AC3E}">
        <p14:creationId xmlns:p14="http://schemas.microsoft.com/office/powerpoint/2010/main" val="4270936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16</a:t>
            </a:fld>
            <a:endParaRPr lang="en-US" altLang="ko-KR">
              <a:solidFill>
                <a:prstClr val="black"/>
              </a:solidFill>
            </a:endParaRPr>
          </a:p>
        </p:txBody>
      </p:sp>
    </p:spTree>
    <p:extLst>
      <p:ext uri="{BB962C8B-B14F-4D97-AF65-F5344CB8AC3E}">
        <p14:creationId xmlns:p14="http://schemas.microsoft.com/office/powerpoint/2010/main" val="80515690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165</a:t>
            </a:fld>
            <a:endParaRPr lang="en-US" altLang="ko-KR">
              <a:solidFill>
                <a:prstClr val="black"/>
              </a:solidFill>
            </a:endParaRPr>
          </a:p>
        </p:txBody>
      </p:sp>
    </p:spTree>
    <p:extLst>
      <p:ext uri="{BB962C8B-B14F-4D97-AF65-F5344CB8AC3E}">
        <p14:creationId xmlns:p14="http://schemas.microsoft.com/office/powerpoint/2010/main" val="40767865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166</a:t>
            </a:fld>
            <a:endParaRPr lang="en-US" altLang="ko-KR">
              <a:solidFill>
                <a:prstClr val="black"/>
              </a:solidFill>
            </a:endParaRPr>
          </a:p>
        </p:txBody>
      </p:sp>
    </p:spTree>
    <p:extLst>
      <p:ext uri="{BB962C8B-B14F-4D97-AF65-F5344CB8AC3E}">
        <p14:creationId xmlns:p14="http://schemas.microsoft.com/office/powerpoint/2010/main" val="32546376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167</a:t>
            </a:fld>
            <a:endParaRPr lang="en-US" altLang="ko-KR">
              <a:solidFill>
                <a:prstClr val="black"/>
              </a:solidFill>
            </a:endParaRPr>
          </a:p>
        </p:txBody>
      </p:sp>
    </p:spTree>
    <p:extLst>
      <p:ext uri="{BB962C8B-B14F-4D97-AF65-F5344CB8AC3E}">
        <p14:creationId xmlns:p14="http://schemas.microsoft.com/office/powerpoint/2010/main" val="33390919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hlinkClick r:id="rId3"/>
              </a:rPr>
              <a:t>http://naver.varofla.com/221087931237</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168</a:t>
            </a:fld>
            <a:endParaRPr lang="en-US" altLang="ko-KR" dirty="0"/>
          </a:p>
        </p:txBody>
      </p:sp>
    </p:spTree>
    <p:extLst>
      <p:ext uri="{BB962C8B-B14F-4D97-AF65-F5344CB8AC3E}">
        <p14:creationId xmlns:p14="http://schemas.microsoft.com/office/powerpoint/2010/main" val="301082017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https://www.emqx.io/mqtt/public-mqtt5-broker</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169</a:t>
            </a:fld>
            <a:endParaRPr lang="en-US" altLang="ko-KR">
              <a:solidFill>
                <a:prstClr val="black"/>
              </a:solidFill>
            </a:endParaRPr>
          </a:p>
        </p:txBody>
      </p:sp>
    </p:spTree>
    <p:extLst>
      <p:ext uri="{BB962C8B-B14F-4D97-AF65-F5344CB8AC3E}">
        <p14:creationId xmlns:p14="http://schemas.microsoft.com/office/powerpoint/2010/main" val="53857535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170</a:t>
            </a:fld>
            <a:endParaRPr lang="en-US" altLang="ko-KR">
              <a:solidFill>
                <a:prstClr val="black"/>
              </a:solidFill>
            </a:endParaRPr>
          </a:p>
        </p:txBody>
      </p:sp>
    </p:spTree>
    <p:extLst>
      <p:ext uri="{BB962C8B-B14F-4D97-AF65-F5344CB8AC3E}">
        <p14:creationId xmlns:p14="http://schemas.microsoft.com/office/powerpoint/2010/main" val="112727266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171</a:t>
            </a:fld>
            <a:endParaRPr lang="en-US" altLang="ko-KR">
              <a:solidFill>
                <a:prstClr val="black"/>
              </a:solidFill>
            </a:endParaRPr>
          </a:p>
        </p:txBody>
      </p:sp>
    </p:spTree>
    <p:extLst>
      <p:ext uri="{BB962C8B-B14F-4D97-AF65-F5344CB8AC3E}">
        <p14:creationId xmlns:p14="http://schemas.microsoft.com/office/powerpoint/2010/main" val="153861663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172</a:t>
            </a:fld>
            <a:endParaRPr lang="en-US" altLang="ko-KR">
              <a:solidFill>
                <a:prstClr val="black"/>
              </a:solidFill>
            </a:endParaRPr>
          </a:p>
        </p:txBody>
      </p:sp>
    </p:spTree>
    <p:extLst>
      <p:ext uri="{BB962C8B-B14F-4D97-AF65-F5344CB8AC3E}">
        <p14:creationId xmlns:p14="http://schemas.microsoft.com/office/powerpoint/2010/main" val="14241828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173</a:t>
            </a:fld>
            <a:endParaRPr lang="en-US" altLang="ko-KR">
              <a:solidFill>
                <a:prstClr val="black"/>
              </a:solidFill>
            </a:endParaRPr>
          </a:p>
        </p:txBody>
      </p:sp>
    </p:spTree>
    <p:extLst>
      <p:ext uri="{BB962C8B-B14F-4D97-AF65-F5344CB8AC3E}">
        <p14:creationId xmlns:p14="http://schemas.microsoft.com/office/powerpoint/2010/main" val="14049910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174</a:t>
            </a:fld>
            <a:endParaRPr lang="en-US" altLang="ko-KR">
              <a:solidFill>
                <a:prstClr val="black"/>
              </a:solidFill>
            </a:endParaRPr>
          </a:p>
        </p:txBody>
      </p:sp>
    </p:spTree>
    <p:extLst>
      <p:ext uri="{BB962C8B-B14F-4D97-AF65-F5344CB8AC3E}">
        <p14:creationId xmlns:p14="http://schemas.microsoft.com/office/powerpoint/2010/main" val="615940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17</a:t>
            </a:fld>
            <a:endParaRPr lang="en-US" altLang="ko-KR">
              <a:solidFill>
                <a:prstClr val="black"/>
              </a:solidFill>
            </a:endParaRPr>
          </a:p>
        </p:txBody>
      </p:sp>
    </p:spTree>
    <p:extLst>
      <p:ext uri="{BB962C8B-B14F-4D97-AF65-F5344CB8AC3E}">
        <p14:creationId xmlns:p14="http://schemas.microsoft.com/office/powerpoint/2010/main" val="199321326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175</a:t>
            </a:fld>
            <a:endParaRPr lang="en-US" altLang="ko-KR">
              <a:solidFill>
                <a:prstClr val="black"/>
              </a:solidFill>
            </a:endParaRPr>
          </a:p>
        </p:txBody>
      </p:sp>
    </p:spTree>
    <p:extLst>
      <p:ext uri="{BB962C8B-B14F-4D97-AF65-F5344CB8AC3E}">
        <p14:creationId xmlns:p14="http://schemas.microsoft.com/office/powerpoint/2010/main" val="268399256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176</a:t>
            </a:fld>
            <a:endParaRPr lang="en-US" altLang="ko-KR">
              <a:solidFill>
                <a:prstClr val="black"/>
              </a:solidFill>
            </a:endParaRPr>
          </a:p>
        </p:txBody>
      </p:sp>
    </p:spTree>
    <p:extLst>
      <p:ext uri="{BB962C8B-B14F-4D97-AF65-F5344CB8AC3E}">
        <p14:creationId xmlns:p14="http://schemas.microsoft.com/office/powerpoint/2010/main" val="207484666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177</a:t>
            </a:fld>
            <a:endParaRPr lang="en-US" altLang="ko-KR">
              <a:solidFill>
                <a:prstClr val="black"/>
              </a:solidFill>
            </a:endParaRPr>
          </a:p>
        </p:txBody>
      </p:sp>
    </p:spTree>
    <p:extLst>
      <p:ext uri="{BB962C8B-B14F-4D97-AF65-F5344CB8AC3E}">
        <p14:creationId xmlns:p14="http://schemas.microsoft.com/office/powerpoint/2010/main" val="24540107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178</a:t>
            </a:fld>
            <a:endParaRPr lang="en-US" altLang="ko-KR">
              <a:solidFill>
                <a:prstClr val="black"/>
              </a:solidFill>
            </a:endParaRPr>
          </a:p>
        </p:txBody>
      </p:sp>
    </p:spTree>
    <p:extLst>
      <p:ext uri="{BB962C8B-B14F-4D97-AF65-F5344CB8AC3E}">
        <p14:creationId xmlns:p14="http://schemas.microsoft.com/office/powerpoint/2010/main" val="332365446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179</a:t>
            </a:fld>
            <a:endParaRPr lang="en-US" altLang="ko-KR">
              <a:solidFill>
                <a:prstClr val="black"/>
              </a:solidFill>
            </a:endParaRPr>
          </a:p>
        </p:txBody>
      </p:sp>
    </p:spTree>
    <p:extLst>
      <p:ext uri="{BB962C8B-B14F-4D97-AF65-F5344CB8AC3E}">
        <p14:creationId xmlns:p14="http://schemas.microsoft.com/office/powerpoint/2010/main" val="108215694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180</a:t>
            </a:fld>
            <a:endParaRPr lang="en-US" altLang="ko-KR">
              <a:solidFill>
                <a:prstClr val="black"/>
              </a:solidFill>
            </a:endParaRPr>
          </a:p>
        </p:txBody>
      </p:sp>
    </p:spTree>
    <p:extLst>
      <p:ext uri="{BB962C8B-B14F-4D97-AF65-F5344CB8AC3E}">
        <p14:creationId xmlns:p14="http://schemas.microsoft.com/office/powerpoint/2010/main" val="148305293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https://ddnemo.tistory.com/120</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181</a:t>
            </a:fld>
            <a:endParaRPr lang="en-US" altLang="ko-KR" dirty="0"/>
          </a:p>
        </p:txBody>
      </p:sp>
    </p:spTree>
    <p:extLst>
      <p:ext uri="{BB962C8B-B14F-4D97-AF65-F5344CB8AC3E}">
        <p14:creationId xmlns:p14="http://schemas.microsoft.com/office/powerpoint/2010/main" val="213452964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https://ddnemo.tistory.com/120</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182</a:t>
            </a:fld>
            <a:endParaRPr lang="en-US" altLang="ko-KR" dirty="0"/>
          </a:p>
        </p:txBody>
      </p:sp>
    </p:spTree>
    <p:extLst>
      <p:ext uri="{BB962C8B-B14F-4D97-AF65-F5344CB8AC3E}">
        <p14:creationId xmlns:p14="http://schemas.microsoft.com/office/powerpoint/2010/main" val="128663272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https://ddnemo.tistory.com/120</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183</a:t>
            </a:fld>
            <a:endParaRPr lang="en-US" altLang="ko-KR" dirty="0"/>
          </a:p>
        </p:txBody>
      </p:sp>
    </p:spTree>
    <p:extLst>
      <p:ext uri="{BB962C8B-B14F-4D97-AF65-F5344CB8AC3E}">
        <p14:creationId xmlns:p14="http://schemas.microsoft.com/office/powerpoint/2010/main" val="145902194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https://ddnemo.tistory.com/120</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184</a:t>
            </a:fld>
            <a:endParaRPr lang="en-US" altLang="ko-KR" dirty="0"/>
          </a:p>
        </p:txBody>
      </p:sp>
    </p:spTree>
    <p:extLst>
      <p:ext uri="{BB962C8B-B14F-4D97-AF65-F5344CB8AC3E}">
        <p14:creationId xmlns:p14="http://schemas.microsoft.com/office/powerpoint/2010/main" val="582838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20</a:t>
            </a:fld>
            <a:endParaRPr lang="en-US" altLang="ko-KR">
              <a:solidFill>
                <a:prstClr val="black"/>
              </a:solidFill>
            </a:endParaRPr>
          </a:p>
        </p:txBody>
      </p:sp>
    </p:spTree>
    <p:extLst>
      <p:ext uri="{BB962C8B-B14F-4D97-AF65-F5344CB8AC3E}">
        <p14:creationId xmlns:p14="http://schemas.microsoft.com/office/powerpoint/2010/main" val="58312758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185</a:t>
            </a:fld>
            <a:endParaRPr lang="en-US" altLang="ko-KR">
              <a:solidFill>
                <a:prstClr val="black"/>
              </a:solidFill>
            </a:endParaRPr>
          </a:p>
        </p:txBody>
      </p:sp>
    </p:spTree>
    <p:extLst>
      <p:ext uri="{BB962C8B-B14F-4D97-AF65-F5344CB8AC3E}">
        <p14:creationId xmlns:p14="http://schemas.microsoft.com/office/powerpoint/2010/main" val="428911680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https://ddnemo.tistory.com/120</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186</a:t>
            </a:fld>
            <a:endParaRPr lang="en-US" altLang="ko-KR" dirty="0"/>
          </a:p>
        </p:txBody>
      </p:sp>
    </p:spTree>
    <p:extLst>
      <p:ext uri="{BB962C8B-B14F-4D97-AF65-F5344CB8AC3E}">
        <p14:creationId xmlns:p14="http://schemas.microsoft.com/office/powerpoint/2010/main" val="423837349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https://ddnemo.tistory.com/120</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187</a:t>
            </a:fld>
            <a:endParaRPr lang="en-US" altLang="ko-KR" dirty="0"/>
          </a:p>
        </p:txBody>
      </p:sp>
    </p:spTree>
    <p:extLst>
      <p:ext uri="{BB962C8B-B14F-4D97-AF65-F5344CB8AC3E}">
        <p14:creationId xmlns:p14="http://schemas.microsoft.com/office/powerpoint/2010/main" val="336302311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hlinkClick r:id="rId3"/>
              </a:rPr>
              <a:t>http://naver.varofla.com/221087931237</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188</a:t>
            </a:fld>
            <a:endParaRPr lang="en-US" altLang="ko-KR" dirty="0"/>
          </a:p>
        </p:txBody>
      </p:sp>
    </p:spTree>
    <p:extLst>
      <p:ext uri="{BB962C8B-B14F-4D97-AF65-F5344CB8AC3E}">
        <p14:creationId xmlns:p14="http://schemas.microsoft.com/office/powerpoint/2010/main" val="352057810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189</a:t>
            </a:fld>
            <a:endParaRPr lang="en-US" altLang="ko-KR">
              <a:solidFill>
                <a:prstClr val="black"/>
              </a:solidFill>
            </a:endParaRPr>
          </a:p>
        </p:txBody>
      </p:sp>
    </p:spTree>
    <p:extLst>
      <p:ext uri="{BB962C8B-B14F-4D97-AF65-F5344CB8AC3E}">
        <p14:creationId xmlns:p14="http://schemas.microsoft.com/office/powerpoint/2010/main" val="234505694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190</a:t>
            </a:fld>
            <a:endParaRPr lang="en-US" altLang="ko-KR">
              <a:solidFill>
                <a:prstClr val="black"/>
              </a:solidFill>
            </a:endParaRPr>
          </a:p>
        </p:txBody>
      </p:sp>
    </p:spTree>
    <p:extLst>
      <p:ext uri="{BB962C8B-B14F-4D97-AF65-F5344CB8AC3E}">
        <p14:creationId xmlns:p14="http://schemas.microsoft.com/office/powerpoint/2010/main" val="293134150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191</a:t>
            </a:fld>
            <a:endParaRPr lang="en-US" altLang="ko-KR">
              <a:solidFill>
                <a:prstClr val="black"/>
              </a:solidFill>
            </a:endParaRPr>
          </a:p>
        </p:txBody>
      </p:sp>
    </p:spTree>
    <p:extLst>
      <p:ext uri="{BB962C8B-B14F-4D97-AF65-F5344CB8AC3E}">
        <p14:creationId xmlns:p14="http://schemas.microsoft.com/office/powerpoint/2010/main" val="1496157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192</a:t>
            </a:fld>
            <a:endParaRPr lang="en-US" altLang="ko-KR">
              <a:solidFill>
                <a:prstClr val="black"/>
              </a:solidFill>
            </a:endParaRPr>
          </a:p>
        </p:txBody>
      </p:sp>
    </p:spTree>
    <p:extLst>
      <p:ext uri="{BB962C8B-B14F-4D97-AF65-F5344CB8AC3E}">
        <p14:creationId xmlns:p14="http://schemas.microsoft.com/office/powerpoint/2010/main" val="188700698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193</a:t>
            </a:fld>
            <a:endParaRPr lang="en-US" altLang="ko-KR">
              <a:solidFill>
                <a:prstClr val="black"/>
              </a:solidFill>
            </a:endParaRPr>
          </a:p>
        </p:txBody>
      </p:sp>
    </p:spTree>
    <p:extLst>
      <p:ext uri="{BB962C8B-B14F-4D97-AF65-F5344CB8AC3E}">
        <p14:creationId xmlns:p14="http://schemas.microsoft.com/office/powerpoint/2010/main" val="71183254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194</a:t>
            </a:fld>
            <a:endParaRPr lang="en-US" altLang="ko-KR">
              <a:solidFill>
                <a:prstClr val="black"/>
              </a:solidFill>
            </a:endParaRPr>
          </a:p>
        </p:txBody>
      </p:sp>
    </p:spTree>
    <p:extLst>
      <p:ext uri="{BB962C8B-B14F-4D97-AF65-F5344CB8AC3E}">
        <p14:creationId xmlns:p14="http://schemas.microsoft.com/office/powerpoint/2010/main" val="3476507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22</a:t>
            </a:fld>
            <a:endParaRPr lang="en-US" altLang="ko-KR">
              <a:solidFill>
                <a:prstClr val="black"/>
              </a:solidFill>
            </a:endParaRPr>
          </a:p>
        </p:txBody>
      </p:sp>
    </p:spTree>
    <p:extLst>
      <p:ext uri="{BB962C8B-B14F-4D97-AF65-F5344CB8AC3E}">
        <p14:creationId xmlns:p14="http://schemas.microsoft.com/office/powerpoint/2010/main" val="111975720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195</a:t>
            </a:fld>
            <a:endParaRPr lang="en-US" altLang="ko-KR">
              <a:solidFill>
                <a:prstClr val="black"/>
              </a:solidFill>
            </a:endParaRPr>
          </a:p>
        </p:txBody>
      </p:sp>
    </p:spTree>
    <p:extLst>
      <p:ext uri="{BB962C8B-B14F-4D97-AF65-F5344CB8AC3E}">
        <p14:creationId xmlns:p14="http://schemas.microsoft.com/office/powerpoint/2010/main" val="225215158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196</a:t>
            </a:fld>
            <a:endParaRPr lang="en-US" altLang="ko-KR">
              <a:solidFill>
                <a:prstClr val="black"/>
              </a:solidFill>
            </a:endParaRPr>
          </a:p>
        </p:txBody>
      </p:sp>
    </p:spTree>
    <p:extLst>
      <p:ext uri="{BB962C8B-B14F-4D97-AF65-F5344CB8AC3E}">
        <p14:creationId xmlns:p14="http://schemas.microsoft.com/office/powerpoint/2010/main" val="219896005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197</a:t>
            </a:fld>
            <a:endParaRPr lang="en-US" altLang="ko-KR">
              <a:solidFill>
                <a:prstClr val="black"/>
              </a:solidFill>
            </a:endParaRPr>
          </a:p>
        </p:txBody>
      </p:sp>
    </p:spTree>
    <p:extLst>
      <p:ext uri="{BB962C8B-B14F-4D97-AF65-F5344CB8AC3E}">
        <p14:creationId xmlns:p14="http://schemas.microsoft.com/office/powerpoint/2010/main" val="335118332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198</a:t>
            </a:fld>
            <a:endParaRPr lang="en-US" altLang="ko-KR">
              <a:solidFill>
                <a:prstClr val="black"/>
              </a:solidFill>
            </a:endParaRPr>
          </a:p>
        </p:txBody>
      </p:sp>
    </p:spTree>
    <p:extLst>
      <p:ext uri="{BB962C8B-B14F-4D97-AF65-F5344CB8AC3E}">
        <p14:creationId xmlns:p14="http://schemas.microsoft.com/office/powerpoint/2010/main" val="129996156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199</a:t>
            </a:fld>
            <a:endParaRPr lang="en-US" altLang="ko-KR">
              <a:solidFill>
                <a:prstClr val="black"/>
              </a:solidFill>
            </a:endParaRPr>
          </a:p>
        </p:txBody>
      </p:sp>
    </p:spTree>
    <p:extLst>
      <p:ext uri="{BB962C8B-B14F-4D97-AF65-F5344CB8AC3E}">
        <p14:creationId xmlns:p14="http://schemas.microsoft.com/office/powerpoint/2010/main" val="395700066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200</a:t>
            </a:fld>
            <a:endParaRPr lang="en-US" altLang="ko-KR">
              <a:solidFill>
                <a:prstClr val="black"/>
              </a:solidFill>
            </a:endParaRPr>
          </a:p>
        </p:txBody>
      </p:sp>
    </p:spTree>
    <p:extLst>
      <p:ext uri="{BB962C8B-B14F-4D97-AF65-F5344CB8AC3E}">
        <p14:creationId xmlns:p14="http://schemas.microsoft.com/office/powerpoint/2010/main" val="417115658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201</a:t>
            </a:fld>
            <a:endParaRPr lang="en-US" altLang="ko-KR">
              <a:solidFill>
                <a:prstClr val="black"/>
              </a:solidFill>
            </a:endParaRPr>
          </a:p>
        </p:txBody>
      </p:sp>
    </p:spTree>
    <p:extLst>
      <p:ext uri="{BB962C8B-B14F-4D97-AF65-F5344CB8AC3E}">
        <p14:creationId xmlns:p14="http://schemas.microsoft.com/office/powerpoint/2010/main" val="252851657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202</a:t>
            </a:fld>
            <a:endParaRPr lang="en-US" altLang="ko-KR">
              <a:solidFill>
                <a:prstClr val="black"/>
              </a:solidFill>
            </a:endParaRPr>
          </a:p>
        </p:txBody>
      </p:sp>
    </p:spTree>
    <p:extLst>
      <p:ext uri="{BB962C8B-B14F-4D97-AF65-F5344CB8AC3E}">
        <p14:creationId xmlns:p14="http://schemas.microsoft.com/office/powerpoint/2010/main" val="354869223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203</a:t>
            </a:fld>
            <a:endParaRPr lang="en-US" altLang="ko-KR">
              <a:solidFill>
                <a:prstClr val="black"/>
              </a:solidFill>
            </a:endParaRPr>
          </a:p>
        </p:txBody>
      </p:sp>
    </p:spTree>
    <p:extLst>
      <p:ext uri="{BB962C8B-B14F-4D97-AF65-F5344CB8AC3E}">
        <p14:creationId xmlns:p14="http://schemas.microsoft.com/office/powerpoint/2010/main" val="164128180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204</a:t>
            </a:fld>
            <a:endParaRPr lang="en-US" altLang="ko-KR">
              <a:solidFill>
                <a:prstClr val="black"/>
              </a:solidFill>
            </a:endParaRPr>
          </a:p>
        </p:txBody>
      </p:sp>
    </p:spTree>
    <p:extLst>
      <p:ext uri="{BB962C8B-B14F-4D97-AF65-F5344CB8AC3E}">
        <p14:creationId xmlns:p14="http://schemas.microsoft.com/office/powerpoint/2010/main" val="3339091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23</a:t>
            </a:fld>
            <a:endParaRPr lang="en-US" altLang="ko-KR">
              <a:solidFill>
                <a:prstClr val="black"/>
              </a:solidFill>
            </a:endParaRPr>
          </a:p>
        </p:txBody>
      </p:sp>
    </p:spTree>
    <p:extLst>
      <p:ext uri="{BB962C8B-B14F-4D97-AF65-F5344CB8AC3E}">
        <p14:creationId xmlns:p14="http://schemas.microsoft.com/office/powerpoint/2010/main" val="241013143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hlinkClick r:id="rId3"/>
              </a:rPr>
              <a:t>http://naver.varofla.com/221087931237</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205</a:t>
            </a:fld>
            <a:endParaRPr lang="en-US" altLang="ko-KR" dirty="0"/>
          </a:p>
        </p:txBody>
      </p:sp>
    </p:spTree>
    <p:extLst>
      <p:ext uri="{BB962C8B-B14F-4D97-AF65-F5344CB8AC3E}">
        <p14:creationId xmlns:p14="http://schemas.microsoft.com/office/powerpoint/2010/main" val="264323530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206</a:t>
            </a:fld>
            <a:endParaRPr lang="en-US" altLang="ko-KR">
              <a:solidFill>
                <a:prstClr val="black"/>
              </a:solidFill>
            </a:endParaRPr>
          </a:p>
        </p:txBody>
      </p:sp>
    </p:spTree>
    <p:extLst>
      <p:ext uri="{BB962C8B-B14F-4D97-AF65-F5344CB8AC3E}">
        <p14:creationId xmlns:p14="http://schemas.microsoft.com/office/powerpoint/2010/main" val="130403062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207</a:t>
            </a:fld>
            <a:endParaRPr lang="en-US" altLang="ko-KR">
              <a:solidFill>
                <a:prstClr val="black"/>
              </a:solidFill>
            </a:endParaRPr>
          </a:p>
        </p:txBody>
      </p:sp>
    </p:spTree>
    <p:extLst>
      <p:ext uri="{BB962C8B-B14F-4D97-AF65-F5344CB8AC3E}">
        <p14:creationId xmlns:p14="http://schemas.microsoft.com/office/powerpoint/2010/main" val="273610925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208</a:t>
            </a:fld>
            <a:endParaRPr lang="en-US" altLang="ko-KR">
              <a:solidFill>
                <a:prstClr val="black"/>
              </a:solidFill>
            </a:endParaRPr>
          </a:p>
        </p:txBody>
      </p:sp>
    </p:spTree>
    <p:extLst>
      <p:ext uri="{BB962C8B-B14F-4D97-AF65-F5344CB8AC3E}">
        <p14:creationId xmlns:p14="http://schemas.microsoft.com/office/powerpoint/2010/main" val="297240383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209</a:t>
            </a:fld>
            <a:endParaRPr lang="en-US" altLang="ko-KR">
              <a:solidFill>
                <a:prstClr val="black"/>
              </a:solidFill>
            </a:endParaRPr>
          </a:p>
        </p:txBody>
      </p:sp>
    </p:spTree>
    <p:extLst>
      <p:ext uri="{BB962C8B-B14F-4D97-AF65-F5344CB8AC3E}">
        <p14:creationId xmlns:p14="http://schemas.microsoft.com/office/powerpoint/2010/main" val="363506337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210</a:t>
            </a:fld>
            <a:endParaRPr lang="en-US" altLang="ko-KR">
              <a:solidFill>
                <a:prstClr val="black"/>
              </a:solidFill>
            </a:endParaRPr>
          </a:p>
        </p:txBody>
      </p:sp>
    </p:spTree>
    <p:extLst>
      <p:ext uri="{BB962C8B-B14F-4D97-AF65-F5344CB8AC3E}">
        <p14:creationId xmlns:p14="http://schemas.microsoft.com/office/powerpoint/2010/main" val="171757908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211</a:t>
            </a:fld>
            <a:endParaRPr lang="en-US" altLang="ko-KR">
              <a:solidFill>
                <a:prstClr val="black"/>
              </a:solidFill>
            </a:endParaRPr>
          </a:p>
        </p:txBody>
      </p:sp>
    </p:spTree>
    <p:extLst>
      <p:ext uri="{BB962C8B-B14F-4D97-AF65-F5344CB8AC3E}">
        <p14:creationId xmlns:p14="http://schemas.microsoft.com/office/powerpoint/2010/main" val="375937228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212</a:t>
            </a:fld>
            <a:endParaRPr lang="en-US" altLang="ko-KR">
              <a:solidFill>
                <a:prstClr val="black"/>
              </a:solidFill>
            </a:endParaRPr>
          </a:p>
        </p:txBody>
      </p:sp>
    </p:spTree>
    <p:extLst>
      <p:ext uri="{BB962C8B-B14F-4D97-AF65-F5344CB8AC3E}">
        <p14:creationId xmlns:p14="http://schemas.microsoft.com/office/powerpoint/2010/main" val="173844476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213</a:t>
            </a:fld>
            <a:endParaRPr lang="en-US" altLang="ko-KR">
              <a:solidFill>
                <a:prstClr val="black"/>
              </a:solidFill>
            </a:endParaRPr>
          </a:p>
        </p:txBody>
      </p:sp>
    </p:spTree>
    <p:extLst>
      <p:ext uri="{BB962C8B-B14F-4D97-AF65-F5344CB8AC3E}">
        <p14:creationId xmlns:p14="http://schemas.microsoft.com/office/powerpoint/2010/main" val="181646114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214</a:t>
            </a:fld>
            <a:endParaRPr lang="en-US" altLang="ko-KR">
              <a:solidFill>
                <a:prstClr val="black"/>
              </a:solidFill>
            </a:endParaRPr>
          </a:p>
        </p:txBody>
      </p:sp>
    </p:spTree>
    <p:extLst>
      <p:ext uri="{BB962C8B-B14F-4D97-AF65-F5344CB8AC3E}">
        <p14:creationId xmlns:p14="http://schemas.microsoft.com/office/powerpoint/2010/main" val="4081463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24</a:t>
            </a:fld>
            <a:endParaRPr lang="en-US" altLang="ko-KR">
              <a:solidFill>
                <a:prstClr val="black"/>
              </a:solidFill>
            </a:endParaRPr>
          </a:p>
        </p:txBody>
      </p:sp>
    </p:spTree>
    <p:extLst>
      <p:ext uri="{BB962C8B-B14F-4D97-AF65-F5344CB8AC3E}">
        <p14:creationId xmlns:p14="http://schemas.microsoft.com/office/powerpoint/2010/main" val="13588621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215</a:t>
            </a:fld>
            <a:endParaRPr lang="en-US" altLang="ko-KR">
              <a:solidFill>
                <a:prstClr val="black"/>
              </a:solidFill>
            </a:endParaRPr>
          </a:p>
        </p:txBody>
      </p:sp>
    </p:spTree>
    <p:extLst>
      <p:ext uri="{BB962C8B-B14F-4D97-AF65-F5344CB8AC3E}">
        <p14:creationId xmlns:p14="http://schemas.microsoft.com/office/powerpoint/2010/main" val="265398114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216</a:t>
            </a:fld>
            <a:endParaRPr lang="en-US" altLang="ko-KR">
              <a:solidFill>
                <a:prstClr val="black"/>
              </a:solidFill>
            </a:endParaRPr>
          </a:p>
        </p:txBody>
      </p:sp>
    </p:spTree>
    <p:extLst>
      <p:ext uri="{BB962C8B-B14F-4D97-AF65-F5344CB8AC3E}">
        <p14:creationId xmlns:p14="http://schemas.microsoft.com/office/powerpoint/2010/main" val="158102060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217</a:t>
            </a:fld>
            <a:endParaRPr lang="en-US" altLang="ko-KR">
              <a:solidFill>
                <a:prstClr val="black"/>
              </a:solidFill>
            </a:endParaRPr>
          </a:p>
        </p:txBody>
      </p:sp>
    </p:spTree>
    <p:extLst>
      <p:ext uri="{BB962C8B-B14F-4D97-AF65-F5344CB8AC3E}">
        <p14:creationId xmlns:p14="http://schemas.microsoft.com/office/powerpoint/2010/main" val="265296439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219</a:t>
            </a:fld>
            <a:endParaRPr lang="en-US" altLang="ko-KR">
              <a:solidFill>
                <a:prstClr val="black"/>
              </a:solidFill>
            </a:endParaRPr>
          </a:p>
        </p:txBody>
      </p:sp>
    </p:spTree>
    <p:extLst>
      <p:ext uri="{BB962C8B-B14F-4D97-AF65-F5344CB8AC3E}">
        <p14:creationId xmlns:p14="http://schemas.microsoft.com/office/powerpoint/2010/main" val="338040254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221</a:t>
            </a:fld>
            <a:endParaRPr lang="en-US" altLang="ko-KR">
              <a:solidFill>
                <a:prstClr val="black"/>
              </a:solidFill>
            </a:endParaRPr>
          </a:p>
        </p:txBody>
      </p:sp>
    </p:spTree>
    <p:extLst>
      <p:ext uri="{BB962C8B-B14F-4D97-AF65-F5344CB8AC3E}">
        <p14:creationId xmlns:p14="http://schemas.microsoft.com/office/powerpoint/2010/main" val="376647796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222</a:t>
            </a:fld>
            <a:endParaRPr lang="en-US" altLang="ko-KR">
              <a:solidFill>
                <a:prstClr val="black"/>
              </a:solidFill>
            </a:endParaRPr>
          </a:p>
        </p:txBody>
      </p:sp>
    </p:spTree>
    <p:extLst>
      <p:ext uri="{BB962C8B-B14F-4D97-AF65-F5344CB8AC3E}">
        <p14:creationId xmlns:p14="http://schemas.microsoft.com/office/powerpoint/2010/main" val="381396363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223</a:t>
            </a:fld>
            <a:endParaRPr lang="en-US" altLang="ko-KR">
              <a:solidFill>
                <a:prstClr val="black"/>
              </a:solidFill>
            </a:endParaRPr>
          </a:p>
        </p:txBody>
      </p:sp>
    </p:spTree>
    <p:extLst>
      <p:ext uri="{BB962C8B-B14F-4D97-AF65-F5344CB8AC3E}">
        <p14:creationId xmlns:p14="http://schemas.microsoft.com/office/powerpoint/2010/main" val="118585456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224</a:t>
            </a:fld>
            <a:endParaRPr lang="en-US" altLang="ko-KR">
              <a:solidFill>
                <a:prstClr val="black"/>
              </a:solidFill>
            </a:endParaRPr>
          </a:p>
        </p:txBody>
      </p:sp>
    </p:spTree>
    <p:extLst>
      <p:ext uri="{BB962C8B-B14F-4D97-AF65-F5344CB8AC3E}">
        <p14:creationId xmlns:p14="http://schemas.microsoft.com/office/powerpoint/2010/main" val="401056285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225</a:t>
            </a:fld>
            <a:endParaRPr lang="en-US" altLang="ko-KR">
              <a:solidFill>
                <a:prstClr val="black"/>
              </a:solidFill>
            </a:endParaRPr>
          </a:p>
        </p:txBody>
      </p:sp>
    </p:spTree>
    <p:extLst>
      <p:ext uri="{BB962C8B-B14F-4D97-AF65-F5344CB8AC3E}">
        <p14:creationId xmlns:p14="http://schemas.microsoft.com/office/powerpoint/2010/main" val="383883401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https://pimylifeup.com/raspberry-pi-influxdb/</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227</a:t>
            </a:fld>
            <a:endParaRPr lang="en-US" altLang="ko-KR" dirty="0"/>
          </a:p>
        </p:txBody>
      </p:sp>
    </p:spTree>
    <p:extLst>
      <p:ext uri="{BB962C8B-B14F-4D97-AF65-F5344CB8AC3E}">
        <p14:creationId xmlns:p14="http://schemas.microsoft.com/office/powerpoint/2010/main" val="2804316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26</a:t>
            </a:fld>
            <a:endParaRPr lang="en-US" altLang="ko-KR">
              <a:solidFill>
                <a:prstClr val="black"/>
              </a:solidFill>
            </a:endParaRPr>
          </a:p>
        </p:txBody>
      </p:sp>
    </p:spTree>
    <p:extLst>
      <p:ext uri="{BB962C8B-B14F-4D97-AF65-F5344CB8AC3E}">
        <p14:creationId xmlns:p14="http://schemas.microsoft.com/office/powerpoint/2010/main" val="92450790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https://www.youtube.com/watch?v=a00l1GxJszM</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228</a:t>
            </a:fld>
            <a:endParaRPr lang="en-US" altLang="ko-KR" dirty="0"/>
          </a:p>
        </p:txBody>
      </p:sp>
    </p:spTree>
    <p:extLst>
      <p:ext uri="{BB962C8B-B14F-4D97-AF65-F5344CB8AC3E}">
        <p14:creationId xmlns:p14="http://schemas.microsoft.com/office/powerpoint/2010/main" val="389323742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https://pimylifeup.com/raspberry-pi-influxdb/</a:t>
            </a:r>
          </a:p>
          <a:p>
            <a:r>
              <a:rPr lang="en-US" altLang="ko-KR" dirty="0"/>
              <a:t>https://simonhearne.com/2020/pi-influx-grafana/</a:t>
            </a:r>
          </a:p>
          <a:p>
            <a:r>
              <a:rPr lang="en-US" altLang="ko-KR" dirty="0"/>
              <a:t>https://musma.github.io/2019/07/08/getting-started-with-influxdb-time-series-database.html</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229</a:t>
            </a:fld>
            <a:endParaRPr lang="en-US" altLang="ko-KR" dirty="0"/>
          </a:p>
        </p:txBody>
      </p:sp>
    </p:spTree>
    <p:extLst>
      <p:ext uri="{BB962C8B-B14F-4D97-AF65-F5344CB8AC3E}">
        <p14:creationId xmlns:p14="http://schemas.microsoft.com/office/powerpoint/2010/main" val="265209521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https://pimylifeup.com/raspberry-pi-influxdb/</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230</a:t>
            </a:fld>
            <a:endParaRPr lang="en-US" altLang="ko-KR" dirty="0"/>
          </a:p>
        </p:txBody>
      </p:sp>
    </p:spTree>
    <p:extLst>
      <p:ext uri="{BB962C8B-B14F-4D97-AF65-F5344CB8AC3E}">
        <p14:creationId xmlns:p14="http://schemas.microsoft.com/office/powerpoint/2010/main" val="133996218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https://pimylifeup.com/raspberry-pi-influxdb/</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231</a:t>
            </a:fld>
            <a:endParaRPr lang="en-US" altLang="ko-KR" dirty="0"/>
          </a:p>
        </p:txBody>
      </p:sp>
    </p:spTree>
    <p:extLst>
      <p:ext uri="{BB962C8B-B14F-4D97-AF65-F5344CB8AC3E}">
        <p14:creationId xmlns:p14="http://schemas.microsoft.com/office/powerpoint/2010/main" val="155180559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https://pimylifeup.com/raspberry-pi-influxdb/</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232</a:t>
            </a:fld>
            <a:endParaRPr lang="en-US" altLang="ko-KR" dirty="0"/>
          </a:p>
        </p:txBody>
      </p:sp>
    </p:spTree>
    <p:extLst>
      <p:ext uri="{BB962C8B-B14F-4D97-AF65-F5344CB8AC3E}">
        <p14:creationId xmlns:p14="http://schemas.microsoft.com/office/powerpoint/2010/main" val="233681031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https://pimylifeup.com/raspberry-pi-influxdb/</a:t>
            </a:r>
          </a:p>
          <a:p>
            <a:r>
              <a:rPr lang="en-US" altLang="ko-KR" dirty="0"/>
              <a:t>https://hengki.net/135</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233</a:t>
            </a:fld>
            <a:endParaRPr lang="en-US" altLang="ko-KR" dirty="0"/>
          </a:p>
        </p:txBody>
      </p:sp>
    </p:spTree>
    <p:extLst>
      <p:ext uri="{BB962C8B-B14F-4D97-AF65-F5344CB8AC3E}">
        <p14:creationId xmlns:p14="http://schemas.microsoft.com/office/powerpoint/2010/main" val="356924780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https://pimylifeup.com/raspberry-pi-influxdb/</a:t>
            </a:r>
          </a:p>
          <a:p>
            <a:r>
              <a:rPr lang="en-US" altLang="ko-KR" dirty="0"/>
              <a:t>https://hengki.net/135</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234</a:t>
            </a:fld>
            <a:endParaRPr lang="en-US" altLang="ko-KR" dirty="0"/>
          </a:p>
        </p:txBody>
      </p:sp>
    </p:spTree>
    <p:extLst>
      <p:ext uri="{BB962C8B-B14F-4D97-AF65-F5344CB8AC3E}">
        <p14:creationId xmlns:p14="http://schemas.microsoft.com/office/powerpoint/2010/main" val="88411062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https://pimylifeup.com/raspberry-pi-influxdb/</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235</a:t>
            </a:fld>
            <a:endParaRPr lang="en-US" altLang="ko-KR" dirty="0"/>
          </a:p>
        </p:txBody>
      </p:sp>
    </p:spTree>
    <p:extLst>
      <p:ext uri="{BB962C8B-B14F-4D97-AF65-F5344CB8AC3E}">
        <p14:creationId xmlns:p14="http://schemas.microsoft.com/office/powerpoint/2010/main" val="256701441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https://blog.naver.com/shyoo_1990/221550265678</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236</a:t>
            </a:fld>
            <a:endParaRPr lang="en-US" altLang="ko-KR" dirty="0"/>
          </a:p>
        </p:txBody>
      </p:sp>
    </p:spTree>
    <p:extLst>
      <p:ext uri="{BB962C8B-B14F-4D97-AF65-F5344CB8AC3E}">
        <p14:creationId xmlns:p14="http://schemas.microsoft.com/office/powerpoint/2010/main" val="390840154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https://blog.naver.com/shyoo_1990/221550265678</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237</a:t>
            </a:fld>
            <a:endParaRPr lang="en-US" altLang="ko-KR" dirty="0"/>
          </a:p>
        </p:txBody>
      </p:sp>
    </p:spTree>
    <p:extLst>
      <p:ext uri="{BB962C8B-B14F-4D97-AF65-F5344CB8AC3E}">
        <p14:creationId xmlns:p14="http://schemas.microsoft.com/office/powerpoint/2010/main" val="3742312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27</a:t>
            </a:fld>
            <a:endParaRPr lang="en-US" altLang="ko-KR">
              <a:solidFill>
                <a:prstClr val="black"/>
              </a:solidFill>
            </a:endParaRPr>
          </a:p>
        </p:txBody>
      </p:sp>
    </p:spTree>
    <p:extLst>
      <p:ext uri="{BB962C8B-B14F-4D97-AF65-F5344CB8AC3E}">
        <p14:creationId xmlns:p14="http://schemas.microsoft.com/office/powerpoint/2010/main" val="194623319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238</a:t>
            </a:fld>
            <a:endParaRPr lang="en-US" altLang="ko-KR"/>
          </a:p>
        </p:txBody>
      </p:sp>
    </p:spTree>
    <p:extLst>
      <p:ext uri="{BB962C8B-B14F-4D97-AF65-F5344CB8AC3E}">
        <p14:creationId xmlns:p14="http://schemas.microsoft.com/office/powerpoint/2010/main" val="96760534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239</a:t>
            </a:fld>
            <a:endParaRPr lang="en-US" altLang="ko-KR"/>
          </a:p>
        </p:txBody>
      </p:sp>
    </p:spTree>
    <p:extLst>
      <p:ext uri="{BB962C8B-B14F-4D97-AF65-F5344CB8AC3E}">
        <p14:creationId xmlns:p14="http://schemas.microsoft.com/office/powerpoint/2010/main" val="81967363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240</a:t>
            </a:fld>
            <a:endParaRPr lang="en-US" altLang="ko-KR"/>
          </a:p>
        </p:txBody>
      </p:sp>
    </p:spTree>
    <p:extLst>
      <p:ext uri="{BB962C8B-B14F-4D97-AF65-F5344CB8AC3E}">
        <p14:creationId xmlns:p14="http://schemas.microsoft.com/office/powerpoint/2010/main" val="339748409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241</a:t>
            </a:fld>
            <a:endParaRPr lang="en-US" altLang="ko-KR"/>
          </a:p>
        </p:txBody>
      </p:sp>
    </p:spTree>
    <p:extLst>
      <p:ext uri="{BB962C8B-B14F-4D97-AF65-F5344CB8AC3E}">
        <p14:creationId xmlns:p14="http://schemas.microsoft.com/office/powerpoint/2010/main" val="362949669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242</a:t>
            </a:fld>
            <a:endParaRPr lang="en-US" altLang="ko-KR"/>
          </a:p>
        </p:txBody>
      </p:sp>
    </p:spTree>
    <p:extLst>
      <p:ext uri="{BB962C8B-B14F-4D97-AF65-F5344CB8AC3E}">
        <p14:creationId xmlns:p14="http://schemas.microsoft.com/office/powerpoint/2010/main" val="216554926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243</a:t>
            </a:fld>
            <a:endParaRPr lang="en-US" altLang="ko-KR"/>
          </a:p>
        </p:txBody>
      </p:sp>
    </p:spTree>
    <p:extLst>
      <p:ext uri="{BB962C8B-B14F-4D97-AF65-F5344CB8AC3E}">
        <p14:creationId xmlns:p14="http://schemas.microsoft.com/office/powerpoint/2010/main" val="104252959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244</a:t>
            </a:fld>
            <a:endParaRPr lang="en-US" altLang="ko-KR"/>
          </a:p>
        </p:txBody>
      </p:sp>
    </p:spTree>
    <p:extLst>
      <p:ext uri="{BB962C8B-B14F-4D97-AF65-F5344CB8AC3E}">
        <p14:creationId xmlns:p14="http://schemas.microsoft.com/office/powerpoint/2010/main" val="370845285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245</a:t>
            </a:fld>
            <a:endParaRPr lang="en-US" altLang="ko-KR"/>
          </a:p>
        </p:txBody>
      </p:sp>
    </p:spTree>
    <p:extLst>
      <p:ext uri="{BB962C8B-B14F-4D97-AF65-F5344CB8AC3E}">
        <p14:creationId xmlns:p14="http://schemas.microsoft.com/office/powerpoint/2010/main" val="368002184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246</a:t>
            </a:fld>
            <a:endParaRPr lang="en-US" altLang="ko-KR"/>
          </a:p>
        </p:txBody>
      </p:sp>
    </p:spTree>
    <p:extLst>
      <p:ext uri="{BB962C8B-B14F-4D97-AF65-F5344CB8AC3E}">
        <p14:creationId xmlns:p14="http://schemas.microsoft.com/office/powerpoint/2010/main" val="199180912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247</a:t>
            </a:fld>
            <a:endParaRPr lang="en-US" altLang="ko-KR"/>
          </a:p>
        </p:txBody>
      </p:sp>
    </p:spTree>
    <p:extLst>
      <p:ext uri="{BB962C8B-B14F-4D97-AF65-F5344CB8AC3E}">
        <p14:creationId xmlns:p14="http://schemas.microsoft.com/office/powerpoint/2010/main" val="3938091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4</a:t>
            </a:fld>
            <a:endParaRPr lang="en-US" altLang="ko-KR">
              <a:solidFill>
                <a:prstClr val="black"/>
              </a:solidFill>
            </a:endParaRPr>
          </a:p>
        </p:txBody>
      </p:sp>
    </p:spTree>
    <p:extLst>
      <p:ext uri="{BB962C8B-B14F-4D97-AF65-F5344CB8AC3E}">
        <p14:creationId xmlns:p14="http://schemas.microsoft.com/office/powerpoint/2010/main" val="1638717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29</a:t>
            </a:fld>
            <a:endParaRPr lang="en-US" altLang="ko-KR">
              <a:solidFill>
                <a:prstClr val="black"/>
              </a:solidFill>
            </a:endParaRPr>
          </a:p>
        </p:txBody>
      </p:sp>
    </p:spTree>
    <p:extLst>
      <p:ext uri="{BB962C8B-B14F-4D97-AF65-F5344CB8AC3E}">
        <p14:creationId xmlns:p14="http://schemas.microsoft.com/office/powerpoint/2010/main" val="326877968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248</a:t>
            </a:fld>
            <a:endParaRPr lang="en-US" altLang="ko-KR"/>
          </a:p>
        </p:txBody>
      </p:sp>
    </p:spTree>
    <p:extLst>
      <p:ext uri="{BB962C8B-B14F-4D97-AF65-F5344CB8AC3E}">
        <p14:creationId xmlns:p14="http://schemas.microsoft.com/office/powerpoint/2010/main" val="25174764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249</a:t>
            </a:fld>
            <a:endParaRPr lang="en-US" altLang="ko-KR"/>
          </a:p>
        </p:txBody>
      </p:sp>
    </p:spTree>
    <p:extLst>
      <p:ext uri="{BB962C8B-B14F-4D97-AF65-F5344CB8AC3E}">
        <p14:creationId xmlns:p14="http://schemas.microsoft.com/office/powerpoint/2010/main" val="108833555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250</a:t>
            </a:fld>
            <a:endParaRPr lang="en-US" altLang="ko-KR"/>
          </a:p>
        </p:txBody>
      </p:sp>
    </p:spTree>
    <p:extLst>
      <p:ext uri="{BB962C8B-B14F-4D97-AF65-F5344CB8AC3E}">
        <p14:creationId xmlns:p14="http://schemas.microsoft.com/office/powerpoint/2010/main" val="295624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251</a:t>
            </a:fld>
            <a:endParaRPr lang="en-US" altLang="ko-KR"/>
          </a:p>
        </p:txBody>
      </p:sp>
    </p:spTree>
    <p:extLst>
      <p:ext uri="{BB962C8B-B14F-4D97-AF65-F5344CB8AC3E}">
        <p14:creationId xmlns:p14="http://schemas.microsoft.com/office/powerpoint/2010/main" val="337518815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252</a:t>
            </a:fld>
            <a:endParaRPr lang="en-US" altLang="ko-KR"/>
          </a:p>
        </p:txBody>
      </p:sp>
    </p:spTree>
    <p:extLst>
      <p:ext uri="{BB962C8B-B14F-4D97-AF65-F5344CB8AC3E}">
        <p14:creationId xmlns:p14="http://schemas.microsoft.com/office/powerpoint/2010/main" val="282970338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253</a:t>
            </a:fld>
            <a:endParaRPr lang="en-US" altLang="ko-KR"/>
          </a:p>
        </p:txBody>
      </p:sp>
    </p:spTree>
    <p:extLst>
      <p:ext uri="{BB962C8B-B14F-4D97-AF65-F5344CB8AC3E}">
        <p14:creationId xmlns:p14="http://schemas.microsoft.com/office/powerpoint/2010/main" val="407740982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254</a:t>
            </a:fld>
            <a:endParaRPr lang="en-US" altLang="ko-KR"/>
          </a:p>
        </p:txBody>
      </p:sp>
    </p:spTree>
    <p:extLst>
      <p:ext uri="{BB962C8B-B14F-4D97-AF65-F5344CB8AC3E}">
        <p14:creationId xmlns:p14="http://schemas.microsoft.com/office/powerpoint/2010/main" val="290586877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255</a:t>
            </a:fld>
            <a:endParaRPr lang="en-US" altLang="ko-KR"/>
          </a:p>
        </p:txBody>
      </p:sp>
    </p:spTree>
    <p:extLst>
      <p:ext uri="{BB962C8B-B14F-4D97-AF65-F5344CB8AC3E}">
        <p14:creationId xmlns:p14="http://schemas.microsoft.com/office/powerpoint/2010/main" val="151815578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256</a:t>
            </a:fld>
            <a:endParaRPr lang="en-US" altLang="ko-KR"/>
          </a:p>
        </p:txBody>
      </p:sp>
    </p:spTree>
    <p:extLst>
      <p:ext uri="{BB962C8B-B14F-4D97-AF65-F5344CB8AC3E}">
        <p14:creationId xmlns:p14="http://schemas.microsoft.com/office/powerpoint/2010/main" val="192562245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257</a:t>
            </a:fld>
            <a:endParaRPr lang="en-US" altLang="ko-KR"/>
          </a:p>
        </p:txBody>
      </p:sp>
    </p:spTree>
    <p:extLst>
      <p:ext uri="{BB962C8B-B14F-4D97-AF65-F5344CB8AC3E}">
        <p14:creationId xmlns:p14="http://schemas.microsoft.com/office/powerpoint/2010/main" val="3471508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31</a:t>
            </a:fld>
            <a:endParaRPr lang="en-US" altLang="ko-KR">
              <a:solidFill>
                <a:prstClr val="black"/>
              </a:solidFill>
            </a:endParaRPr>
          </a:p>
        </p:txBody>
      </p:sp>
    </p:spTree>
    <p:extLst>
      <p:ext uri="{BB962C8B-B14F-4D97-AF65-F5344CB8AC3E}">
        <p14:creationId xmlns:p14="http://schemas.microsoft.com/office/powerpoint/2010/main" val="72116985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258</a:t>
            </a:fld>
            <a:endParaRPr lang="en-US" altLang="ko-KR"/>
          </a:p>
        </p:txBody>
      </p:sp>
    </p:spTree>
    <p:extLst>
      <p:ext uri="{BB962C8B-B14F-4D97-AF65-F5344CB8AC3E}">
        <p14:creationId xmlns:p14="http://schemas.microsoft.com/office/powerpoint/2010/main" val="110340031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259</a:t>
            </a:fld>
            <a:endParaRPr lang="en-US" altLang="ko-KR"/>
          </a:p>
        </p:txBody>
      </p:sp>
    </p:spTree>
    <p:extLst>
      <p:ext uri="{BB962C8B-B14F-4D97-AF65-F5344CB8AC3E}">
        <p14:creationId xmlns:p14="http://schemas.microsoft.com/office/powerpoint/2010/main" val="27830727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260</a:t>
            </a:fld>
            <a:endParaRPr lang="en-US" altLang="ko-KR"/>
          </a:p>
        </p:txBody>
      </p:sp>
    </p:spTree>
    <p:extLst>
      <p:ext uri="{BB962C8B-B14F-4D97-AF65-F5344CB8AC3E}">
        <p14:creationId xmlns:p14="http://schemas.microsoft.com/office/powerpoint/2010/main" val="400018455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261</a:t>
            </a:fld>
            <a:endParaRPr lang="en-US" altLang="ko-KR"/>
          </a:p>
        </p:txBody>
      </p:sp>
    </p:spTree>
    <p:extLst>
      <p:ext uri="{BB962C8B-B14F-4D97-AF65-F5344CB8AC3E}">
        <p14:creationId xmlns:p14="http://schemas.microsoft.com/office/powerpoint/2010/main" val="130739011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262</a:t>
            </a:fld>
            <a:endParaRPr lang="en-US" altLang="ko-KR"/>
          </a:p>
        </p:txBody>
      </p:sp>
    </p:spTree>
    <p:extLst>
      <p:ext uri="{BB962C8B-B14F-4D97-AF65-F5344CB8AC3E}">
        <p14:creationId xmlns:p14="http://schemas.microsoft.com/office/powerpoint/2010/main" val="206218299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263</a:t>
            </a:fld>
            <a:endParaRPr lang="en-US" altLang="ko-KR"/>
          </a:p>
        </p:txBody>
      </p:sp>
    </p:spTree>
    <p:extLst>
      <p:ext uri="{BB962C8B-B14F-4D97-AF65-F5344CB8AC3E}">
        <p14:creationId xmlns:p14="http://schemas.microsoft.com/office/powerpoint/2010/main" val="187033190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264</a:t>
            </a:fld>
            <a:endParaRPr lang="en-US" altLang="ko-KR"/>
          </a:p>
        </p:txBody>
      </p:sp>
    </p:spTree>
    <p:extLst>
      <p:ext uri="{BB962C8B-B14F-4D97-AF65-F5344CB8AC3E}">
        <p14:creationId xmlns:p14="http://schemas.microsoft.com/office/powerpoint/2010/main" val="139222851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265</a:t>
            </a:fld>
            <a:endParaRPr lang="en-US" altLang="ko-KR"/>
          </a:p>
        </p:txBody>
      </p:sp>
    </p:spTree>
    <p:extLst>
      <p:ext uri="{BB962C8B-B14F-4D97-AF65-F5344CB8AC3E}">
        <p14:creationId xmlns:p14="http://schemas.microsoft.com/office/powerpoint/2010/main" val="406256594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266</a:t>
            </a:fld>
            <a:endParaRPr lang="en-US" altLang="ko-KR"/>
          </a:p>
        </p:txBody>
      </p:sp>
    </p:spTree>
    <p:extLst>
      <p:ext uri="{BB962C8B-B14F-4D97-AF65-F5344CB8AC3E}">
        <p14:creationId xmlns:p14="http://schemas.microsoft.com/office/powerpoint/2010/main" val="49151978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267</a:t>
            </a:fld>
            <a:endParaRPr lang="en-US" altLang="ko-KR"/>
          </a:p>
        </p:txBody>
      </p:sp>
    </p:spTree>
    <p:extLst>
      <p:ext uri="{BB962C8B-B14F-4D97-AF65-F5344CB8AC3E}">
        <p14:creationId xmlns:p14="http://schemas.microsoft.com/office/powerpoint/2010/main" val="236262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32</a:t>
            </a:fld>
            <a:endParaRPr lang="en-US" altLang="ko-KR">
              <a:solidFill>
                <a:prstClr val="black"/>
              </a:solidFill>
            </a:endParaRPr>
          </a:p>
        </p:txBody>
      </p:sp>
    </p:spTree>
    <p:extLst>
      <p:ext uri="{BB962C8B-B14F-4D97-AF65-F5344CB8AC3E}">
        <p14:creationId xmlns:p14="http://schemas.microsoft.com/office/powerpoint/2010/main" val="237962475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268</a:t>
            </a:fld>
            <a:endParaRPr lang="en-US" altLang="ko-KR"/>
          </a:p>
        </p:txBody>
      </p:sp>
    </p:spTree>
    <p:extLst>
      <p:ext uri="{BB962C8B-B14F-4D97-AF65-F5344CB8AC3E}">
        <p14:creationId xmlns:p14="http://schemas.microsoft.com/office/powerpoint/2010/main" val="331659898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269</a:t>
            </a:fld>
            <a:endParaRPr lang="en-US" altLang="ko-KR"/>
          </a:p>
        </p:txBody>
      </p:sp>
    </p:spTree>
    <p:extLst>
      <p:ext uri="{BB962C8B-B14F-4D97-AF65-F5344CB8AC3E}">
        <p14:creationId xmlns:p14="http://schemas.microsoft.com/office/powerpoint/2010/main" val="157103188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270</a:t>
            </a:fld>
            <a:endParaRPr lang="en-US" altLang="ko-KR"/>
          </a:p>
        </p:txBody>
      </p:sp>
    </p:spTree>
    <p:extLst>
      <p:ext uri="{BB962C8B-B14F-4D97-AF65-F5344CB8AC3E}">
        <p14:creationId xmlns:p14="http://schemas.microsoft.com/office/powerpoint/2010/main" val="23911371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271</a:t>
            </a:fld>
            <a:endParaRPr lang="en-US" altLang="ko-KR"/>
          </a:p>
        </p:txBody>
      </p:sp>
    </p:spTree>
    <p:extLst>
      <p:ext uri="{BB962C8B-B14F-4D97-AF65-F5344CB8AC3E}">
        <p14:creationId xmlns:p14="http://schemas.microsoft.com/office/powerpoint/2010/main" val="30253107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272</a:t>
            </a:fld>
            <a:endParaRPr lang="en-US" altLang="ko-KR"/>
          </a:p>
        </p:txBody>
      </p:sp>
    </p:spTree>
    <p:extLst>
      <p:ext uri="{BB962C8B-B14F-4D97-AF65-F5344CB8AC3E}">
        <p14:creationId xmlns:p14="http://schemas.microsoft.com/office/powerpoint/2010/main" val="299267421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273</a:t>
            </a:fld>
            <a:endParaRPr lang="en-US" altLang="ko-KR"/>
          </a:p>
        </p:txBody>
      </p:sp>
    </p:spTree>
    <p:extLst>
      <p:ext uri="{BB962C8B-B14F-4D97-AF65-F5344CB8AC3E}">
        <p14:creationId xmlns:p14="http://schemas.microsoft.com/office/powerpoint/2010/main" val="221733089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274</a:t>
            </a:fld>
            <a:endParaRPr lang="en-US" altLang="ko-KR"/>
          </a:p>
        </p:txBody>
      </p:sp>
    </p:spTree>
    <p:extLst>
      <p:ext uri="{BB962C8B-B14F-4D97-AF65-F5344CB8AC3E}">
        <p14:creationId xmlns:p14="http://schemas.microsoft.com/office/powerpoint/2010/main" val="80779016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275</a:t>
            </a:fld>
            <a:endParaRPr lang="en-US" altLang="ko-KR"/>
          </a:p>
        </p:txBody>
      </p:sp>
    </p:spTree>
    <p:extLst>
      <p:ext uri="{BB962C8B-B14F-4D97-AF65-F5344CB8AC3E}">
        <p14:creationId xmlns:p14="http://schemas.microsoft.com/office/powerpoint/2010/main" val="7858033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276</a:t>
            </a:fld>
            <a:endParaRPr lang="en-US" altLang="ko-KR"/>
          </a:p>
        </p:txBody>
      </p:sp>
    </p:spTree>
    <p:extLst>
      <p:ext uri="{BB962C8B-B14F-4D97-AF65-F5344CB8AC3E}">
        <p14:creationId xmlns:p14="http://schemas.microsoft.com/office/powerpoint/2010/main" val="21928938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277</a:t>
            </a:fld>
            <a:endParaRPr lang="en-US" altLang="ko-KR"/>
          </a:p>
        </p:txBody>
      </p:sp>
    </p:spTree>
    <p:extLst>
      <p:ext uri="{BB962C8B-B14F-4D97-AF65-F5344CB8AC3E}">
        <p14:creationId xmlns:p14="http://schemas.microsoft.com/office/powerpoint/2010/main" val="3022003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33</a:t>
            </a:fld>
            <a:endParaRPr lang="en-US" altLang="ko-KR">
              <a:solidFill>
                <a:prstClr val="black"/>
              </a:solidFill>
            </a:endParaRPr>
          </a:p>
        </p:txBody>
      </p:sp>
    </p:spTree>
    <p:extLst>
      <p:ext uri="{BB962C8B-B14F-4D97-AF65-F5344CB8AC3E}">
        <p14:creationId xmlns:p14="http://schemas.microsoft.com/office/powerpoint/2010/main" val="7068721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278</a:t>
            </a:fld>
            <a:endParaRPr lang="en-US" altLang="ko-KR"/>
          </a:p>
        </p:txBody>
      </p:sp>
    </p:spTree>
    <p:extLst>
      <p:ext uri="{BB962C8B-B14F-4D97-AF65-F5344CB8AC3E}">
        <p14:creationId xmlns:p14="http://schemas.microsoft.com/office/powerpoint/2010/main" val="386590371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279</a:t>
            </a:fld>
            <a:endParaRPr lang="en-US" altLang="ko-KR"/>
          </a:p>
        </p:txBody>
      </p:sp>
    </p:spTree>
    <p:extLst>
      <p:ext uri="{BB962C8B-B14F-4D97-AF65-F5344CB8AC3E}">
        <p14:creationId xmlns:p14="http://schemas.microsoft.com/office/powerpoint/2010/main" val="386590371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280</a:t>
            </a:fld>
            <a:endParaRPr lang="en-US" altLang="ko-KR">
              <a:solidFill>
                <a:prstClr val="black"/>
              </a:solidFill>
            </a:endParaRPr>
          </a:p>
        </p:txBody>
      </p:sp>
    </p:spTree>
    <p:extLst>
      <p:ext uri="{BB962C8B-B14F-4D97-AF65-F5344CB8AC3E}">
        <p14:creationId xmlns:p14="http://schemas.microsoft.com/office/powerpoint/2010/main" val="427093657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281</a:t>
            </a:fld>
            <a:endParaRPr lang="en-US" altLang="ko-KR">
              <a:solidFill>
                <a:prstClr val="black"/>
              </a:solidFill>
            </a:endParaRPr>
          </a:p>
        </p:txBody>
      </p:sp>
    </p:spTree>
    <p:extLst>
      <p:ext uri="{BB962C8B-B14F-4D97-AF65-F5344CB8AC3E}">
        <p14:creationId xmlns:p14="http://schemas.microsoft.com/office/powerpoint/2010/main" val="427093657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282</a:t>
            </a:fld>
            <a:endParaRPr lang="en-US" altLang="ko-KR"/>
          </a:p>
        </p:txBody>
      </p:sp>
    </p:spTree>
    <p:extLst>
      <p:ext uri="{BB962C8B-B14F-4D97-AF65-F5344CB8AC3E}">
        <p14:creationId xmlns:p14="http://schemas.microsoft.com/office/powerpoint/2010/main" val="386590371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283</a:t>
            </a:fld>
            <a:endParaRPr lang="en-US" altLang="ko-KR"/>
          </a:p>
        </p:txBody>
      </p:sp>
    </p:spTree>
    <p:extLst>
      <p:ext uri="{BB962C8B-B14F-4D97-AF65-F5344CB8AC3E}">
        <p14:creationId xmlns:p14="http://schemas.microsoft.com/office/powerpoint/2010/main" val="386590371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284</a:t>
            </a:fld>
            <a:endParaRPr lang="en-US" altLang="ko-KR"/>
          </a:p>
        </p:txBody>
      </p:sp>
    </p:spTree>
    <p:extLst>
      <p:ext uri="{BB962C8B-B14F-4D97-AF65-F5344CB8AC3E}">
        <p14:creationId xmlns:p14="http://schemas.microsoft.com/office/powerpoint/2010/main" val="386590371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285</a:t>
            </a:fld>
            <a:endParaRPr lang="en-US" altLang="ko-KR"/>
          </a:p>
        </p:txBody>
      </p:sp>
    </p:spTree>
    <p:extLst>
      <p:ext uri="{BB962C8B-B14F-4D97-AF65-F5344CB8AC3E}">
        <p14:creationId xmlns:p14="http://schemas.microsoft.com/office/powerpoint/2010/main" val="386590371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288</a:t>
            </a:fld>
            <a:endParaRPr lang="en-US" altLang="ko-KR"/>
          </a:p>
        </p:txBody>
      </p:sp>
    </p:spTree>
    <p:extLst>
      <p:ext uri="{BB962C8B-B14F-4D97-AF65-F5344CB8AC3E}">
        <p14:creationId xmlns:p14="http://schemas.microsoft.com/office/powerpoint/2010/main" val="185119870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289</a:t>
            </a:fld>
            <a:endParaRPr lang="en-US" altLang="ko-KR">
              <a:solidFill>
                <a:prstClr val="black"/>
              </a:solidFill>
            </a:endParaRPr>
          </a:p>
        </p:txBody>
      </p:sp>
    </p:spTree>
    <p:extLst>
      <p:ext uri="{BB962C8B-B14F-4D97-AF65-F5344CB8AC3E}">
        <p14:creationId xmlns:p14="http://schemas.microsoft.com/office/powerpoint/2010/main" val="2619949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36</a:t>
            </a:fld>
            <a:endParaRPr lang="en-US" altLang="ko-KR">
              <a:solidFill>
                <a:prstClr val="black"/>
              </a:solidFill>
            </a:endParaRPr>
          </a:p>
        </p:txBody>
      </p:sp>
    </p:spTree>
    <p:extLst>
      <p:ext uri="{BB962C8B-B14F-4D97-AF65-F5344CB8AC3E}">
        <p14:creationId xmlns:p14="http://schemas.microsoft.com/office/powerpoint/2010/main" val="288833364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290</a:t>
            </a:fld>
            <a:endParaRPr lang="en-US" altLang="ko-KR"/>
          </a:p>
        </p:txBody>
      </p:sp>
    </p:spTree>
    <p:extLst>
      <p:ext uri="{BB962C8B-B14F-4D97-AF65-F5344CB8AC3E}">
        <p14:creationId xmlns:p14="http://schemas.microsoft.com/office/powerpoint/2010/main" val="47688938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291</a:t>
            </a:fld>
            <a:endParaRPr lang="en-US" altLang="ko-KR"/>
          </a:p>
        </p:txBody>
      </p:sp>
    </p:spTree>
    <p:extLst>
      <p:ext uri="{BB962C8B-B14F-4D97-AF65-F5344CB8AC3E}">
        <p14:creationId xmlns:p14="http://schemas.microsoft.com/office/powerpoint/2010/main" val="1321183481"/>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292</a:t>
            </a:fld>
            <a:endParaRPr lang="en-US" altLang="ko-KR"/>
          </a:p>
        </p:txBody>
      </p:sp>
    </p:spTree>
    <p:extLst>
      <p:ext uri="{BB962C8B-B14F-4D97-AF65-F5344CB8AC3E}">
        <p14:creationId xmlns:p14="http://schemas.microsoft.com/office/powerpoint/2010/main" val="2758842443"/>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293</a:t>
            </a:fld>
            <a:endParaRPr lang="en-US" altLang="ko-KR"/>
          </a:p>
        </p:txBody>
      </p:sp>
    </p:spTree>
    <p:extLst>
      <p:ext uri="{BB962C8B-B14F-4D97-AF65-F5344CB8AC3E}">
        <p14:creationId xmlns:p14="http://schemas.microsoft.com/office/powerpoint/2010/main" val="275884244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320EF1-5372-4976-AD8C-111FC694FBD2}" type="slidenum">
              <a:rPr lang="en-US" altLang="ko-KR" smtClean="0"/>
              <a:pPr>
                <a:defRPr/>
              </a:pPr>
              <a:t>294</a:t>
            </a:fld>
            <a:endParaRPr lang="en-US" altLang="ko-KR"/>
          </a:p>
        </p:txBody>
      </p:sp>
    </p:spTree>
    <p:extLst>
      <p:ext uri="{BB962C8B-B14F-4D97-AF65-F5344CB8AC3E}">
        <p14:creationId xmlns:p14="http://schemas.microsoft.com/office/powerpoint/2010/main" val="23738016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295</a:t>
            </a:fld>
            <a:endParaRPr lang="en-US" altLang="ko-KR">
              <a:solidFill>
                <a:prstClr val="black"/>
              </a:solidFill>
            </a:endParaRPr>
          </a:p>
        </p:txBody>
      </p:sp>
    </p:spTree>
    <p:extLst>
      <p:ext uri="{BB962C8B-B14F-4D97-AF65-F5344CB8AC3E}">
        <p14:creationId xmlns:p14="http://schemas.microsoft.com/office/powerpoint/2010/main" val="427093657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296</a:t>
            </a:fld>
            <a:endParaRPr lang="en-US" altLang="ko-KR">
              <a:solidFill>
                <a:prstClr val="black"/>
              </a:solidFill>
            </a:endParaRPr>
          </a:p>
        </p:txBody>
      </p:sp>
    </p:spTree>
    <p:extLst>
      <p:ext uri="{BB962C8B-B14F-4D97-AF65-F5344CB8AC3E}">
        <p14:creationId xmlns:p14="http://schemas.microsoft.com/office/powerpoint/2010/main" val="262253707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297</a:t>
            </a:fld>
            <a:endParaRPr lang="en-US" altLang="ko-KR">
              <a:solidFill>
                <a:prstClr val="black"/>
              </a:solidFill>
            </a:endParaRPr>
          </a:p>
        </p:txBody>
      </p:sp>
    </p:spTree>
    <p:extLst>
      <p:ext uri="{BB962C8B-B14F-4D97-AF65-F5344CB8AC3E}">
        <p14:creationId xmlns:p14="http://schemas.microsoft.com/office/powerpoint/2010/main" val="187171575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298</a:t>
            </a:fld>
            <a:endParaRPr lang="en-US" altLang="ko-KR">
              <a:solidFill>
                <a:prstClr val="black"/>
              </a:solidFill>
            </a:endParaRPr>
          </a:p>
        </p:txBody>
      </p:sp>
    </p:spTree>
    <p:extLst>
      <p:ext uri="{BB962C8B-B14F-4D97-AF65-F5344CB8AC3E}">
        <p14:creationId xmlns:p14="http://schemas.microsoft.com/office/powerpoint/2010/main" val="415478108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https://blog.naver.com/solidpple/222192490881</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299</a:t>
            </a:fld>
            <a:endParaRPr lang="en-US" altLang="ko-KR" dirty="0"/>
          </a:p>
        </p:txBody>
      </p:sp>
    </p:spTree>
    <p:extLst>
      <p:ext uri="{BB962C8B-B14F-4D97-AF65-F5344CB8AC3E}">
        <p14:creationId xmlns:p14="http://schemas.microsoft.com/office/powerpoint/2010/main" val="3304197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37</a:t>
            </a:fld>
            <a:endParaRPr lang="en-US" altLang="ko-KR">
              <a:solidFill>
                <a:prstClr val="black"/>
              </a:solidFill>
            </a:endParaRPr>
          </a:p>
        </p:txBody>
      </p:sp>
    </p:spTree>
    <p:extLst>
      <p:ext uri="{BB962C8B-B14F-4D97-AF65-F5344CB8AC3E}">
        <p14:creationId xmlns:p14="http://schemas.microsoft.com/office/powerpoint/2010/main" val="163475450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https://blog.naver.com/solidpple/222192490881</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300</a:t>
            </a:fld>
            <a:endParaRPr lang="en-US" altLang="ko-KR" dirty="0"/>
          </a:p>
        </p:txBody>
      </p:sp>
    </p:spTree>
    <p:extLst>
      <p:ext uri="{BB962C8B-B14F-4D97-AF65-F5344CB8AC3E}">
        <p14:creationId xmlns:p14="http://schemas.microsoft.com/office/powerpoint/2010/main" val="4207486597"/>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https://blog.naver.com/solidpple/222192490881</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301</a:t>
            </a:fld>
            <a:endParaRPr lang="en-US" altLang="ko-KR" dirty="0"/>
          </a:p>
        </p:txBody>
      </p:sp>
    </p:spTree>
    <p:extLst>
      <p:ext uri="{BB962C8B-B14F-4D97-AF65-F5344CB8AC3E}">
        <p14:creationId xmlns:p14="http://schemas.microsoft.com/office/powerpoint/2010/main" val="873665896"/>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https://blog.naver.com/solidpple/222192490881</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302</a:t>
            </a:fld>
            <a:endParaRPr lang="en-US" altLang="ko-KR" dirty="0"/>
          </a:p>
        </p:txBody>
      </p:sp>
    </p:spTree>
    <p:extLst>
      <p:ext uri="{BB962C8B-B14F-4D97-AF65-F5344CB8AC3E}">
        <p14:creationId xmlns:p14="http://schemas.microsoft.com/office/powerpoint/2010/main" val="1450077967"/>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https://blog.naver.com/solidpple/222192490881</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303</a:t>
            </a:fld>
            <a:endParaRPr lang="en-US" altLang="ko-KR" dirty="0"/>
          </a:p>
        </p:txBody>
      </p:sp>
    </p:spTree>
    <p:extLst>
      <p:ext uri="{BB962C8B-B14F-4D97-AF65-F5344CB8AC3E}">
        <p14:creationId xmlns:p14="http://schemas.microsoft.com/office/powerpoint/2010/main" val="2841708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https://blog.naver.com/solidpple/222192490881</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304</a:t>
            </a:fld>
            <a:endParaRPr lang="en-US" altLang="ko-KR" dirty="0"/>
          </a:p>
        </p:txBody>
      </p:sp>
    </p:spTree>
    <p:extLst>
      <p:ext uri="{BB962C8B-B14F-4D97-AF65-F5344CB8AC3E}">
        <p14:creationId xmlns:p14="http://schemas.microsoft.com/office/powerpoint/2010/main" val="1346742117"/>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https://blog.naver.com/solidpple/222192490881</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305</a:t>
            </a:fld>
            <a:endParaRPr lang="en-US" altLang="ko-KR" dirty="0"/>
          </a:p>
        </p:txBody>
      </p:sp>
    </p:spTree>
    <p:extLst>
      <p:ext uri="{BB962C8B-B14F-4D97-AF65-F5344CB8AC3E}">
        <p14:creationId xmlns:p14="http://schemas.microsoft.com/office/powerpoint/2010/main" val="324648108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https://blog.naver.com/solidpple/222192490881</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306</a:t>
            </a:fld>
            <a:endParaRPr lang="en-US" altLang="ko-KR" dirty="0"/>
          </a:p>
        </p:txBody>
      </p:sp>
    </p:spTree>
    <p:extLst>
      <p:ext uri="{BB962C8B-B14F-4D97-AF65-F5344CB8AC3E}">
        <p14:creationId xmlns:p14="http://schemas.microsoft.com/office/powerpoint/2010/main" val="2290067652"/>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https://blog.naver.com/solidpple/222192490881</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307</a:t>
            </a:fld>
            <a:endParaRPr lang="en-US" altLang="ko-KR" dirty="0"/>
          </a:p>
        </p:txBody>
      </p:sp>
    </p:spTree>
    <p:extLst>
      <p:ext uri="{BB962C8B-B14F-4D97-AF65-F5344CB8AC3E}">
        <p14:creationId xmlns:p14="http://schemas.microsoft.com/office/powerpoint/2010/main" val="298450794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308</a:t>
            </a:fld>
            <a:endParaRPr lang="en-US" altLang="ko-KR" dirty="0"/>
          </a:p>
        </p:txBody>
      </p:sp>
    </p:spTree>
    <p:extLst>
      <p:ext uri="{BB962C8B-B14F-4D97-AF65-F5344CB8AC3E}">
        <p14:creationId xmlns:p14="http://schemas.microsoft.com/office/powerpoint/2010/main" val="4005855320"/>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309</a:t>
            </a:fld>
            <a:endParaRPr lang="en-US" altLang="ko-KR" dirty="0"/>
          </a:p>
        </p:txBody>
      </p:sp>
    </p:spTree>
    <p:extLst>
      <p:ext uri="{BB962C8B-B14F-4D97-AF65-F5344CB8AC3E}">
        <p14:creationId xmlns:p14="http://schemas.microsoft.com/office/powerpoint/2010/main" val="478476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38</a:t>
            </a:fld>
            <a:endParaRPr lang="en-US" altLang="ko-KR">
              <a:solidFill>
                <a:prstClr val="black"/>
              </a:solidFill>
            </a:endParaRPr>
          </a:p>
        </p:txBody>
      </p:sp>
    </p:spTree>
    <p:extLst>
      <p:ext uri="{BB962C8B-B14F-4D97-AF65-F5344CB8AC3E}">
        <p14:creationId xmlns:p14="http://schemas.microsoft.com/office/powerpoint/2010/main" val="372213314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https://www.influxdata.com/blog/getting-started-python-influxdb/</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310</a:t>
            </a:fld>
            <a:endParaRPr lang="en-US" altLang="ko-KR" dirty="0"/>
          </a:p>
        </p:txBody>
      </p:sp>
    </p:spTree>
    <p:extLst>
      <p:ext uri="{BB962C8B-B14F-4D97-AF65-F5344CB8AC3E}">
        <p14:creationId xmlns:p14="http://schemas.microsoft.com/office/powerpoint/2010/main" val="424362810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https://www.influxdata.com/blog/getting-started-python-influxdb/</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311</a:t>
            </a:fld>
            <a:endParaRPr lang="en-US" altLang="ko-KR" dirty="0"/>
          </a:p>
        </p:txBody>
      </p:sp>
    </p:spTree>
    <p:extLst>
      <p:ext uri="{BB962C8B-B14F-4D97-AF65-F5344CB8AC3E}">
        <p14:creationId xmlns:p14="http://schemas.microsoft.com/office/powerpoint/2010/main" val="61505121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https://blog.naver.com/shyoo_1990/221550265678</a:t>
            </a:r>
          </a:p>
          <a:p>
            <a:r>
              <a:rPr lang="en-US" altLang="ko-KR" dirty="0"/>
              <a:t>https://hengki.net/135</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312</a:t>
            </a:fld>
            <a:endParaRPr lang="en-US" altLang="ko-KR" dirty="0"/>
          </a:p>
        </p:txBody>
      </p:sp>
    </p:spTree>
    <p:extLst>
      <p:ext uri="{BB962C8B-B14F-4D97-AF65-F5344CB8AC3E}">
        <p14:creationId xmlns:p14="http://schemas.microsoft.com/office/powerpoint/2010/main" val="54001821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https://blog.naver.com/shyoo_1990/221550265678</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313</a:t>
            </a:fld>
            <a:endParaRPr lang="en-US" altLang="ko-KR" dirty="0"/>
          </a:p>
        </p:txBody>
      </p:sp>
    </p:spTree>
    <p:extLst>
      <p:ext uri="{BB962C8B-B14F-4D97-AF65-F5344CB8AC3E}">
        <p14:creationId xmlns:p14="http://schemas.microsoft.com/office/powerpoint/2010/main" val="4002194373"/>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314</a:t>
            </a:fld>
            <a:endParaRPr lang="en-US" altLang="ko-KR">
              <a:solidFill>
                <a:prstClr val="black"/>
              </a:solidFill>
            </a:endParaRPr>
          </a:p>
        </p:txBody>
      </p:sp>
    </p:spTree>
    <p:extLst>
      <p:ext uri="{BB962C8B-B14F-4D97-AF65-F5344CB8AC3E}">
        <p14:creationId xmlns:p14="http://schemas.microsoft.com/office/powerpoint/2010/main" val="218781220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315</a:t>
            </a:fld>
            <a:endParaRPr lang="en-US" altLang="ko-KR">
              <a:solidFill>
                <a:prstClr val="black"/>
              </a:solidFill>
            </a:endParaRPr>
          </a:p>
        </p:txBody>
      </p:sp>
    </p:spTree>
    <p:extLst>
      <p:ext uri="{BB962C8B-B14F-4D97-AF65-F5344CB8AC3E}">
        <p14:creationId xmlns:p14="http://schemas.microsoft.com/office/powerpoint/2010/main" val="179094523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316</a:t>
            </a:fld>
            <a:endParaRPr lang="en-US" altLang="ko-KR">
              <a:solidFill>
                <a:prstClr val="black"/>
              </a:solidFill>
            </a:endParaRPr>
          </a:p>
        </p:txBody>
      </p:sp>
    </p:spTree>
    <p:extLst>
      <p:ext uri="{BB962C8B-B14F-4D97-AF65-F5344CB8AC3E}">
        <p14:creationId xmlns:p14="http://schemas.microsoft.com/office/powerpoint/2010/main" val="604055697"/>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317</a:t>
            </a:fld>
            <a:endParaRPr lang="en-US" altLang="ko-KR">
              <a:solidFill>
                <a:prstClr val="black"/>
              </a:solidFill>
            </a:endParaRPr>
          </a:p>
        </p:txBody>
      </p:sp>
    </p:spTree>
    <p:extLst>
      <p:ext uri="{BB962C8B-B14F-4D97-AF65-F5344CB8AC3E}">
        <p14:creationId xmlns:p14="http://schemas.microsoft.com/office/powerpoint/2010/main" val="1082156944"/>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318</a:t>
            </a:fld>
            <a:endParaRPr lang="en-US" altLang="ko-KR">
              <a:solidFill>
                <a:prstClr val="black"/>
              </a:solidFill>
            </a:endParaRPr>
          </a:p>
        </p:txBody>
      </p:sp>
    </p:spTree>
    <p:extLst>
      <p:ext uri="{BB962C8B-B14F-4D97-AF65-F5344CB8AC3E}">
        <p14:creationId xmlns:p14="http://schemas.microsoft.com/office/powerpoint/2010/main" val="3624636418"/>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319</a:t>
            </a:fld>
            <a:endParaRPr lang="en-US" altLang="ko-KR">
              <a:solidFill>
                <a:prstClr val="black"/>
              </a:solidFill>
            </a:endParaRPr>
          </a:p>
        </p:txBody>
      </p:sp>
    </p:spTree>
    <p:extLst>
      <p:ext uri="{BB962C8B-B14F-4D97-AF65-F5344CB8AC3E}">
        <p14:creationId xmlns:p14="http://schemas.microsoft.com/office/powerpoint/2010/main" val="1712262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39</a:t>
            </a:fld>
            <a:endParaRPr lang="en-US" altLang="ko-KR">
              <a:solidFill>
                <a:prstClr val="black"/>
              </a:solidFill>
            </a:endParaRPr>
          </a:p>
        </p:txBody>
      </p:sp>
    </p:spTree>
    <p:extLst>
      <p:ext uri="{BB962C8B-B14F-4D97-AF65-F5344CB8AC3E}">
        <p14:creationId xmlns:p14="http://schemas.microsoft.com/office/powerpoint/2010/main" val="3391881206"/>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320</a:t>
            </a:fld>
            <a:endParaRPr lang="en-US" altLang="ko-KR">
              <a:solidFill>
                <a:prstClr val="black"/>
              </a:solidFill>
            </a:endParaRPr>
          </a:p>
        </p:txBody>
      </p:sp>
    </p:spTree>
    <p:extLst>
      <p:ext uri="{BB962C8B-B14F-4D97-AF65-F5344CB8AC3E}">
        <p14:creationId xmlns:p14="http://schemas.microsoft.com/office/powerpoint/2010/main" val="157173936"/>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321</a:t>
            </a:fld>
            <a:endParaRPr lang="en-US" altLang="ko-KR">
              <a:solidFill>
                <a:prstClr val="black"/>
              </a:solidFill>
            </a:endParaRPr>
          </a:p>
        </p:txBody>
      </p:sp>
    </p:spTree>
    <p:extLst>
      <p:ext uri="{BB962C8B-B14F-4D97-AF65-F5344CB8AC3E}">
        <p14:creationId xmlns:p14="http://schemas.microsoft.com/office/powerpoint/2010/main" val="113919236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322</a:t>
            </a:fld>
            <a:endParaRPr lang="en-US" altLang="ko-KR">
              <a:solidFill>
                <a:prstClr val="black"/>
              </a:solidFill>
            </a:endParaRPr>
          </a:p>
        </p:txBody>
      </p:sp>
    </p:spTree>
    <p:extLst>
      <p:ext uri="{BB962C8B-B14F-4D97-AF65-F5344CB8AC3E}">
        <p14:creationId xmlns:p14="http://schemas.microsoft.com/office/powerpoint/2010/main" val="3261796372"/>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323</a:t>
            </a:fld>
            <a:endParaRPr lang="en-US" altLang="ko-KR">
              <a:solidFill>
                <a:prstClr val="black"/>
              </a:solidFill>
            </a:endParaRPr>
          </a:p>
        </p:txBody>
      </p:sp>
    </p:spTree>
    <p:extLst>
      <p:ext uri="{BB962C8B-B14F-4D97-AF65-F5344CB8AC3E}">
        <p14:creationId xmlns:p14="http://schemas.microsoft.com/office/powerpoint/2010/main" val="303985801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324</a:t>
            </a:fld>
            <a:endParaRPr lang="en-US" altLang="ko-KR">
              <a:solidFill>
                <a:prstClr val="black"/>
              </a:solidFill>
            </a:endParaRPr>
          </a:p>
        </p:txBody>
      </p:sp>
    </p:spTree>
    <p:extLst>
      <p:ext uri="{BB962C8B-B14F-4D97-AF65-F5344CB8AC3E}">
        <p14:creationId xmlns:p14="http://schemas.microsoft.com/office/powerpoint/2010/main" val="2416041256"/>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325</a:t>
            </a:fld>
            <a:endParaRPr lang="en-US" altLang="ko-KR">
              <a:solidFill>
                <a:prstClr val="black"/>
              </a:solidFill>
            </a:endParaRPr>
          </a:p>
        </p:txBody>
      </p:sp>
    </p:spTree>
    <p:extLst>
      <p:ext uri="{BB962C8B-B14F-4D97-AF65-F5344CB8AC3E}">
        <p14:creationId xmlns:p14="http://schemas.microsoft.com/office/powerpoint/2010/main" val="3167919578"/>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326</a:t>
            </a:fld>
            <a:endParaRPr lang="en-US" altLang="ko-KR">
              <a:solidFill>
                <a:prstClr val="black"/>
              </a:solidFill>
            </a:endParaRPr>
          </a:p>
        </p:txBody>
      </p:sp>
    </p:spTree>
    <p:extLst>
      <p:ext uri="{BB962C8B-B14F-4D97-AF65-F5344CB8AC3E}">
        <p14:creationId xmlns:p14="http://schemas.microsoft.com/office/powerpoint/2010/main" val="107146472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ko-KR" altLang="en-US" dirty="0"/>
              <a:t>출처</a:t>
            </a:r>
            <a:r>
              <a:rPr lang="en-US" altLang="ko-KR" dirty="0"/>
              <a:t>1] https://pandorafms.com/blog/what-is-grafana/</a:t>
            </a:r>
          </a:p>
          <a:p>
            <a:r>
              <a:rPr lang="en-US" altLang="ko-KR" dirty="0"/>
              <a:t>[</a:t>
            </a:r>
            <a:r>
              <a:rPr lang="ko-KR" altLang="en-US" dirty="0"/>
              <a:t>출처</a:t>
            </a:r>
            <a:r>
              <a:rPr lang="en-US" altLang="ko-KR" dirty="0"/>
              <a:t>2] https://play.grafana.org/d/000000012/grafana-play-home?orgId=1</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328</a:t>
            </a:fld>
            <a:endParaRPr lang="en-US" altLang="ko-KR" dirty="0"/>
          </a:p>
        </p:txBody>
      </p:sp>
    </p:spTree>
    <p:extLst>
      <p:ext uri="{BB962C8B-B14F-4D97-AF65-F5344CB8AC3E}">
        <p14:creationId xmlns:p14="http://schemas.microsoft.com/office/powerpoint/2010/main" val="293819449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ko-KR" altLang="en-US" dirty="0"/>
              <a:t>출처</a:t>
            </a:r>
            <a:r>
              <a:rPr lang="en-US" altLang="ko-KR" dirty="0"/>
              <a:t>3] https://grafana.com/grafana/#visualize-content</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329</a:t>
            </a:fld>
            <a:endParaRPr lang="en-US" altLang="ko-KR" dirty="0"/>
          </a:p>
        </p:txBody>
      </p:sp>
    </p:spTree>
    <p:extLst>
      <p:ext uri="{BB962C8B-B14F-4D97-AF65-F5344CB8AC3E}">
        <p14:creationId xmlns:p14="http://schemas.microsoft.com/office/powerpoint/2010/main" val="293819449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330</a:t>
            </a:fld>
            <a:endParaRPr lang="en-US" altLang="ko-KR" dirty="0"/>
          </a:p>
        </p:txBody>
      </p:sp>
    </p:spTree>
    <p:extLst>
      <p:ext uri="{BB962C8B-B14F-4D97-AF65-F5344CB8AC3E}">
        <p14:creationId xmlns:p14="http://schemas.microsoft.com/office/powerpoint/2010/main" val="2049279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40</a:t>
            </a:fld>
            <a:endParaRPr lang="en-US" altLang="ko-KR">
              <a:solidFill>
                <a:prstClr val="black"/>
              </a:solidFill>
            </a:endParaRPr>
          </a:p>
        </p:txBody>
      </p:sp>
    </p:spTree>
    <p:extLst>
      <p:ext uri="{BB962C8B-B14F-4D97-AF65-F5344CB8AC3E}">
        <p14:creationId xmlns:p14="http://schemas.microsoft.com/office/powerpoint/2010/main" val="2610046907"/>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331</a:t>
            </a:fld>
            <a:endParaRPr lang="en-US" altLang="ko-KR" dirty="0"/>
          </a:p>
        </p:txBody>
      </p:sp>
    </p:spTree>
    <p:extLst>
      <p:ext uri="{BB962C8B-B14F-4D97-AF65-F5344CB8AC3E}">
        <p14:creationId xmlns:p14="http://schemas.microsoft.com/office/powerpoint/2010/main" val="2099833122"/>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332</a:t>
            </a:fld>
            <a:endParaRPr lang="en-US" altLang="ko-KR" dirty="0"/>
          </a:p>
        </p:txBody>
      </p:sp>
    </p:spTree>
    <p:extLst>
      <p:ext uri="{BB962C8B-B14F-4D97-AF65-F5344CB8AC3E}">
        <p14:creationId xmlns:p14="http://schemas.microsoft.com/office/powerpoint/2010/main" val="1639513892"/>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333</a:t>
            </a:fld>
            <a:endParaRPr lang="en-US" altLang="ko-KR" dirty="0"/>
          </a:p>
        </p:txBody>
      </p:sp>
    </p:spTree>
    <p:extLst>
      <p:ext uri="{BB962C8B-B14F-4D97-AF65-F5344CB8AC3E}">
        <p14:creationId xmlns:p14="http://schemas.microsoft.com/office/powerpoint/2010/main" val="363814748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334</a:t>
            </a:fld>
            <a:endParaRPr lang="en-US" altLang="ko-KR" dirty="0"/>
          </a:p>
        </p:txBody>
      </p:sp>
    </p:spTree>
    <p:extLst>
      <p:ext uri="{BB962C8B-B14F-4D97-AF65-F5344CB8AC3E}">
        <p14:creationId xmlns:p14="http://schemas.microsoft.com/office/powerpoint/2010/main" val="1572842359"/>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335</a:t>
            </a:fld>
            <a:endParaRPr lang="en-US" altLang="ko-KR" dirty="0"/>
          </a:p>
        </p:txBody>
      </p:sp>
    </p:spTree>
    <p:extLst>
      <p:ext uri="{BB962C8B-B14F-4D97-AF65-F5344CB8AC3E}">
        <p14:creationId xmlns:p14="http://schemas.microsoft.com/office/powerpoint/2010/main" val="3170353397"/>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336</a:t>
            </a:fld>
            <a:endParaRPr lang="en-US" altLang="ko-KR" dirty="0"/>
          </a:p>
        </p:txBody>
      </p:sp>
    </p:spTree>
    <p:extLst>
      <p:ext uri="{BB962C8B-B14F-4D97-AF65-F5344CB8AC3E}">
        <p14:creationId xmlns:p14="http://schemas.microsoft.com/office/powerpoint/2010/main" val="3051778911"/>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337</a:t>
            </a:fld>
            <a:endParaRPr lang="en-US" altLang="ko-KR" dirty="0"/>
          </a:p>
        </p:txBody>
      </p:sp>
    </p:spTree>
    <p:extLst>
      <p:ext uri="{BB962C8B-B14F-4D97-AF65-F5344CB8AC3E}">
        <p14:creationId xmlns:p14="http://schemas.microsoft.com/office/powerpoint/2010/main" val="2815635157"/>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338</a:t>
            </a:fld>
            <a:endParaRPr lang="en-US" altLang="ko-KR" dirty="0"/>
          </a:p>
        </p:txBody>
      </p:sp>
    </p:spTree>
    <p:extLst>
      <p:ext uri="{BB962C8B-B14F-4D97-AF65-F5344CB8AC3E}">
        <p14:creationId xmlns:p14="http://schemas.microsoft.com/office/powerpoint/2010/main" val="3479871940"/>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339</a:t>
            </a:fld>
            <a:endParaRPr lang="en-US" altLang="ko-KR" dirty="0"/>
          </a:p>
        </p:txBody>
      </p:sp>
    </p:spTree>
    <p:extLst>
      <p:ext uri="{BB962C8B-B14F-4D97-AF65-F5344CB8AC3E}">
        <p14:creationId xmlns:p14="http://schemas.microsoft.com/office/powerpoint/2010/main" val="280674006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340</a:t>
            </a:fld>
            <a:endParaRPr lang="en-US" altLang="ko-KR" dirty="0"/>
          </a:p>
        </p:txBody>
      </p:sp>
    </p:spTree>
    <p:extLst>
      <p:ext uri="{BB962C8B-B14F-4D97-AF65-F5344CB8AC3E}">
        <p14:creationId xmlns:p14="http://schemas.microsoft.com/office/powerpoint/2010/main" val="1347160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41</a:t>
            </a:fld>
            <a:endParaRPr lang="en-US" altLang="ko-KR">
              <a:solidFill>
                <a:prstClr val="black"/>
              </a:solidFill>
            </a:endParaRPr>
          </a:p>
        </p:txBody>
      </p:sp>
    </p:spTree>
    <p:extLst>
      <p:ext uri="{BB962C8B-B14F-4D97-AF65-F5344CB8AC3E}">
        <p14:creationId xmlns:p14="http://schemas.microsoft.com/office/powerpoint/2010/main" val="3264872354"/>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341</a:t>
            </a:fld>
            <a:endParaRPr lang="en-US" altLang="ko-KR" dirty="0"/>
          </a:p>
        </p:txBody>
      </p:sp>
    </p:spTree>
    <p:extLst>
      <p:ext uri="{BB962C8B-B14F-4D97-AF65-F5344CB8AC3E}">
        <p14:creationId xmlns:p14="http://schemas.microsoft.com/office/powerpoint/2010/main" val="391082506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342</a:t>
            </a:fld>
            <a:endParaRPr lang="en-US" altLang="ko-KR" dirty="0"/>
          </a:p>
        </p:txBody>
      </p:sp>
    </p:spTree>
    <p:extLst>
      <p:ext uri="{BB962C8B-B14F-4D97-AF65-F5344CB8AC3E}">
        <p14:creationId xmlns:p14="http://schemas.microsoft.com/office/powerpoint/2010/main" val="1452167003"/>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343</a:t>
            </a:fld>
            <a:endParaRPr lang="en-US" altLang="ko-KR" dirty="0"/>
          </a:p>
        </p:txBody>
      </p:sp>
    </p:spTree>
    <p:extLst>
      <p:ext uri="{BB962C8B-B14F-4D97-AF65-F5344CB8AC3E}">
        <p14:creationId xmlns:p14="http://schemas.microsoft.com/office/powerpoint/2010/main" val="336685684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344</a:t>
            </a:fld>
            <a:endParaRPr lang="en-US" altLang="ko-KR" dirty="0"/>
          </a:p>
        </p:txBody>
      </p:sp>
    </p:spTree>
    <p:extLst>
      <p:ext uri="{BB962C8B-B14F-4D97-AF65-F5344CB8AC3E}">
        <p14:creationId xmlns:p14="http://schemas.microsoft.com/office/powerpoint/2010/main" val="470661185"/>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345</a:t>
            </a:fld>
            <a:endParaRPr lang="en-US" altLang="ko-KR" dirty="0"/>
          </a:p>
        </p:txBody>
      </p:sp>
    </p:spTree>
    <p:extLst>
      <p:ext uri="{BB962C8B-B14F-4D97-AF65-F5344CB8AC3E}">
        <p14:creationId xmlns:p14="http://schemas.microsoft.com/office/powerpoint/2010/main" val="1408133932"/>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https://grafana.com/docs/grafana/latest/administration/preferences/change-grafana-timezone/#set-server-timezone</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346</a:t>
            </a:fld>
            <a:endParaRPr lang="en-US" altLang="ko-KR" dirty="0"/>
          </a:p>
        </p:txBody>
      </p:sp>
    </p:spTree>
    <p:extLst>
      <p:ext uri="{BB962C8B-B14F-4D97-AF65-F5344CB8AC3E}">
        <p14:creationId xmlns:p14="http://schemas.microsoft.com/office/powerpoint/2010/main" val="266329367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https://grafana.com/docs/grafana/latest/administration/preferences/change-grafana-timezone/#set-server-timezone</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347</a:t>
            </a:fld>
            <a:endParaRPr lang="en-US" altLang="ko-KR" dirty="0"/>
          </a:p>
        </p:txBody>
      </p:sp>
    </p:spTree>
    <p:extLst>
      <p:ext uri="{BB962C8B-B14F-4D97-AF65-F5344CB8AC3E}">
        <p14:creationId xmlns:p14="http://schemas.microsoft.com/office/powerpoint/2010/main" val="101816164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348</a:t>
            </a:fld>
            <a:endParaRPr lang="en-US" altLang="ko-KR">
              <a:solidFill>
                <a:prstClr val="black"/>
              </a:solidFill>
            </a:endParaRPr>
          </a:p>
        </p:txBody>
      </p:sp>
    </p:spTree>
    <p:extLst>
      <p:ext uri="{BB962C8B-B14F-4D97-AF65-F5344CB8AC3E}">
        <p14:creationId xmlns:p14="http://schemas.microsoft.com/office/powerpoint/2010/main" val="2567818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5</a:t>
            </a:fld>
            <a:endParaRPr lang="en-US" altLang="ko-KR">
              <a:solidFill>
                <a:prstClr val="black"/>
              </a:solidFill>
            </a:endParaRPr>
          </a:p>
        </p:txBody>
      </p:sp>
    </p:spTree>
    <p:extLst>
      <p:ext uri="{BB962C8B-B14F-4D97-AF65-F5344CB8AC3E}">
        <p14:creationId xmlns:p14="http://schemas.microsoft.com/office/powerpoint/2010/main" val="2672400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106363" y="739775"/>
            <a:ext cx="6584950" cy="3703638"/>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43</a:t>
            </a:fld>
            <a:endParaRPr lang="en-US" altLang="ko-KR">
              <a:solidFill>
                <a:prstClr val="black"/>
              </a:solidFill>
            </a:endParaRPr>
          </a:p>
        </p:txBody>
      </p:sp>
    </p:spTree>
    <p:extLst>
      <p:ext uri="{BB962C8B-B14F-4D97-AF65-F5344CB8AC3E}">
        <p14:creationId xmlns:p14="http://schemas.microsoft.com/office/powerpoint/2010/main" val="16705447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106363" y="739775"/>
            <a:ext cx="6584950" cy="3703638"/>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44</a:t>
            </a:fld>
            <a:endParaRPr lang="en-US" altLang="ko-KR">
              <a:solidFill>
                <a:prstClr val="black"/>
              </a:solidFill>
            </a:endParaRPr>
          </a:p>
        </p:txBody>
      </p:sp>
    </p:spTree>
    <p:extLst>
      <p:ext uri="{BB962C8B-B14F-4D97-AF65-F5344CB8AC3E}">
        <p14:creationId xmlns:p14="http://schemas.microsoft.com/office/powerpoint/2010/main" val="3122491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106363" y="739775"/>
            <a:ext cx="6584950" cy="3703638"/>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45</a:t>
            </a:fld>
            <a:endParaRPr lang="en-US" altLang="ko-KR">
              <a:solidFill>
                <a:prstClr val="black"/>
              </a:solidFill>
            </a:endParaRPr>
          </a:p>
        </p:txBody>
      </p:sp>
    </p:spTree>
    <p:extLst>
      <p:ext uri="{BB962C8B-B14F-4D97-AF65-F5344CB8AC3E}">
        <p14:creationId xmlns:p14="http://schemas.microsoft.com/office/powerpoint/2010/main" val="1325158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106363" y="739775"/>
            <a:ext cx="6584950" cy="3703638"/>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46</a:t>
            </a:fld>
            <a:endParaRPr lang="en-US" altLang="ko-KR">
              <a:solidFill>
                <a:prstClr val="black"/>
              </a:solidFill>
            </a:endParaRPr>
          </a:p>
        </p:txBody>
      </p:sp>
    </p:spTree>
    <p:extLst>
      <p:ext uri="{BB962C8B-B14F-4D97-AF65-F5344CB8AC3E}">
        <p14:creationId xmlns:p14="http://schemas.microsoft.com/office/powerpoint/2010/main" val="3993469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ko-KR" altLang="en-US" dirty="0"/>
              <a:t>출처</a:t>
            </a:r>
            <a:r>
              <a:rPr lang="en-US" altLang="ko-KR" dirty="0"/>
              <a:t>1] </a:t>
            </a:r>
            <a:r>
              <a:rPr lang="en-US" altLang="ko-KR" dirty="0">
                <a:hlinkClick r:id="rId3"/>
              </a:rPr>
              <a:t>https://www.antratek.com/triple-axis-accelerometer-breakout-lis3dh</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53</a:t>
            </a:fld>
            <a:endParaRPr lang="en-US" altLang="ko-KR" dirty="0"/>
          </a:p>
        </p:txBody>
      </p:sp>
    </p:spTree>
    <p:extLst>
      <p:ext uri="{BB962C8B-B14F-4D97-AF65-F5344CB8AC3E}">
        <p14:creationId xmlns:p14="http://schemas.microsoft.com/office/powerpoint/2010/main" val="2938194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106363" y="739775"/>
            <a:ext cx="6584950" cy="3703638"/>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60</a:t>
            </a:fld>
            <a:endParaRPr lang="en-US" altLang="ko-KR">
              <a:solidFill>
                <a:prstClr val="black"/>
              </a:solidFill>
            </a:endParaRPr>
          </a:p>
        </p:txBody>
      </p:sp>
    </p:spTree>
    <p:extLst>
      <p:ext uri="{BB962C8B-B14F-4D97-AF65-F5344CB8AC3E}">
        <p14:creationId xmlns:p14="http://schemas.microsoft.com/office/powerpoint/2010/main" val="42709365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106363" y="739775"/>
            <a:ext cx="6584950" cy="3703638"/>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61</a:t>
            </a:fld>
            <a:endParaRPr lang="en-US" altLang="ko-KR">
              <a:solidFill>
                <a:prstClr val="black"/>
              </a:solidFill>
            </a:endParaRPr>
          </a:p>
        </p:txBody>
      </p:sp>
    </p:spTree>
    <p:extLst>
      <p:ext uri="{BB962C8B-B14F-4D97-AF65-F5344CB8AC3E}">
        <p14:creationId xmlns:p14="http://schemas.microsoft.com/office/powerpoint/2010/main" val="42709365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106363" y="739775"/>
            <a:ext cx="6584950" cy="3703638"/>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62</a:t>
            </a:fld>
            <a:endParaRPr lang="en-US" altLang="ko-KR">
              <a:solidFill>
                <a:prstClr val="black"/>
              </a:solidFill>
            </a:endParaRPr>
          </a:p>
        </p:txBody>
      </p:sp>
    </p:spTree>
    <p:extLst>
      <p:ext uri="{BB962C8B-B14F-4D97-AF65-F5344CB8AC3E}">
        <p14:creationId xmlns:p14="http://schemas.microsoft.com/office/powerpoint/2010/main" val="2035070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106363" y="739775"/>
            <a:ext cx="6584950" cy="3703638"/>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63</a:t>
            </a:fld>
            <a:endParaRPr lang="en-US" altLang="ko-KR">
              <a:solidFill>
                <a:prstClr val="black"/>
              </a:solidFill>
            </a:endParaRPr>
          </a:p>
        </p:txBody>
      </p:sp>
    </p:spTree>
    <p:extLst>
      <p:ext uri="{BB962C8B-B14F-4D97-AF65-F5344CB8AC3E}">
        <p14:creationId xmlns:p14="http://schemas.microsoft.com/office/powerpoint/2010/main" val="4270936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106363" y="739775"/>
            <a:ext cx="6584950" cy="3703638"/>
          </a:xfrm>
          <a:ln/>
        </p:spPr>
      </p:sp>
      <p:sp>
        <p:nvSpPr>
          <p:cNvPr id="5123" name="슬라이드 노트 개체 틀 2"/>
          <p:cNvSpPr>
            <a:spLocks noGrp="1"/>
          </p:cNvSpPr>
          <p:nvPr>
            <p:ph type="body" idx="1"/>
          </p:nvPr>
        </p:nvSpPr>
        <p:spPr>
          <a:noFill/>
          <a:ln/>
        </p:spPr>
        <p:txBody>
          <a:bodyPr/>
          <a:lstStyle/>
          <a:p>
            <a:r>
              <a:rPr lang="en-US" altLang="ko-KR" dirty="0"/>
              <a:t>https://lastminuteengineers.com/oled-display-arduino-tutorial/</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64</a:t>
            </a:fld>
            <a:endParaRPr lang="en-US" altLang="ko-KR">
              <a:solidFill>
                <a:prstClr val="black"/>
              </a:solidFill>
            </a:endParaRPr>
          </a:p>
        </p:txBody>
      </p:sp>
    </p:spTree>
    <p:extLst>
      <p:ext uri="{BB962C8B-B14F-4D97-AF65-F5344CB8AC3E}">
        <p14:creationId xmlns:p14="http://schemas.microsoft.com/office/powerpoint/2010/main" val="3020506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7</a:t>
            </a:fld>
            <a:endParaRPr lang="en-US" altLang="ko-KR">
              <a:solidFill>
                <a:prstClr val="black"/>
              </a:solidFill>
            </a:endParaRPr>
          </a:p>
        </p:txBody>
      </p:sp>
    </p:spTree>
    <p:extLst>
      <p:ext uri="{BB962C8B-B14F-4D97-AF65-F5344CB8AC3E}">
        <p14:creationId xmlns:p14="http://schemas.microsoft.com/office/powerpoint/2010/main" val="9070712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106363" y="739775"/>
            <a:ext cx="6584950" cy="3703638"/>
          </a:xfrm>
          <a:ln/>
        </p:spPr>
      </p:sp>
      <p:sp>
        <p:nvSpPr>
          <p:cNvPr id="5123" name="슬라이드 노트 개체 틀 2"/>
          <p:cNvSpPr>
            <a:spLocks noGrp="1"/>
          </p:cNvSpPr>
          <p:nvPr>
            <p:ph type="body" idx="1"/>
          </p:nvPr>
        </p:nvSpPr>
        <p:spPr>
          <a:noFill/>
          <a:ln/>
        </p:spPr>
        <p:txBody>
          <a:bodyPr/>
          <a:lstStyle/>
          <a:p>
            <a:r>
              <a:rPr lang="en-US" altLang="ko-KR" dirty="0"/>
              <a:t>https://lastminuteengineers.com/oled-display-arduino-tutorial/</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65</a:t>
            </a:fld>
            <a:endParaRPr lang="en-US" altLang="ko-KR">
              <a:solidFill>
                <a:prstClr val="black"/>
              </a:solidFill>
            </a:endParaRPr>
          </a:p>
        </p:txBody>
      </p:sp>
    </p:spTree>
    <p:extLst>
      <p:ext uri="{BB962C8B-B14F-4D97-AF65-F5344CB8AC3E}">
        <p14:creationId xmlns:p14="http://schemas.microsoft.com/office/powerpoint/2010/main" val="7664318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67</a:t>
            </a:fld>
            <a:endParaRPr lang="en-US" altLang="ko-KR" dirty="0"/>
          </a:p>
        </p:txBody>
      </p:sp>
    </p:spTree>
    <p:extLst>
      <p:ext uri="{BB962C8B-B14F-4D97-AF65-F5344CB8AC3E}">
        <p14:creationId xmlns:p14="http://schemas.microsoft.com/office/powerpoint/2010/main" val="29381944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68</a:t>
            </a:fld>
            <a:endParaRPr lang="en-US" altLang="ko-KR" dirty="0"/>
          </a:p>
        </p:txBody>
      </p:sp>
    </p:spTree>
    <p:extLst>
      <p:ext uri="{BB962C8B-B14F-4D97-AF65-F5344CB8AC3E}">
        <p14:creationId xmlns:p14="http://schemas.microsoft.com/office/powerpoint/2010/main" val="21400119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75</a:t>
            </a:fld>
            <a:endParaRPr lang="en-US" altLang="ko-KR">
              <a:solidFill>
                <a:prstClr val="black"/>
              </a:solidFill>
            </a:endParaRPr>
          </a:p>
        </p:txBody>
      </p:sp>
    </p:spTree>
    <p:extLst>
      <p:ext uri="{BB962C8B-B14F-4D97-AF65-F5344CB8AC3E}">
        <p14:creationId xmlns:p14="http://schemas.microsoft.com/office/powerpoint/2010/main" val="3042324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76</a:t>
            </a:fld>
            <a:endParaRPr lang="en-US" altLang="ko-KR">
              <a:solidFill>
                <a:prstClr val="black"/>
              </a:solidFill>
            </a:endParaRPr>
          </a:p>
        </p:txBody>
      </p:sp>
    </p:spTree>
    <p:extLst>
      <p:ext uri="{BB962C8B-B14F-4D97-AF65-F5344CB8AC3E}">
        <p14:creationId xmlns:p14="http://schemas.microsoft.com/office/powerpoint/2010/main" val="30423242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77</a:t>
            </a:fld>
            <a:endParaRPr lang="en-US" altLang="ko-KR">
              <a:solidFill>
                <a:prstClr val="black"/>
              </a:solidFill>
            </a:endParaRPr>
          </a:p>
        </p:txBody>
      </p:sp>
    </p:spTree>
    <p:extLst>
      <p:ext uri="{BB962C8B-B14F-4D97-AF65-F5344CB8AC3E}">
        <p14:creationId xmlns:p14="http://schemas.microsoft.com/office/powerpoint/2010/main" val="10432888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78</a:t>
            </a:fld>
            <a:endParaRPr lang="en-US" altLang="ko-KR">
              <a:solidFill>
                <a:prstClr val="black"/>
              </a:solidFill>
            </a:endParaRPr>
          </a:p>
        </p:txBody>
      </p:sp>
    </p:spTree>
    <p:extLst>
      <p:ext uri="{BB962C8B-B14F-4D97-AF65-F5344CB8AC3E}">
        <p14:creationId xmlns:p14="http://schemas.microsoft.com/office/powerpoint/2010/main" val="30423242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80</a:t>
            </a:fld>
            <a:endParaRPr lang="en-US" altLang="ko-KR">
              <a:solidFill>
                <a:prstClr val="black"/>
              </a:solidFill>
            </a:endParaRPr>
          </a:p>
        </p:txBody>
      </p:sp>
    </p:spTree>
    <p:extLst>
      <p:ext uri="{BB962C8B-B14F-4D97-AF65-F5344CB8AC3E}">
        <p14:creationId xmlns:p14="http://schemas.microsoft.com/office/powerpoint/2010/main" val="3228211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81</a:t>
            </a:fld>
            <a:endParaRPr lang="en-US" altLang="ko-KR">
              <a:solidFill>
                <a:prstClr val="black"/>
              </a:solidFill>
            </a:endParaRPr>
          </a:p>
        </p:txBody>
      </p:sp>
    </p:spTree>
    <p:extLst>
      <p:ext uri="{BB962C8B-B14F-4D97-AF65-F5344CB8AC3E}">
        <p14:creationId xmlns:p14="http://schemas.microsoft.com/office/powerpoint/2010/main" val="24935463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82</a:t>
            </a:fld>
            <a:endParaRPr lang="en-US" altLang="ko-KR">
              <a:solidFill>
                <a:prstClr val="black"/>
              </a:solidFill>
            </a:endParaRPr>
          </a:p>
        </p:txBody>
      </p:sp>
    </p:spTree>
    <p:extLst>
      <p:ext uri="{BB962C8B-B14F-4D97-AF65-F5344CB8AC3E}">
        <p14:creationId xmlns:p14="http://schemas.microsoft.com/office/powerpoint/2010/main" val="3440331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r>
              <a:rPr lang="en-US" altLang="ko-KR" dirty="0"/>
              <a:t>https://wokwi.com/</a:t>
            </a:r>
          </a:p>
          <a:p>
            <a:r>
              <a:rPr lang="en-US" altLang="ko-KR" dirty="0"/>
              <a:t>https://wokwi.com/arduino/libraries/Adafruit_SSD1306/ssd1306_128x64_i2c</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8</a:t>
            </a:fld>
            <a:endParaRPr lang="en-US" altLang="ko-KR">
              <a:solidFill>
                <a:prstClr val="black"/>
              </a:solidFill>
            </a:endParaRPr>
          </a:p>
        </p:txBody>
      </p:sp>
    </p:spTree>
    <p:extLst>
      <p:ext uri="{BB962C8B-B14F-4D97-AF65-F5344CB8AC3E}">
        <p14:creationId xmlns:p14="http://schemas.microsoft.com/office/powerpoint/2010/main" val="12430054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83</a:t>
            </a:fld>
            <a:endParaRPr lang="en-US" altLang="ko-KR">
              <a:solidFill>
                <a:prstClr val="black"/>
              </a:solidFill>
            </a:endParaRPr>
          </a:p>
        </p:txBody>
      </p:sp>
    </p:spTree>
    <p:extLst>
      <p:ext uri="{BB962C8B-B14F-4D97-AF65-F5344CB8AC3E}">
        <p14:creationId xmlns:p14="http://schemas.microsoft.com/office/powerpoint/2010/main" val="38543402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84</a:t>
            </a:fld>
            <a:endParaRPr lang="en-US" altLang="ko-KR">
              <a:solidFill>
                <a:prstClr val="black"/>
              </a:solidFill>
            </a:endParaRPr>
          </a:p>
        </p:txBody>
      </p:sp>
    </p:spTree>
    <p:extLst>
      <p:ext uri="{BB962C8B-B14F-4D97-AF65-F5344CB8AC3E}">
        <p14:creationId xmlns:p14="http://schemas.microsoft.com/office/powerpoint/2010/main" val="34347442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86</a:t>
            </a:fld>
            <a:endParaRPr lang="en-US" altLang="ko-KR" dirty="0"/>
          </a:p>
        </p:txBody>
      </p:sp>
    </p:spTree>
    <p:extLst>
      <p:ext uri="{BB962C8B-B14F-4D97-AF65-F5344CB8AC3E}">
        <p14:creationId xmlns:p14="http://schemas.microsoft.com/office/powerpoint/2010/main" val="31796981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87</a:t>
            </a:fld>
            <a:endParaRPr lang="en-US" altLang="ko-KR" dirty="0"/>
          </a:p>
        </p:txBody>
      </p:sp>
    </p:spTree>
    <p:extLst>
      <p:ext uri="{BB962C8B-B14F-4D97-AF65-F5344CB8AC3E}">
        <p14:creationId xmlns:p14="http://schemas.microsoft.com/office/powerpoint/2010/main" val="20179210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88</a:t>
            </a:fld>
            <a:endParaRPr lang="en-US" altLang="ko-KR" dirty="0"/>
          </a:p>
        </p:txBody>
      </p:sp>
    </p:spTree>
    <p:extLst>
      <p:ext uri="{BB962C8B-B14F-4D97-AF65-F5344CB8AC3E}">
        <p14:creationId xmlns:p14="http://schemas.microsoft.com/office/powerpoint/2010/main" val="17652091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89</a:t>
            </a:fld>
            <a:endParaRPr lang="en-US" altLang="ko-KR" dirty="0"/>
          </a:p>
        </p:txBody>
      </p:sp>
    </p:spTree>
    <p:extLst>
      <p:ext uri="{BB962C8B-B14F-4D97-AF65-F5344CB8AC3E}">
        <p14:creationId xmlns:p14="http://schemas.microsoft.com/office/powerpoint/2010/main" val="28763601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90</a:t>
            </a:fld>
            <a:endParaRPr lang="en-US" altLang="ko-KR" dirty="0"/>
          </a:p>
        </p:txBody>
      </p:sp>
    </p:spTree>
    <p:extLst>
      <p:ext uri="{BB962C8B-B14F-4D97-AF65-F5344CB8AC3E}">
        <p14:creationId xmlns:p14="http://schemas.microsoft.com/office/powerpoint/2010/main" val="21771654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출처</a:t>
            </a:r>
            <a:r>
              <a:rPr lang="en-US" altLang="ko-KR" dirty="0"/>
              <a:t>1 - https://www.hellomagazine.com/imagenes//healthandbeauty/health-and-fitness/201204207800/marathon-running-tips/0-36-811/running-4--z.jpg</a:t>
            </a:r>
          </a:p>
          <a:p>
            <a:r>
              <a:rPr lang="ko-KR" altLang="en-US" dirty="0"/>
              <a:t>출처</a:t>
            </a:r>
            <a:r>
              <a:rPr lang="en-US" altLang="ko-KR" dirty="0"/>
              <a:t>2</a:t>
            </a:r>
            <a:r>
              <a:rPr lang="ko-KR" altLang="en-US" dirty="0"/>
              <a:t> </a:t>
            </a:r>
            <a:r>
              <a:rPr lang="en-US" altLang="ko-KR" dirty="0"/>
              <a:t>- https://cdn.shopify.com/s/files/1/2581/7358/products/ST083009_3_1200x.jpg?v=1527376660</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91</a:t>
            </a:fld>
            <a:endParaRPr lang="en-US" altLang="ko-KR" dirty="0"/>
          </a:p>
        </p:txBody>
      </p:sp>
    </p:spTree>
    <p:extLst>
      <p:ext uri="{BB962C8B-B14F-4D97-AF65-F5344CB8AC3E}">
        <p14:creationId xmlns:p14="http://schemas.microsoft.com/office/powerpoint/2010/main" val="21709118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92</a:t>
            </a:fld>
            <a:endParaRPr lang="en-US" altLang="ko-KR" dirty="0"/>
          </a:p>
        </p:txBody>
      </p:sp>
    </p:spTree>
    <p:extLst>
      <p:ext uri="{BB962C8B-B14F-4D97-AF65-F5344CB8AC3E}">
        <p14:creationId xmlns:p14="http://schemas.microsoft.com/office/powerpoint/2010/main" val="36195462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93</a:t>
            </a:fld>
            <a:endParaRPr lang="en-US" altLang="ko-KR" dirty="0"/>
          </a:p>
        </p:txBody>
      </p:sp>
    </p:spTree>
    <p:extLst>
      <p:ext uri="{BB962C8B-B14F-4D97-AF65-F5344CB8AC3E}">
        <p14:creationId xmlns:p14="http://schemas.microsoft.com/office/powerpoint/2010/main" val="1101751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9</a:t>
            </a:fld>
            <a:endParaRPr lang="en-US" altLang="ko-KR">
              <a:solidFill>
                <a:prstClr val="black"/>
              </a:solidFill>
            </a:endParaRPr>
          </a:p>
        </p:txBody>
      </p:sp>
    </p:spTree>
    <p:extLst>
      <p:ext uri="{BB962C8B-B14F-4D97-AF65-F5344CB8AC3E}">
        <p14:creationId xmlns:p14="http://schemas.microsoft.com/office/powerpoint/2010/main" val="3326680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94</a:t>
            </a:fld>
            <a:endParaRPr lang="en-US" altLang="ko-KR" dirty="0"/>
          </a:p>
        </p:txBody>
      </p:sp>
    </p:spTree>
    <p:extLst>
      <p:ext uri="{BB962C8B-B14F-4D97-AF65-F5344CB8AC3E}">
        <p14:creationId xmlns:p14="http://schemas.microsoft.com/office/powerpoint/2010/main" val="24804904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95</a:t>
            </a:fld>
            <a:endParaRPr lang="en-US" altLang="ko-KR" dirty="0"/>
          </a:p>
        </p:txBody>
      </p:sp>
    </p:spTree>
    <p:extLst>
      <p:ext uri="{BB962C8B-B14F-4D97-AF65-F5344CB8AC3E}">
        <p14:creationId xmlns:p14="http://schemas.microsoft.com/office/powerpoint/2010/main" val="18703717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96</a:t>
            </a:fld>
            <a:endParaRPr lang="en-US" altLang="ko-KR" dirty="0"/>
          </a:p>
        </p:txBody>
      </p:sp>
    </p:spTree>
    <p:extLst>
      <p:ext uri="{BB962C8B-B14F-4D97-AF65-F5344CB8AC3E}">
        <p14:creationId xmlns:p14="http://schemas.microsoft.com/office/powerpoint/2010/main" val="6686470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106363" y="739775"/>
            <a:ext cx="6584950" cy="3703638"/>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97</a:t>
            </a:fld>
            <a:endParaRPr lang="en-US" altLang="ko-KR">
              <a:solidFill>
                <a:prstClr val="black"/>
              </a:solidFill>
            </a:endParaRPr>
          </a:p>
        </p:txBody>
      </p:sp>
    </p:spTree>
    <p:extLst>
      <p:ext uri="{BB962C8B-B14F-4D97-AF65-F5344CB8AC3E}">
        <p14:creationId xmlns:p14="http://schemas.microsoft.com/office/powerpoint/2010/main" val="25480877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106363" y="739775"/>
            <a:ext cx="6584950" cy="3703638"/>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98</a:t>
            </a:fld>
            <a:endParaRPr lang="en-US" altLang="ko-KR">
              <a:solidFill>
                <a:prstClr val="black"/>
              </a:solidFill>
            </a:endParaRPr>
          </a:p>
        </p:txBody>
      </p:sp>
    </p:spTree>
    <p:extLst>
      <p:ext uri="{BB962C8B-B14F-4D97-AF65-F5344CB8AC3E}">
        <p14:creationId xmlns:p14="http://schemas.microsoft.com/office/powerpoint/2010/main" val="22661354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106363" y="739775"/>
            <a:ext cx="6584950" cy="3703638"/>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99</a:t>
            </a:fld>
            <a:endParaRPr lang="en-US" altLang="ko-KR">
              <a:solidFill>
                <a:prstClr val="black"/>
              </a:solidFill>
            </a:endParaRPr>
          </a:p>
        </p:txBody>
      </p:sp>
    </p:spTree>
    <p:extLst>
      <p:ext uri="{BB962C8B-B14F-4D97-AF65-F5344CB8AC3E}">
        <p14:creationId xmlns:p14="http://schemas.microsoft.com/office/powerpoint/2010/main" val="11566332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106363" y="739775"/>
            <a:ext cx="6584950" cy="3703638"/>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100</a:t>
            </a:fld>
            <a:endParaRPr lang="en-US" altLang="ko-KR">
              <a:solidFill>
                <a:prstClr val="black"/>
              </a:solidFill>
            </a:endParaRPr>
          </a:p>
        </p:txBody>
      </p:sp>
    </p:spTree>
    <p:extLst>
      <p:ext uri="{BB962C8B-B14F-4D97-AF65-F5344CB8AC3E}">
        <p14:creationId xmlns:p14="http://schemas.microsoft.com/office/powerpoint/2010/main" val="13184764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106363" y="739775"/>
            <a:ext cx="6584950" cy="3703638"/>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101</a:t>
            </a:fld>
            <a:endParaRPr lang="en-US" altLang="ko-KR">
              <a:solidFill>
                <a:prstClr val="black"/>
              </a:solidFill>
            </a:endParaRPr>
          </a:p>
        </p:txBody>
      </p:sp>
    </p:spTree>
    <p:extLst>
      <p:ext uri="{BB962C8B-B14F-4D97-AF65-F5344CB8AC3E}">
        <p14:creationId xmlns:p14="http://schemas.microsoft.com/office/powerpoint/2010/main" val="32439103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103</a:t>
            </a:fld>
            <a:endParaRPr lang="en-US" altLang="ko-KR">
              <a:solidFill>
                <a:prstClr val="black"/>
              </a:solidFill>
            </a:endParaRPr>
          </a:p>
        </p:txBody>
      </p:sp>
    </p:spTree>
    <p:extLst>
      <p:ext uri="{BB962C8B-B14F-4D97-AF65-F5344CB8AC3E}">
        <p14:creationId xmlns:p14="http://schemas.microsoft.com/office/powerpoint/2010/main" val="355422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104</a:t>
            </a:fld>
            <a:endParaRPr lang="en-US" altLang="ko-KR">
              <a:solidFill>
                <a:prstClr val="black"/>
              </a:solidFill>
            </a:endParaRPr>
          </a:p>
        </p:txBody>
      </p:sp>
    </p:spTree>
    <p:extLst>
      <p:ext uri="{BB962C8B-B14F-4D97-AF65-F5344CB8AC3E}">
        <p14:creationId xmlns:p14="http://schemas.microsoft.com/office/powerpoint/2010/main" val="922749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10</a:t>
            </a:fld>
            <a:endParaRPr lang="en-US" altLang="ko-KR">
              <a:solidFill>
                <a:prstClr val="black"/>
              </a:solidFill>
            </a:endParaRPr>
          </a:p>
        </p:txBody>
      </p:sp>
    </p:spTree>
    <p:extLst>
      <p:ext uri="{BB962C8B-B14F-4D97-AF65-F5344CB8AC3E}">
        <p14:creationId xmlns:p14="http://schemas.microsoft.com/office/powerpoint/2010/main" val="29745451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105</a:t>
            </a:fld>
            <a:endParaRPr lang="en-US" altLang="ko-KR">
              <a:solidFill>
                <a:prstClr val="black"/>
              </a:solidFill>
            </a:endParaRPr>
          </a:p>
        </p:txBody>
      </p:sp>
    </p:spTree>
    <p:extLst>
      <p:ext uri="{BB962C8B-B14F-4D97-AF65-F5344CB8AC3E}">
        <p14:creationId xmlns:p14="http://schemas.microsoft.com/office/powerpoint/2010/main" val="19118537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106</a:t>
            </a:fld>
            <a:endParaRPr lang="en-US" altLang="ko-KR">
              <a:solidFill>
                <a:prstClr val="black"/>
              </a:solidFill>
            </a:endParaRPr>
          </a:p>
        </p:txBody>
      </p:sp>
    </p:spTree>
    <p:extLst>
      <p:ext uri="{BB962C8B-B14F-4D97-AF65-F5344CB8AC3E}">
        <p14:creationId xmlns:p14="http://schemas.microsoft.com/office/powerpoint/2010/main" val="30666824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107</a:t>
            </a:fld>
            <a:endParaRPr lang="en-US" altLang="ko-KR">
              <a:solidFill>
                <a:prstClr val="black"/>
              </a:solidFill>
            </a:endParaRPr>
          </a:p>
        </p:txBody>
      </p:sp>
    </p:spTree>
    <p:extLst>
      <p:ext uri="{BB962C8B-B14F-4D97-AF65-F5344CB8AC3E}">
        <p14:creationId xmlns:p14="http://schemas.microsoft.com/office/powerpoint/2010/main" val="1432161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108</a:t>
            </a:fld>
            <a:endParaRPr lang="en-US" altLang="ko-KR">
              <a:solidFill>
                <a:prstClr val="black"/>
              </a:solidFill>
            </a:endParaRPr>
          </a:p>
        </p:txBody>
      </p:sp>
    </p:spTree>
    <p:extLst>
      <p:ext uri="{BB962C8B-B14F-4D97-AF65-F5344CB8AC3E}">
        <p14:creationId xmlns:p14="http://schemas.microsoft.com/office/powerpoint/2010/main" val="34182082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109</a:t>
            </a:fld>
            <a:endParaRPr lang="en-US" altLang="ko-KR">
              <a:solidFill>
                <a:prstClr val="black"/>
              </a:solidFill>
            </a:endParaRPr>
          </a:p>
        </p:txBody>
      </p:sp>
    </p:spTree>
    <p:extLst>
      <p:ext uri="{BB962C8B-B14F-4D97-AF65-F5344CB8AC3E}">
        <p14:creationId xmlns:p14="http://schemas.microsoft.com/office/powerpoint/2010/main" val="19656122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112</a:t>
            </a:fld>
            <a:endParaRPr lang="en-US" altLang="ko-KR">
              <a:solidFill>
                <a:prstClr val="black"/>
              </a:solidFill>
            </a:endParaRPr>
          </a:p>
        </p:txBody>
      </p:sp>
    </p:spTree>
    <p:extLst>
      <p:ext uri="{BB962C8B-B14F-4D97-AF65-F5344CB8AC3E}">
        <p14:creationId xmlns:p14="http://schemas.microsoft.com/office/powerpoint/2010/main" val="27731340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114</a:t>
            </a:fld>
            <a:endParaRPr lang="en-US" altLang="ko-KR">
              <a:solidFill>
                <a:prstClr val="black"/>
              </a:solidFill>
            </a:endParaRPr>
          </a:p>
        </p:txBody>
      </p:sp>
    </p:spTree>
    <p:extLst>
      <p:ext uri="{BB962C8B-B14F-4D97-AF65-F5344CB8AC3E}">
        <p14:creationId xmlns:p14="http://schemas.microsoft.com/office/powerpoint/2010/main" val="15547719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116</a:t>
            </a:fld>
            <a:endParaRPr lang="en-US" altLang="ko-KR">
              <a:solidFill>
                <a:prstClr val="black"/>
              </a:solidFill>
            </a:endParaRPr>
          </a:p>
        </p:txBody>
      </p:sp>
    </p:spTree>
    <p:extLst>
      <p:ext uri="{BB962C8B-B14F-4D97-AF65-F5344CB8AC3E}">
        <p14:creationId xmlns:p14="http://schemas.microsoft.com/office/powerpoint/2010/main" val="42500792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117</a:t>
            </a:fld>
            <a:endParaRPr lang="en-US" altLang="ko-KR">
              <a:solidFill>
                <a:prstClr val="black"/>
              </a:solidFill>
            </a:endParaRPr>
          </a:p>
        </p:txBody>
      </p:sp>
    </p:spTree>
    <p:extLst>
      <p:ext uri="{BB962C8B-B14F-4D97-AF65-F5344CB8AC3E}">
        <p14:creationId xmlns:p14="http://schemas.microsoft.com/office/powerpoint/2010/main" val="28602211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120</a:t>
            </a:fld>
            <a:endParaRPr lang="en-US" altLang="ko-KR">
              <a:solidFill>
                <a:prstClr val="black"/>
              </a:solidFill>
            </a:endParaRPr>
          </a:p>
        </p:txBody>
      </p:sp>
    </p:spTree>
    <p:extLst>
      <p:ext uri="{BB962C8B-B14F-4D97-AF65-F5344CB8AC3E}">
        <p14:creationId xmlns:p14="http://schemas.microsoft.com/office/powerpoint/2010/main" val="968702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11</a:t>
            </a:fld>
            <a:endParaRPr lang="en-US" altLang="ko-KR">
              <a:solidFill>
                <a:prstClr val="black"/>
              </a:solidFill>
            </a:endParaRPr>
          </a:p>
        </p:txBody>
      </p:sp>
    </p:spTree>
    <p:extLst>
      <p:ext uri="{BB962C8B-B14F-4D97-AF65-F5344CB8AC3E}">
        <p14:creationId xmlns:p14="http://schemas.microsoft.com/office/powerpoint/2010/main" val="8543597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121</a:t>
            </a:fld>
            <a:endParaRPr lang="en-US" altLang="ko-KR">
              <a:solidFill>
                <a:prstClr val="black"/>
              </a:solidFill>
            </a:endParaRPr>
          </a:p>
        </p:txBody>
      </p:sp>
    </p:spTree>
    <p:extLst>
      <p:ext uri="{BB962C8B-B14F-4D97-AF65-F5344CB8AC3E}">
        <p14:creationId xmlns:p14="http://schemas.microsoft.com/office/powerpoint/2010/main" val="28470357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122</a:t>
            </a:fld>
            <a:endParaRPr lang="en-US" altLang="ko-KR">
              <a:solidFill>
                <a:prstClr val="black"/>
              </a:solidFill>
            </a:endParaRPr>
          </a:p>
        </p:txBody>
      </p:sp>
    </p:spTree>
    <p:extLst>
      <p:ext uri="{BB962C8B-B14F-4D97-AF65-F5344CB8AC3E}">
        <p14:creationId xmlns:p14="http://schemas.microsoft.com/office/powerpoint/2010/main" val="5553295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123</a:t>
            </a:fld>
            <a:endParaRPr lang="en-US" altLang="ko-KR">
              <a:solidFill>
                <a:prstClr val="black"/>
              </a:solidFill>
            </a:endParaRPr>
          </a:p>
        </p:txBody>
      </p:sp>
    </p:spTree>
    <p:extLst>
      <p:ext uri="{BB962C8B-B14F-4D97-AF65-F5344CB8AC3E}">
        <p14:creationId xmlns:p14="http://schemas.microsoft.com/office/powerpoint/2010/main" val="14962914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124</a:t>
            </a:fld>
            <a:endParaRPr lang="en-US" altLang="ko-KR">
              <a:solidFill>
                <a:prstClr val="black"/>
              </a:solidFill>
            </a:endParaRPr>
          </a:p>
        </p:txBody>
      </p:sp>
    </p:spTree>
    <p:extLst>
      <p:ext uri="{BB962C8B-B14F-4D97-AF65-F5344CB8AC3E}">
        <p14:creationId xmlns:p14="http://schemas.microsoft.com/office/powerpoint/2010/main" val="2288338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125</a:t>
            </a:fld>
            <a:endParaRPr lang="en-US" altLang="ko-KR">
              <a:solidFill>
                <a:prstClr val="black"/>
              </a:solidFill>
            </a:endParaRPr>
          </a:p>
        </p:txBody>
      </p:sp>
    </p:spTree>
    <p:extLst>
      <p:ext uri="{BB962C8B-B14F-4D97-AF65-F5344CB8AC3E}">
        <p14:creationId xmlns:p14="http://schemas.microsoft.com/office/powerpoint/2010/main" val="13628875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126</a:t>
            </a:fld>
            <a:endParaRPr lang="en-US" altLang="ko-KR">
              <a:solidFill>
                <a:prstClr val="black"/>
              </a:solidFill>
            </a:endParaRPr>
          </a:p>
        </p:txBody>
      </p:sp>
    </p:spTree>
    <p:extLst>
      <p:ext uri="{BB962C8B-B14F-4D97-AF65-F5344CB8AC3E}">
        <p14:creationId xmlns:p14="http://schemas.microsoft.com/office/powerpoint/2010/main" val="35409930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127</a:t>
            </a:fld>
            <a:endParaRPr lang="en-US" altLang="ko-KR">
              <a:solidFill>
                <a:prstClr val="black"/>
              </a:solidFill>
            </a:endParaRPr>
          </a:p>
        </p:txBody>
      </p:sp>
    </p:spTree>
    <p:extLst>
      <p:ext uri="{BB962C8B-B14F-4D97-AF65-F5344CB8AC3E}">
        <p14:creationId xmlns:p14="http://schemas.microsoft.com/office/powerpoint/2010/main" val="31165303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129</a:t>
            </a:fld>
            <a:endParaRPr lang="en-US" altLang="ko-KR">
              <a:solidFill>
                <a:prstClr val="black"/>
              </a:solidFill>
            </a:endParaRPr>
          </a:p>
        </p:txBody>
      </p:sp>
    </p:spTree>
    <p:extLst>
      <p:ext uri="{BB962C8B-B14F-4D97-AF65-F5344CB8AC3E}">
        <p14:creationId xmlns:p14="http://schemas.microsoft.com/office/powerpoint/2010/main" val="6732378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https://m.blog.naver.com/PostView.nhn?blogId=compass1111&amp;logNo=221249842314&amp;proxyReferer=https:%2F%2Fwww.google.com%2F</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130</a:t>
            </a:fld>
            <a:endParaRPr lang="en-US" altLang="ko-KR">
              <a:solidFill>
                <a:prstClr val="black"/>
              </a:solidFill>
            </a:endParaRPr>
          </a:p>
        </p:txBody>
      </p:sp>
    </p:spTree>
    <p:extLst>
      <p:ext uri="{BB962C8B-B14F-4D97-AF65-F5344CB8AC3E}">
        <p14:creationId xmlns:p14="http://schemas.microsoft.com/office/powerpoint/2010/main" val="5269725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CMD</a:t>
            </a:r>
            <a:r>
              <a:rPr lang="ko-KR" altLang="en-US" dirty="0"/>
              <a:t>를 처음 활용할 때 관리자 권한으로 실행시키는 내용 설명</a:t>
            </a:r>
            <a:r>
              <a:rPr lang="en-US" altLang="ko-KR" dirty="0"/>
              <a:t>. </a:t>
            </a:r>
            <a:r>
              <a:rPr lang="ko-KR" altLang="en-US" dirty="0"/>
              <a:t>파트마다 넣으면 좋을 듯</a:t>
            </a:r>
            <a:r>
              <a:rPr lang="en-US" altLang="ko-KR" dirty="0"/>
              <a:t>.</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132</a:t>
            </a:fld>
            <a:endParaRPr lang="en-US" altLang="ko-KR">
              <a:solidFill>
                <a:prstClr val="black"/>
              </a:solidFill>
            </a:endParaRPr>
          </a:p>
        </p:txBody>
      </p:sp>
    </p:spTree>
    <p:extLst>
      <p:ext uri="{BB962C8B-B14F-4D97-AF65-F5344CB8AC3E}">
        <p14:creationId xmlns:p14="http://schemas.microsoft.com/office/powerpoint/2010/main" val="1326788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13</a:t>
            </a:fld>
            <a:endParaRPr lang="en-US" altLang="ko-KR">
              <a:solidFill>
                <a:prstClr val="black"/>
              </a:solidFill>
            </a:endParaRPr>
          </a:p>
        </p:txBody>
      </p:sp>
    </p:spTree>
    <p:extLst>
      <p:ext uri="{BB962C8B-B14F-4D97-AF65-F5344CB8AC3E}">
        <p14:creationId xmlns:p14="http://schemas.microsoft.com/office/powerpoint/2010/main" val="35171926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CMD</a:t>
            </a:r>
            <a:r>
              <a:rPr lang="ko-KR" altLang="en-US" dirty="0"/>
              <a:t>를 처음 활용할 때 관리자 권한으로 실행시키는 내용 설명</a:t>
            </a:r>
            <a:r>
              <a:rPr lang="en-US" altLang="ko-KR" dirty="0"/>
              <a:t>. </a:t>
            </a:r>
            <a:r>
              <a:rPr lang="ko-KR" altLang="en-US" dirty="0"/>
              <a:t>파트마다 넣으면 좋을 듯</a:t>
            </a:r>
            <a:r>
              <a:rPr lang="en-US" altLang="ko-KR" dirty="0"/>
              <a:t>.</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133</a:t>
            </a:fld>
            <a:endParaRPr lang="en-US" altLang="ko-KR">
              <a:solidFill>
                <a:prstClr val="black"/>
              </a:solidFill>
            </a:endParaRPr>
          </a:p>
        </p:txBody>
      </p:sp>
    </p:spTree>
    <p:extLst>
      <p:ext uri="{BB962C8B-B14F-4D97-AF65-F5344CB8AC3E}">
        <p14:creationId xmlns:p14="http://schemas.microsoft.com/office/powerpoint/2010/main" val="20759571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CMD</a:t>
            </a:r>
            <a:r>
              <a:rPr lang="ko-KR" altLang="en-US" dirty="0"/>
              <a:t>를 처음 활용할 때 관리자 권한으로 실행시키는 내용 설명</a:t>
            </a:r>
            <a:r>
              <a:rPr lang="en-US" altLang="ko-KR" dirty="0"/>
              <a:t>. </a:t>
            </a:r>
            <a:r>
              <a:rPr lang="ko-KR" altLang="en-US" dirty="0"/>
              <a:t>파트마다 넣으면 좋을 듯</a:t>
            </a:r>
            <a:r>
              <a:rPr lang="en-US" altLang="ko-KR" dirty="0"/>
              <a:t>.</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134</a:t>
            </a:fld>
            <a:endParaRPr lang="en-US" altLang="ko-KR">
              <a:solidFill>
                <a:prstClr val="black"/>
              </a:solidFill>
            </a:endParaRPr>
          </a:p>
        </p:txBody>
      </p:sp>
    </p:spTree>
    <p:extLst>
      <p:ext uri="{BB962C8B-B14F-4D97-AF65-F5344CB8AC3E}">
        <p14:creationId xmlns:p14="http://schemas.microsoft.com/office/powerpoint/2010/main" val="160652390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CMD</a:t>
            </a:r>
            <a:r>
              <a:rPr lang="ko-KR" altLang="en-US" dirty="0"/>
              <a:t>를 처음 활용할 때 관리자 권한으로 실행시키는 내용 설명</a:t>
            </a:r>
            <a:r>
              <a:rPr lang="en-US" altLang="ko-KR" dirty="0"/>
              <a:t>. </a:t>
            </a:r>
            <a:r>
              <a:rPr lang="ko-KR" altLang="en-US" dirty="0"/>
              <a:t>파트마다 넣으면 좋을 듯</a:t>
            </a:r>
            <a:r>
              <a:rPr lang="en-US" altLang="ko-KR" dirty="0"/>
              <a:t>.</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135</a:t>
            </a:fld>
            <a:endParaRPr lang="en-US" altLang="ko-KR">
              <a:solidFill>
                <a:prstClr val="black"/>
              </a:solidFill>
            </a:endParaRPr>
          </a:p>
        </p:txBody>
      </p:sp>
    </p:spTree>
    <p:extLst>
      <p:ext uri="{BB962C8B-B14F-4D97-AF65-F5344CB8AC3E}">
        <p14:creationId xmlns:p14="http://schemas.microsoft.com/office/powerpoint/2010/main" val="55378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CMD</a:t>
            </a:r>
            <a:r>
              <a:rPr lang="ko-KR" altLang="en-US" dirty="0"/>
              <a:t>를 처음 활용할 때 관리자 권한으로 실행시키는 내용 설명</a:t>
            </a:r>
            <a:r>
              <a:rPr lang="en-US" altLang="ko-KR" dirty="0"/>
              <a:t>. </a:t>
            </a:r>
            <a:r>
              <a:rPr lang="ko-KR" altLang="en-US" dirty="0"/>
              <a:t>파트마다 넣으면 좋을 듯</a:t>
            </a:r>
            <a:r>
              <a:rPr lang="en-US" altLang="ko-KR" dirty="0"/>
              <a:t>.</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136</a:t>
            </a:fld>
            <a:endParaRPr lang="en-US" altLang="ko-KR">
              <a:solidFill>
                <a:prstClr val="black"/>
              </a:solidFill>
            </a:endParaRPr>
          </a:p>
        </p:txBody>
      </p:sp>
    </p:spTree>
    <p:extLst>
      <p:ext uri="{BB962C8B-B14F-4D97-AF65-F5344CB8AC3E}">
        <p14:creationId xmlns:p14="http://schemas.microsoft.com/office/powerpoint/2010/main" val="26371072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CMD</a:t>
            </a:r>
            <a:r>
              <a:rPr lang="ko-KR" altLang="en-US" dirty="0"/>
              <a:t>를 처음 활용할 때 관리자 권한으로 실행시키는 내용 설명</a:t>
            </a:r>
            <a:r>
              <a:rPr lang="en-US" altLang="ko-KR" dirty="0"/>
              <a:t>. </a:t>
            </a:r>
            <a:r>
              <a:rPr lang="ko-KR" altLang="en-US" dirty="0"/>
              <a:t>파트마다 넣으면 좋을 듯</a:t>
            </a:r>
            <a:r>
              <a:rPr lang="en-US" altLang="ko-KR" dirty="0"/>
              <a:t>.</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137</a:t>
            </a:fld>
            <a:endParaRPr lang="en-US" altLang="ko-KR">
              <a:solidFill>
                <a:prstClr val="black"/>
              </a:solidFill>
            </a:endParaRPr>
          </a:p>
        </p:txBody>
      </p:sp>
    </p:spTree>
    <p:extLst>
      <p:ext uri="{BB962C8B-B14F-4D97-AF65-F5344CB8AC3E}">
        <p14:creationId xmlns:p14="http://schemas.microsoft.com/office/powerpoint/2010/main" val="18039589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CMD</a:t>
            </a:r>
            <a:r>
              <a:rPr lang="ko-KR" altLang="en-US" dirty="0"/>
              <a:t>를 처음 활용할 때 관리자 권한으로 실행시키는 내용 설명</a:t>
            </a:r>
            <a:r>
              <a:rPr lang="en-US" altLang="ko-KR" dirty="0"/>
              <a:t>. </a:t>
            </a:r>
            <a:r>
              <a:rPr lang="ko-KR" altLang="en-US" dirty="0"/>
              <a:t>파트마다 넣으면 좋을 듯</a:t>
            </a:r>
            <a:r>
              <a:rPr lang="en-US" altLang="ko-KR" dirty="0"/>
              <a:t>.</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138</a:t>
            </a:fld>
            <a:endParaRPr lang="en-US" altLang="ko-KR">
              <a:solidFill>
                <a:prstClr val="black"/>
              </a:solidFill>
            </a:endParaRPr>
          </a:p>
        </p:txBody>
      </p:sp>
    </p:spTree>
    <p:extLst>
      <p:ext uri="{BB962C8B-B14F-4D97-AF65-F5344CB8AC3E}">
        <p14:creationId xmlns:p14="http://schemas.microsoft.com/office/powerpoint/2010/main" val="15136666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139</a:t>
            </a:fld>
            <a:endParaRPr lang="en-US" altLang="ko-KR">
              <a:solidFill>
                <a:prstClr val="black"/>
              </a:solidFill>
            </a:endParaRPr>
          </a:p>
        </p:txBody>
      </p:sp>
    </p:spTree>
    <p:extLst>
      <p:ext uri="{BB962C8B-B14F-4D97-AF65-F5344CB8AC3E}">
        <p14:creationId xmlns:p14="http://schemas.microsoft.com/office/powerpoint/2010/main" val="2126633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140</a:t>
            </a:fld>
            <a:endParaRPr lang="en-US" altLang="ko-KR">
              <a:solidFill>
                <a:prstClr val="black"/>
              </a:solidFill>
            </a:endParaRPr>
          </a:p>
        </p:txBody>
      </p:sp>
    </p:spTree>
    <p:extLst>
      <p:ext uri="{BB962C8B-B14F-4D97-AF65-F5344CB8AC3E}">
        <p14:creationId xmlns:p14="http://schemas.microsoft.com/office/powerpoint/2010/main" val="828762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https://blog.naver.com/vood005/222200656330</a:t>
            </a:r>
          </a:p>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141</a:t>
            </a:fld>
            <a:endParaRPr lang="en-US" altLang="ko-KR">
              <a:solidFill>
                <a:prstClr val="black"/>
              </a:solidFill>
            </a:endParaRPr>
          </a:p>
        </p:txBody>
      </p:sp>
    </p:spTree>
    <p:extLst>
      <p:ext uri="{BB962C8B-B14F-4D97-AF65-F5344CB8AC3E}">
        <p14:creationId xmlns:p14="http://schemas.microsoft.com/office/powerpoint/2010/main" val="5551538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142</a:t>
            </a:fld>
            <a:endParaRPr lang="en-US" altLang="ko-KR">
              <a:solidFill>
                <a:prstClr val="black"/>
              </a:solidFill>
            </a:endParaRPr>
          </a:p>
        </p:txBody>
      </p:sp>
    </p:spTree>
    <p:extLst>
      <p:ext uri="{BB962C8B-B14F-4D97-AF65-F5344CB8AC3E}">
        <p14:creationId xmlns:p14="http://schemas.microsoft.com/office/powerpoint/2010/main" val="4270936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1. [본문] (장) - 절 - 블릿">
    <p:spTree>
      <p:nvGrpSpPr>
        <p:cNvPr id="1" name=""/>
        <p:cNvGrpSpPr/>
        <p:nvPr/>
      </p:nvGrpSpPr>
      <p:grpSpPr>
        <a:xfrm>
          <a:off x="0" y="0"/>
          <a:ext cx="0" cy="0"/>
          <a:chOff x="0" y="0"/>
          <a:chExt cx="0" cy="0"/>
        </a:xfrm>
      </p:grpSpPr>
      <p:sp>
        <p:nvSpPr>
          <p:cNvPr id="9" name="내용 개체 틀 8"/>
          <p:cNvSpPr>
            <a:spLocks noGrp="1"/>
          </p:cNvSpPr>
          <p:nvPr>
            <p:ph sz="quarter" idx="11" hasCustomPrompt="1"/>
          </p:nvPr>
        </p:nvSpPr>
        <p:spPr>
          <a:xfrm>
            <a:off x="576000" y="1020264"/>
            <a:ext cx="10365784" cy="1745730"/>
          </a:xfrm>
          <a:prstGeom prst="rect">
            <a:avLst/>
          </a:prstGeom>
        </p:spPr>
        <p:txBody>
          <a:bodyPr/>
          <a:lstStyle>
            <a:lvl1pPr>
              <a:lnSpc>
                <a:spcPct val="100000"/>
              </a:lnSpc>
              <a:buClr>
                <a:srgbClr val="506EA5"/>
              </a:buClr>
              <a:defRPr/>
            </a:lvl1pPr>
            <a:lvl2pPr>
              <a:lnSpc>
                <a:spcPct val="100000"/>
              </a:lnSpc>
              <a:buClr>
                <a:srgbClr val="506EA5"/>
              </a:buClr>
              <a:defRPr/>
            </a:lvl2pPr>
            <a:lvl3pPr>
              <a:lnSpc>
                <a:spcPct val="100000"/>
              </a:lnSpc>
              <a:buClr>
                <a:srgbClr val="506EA5"/>
              </a:buClr>
              <a:defRPr/>
            </a:lvl3pPr>
            <a:lvl4pPr>
              <a:lnSpc>
                <a:spcPct val="100000"/>
              </a:lnSpc>
              <a:buClr>
                <a:srgbClr val="506EA5"/>
              </a:buClr>
              <a:defRPr/>
            </a:lvl4pPr>
            <a:lvl5pPr>
              <a:lnSpc>
                <a:spcPct val="100000"/>
              </a:lnSpc>
              <a:buClr>
                <a:srgbClr val="506EA5"/>
              </a:buClr>
              <a:defRPr/>
            </a:lvl5pPr>
          </a:lstStyle>
          <a:p>
            <a:pPr lvl="0"/>
            <a:r>
              <a:rPr lang="en-US" altLang="ko-KR" dirty="0"/>
              <a:t>[Tip] </a:t>
            </a:r>
            <a:r>
              <a:rPr lang="ko-KR" altLang="en-US" dirty="0" err="1"/>
              <a:t>블릿</a:t>
            </a:r>
            <a:r>
              <a:rPr lang="ko-KR" altLang="en-US" dirty="0"/>
              <a:t> 위계 조정 단축키 </a:t>
            </a:r>
            <a:r>
              <a:rPr lang="en-US" altLang="ko-KR" dirty="0"/>
              <a:t>: [Alt] + [Shift] + [</a:t>
            </a:r>
            <a:r>
              <a:rPr lang="ko-KR" altLang="en-US" dirty="0"/>
              <a:t>방향키</a:t>
            </a:r>
            <a:r>
              <a:rPr lang="en-US" altLang="ko-KR" dirty="0"/>
              <a:t>]</a:t>
            </a:r>
            <a:endParaRPr lang="ko-KR" altLang="en-US" dirty="0"/>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0" name="텍스트 개체 틀 9"/>
          <p:cNvSpPr>
            <a:spLocks noGrp="1"/>
          </p:cNvSpPr>
          <p:nvPr>
            <p:ph type="body" sz="quarter" idx="12" hasCustomPrompt="1"/>
          </p:nvPr>
        </p:nvSpPr>
        <p:spPr>
          <a:xfrm>
            <a:off x="338400" y="560216"/>
            <a:ext cx="10568527" cy="442429"/>
          </a:xfrm>
          <a:prstGeom prst="rect">
            <a:avLst/>
          </a:prstGeom>
          <a:noFill/>
        </p:spPr>
        <p:txBody>
          <a:bodyPr vert="horz" wrap="square" lIns="102870" tIns="51435" rIns="102870" bIns="51435" rtlCol="0" anchor="t" anchorCtr="0">
            <a:spAutoFit/>
          </a:bodyPr>
          <a:lstStyle>
            <a:lvl1pPr>
              <a:lnSpc>
                <a:spcPct val="100000"/>
              </a:lnSpc>
              <a:buFontTx/>
              <a:buNone/>
              <a:defRPr kumimoji="1" lang="ko-KR" altLang="en-US" sz="2000" b="1" i="0" u="none" strike="noStrike" kern="1200" cap="none" spc="0" normalizeH="0" baseline="0" noProof="0" dirty="0" smtClean="0">
                <a:ln>
                  <a:noFill/>
                </a:ln>
                <a:solidFill>
                  <a:schemeClr val="tx1">
                    <a:lumMod val="65000"/>
                    <a:lumOff val="35000"/>
                  </a:schemeClr>
                </a:solidFill>
                <a:effectLst/>
                <a:uLnTx/>
                <a:uFillTx/>
                <a:latin typeface="맑은 고딕" pitchFamily="50" charset="-127"/>
                <a:ea typeface="맑은 고딕" pitchFamily="50" charset="-127"/>
                <a:cs typeface="+mn-cs"/>
              </a:defRPr>
            </a:lvl1pPr>
          </a:lstStyle>
          <a:p>
            <a:pPr marL="0" marR="0" lvl="0" indent="0" algn="l" defTabSz="913806" rtl="0" eaLnBrk="1" fontAlgn="base" latinLnBrk="1" hangingPunct="1">
              <a:lnSpc>
                <a:spcPct val="110000"/>
              </a:lnSpc>
              <a:spcBef>
                <a:spcPct val="0"/>
              </a:spcBef>
              <a:spcAft>
                <a:spcPct val="0"/>
              </a:spcAft>
              <a:buClrTx/>
              <a:buSzTx/>
              <a:buFontTx/>
              <a:buNone/>
              <a:tabLst/>
              <a:defRPr/>
            </a:pPr>
            <a:r>
              <a:rPr lang="en-US" altLang="ko-KR" dirty="0"/>
              <a:t>1) </a:t>
            </a:r>
            <a:r>
              <a:rPr lang="ko-KR" altLang="en-US" dirty="0" err="1"/>
              <a:t>절제목을</a:t>
            </a:r>
            <a:r>
              <a:rPr lang="ko-KR" altLang="en-US" dirty="0"/>
              <a:t> 입력하세요</a:t>
            </a:r>
            <a:r>
              <a:rPr lang="en-US" altLang="ko-KR" dirty="0"/>
              <a:t>. </a:t>
            </a:r>
            <a:endParaRPr lang="ko-KR" altLang="en-US" dirty="0"/>
          </a:p>
        </p:txBody>
      </p:sp>
      <p:sp>
        <p:nvSpPr>
          <p:cNvPr id="3" name="슬라이드 번호 개체 틀 2"/>
          <p:cNvSpPr>
            <a:spLocks noGrp="1"/>
          </p:cNvSpPr>
          <p:nvPr>
            <p:ph type="sldNum" sz="quarter" idx="13"/>
          </p:nvPr>
        </p:nvSpPr>
        <p:spPr/>
        <p:txBody>
          <a:bodyPr/>
          <a:lstStyle>
            <a:lvl1pPr>
              <a:lnSpc>
                <a:spcPct val="100000"/>
              </a:lnSpc>
              <a:defRPr/>
            </a:lvl1pPr>
          </a:lstStyle>
          <a:p>
            <a:pPr defTabSz="1028700">
              <a:defRPr/>
            </a:pPr>
            <a:fld id="{070A3F4A-4E56-472D-A19C-7CE7449ABD1B}" type="slidenum">
              <a:rPr lang="en-US" altLang="ko-KR" smtClean="0"/>
              <a:pPr defTabSz="1028700">
                <a:defRPr/>
              </a:pPr>
              <a:t>‹#›</a:t>
            </a:fld>
            <a:endParaRPr lang="en-US" dirty="0"/>
          </a:p>
        </p:txBody>
      </p:sp>
      <p:cxnSp>
        <p:nvCxnSpPr>
          <p:cNvPr id="8" name="직선 연결선 7"/>
          <p:cNvCxnSpPr/>
          <p:nvPr userDrawn="1"/>
        </p:nvCxnSpPr>
        <p:spPr>
          <a:xfrm>
            <a:off x="229943" y="510084"/>
            <a:ext cx="11071724" cy="0"/>
          </a:xfrm>
          <a:prstGeom prst="line">
            <a:avLst/>
          </a:prstGeom>
          <a:ln w="19050" cmpd="sng">
            <a:solidFill>
              <a:schemeClr val="bg1">
                <a:lumMod val="85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7" name="제목 4"/>
          <p:cNvSpPr>
            <a:spLocks noGrp="1"/>
          </p:cNvSpPr>
          <p:nvPr>
            <p:ph type="title" hasCustomPrompt="1"/>
          </p:nvPr>
        </p:nvSpPr>
        <p:spPr>
          <a:xfrm>
            <a:off x="181419" y="85023"/>
            <a:ext cx="10842913" cy="430827"/>
          </a:xfrm>
          <a:noFill/>
        </p:spPr>
        <p:txBody>
          <a:bodyPr vert="horz" wrap="square" lIns="91380" tIns="45690" rIns="91380" bIns="45690" rtlCol="0" anchor="t" anchorCtr="0">
            <a:spAutoFit/>
          </a:bodyPr>
          <a:lstStyle>
            <a:lvl1pPr algn="l" defTabSz="913755" rtl="0" eaLnBrk="1" latinLnBrk="0" hangingPunct="1">
              <a:lnSpc>
                <a:spcPct val="100000"/>
              </a:lnSpc>
              <a:spcBef>
                <a:spcPct val="0"/>
              </a:spcBef>
              <a:buNone/>
              <a:defRPr kumimoji="1" lang="ko-KR" altLang="en-US" sz="2000" b="1" i="0" u="none" strike="noStrike" kern="1200" cap="none" spc="0" normalizeH="0" baseline="0" noProof="0" dirty="0">
                <a:ln>
                  <a:noFill/>
                </a:ln>
                <a:solidFill>
                  <a:srgbClr val="234F77"/>
                </a:solidFill>
                <a:effectLst/>
                <a:uLnTx/>
                <a:uFillTx/>
                <a:latin typeface="맑은 고딕" pitchFamily="50" charset="-127"/>
                <a:ea typeface="맑은 고딕" pitchFamily="50" charset="-127"/>
                <a:cs typeface="+mn-cs"/>
              </a:defRPr>
            </a:lvl1pPr>
          </a:lstStyle>
          <a:p>
            <a:pPr marL="0" marR="0" lvl="0" indent="0" algn="l" defTabSz="913806" rtl="0" eaLnBrk="1" fontAlgn="base" latinLnBrk="1" hangingPunct="1">
              <a:lnSpc>
                <a:spcPct val="110000"/>
              </a:lnSpc>
              <a:spcBef>
                <a:spcPct val="0"/>
              </a:spcBef>
              <a:spcAft>
                <a:spcPct val="0"/>
              </a:spcAft>
              <a:buClrTx/>
              <a:buSzTx/>
              <a:buFontTx/>
              <a:buNone/>
              <a:tabLst/>
              <a:defRPr/>
            </a:pPr>
            <a:r>
              <a:rPr lang="en-US" altLang="ko-KR" dirty="0"/>
              <a:t>1. </a:t>
            </a:r>
            <a:r>
              <a:rPr lang="ko-KR" altLang="en-US" dirty="0"/>
              <a:t>장제목을 입력하세요</a:t>
            </a:r>
            <a:r>
              <a:rPr lang="en-US" altLang="ko-KR" dirty="0"/>
              <a:t>.(</a:t>
            </a:r>
            <a:r>
              <a:rPr lang="ko-KR" altLang="en-US" dirty="0"/>
              <a:t>개요</a:t>
            </a:r>
            <a:r>
              <a:rPr lang="en-US" altLang="ko-KR" dirty="0"/>
              <a:t>)</a:t>
            </a:r>
            <a:endParaRPr lang="ko-KR" altLang="en-US" dirty="0"/>
          </a:p>
        </p:txBody>
      </p:sp>
    </p:spTree>
    <p:extLst>
      <p:ext uri="{BB962C8B-B14F-4D97-AF65-F5344CB8AC3E}">
        <p14:creationId xmlns:p14="http://schemas.microsoft.com/office/powerpoint/2010/main" val="1748505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 [본문] 장 - (절) - 블릿">
    <p:spTree>
      <p:nvGrpSpPr>
        <p:cNvPr id="1" name=""/>
        <p:cNvGrpSpPr/>
        <p:nvPr/>
      </p:nvGrpSpPr>
      <p:grpSpPr>
        <a:xfrm>
          <a:off x="0" y="0"/>
          <a:ext cx="0" cy="0"/>
          <a:chOff x="0" y="0"/>
          <a:chExt cx="0" cy="0"/>
        </a:xfrm>
      </p:grpSpPr>
      <p:sp>
        <p:nvSpPr>
          <p:cNvPr id="12" name="내용 개체 틀 10"/>
          <p:cNvSpPr>
            <a:spLocks noGrp="1"/>
          </p:cNvSpPr>
          <p:nvPr>
            <p:ph sz="quarter" idx="10" hasCustomPrompt="1"/>
          </p:nvPr>
        </p:nvSpPr>
        <p:spPr>
          <a:xfrm>
            <a:off x="181421" y="85023"/>
            <a:ext cx="10842913" cy="430827"/>
          </a:xfrm>
          <a:noFill/>
        </p:spPr>
        <p:txBody>
          <a:bodyPr vert="horz" wrap="square" lIns="91380" tIns="45690" rIns="91380" bIns="45690" rtlCol="0" anchor="t" anchorCtr="0">
            <a:spAutoFit/>
          </a:bodyPr>
          <a:lstStyle>
            <a:lvl1pPr algn="l" defTabSz="913755" rtl="0" eaLnBrk="1" latinLnBrk="0" hangingPunct="1">
              <a:lnSpc>
                <a:spcPct val="100000"/>
              </a:lnSpc>
              <a:spcBef>
                <a:spcPct val="0"/>
              </a:spcBef>
              <a:buNone/>
              <a:defRPr kumimoji="1" lang="ko-KR" altLang="en-US" sz="2000" b="1" i="0" u="none" strike="noStrike" kern="1200" cap="none" spc="0" normalizeH="0" baseline="0" noProof="0" dirty="0" smtClean="0">
                <a:ln>
                  <a:noFill/>
                </a:ln>
                <a:solidFill>
                  <a:srgbClr val="234F77"/>
                </a:solidFill>
                <a:effectLst/>
                <a:uLnTx/>
                <a:uFillTx/>
                <a:latin typeface="맑은 고딕" pitchFamily="50" charset="-127"/>
                <a:ea typeface="맑은 고딕" pitchFamily="50" charset="-127"/>
                <a:cs typeface="+mn-cs"/>
              </a:defRPr>
            </a:lvl1pPr>
          </a:lstStyle>
          <a:p>
            <a:pPr marL="0" marR="0" lvl="0" indent="0" algn="l" defTabSz="913806" rtl="0" eaLnBrk="1" fontAlgn="base" latinLnBrk="1" hangingPunct="1">
              <a:lnSpc>
                <a:spcPct val="110000"/>
              </a:lnSpc>
              <a:spcBef>
                <a:spcPct val="0"/>
              </a:spcBef>
              <a:spcAft>
                <a:spcPct val="0"/>
              </a:spcAft>
              <a:buClrTx/>
              <a:buSzTx/>
              <a:buFontTx/>
              <a:buNone/>
              <a:tabLst/>
              <a:defRPr/>
            </a:pPr>
            <a:r>
              <a:rPr lang="en-US" altLang="ko-KR" dirty="0"/>
              <a:t>1. </a:t>
            </a:r>
            <a:r>
              <a:rPr lang="ko-KR" altLang="en-US" dirty="0"/>
              <a:t>장제목을 입력하세요</a:t>
            </a:r>
            <a:r>
              <a:rPr lang="en-US" altLang="ko-KR" dirty="0"/>
              <a:t>.</a:t>
            </a:r>
            <a:endParaRPr lang="ko-KR" altLang="en-US" dirty="0"/>
          </a:p>
        </p:txBody>
      </p:sp>
      <p:sp>
        <p:nvSpPr>
          <p:cNvPr id="7" name="내용 개체 틀 8"/>
          <p:cNvSpPr>
            <a:spLocks noGrp="1"/>
          </p:cNvSpPr>
          <p:nvPr>
            <p:ph sz="quarter" idx="11" hasCustomPrompt="1"/>
          </p:nvPr>
        </p:nvSpPr>
        <p:spPr>
          <a:xfrm>
            <a:off x="576000" y="1020264"/>
            <a:ext cx="10365784" cy="1847942"/>
          </a:xfrm>
        </p:spPr>
        <p:txBody>
          <a:bodyPr/>
          <a:lstStyle>
            <a:lvl1pPr>
              <a:lnSpc>
                <a:spcPct val="100000"/>
              </a:lnSpc>
              <a:buClr>
                <a:srgbClr val="506EA5"/>
              </a:buClr>
              <a:defRPr b="1">
                <a:latin typeface="맑은 고딕" pitchFamily="50" charset="-127"/>
                <a:ea typeface="맑은 고딕" pitchFamily="50" charset="-127"/>
              </a:defRPr>
            </a:lvl1pPr>
            <a:lvl2pPr>
              <a:lnSpc>
                <a:spcPct val="100000"/>
              </a:lnSpc>
              <a:buClr>
                <a:srgbClr val="506EA5"/>
              </a:buClr>
              <a:defRPr b="1">
                <a:latin typeface="맑은 고딕" pitchFamily="50" charset="-127"/>
                <a:ea typeface="맑은 고딕" pitchFamily="50" charset="-127"/>
              </a:defRPr>
            </a:lvl2pPr>
            <a:lvl3pPr>
              <a:lnSpc>
                <a:spcPct val="100000"/>
              </a:lnSpc>
              <a:buClr>
                <a:srgbClr val="506EA5"/>
              </a:buClr>
              <a:defRPr b="1">
                <a:latin typeface="맑은 고딕" pitchFamily="50" charset="-127"/>
                <a:ea typeface="맑은 고딕" pitchFamily="50" charset="-127"/>
              </a:defRPr>
            </a:lvl3pPr>
            <a:lvl4pPr>
              <a:lnSpc>
                <a:spcPct val="100000"/>
              </a:lnSpc>
              <a:buClr>
                <a:srgbClr val="506EA5"/>
              </a:buClr>
              <a:defRPr b="1">
                <a:latin typeface="맑은 고딕" pitchFamily="50" charset="-127"/>
                <a:ea typeface="맑은 고딕" pitchFamily="50" charset="-127"/>
              </a:defRPr>
            </a:lvl4pPr>
            <a:lvl5pPr>
              <a:lnSpc>
                <a:spcPct val="100000"/>
              </a:lnSpc>
              <a:buClr>
                <a:srgbClr val="506EA5"/>
              </a:buClr>
              <a:defRPr b="1">
                <a:latin typeface="맑은 고딕" pitchFamily="50" charset="-127"/>
                <a:ea typeface="맑은 고딕" pitchFamily="50" charset="-127"/>
              </a:defRPr>
            </a:lvl5pPr>
          </a:lstStyle>
          <a:p>
            <a:pPr lvl="0"/>
            <a:r>
              <a:rPr lang="en-US" altLang="ko-KR" dirty="0"/>
              <a:t>[Tip] </a:t>
            </a:r>
            <a:r>
              <a:rPr lang="ko-KR" altLang="en-US" dirty="0" err="1"/>
              <a:t>블릿</a:t>
            </a:r>
            <a:r>
              <a:rPr lang="ko-KR" altLang="en-US" dirty="0"/>
              <a:t> 위계 조정 단축키 </a:t>
            </a:r>
            <a:r>
              <a:rPr lang="en-US" altLang="ko-KR" dirty="0"/>
              <a:t>: [Alt] + [Shift] + [</a:t>
            </a:r>
            <a:r>
              <a:rPr lang="ko-KR" altLang="en-US" dirty="0"/>
              <a:t>방향키</a:t>
            </a:r>
            <a:r>
              <a:rPr lang="en-US" altLang="ko-KR" dirty="0"/>
              <a:t>]</a:t>
            </a:r>
            <a:endParaRPr lang="ko-KR" altLang="en-US" dirty="0"/>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7"/>
          <p:cNvSpPr>
            <a:spLocks noGrp="1"/>
          </p:cNvSpPr>
          <p:nvPr>
            <p:ph type="title" hasCustomPrompt="1"/>
          </p:nvPr>
        </p:nvSpPr>
        <p:spPr>
          <a:xfrm>
            <a:off x="338400" y="561146"/>
            <a:ext cx="10568526" cy="442429"/>
          </a:xfrm>
          <a:noFill/>
        </p:spPr>
        <p:txBody>
          <a:bodyPr vert="horz" wrap="square" lIns="102870" tIns="51435" rIns="102870" bIns="51435" rtlCol="0" anchor="t" anchorCtr="0">
            <a:spAutoFit/>
          </a:bodyPr>
          <a:lstStyle>
            <a:lvl1pPr marL="0" marR="0" indent="0" defTabSz="913806" rtl="0" eaLnBrk="1" fontAlgn="base" latinLnBrk="1" hangingPunct="1">
              <a:lnSpc>
                <a:spcPct val="100000"/>
              </a:lnSpc>
              <a:spcBef>
                <a:spcPct val="0"/>
              </a:spcBef>
              <a:spcAft>
                <a:spcPct val="0"/>
              </a:spcAft>
              <a:tabLst/>
              <a:defRPr kumimoji="1" lang="ko-KR" altLang="en-US" sz="2000" b="1" i="0" u="none" strike="noStrike" kern="1200" cap="none" spc="0" normalizeH="0" baseline="0" noProof="0" dirty="0">
                <a:ln>
                  <a:noFill/>
                </a:ln>
                <a:solidFill>
                  <a:schemeClr val="tx1">
                    <a:lumMod val="65000"/>
                    <a:lumOff val="35000"/>
                  </a:schemeClr>
                </a:solidFill>
                <a:effectLst/>
                <a:uLnTx/>
                <a:uFillTx/>
                <a:latin typeface="맑은 고딕" pitchFamily="50" charset="-127"/>
                <a:ea typeface="맑은 고딕" pitchFamily="50" charset="-127"/>
                <a:cs typeface="+mn-cs"/>
              </a:defRPr>
            </a:lvl1pPr>
          </a:lstStyle>
          <a:p>
            <a:pPr marL="0" marR="0" lvl="0" indent="0" algn="l" defTabSz="913806" rtl="0" eaLnBrk="1" fontAlgn="base" latinLnBrk="1" hangingPunct="1">
              <a:lnSpc>
                <a:spcPct val="110000"/>
              </a:lnSpc>
              <a:spcBef>
                <a:spcPct val="0"/>
              </a:spcBef>
              <a:spcAft>
                <a:spcPct val="0"/>
              </a:spcAft>
              <a:buClrTx/>
              <a:buSzTx/>
              <a:buFontTx/>
              <a:buNone/>
              <a:tabLst/>
              <a:defRPr/>
            </a:pPr>
            <a:r>
              <a:rPr lang="en-US" altLang="ko-KR" dirty="0"/>
              <a:t>1) </a:t>
            </a:r>
            <a:r>
              <a:rPr lang="ko-KR" altLang="en-US" dirty="0" err="1"/>
              <a:t>절제목을</a:t>
            </a:r>
            <a:r>
              <a:rPr lang="ko-KR" altLang="en-US" dirty="0"/>
              <a:t> 입력하세요</a:t>
            </a:r>
            <a:r>
              <a:rPr lang="en-US" altLang="ko-KR" dirty="0"/>
              <a:t>.</a:t>
            </a:r>
            <a:endParaRPr lang="ko-KR" altLang="en-US" dirty="0"/>
          </a:p>
        </p:txBody>
      </p:sp>
      <p:sp>
        <p:nvSpPr>
          <p:cNvPr id="3" name="슬라이드 번호 개체 틀 2"/>
          <p:cNvSpPr>
            <a:spLocks noGrp="1"/>
          </p:cNvSpPr>
          <p:nvPr>
            <p:ph type="sldNum" sz="quarter" idx="12"/>
          </p:nvPr>
        </p:nvSpPr>
        <p:spPr/>
        <p:txBody>
          <a:bodyPr/>
          <a:lstStyle>
            <a:lvl1pPr>
              <a:lnSpc>
                <a:spcPct val="100000"/>
              </a:lnSpc>
              <a:defRPr b="1">
                <a:latin typeface="맑은 고딕" pitchFamily="50" charset="-127"/>
                <a:ea typeface="맑은 고딕" pitchFamily="50" charset="-127"/>
              </a:defRPr>
            </a:lvl1pPr>
          </a:lstStyle>
          <a:p>
            <a:pPr defTabSz="1028700">
              <a:defRPr/>
            </a:pPr>
            <a:fld id="{070A3F4A-4E56-472D-A19C-7CE7449ABD1B}" type="slidenum">
              <a:rPr lang="en-US" altLang="ko-KR" smtClean="0"/>
              <a:pPr defTabSz="1028700">
                <a:defRPr/>
              </a:pPr>
              <a:t>‹#›</a:t>
            </a:fld>
            <a:endParaRPr lang="ko-KR" altLang="en-US" dirty="0"/>
          </a:p>
        </p:txBody>
      </p:sp>
      <p:cxnSp>
        <p:nvCxnSpPr>
          <p:cNvPr id="10" name="직선 연결선 9"/>
          <p:cNvCxnSpPr/>
          <p:nvPr userDrawn="1"/>
        </p:nvCxnSpPr>
        <p:spPr>
          <a:xfrm>
            <a:off x="229943" y="510084"/>
            <a:ext cx="11071724" cy="0"/>
          </a:xfrm>
          <a:prstGeom prst="line">
            <a:avLst/>
          </a:prstGeom>
          <a:ln w="19050" cmpd="sng">
            <a:solidFill>
              <a:schemeClr val="bg1">
                <a:lumMod val="85000"/>
              </a:schemeClr>
            </a:solidFill>
            <a:prstDash val="soli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025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3. [본문] (장) - 블릿">
    <p:spTree>
      <p:nvGrpSpPr>
        <p:cNvPr id="1" name=""/>
        <p:cNvGrpSpPr/>
        <p:nvPr/>
      </p:nvGrpSpPr>
      <p:grpSpPr>
        <a:xfrm>
          <a:off x="0" y="0"/>
          <a:ext cx="0" cy="0"/>
          <a:chOff x="0" y="0"/>
          <a:chExt cx="0" cy="0"/>
        </a:xfrm>
      </p:grpSpPr>
      <p:sp>
        <p:nvSpPr>
          <p:cNvPr id="5" name="제목 4"/>
          <p:cNvSpPr>
            <a:spLocks noGrp="1"/>
          </p:cNvSpPr>
          <p:nvPr>
            <p:ph type="title" hasCustomPrompt="1"/>
          </p:nvPr>
        </p:nvSpPr>
        <p:spPr>
          <a:xfrm>
            <a:off x="181419" y="85023"/>
            <a:ext cx="10842913" cy="430827"/>
          </a:xfrm>
          <a:noFill/>
        </p:spPr>
        <p:txBody>
          <a:bodyPr vert="horz" wrap="square" lIns="91380" tIns="45690" rIns="91380" bIns="45690" rtlCol="0" anchor="t" anchorCtr="0">
            <a:spAutoFit/>
          </a:bodyPr>
          <a:lstStyle>
            <a:lvl1pPr algn="l" defTabSz="913755" rtl="0" eaLnBrk="1" latinLnBrk="0" hangingPunct="1">
              <a:lnSpc>
                <a:spcPct val="100000"/>
              </a:lnSpc>
              <a:spcBef>
                <a:spcPct val="0"/>
              </a:spcBef>
              <a:buNone/>
              <a:defRPr kumimoji="1" lang="ko-KR" altLang="en-US" sz="2000" b="1" i="0" u="none" strike="noStrike" kern="1200" cap="none" spc="0" normalizeH="0" baseline="0" noProof="0" dirty="0">
                <a:ln>
                  <a:noFill/>
                </a:ln>
                <a:solidFill>
                  <a:srgbClr val="234F77"/>
                </a:solidFill>
                <a:effectLst/>
                <a:uLnTx/>
                <a:uFillTx/>
                <a:latin typeface="맑은 고딕" pitchFamily="50" charset="-127"/>
                <a:ea typeface="맑은 고딕" pitchFamily="50" charset="-127"/>
                <a:cs typeface="+mn-cs"/>
              </a:defRPr>
            </a:lvl1pPr>
          </a:lstStyle>
          <a:p>
            <a:pPr marL="0" marR="0" lvl="0" indent="0" algn="l" defTabSz="913806" rtl="0" eaLnBrk="1" fontAlgn="base" latinLnBrk="1" hangingPunct="1">
              <a:lnSpc>
                <a:spcPct val="110000"/>
              </a:lnSpc>
              <a:spcBef>
                <a:spcPct val="0"/>
              </a:spcBef>
              <a:spcAft>
                <a:spcPct val="0"/>
              </a:spcAft>
              <a:buClrTx/>
              <a:buSzTx/>
              <a:buFontTx/>
              <a:buNone/>
              <a:tabLst/>
              <a:defRPr/>
            </a:pPr>
            <a:r>
              <a:rPr lang="en-US" altLang="ko-KR" dirty="0"/>
              <a:t>1. </a:t>
            </a:r>
            <a:r>
              <a:rPr lang="ko-KR" altLang="en-US" dirty="0"/>
              <a:t>장제목을 입력하세요</a:t>
            </a:r>
            <a:r>
              <a:rPr lang="en-US" altLang="ko-KR" dirty="0"/>
              <a:t>.(</a:t>
            </a:r>
            <a:r>
              <a:rPr lang="ko-KR" altLang="en-US" dirty="0"/>
              <a:t>개요</a:t>
            </a:r>
            <a:r>
              <a:rPr lang="en-US" altLang="ko-KR" dirty="0"/>
              <a:t>)</a:t>
            </a:r>
            <a:endParaRPr lang="ko-KR" altLang="en-US" dirty="0"/>
          </a:p>
        </p:txBody>
      </p:sp>
      <p:sp>
        <p:nvSpPr>
          <p:cNvPr id="6" name="내용 개체 틀 8"/>
          <p:cNvSpPr>
            <a:spLocks noGrp="1"/>
          </p:cNvSpPr>
          <p:nvPr>
            <p:ph sz="quarter" idx="11" hasCustomPrompt="1"/>
          </p:nvPr>
        </p:nvSpPr>
        <p:spPr>
          <a:xfrm>
            <a:off x="266400" y="578149"/>
            <a:ext cx="10704880" cy="1745730"/>
          </a:xfrm>
          <a:prstGeom prst="rect">
            <a:avLst/>
          </a:prstGeom>
        </p:spPr>
        <p:txBody>
          <a:bodyPr/>
          <a:lstStyle>
            <a:lvl1pPr>
              <a:buClr>
                <a:srgbClr val="506EA5"/>
              </a:buClr>
              <a:defRPr/>
            </a:lvl1pPr>
            <a:lvl2pPr>
              <a:buClr>
                <a:srgbClr val="506EA5"/>
              </a:buClr>
              <a:defRPr sz="1600"/>
            </a:lvl2pPr>
            <a:lvl3pPr>
              <a:buClr>
                <a:srgbClr val="506EA5"/>
              </a:buClr>
              <a:defRPr sz="1400"/>
            </a:lvl3pPr>
            <a:lvl4pPr>
              <a:buClr>
                <a:srgbClr val="506EA5"/>
              </a:buClr>
              <a:defRPr sz="1200"/>
            </a:lvl4pPr>
            <a:lvl5pPr>
              <a:buClr>
                <a:srgbClr val="506EA5"/>
              </a:buClr>
              <a:defRPr sz="1000"/>
            </a:lvl5pPr>
          </a:lstStyle>
          <a:p>
            <a:pPr lvl="0"/>
            <a:r>
              <a:rPr lang="en-US" altLang="ko-KR" dirty="0"/>
              <a:t>[Tip] </a:t>
            </a:r>
            <a:r>
              <a:rPr lang="ko-KR" altLang="en-US" dirty="0" err="1"/>
              <a:t>블릿</a:t>
            </a:r>
            <a:r>
              <a:rPr lang="ko-KR" altLang="en-US" dirty="0"/>
              <a:t> 위계 조정 단축키 </a:t>
            </a:r>
            <a:r>
              <a:rPr lang="en-US" altLang="ko-KR" dirty="0"/>
              <a:t>: [Alt] + [Shift] + [</a:t>
            </a:r>
            <a:r>
              <a:rPr lang="ko-KR" altLang="en-US" dirty="0"/>
              <a:t>방향키</a:t>
            </a:r>
            <a:r>
              <a:rPr lang="en-US" altLang="ko-KR" dirty="0"/>
              <a:t>]</a:t>
            </a:r>
            <a:endParaRPr lang="ko-KR" altLang="en-US" dirty="0"/>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3" name="슬라이드 번호 개체 틀 2"/>
          <p:cNvSpPr>
            <a:spLocks noGrp="1"/>
          </p:cNvSpPr>
          <p:nvPr>
            <p:ph type="sldNum" sz="quarter" idx="12"/>
          </p:nvPr>
        </p:nvSpPr>
        <p:spPr/>
        <p:txBody>
          <a:bodyPr/>
          <a:lstStyle/>
          <a:p>
            <a:pPr defTabSz="1028700">
              <a:defRPr/>
            </a:pPr>
            <a:fld id="{070A3F4A-4E56-472D-A19C-7CE7449ABD1B}" type="slidenum">
              <a:rPr lang="en-US" altLang="ko-KR" smtClean="0"/>
              <a:pPr defTabSz="1028700">
                <a:defRPr/>
              </a:pPr>
              <a:t>‹#›</a:t>
            </a:fld>
            <a:endParaRPr lang="en-US" dirty="0"/>
          </a:p>
        </p:txBody>
      </p:sp>
      <p:cxnSp>
        <p:nvCxnSpPr>
          <p:cNvPr id="9" name="직선 연결선 8"/>
          <p:cNvCxnSpPr/>
          <p:nvPr userDrawn="1"/>
        </p:nvCxnSpPr>
        <p:spPr>
          <a:xfrm>
            <a:off x="229943" y="510084"/>
            <a:ext cx="11071724" cy="0"/>
          </a:xfrm>
          <a:prstGeom prst="line">
            <a:avLst/>
          </a:prstGeom>
          <a:ln w="19050" cmpd="sng">
            <a:solidFill>
              <a:schemeClr val="bg1">
                <a:lumMod val="85000"/>
              </a:schemeClr>
            </a:solidFill>
            <a:prstDash val="solid"/>
            <a:tailEnd type="none"/>
          </a:ln>
        </p:spPr>
        <p:style>
          <a:lnRef idx="1">
            <a:schemeClr val="accent1"/>
          </a:lnRef>
          <a:fillRef idx="0">
            <a:schemeClr val="accent1"/>
          </a:fillRef>
          <a:effectRef idx="0">
            <a:schemeClr val="accent1"/>
          </a:effectRef>
          <a:fontRef idx="minor">
            <a:schemeClr val="tx1"/>
          </a:fontRef>
        </p:style>
      </p:cxnSp>
      <p:pic>
        <p:nvPicPr>
          <p:cNvPr id="4" name="그림 3">
            <a:extLst>
              <a:ext uri="{FF2B5EF4-FFF2-40B4-BE49-F238E27FC236}">
                <a16:creationId xmlns:a16="http://schemas.microsoft.com/office/drawing/2014/main" id="{A3F74923-23D0-482F-9CA2-149A75D06C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94501" y="65111"/>
            <a:ext cx="1751252" cy="413823"/>
          </a:xfrm>
          <a:prstGeom prst="rect">
            <a:avLst/>
          </a:prstGeom>
        </p:spPr>
      </p:pic>
    </p:spTree>
    <p:extLst>
      <p:ext uri="{BB962C8B-B14F-4D97-AF65-F5344CB8AC3E}">
        <p14:creationId xmlns:p14="http://schemas.microsoft.com/office/powerpoint/2010/main" val="3073013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9. [빈화면]">
    <p:spTree>
      <p:nvGrpSpPr>
        <p:cNvPr id="1" name=""/>
        <p:cNvGrpSpPr/>
        <p:nvPr/>
      </p:nvGrpSpPr>
      <p:grpSpPr>
        <a:xfrm>
          <a:off x="0" y="0"/>
          <a:ext cx="0" cy="0"/>
          <a:chOff x="0" y="0"/>
          <a:chExt cx="0" cy="0"/>
        </a:xfrm>
      </p:grpSpPr>
      <p:sp>
        <p:nvSpPr>
          <p:cNvPr id="2" name="직사각형 1"/>
          <p:cNvSpPr/>
          <p:nvPr userDrawn="1"/>
        </p:nvSpPr>
        <p:spPr>
          <a:xfrm>
            <a:off x="0" y="1"/>
            <a:ext cx="11522075" cy="64801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51435" rIns="102870" bIns="51435" rtlCol="0" anchor="ctr"/>
          <a:lstStyle/>
          <a:p>
            <a:pPr algn="ctr"/>
            <a:endParaRPr lang="ko-KR" altLang="en-US" dirty="0">
              <a:solidFill>
                <a:schemeClr val="tx1"/>
              </a:solidFill>
              <a:ea typeface="맑은 고딕" panose="020B0503020000020004" pitchFamily="50" charset="-127"/>
            </a:endParaRPr>
          </a:p>
        </p:txBody>
      </p:sp>
      <p:sp>
        <p:nvSpPr>
          <p:cNvPr id="3" name="직사각형 2"/>
          <p:cNvSpPr/>
          <p:nvPr userDrawn="1"/>
        </p:nvSpPr>
        <p:spPr>
          <a:xfrm>
            <a:off x="120902" y="96032"/>
            <a:ext cx="11272924" cy="629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51435" rIns="102870" bIns="51435" rtlCol="0" anchor="ctr"/>
          <a:lstStyle/>
          <a:p>
            <a:pPr algn="ctr"/>
            <a:endParaRPr lang="ko-KR" altLang="en-US" dirty="0">
              <a:solidFill>
                <a:schemeClr val="tx1"/>
              </a:solidFill>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defTabSz="1028700">
              <a:defRPr/>
            </a:pPr>
            <a:fld id="{070A3F4A-4E56-472D-A19C-7CE7449ABD1B}" type="slidenum">
              <a:rPr lang="en-US" altLang="ko-KR" smtClean="0"/>
              <a:pPr defTabSz="1028700">
                <a:defRPr/>
              </a:pPr>
              <a:t>‹#›</a:t>
            </a:fld>
            <a:endParaRPr lang="en-US" dirty="0"/>
          </a:p>
        </p:txBody>
      </p:sp>
    </p:spTree>
    <p:extLst>
      <p:ext uri="{BB962C8B-B14F-4D97-AF65-F5344CB8AC3E}">
        <p14:creationId xmlns:p14="http://schemas.microsoft.com/office/powerpoint/2010/main" val="1503087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D89A9A-E38C-4CEE-A0DA-86EB830AA9CE}"/>
              </a:ext>
            </a:extLst>
          </p:cNvPr>
          <p:cNvSpPr>
            <a:spLocks noGrp="1"/>
          </p:cNvSpPr>
          <p:nvPr>
            <p:ph type="ctrTitle"/>
          </p:nvPr>
        </p:nvSpPr>
        <p:spPr>
          <a:xfrm>
            <a:off x="1440260" y="2351899"/>
            <a:ext cx="8641556" cy="964691"/>
          </a:xfrm>
        </p:spPr>
        <p:txBody>
          <a:bodyPr anchor="b"/>
          <a:lstStyle>
            <a:lvl1pPr algn="ctr">
              <a:defRPr sz="5669"/>
            </a:lvl1pPr>
          </a:lstStyle>
          <a:p>
            <a:r>
              <a:rPr lang="ko-KR" altLang="en-US" dirty="0"/>
              <a:t>마스터 제목 스타일 편집</a:t>
            </a:r>
          </a:p>
        </p:txBody>
      </p:sp>
      <p:sp>
        <p:nvSpPr>
          <p:cNvPr id="3" name="부제목 2">
            <a:extLst>
              <a:ext uri="{FF2B5EF4-FFF2-40B4-BE49-F238E27FC236}">
                <a16:creationId xmlns:a16="http://schemas.microsoft.com/office/drawing/2014/main" id="{CAC48FE3-66D1-48B2-8166-490BF852BC6D}"/>
              </a:ext>
            </a:extLst>
          </p:cNvPr>
          <p:cNvSpPr>
            <a:spLocks noGrp="1"/>
          </p:cNvSpPr>
          <p:nvPr>
            <p:ph type="subTitle" idx="1"/>
          </p:nvPr>
        </p:nvSpPr>
        <p:spPr>
          <a:xfrm>
            <a:off x="1440260" y="3403592"/>
            <a:ext cx="8641556" cy="1564542"/>
          </a:xfrm>
        </p:spPr>
        <p:txBody>
          <a:bodyPr/>
          <a:lstStyle>
            <a:lvl1pPr marL="0" indent="0" algn="ctr">
              <a:buNone/>
              <a:defRPr sz="2268"/>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ko-KR" altLang="en-US"/>
              <a:t>클릭하여 마스터 부제목 스타일 편집</a:t>
            </a:r>
          </a:p>
        </p:txBody>
      </p:sp>
      <p:pic>
        <p:nvPicPr>
          <p:cNvPr id="8" name="그림 7">
            <a:extLst>
              <a:ext uri="{FF2B5EF4-FFF2-40B4-BE49-F238E27FC236}">
                <a16:creationId xmlns:a16="http://schemas.microsoft.com/office/drawing/2014/main" id="{EB7FEAC6-AB39-463E-93D5-E1E088C11E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46269" y="5372038"/>
            <a:ext cx="2629537" cy="621268"/>
          </a:xfrm>
          <a:prstGeom prst="rect">
            <a:avLst/>
          </a:prstGeom>
        </p:spPr>
      </p:pic>
      <p:sp>
        <p:nvSpPr>
          <p:cNvPr id="9" name="1/2 액자 8">
            <a:extLst>
              <a:ext uri="{FF2B5EF4-FFF2-40B4-BE49-F238E27FC236}">
                <a16:creationId xmlns:a16="http://schemas.microsoft.com/office/drawing/2014/main" id="{EC4D9EEF-6729-4ABB-BD7F-83498D0DE502}"/>
              </a:ext>
            </a:extLst>
          </p:cNvPr>
          <p:cNvSpPr/>
          <p:nvPr userDrawn="1"/>
        </p:nvSpPr>
        <p:spPr>
          <a:xfrm>
            <a:off x="0" y="1"/>
            <a:ext cx="792143" cy="856168"/>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 name="1/2 액자 9">
            <a:extLst>
              <a:ext uri="{FF2B5EF4-FFF2-40B4-BE49-F238E27FC236}">
                <a16:creationId xmlns:a16="http://schemas.microsoft.com/office/drawing/2014/main" id="{E4F06146-FA1B-461E-8999-EC0C0EAEB226}"/>
              </a:ext>
            </a:extLst>
          </p:cNvPr>
          <p:cNvSpPr/>
          <p:nvPr userDrawn="1"/>
        </p:nvSpPr>
        <p:spPr>
          <a:xfrm rot="5400000">
            <a:off x="10697915" y="-32139"/>
            <a:ext cx="792021" cy="856299"/>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847610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제목만">
    <p:spTree>
      <p:nvGrpSpPr>
        <p:cNvPr id="1" name=""/>
        <p:cNvGrpSpPr/>
        <p:nvPr/>
      </p:nvGrpSpPr>
      <p:grpSpPr>
        <a:xfrm>
          <a:off x="0" y="0"/>
          <a:ext cx="0" cy="0"/>
          <a:chOff x="0" y="0"/>
          <a:chExt cx="0" cy="0"/>
        </a:xfrm>
      </p:grpSpPr>
      <p:sp>
        <p:nvSpPr>
          <p:cNvPr id="8" name="직각 삼각형 7">
            <a:extLst>
              <a:ext uri="{FF2B5EF4-FFF2-40B4-BE49-F238E27FC236}">
                <a16:creationId xmlns:a16="http://schemas.microsoft.com/office/drawing/2014/main" id="{B96FF305-BE1E-4E54-B71D-E61DE5BDA5CE}"/>
              </a:ext>
            </a:extLst>
          </p:cNvPr>
          <p:cNvSpPr/>
          <p:nvPr userDrawn="1"/>
        </p:nvSpPr>
        <p:spPr>
          <a:xfrm rot="8100000">
            <a:off x="1838126" y="832310"/>
            <a:ext cx="190523" cy="190493"/>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001C5994-DCFF-4C55-A325-B13F1D47A29F}"/>
              </a:ext>
            </a:extLst>
          </p:cNvPr>
          <p:cNvSpPr/>
          <p:nvPr userDrawn="1"/>
        </p:nvSpPr>
        <p:spPr>
          <a:xfrm>
            <a:off x="1032382" y="924741"/>
            <a:ext cx="9376154" cy="504535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각 삼각형 9">
            <a:extLst>
              <a:ext uri="{FF2B5EF4-FFF2-40B4-BE49-F238E27FC236}">
                <a16:creationId xmlns:a16="http://schemas.microsoft.com/office/drawing/2014/main" id="{5B7EB948-A2DE-4DA4-ADB8-669BEB759918}"/>
              </a:ext>
            </a:extLst>
          </p:cNvPr>
          <p:cNvSpPr/>
          <p:nvPr userDrawn="1"/>
        </p:nvSpPr>
        <p:spPr>
          <a:xfrm rot="2700000">
            <a:off x="929004" y="1735591"/>
            <a:ext cx="210903" cy="210936"/>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4BD43C5A-2B9E-46EF-91B1-C9FE501B10B9}"/>
              </a:ext>
            </a:extLst>
          </p:cNvPr>
          <p:cNvSpPr/>
          <p:nvPr userDrawn="1"/>
        </p:nvSpPr>
        <p:spPr>
          <a:xfrm>
            <a:off x="1221608" y="1062255"/>
            <a:ext cx="9016657" cy="4770120"/>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대각선 줄무늬 11">
            <a:extLst>
              <a:ext uri="{FF2B5EF4-FFF2-40B4-BE49-F238E27FC236}">
                <a16:creationId xmlns:a16="http://schemas.microsoft.com/office/drawing/2014/main" id="{482D3FA0-A0E8-4FA3-9DAD-EBDEF6AD1F2D}"/>
              </a:ext>
            </a:extLst>
          </p:cNvPr>
          <p:cNvSpPr/>
          <p:nvPr userDrawn="1"/>
        </p:nvSpPr>
        <p:spPr>
          <a:xfrm>
            <a:off x="886140" y="791815"/>
            <a:ext cx="1050282" cy="1063413"/>
          </a:xfrm>
          <a:prstGeom prst="diagStripe">
            <a:avLst/>
          </a:prstGeom>
          <a:solidFill>
            <a:srgbClr val="089BB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cxnSp>
        <p:nvCxnSpPr>
          <p:cNvPr id="13" name="직선 연결선 12">
            <a:extLst>
              <a:ext uri="{FF2B5EF4-FFF2-40B4-BE49-F238E27FC236}">
                <a16:creationId xmlns:a16="http://schemas.microsoft.com/office/drawing/2014/main" id="{77E6C832-FF14-492D-9B53-0EDC345F8DEC}"/>
              </a:ext>
            </a:extLst>
          </p:cNvPr>
          <p:cNvCxnSpPr/>
          <p:nvPr userDrawn="1"/>
        </p:nvCxnSpPr>
        <p:spPr>
          <a:xfrm flipV="1">
            <a:off x="886141" y="791815"/>
            <a:ext cx="956500" cy="968460"/>
          </a:xfrm>
          <a:prstGeom prst="line">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4A6316-8351-43CD-9211-9ED618704A5B}"/>
              </a:ext>
            </a:extLst>
          </p:cNvPr>
          <p:cNvSpPr txBox="1"/>
          <p:nvPr userDrawn="1"/>
        </p:nvSpPr>
        <p:spPr>
          <a:xfrm rot="18971071">
            <a:off x="968681" y="977318"/>
            <a:ext cx="650129" cy="325025"/>
          </a:xfrm>
          <a:prstGeom prst="rect">
            <a:avLst/>
          </a:prstGeom>
          <a:noFill/>
        </p:spPr>
        <p:txBody>
          <a:bodyPr wrap="square" rtlCol="0">
            <a:spAutoFit/>
          </a:bodyPr>
          <a:lstStyle/>
          <a:p>
            <a:pPr marL="324006" indent="-324006"/>
            <a:r>
              <a:rPr lang="ko-KR" altLang="en-US" sz="1512" b="1" dirty="0">
                <a:solidFill>
                  <a:schemeClr val="bg1"/>
                </a:solidFill>
                <a:latin typeface="맑은 고딕" panose="020B0503020000020004" pitchFamily="50" charset="-127"/>
                <a:ea typeface="맑은 고딕" panose="020B0503020000020004" pitchFamily="50" charset="-127"/>
              </a:rPr>
              <a:t>요약</a:t>
            </a:r>
            <a:endParaRPr lang="en-US" altLang="ko-KR" sz="1512" b="1" dirty="0">
              <a:solidFill>
                <a:schemeClr val="bg1"/>
              </a:solidFill>
              <a:latin typeface="맑은 고딕" panose="020B0503020000020004" pitchFamily="50" charset="-127"/>
              <a:ea typeface="맑은 고딕" panose="020B0503020000020004" pitchFamily="50" charset="-127"/>
            </a:endParaRPr>
          </a:p>
        </p:txBody>
      </p:sp>
      <p:sp>
        <p:nvSpPr>
          <p:cNvPr id="15" name="텍스트 개체 틀 19">
            <a:extLst>
              <a:ext uri="{FF2B5EF4-FFF2-40B4-BE49-F238E27FC236}">
                <a16:creationId xmlns:a16="http://schemas.microsoft.com/office/drawing/2014/main" id="{FA7B18F2-B8B9-49B5-BDC3-40279D070A32}"/>
              </a:ext>
            </a:extLst>
          </p:cNvPr>
          <p:cNvSpPr>
            <a:spLocks noGrp="1"/>
          </p:cNvSpPr>
          <p:nvPr>
            <p:ph type="body" sz="quarter" idx="11" hasCustomPrompt="1"/>
          </p:nvPr>
        </p:nvSpPr>
        <p:spPr>
          <a:xfrm>
            <a:off x="1623804" y="1367805"/>
            <a:ext cx="8313697" cy="359890"/>
          </a:xfrm>
          <a:prstGeom prst="rect">
            <a:avLst/>
          </a:prstGeom>
        </p:spPr>
        <p:txBody>
          <a:bodyPr vert="horz" wrap="square" lIns="102870" tIns="51435" rIns="102870" bIns="51435" rtlCol="0">
            <a:noAutofit/>
          </a:bodyPr>
          <a:lstStyle>
            <a:lvl1pPr marL="270005" indent="-270005">
              <a:buClr>
                <a:srgbClr val="4AB1B7"/>
              </a:buClr>
              <a:buFont typeface="Wingdings" panose="05000000000000000000" pitchFamily="2" charset="2"/>
              <a:buChar char="§"/>
              <a:tabLst>
                <a:tab pos="342007" algn="l"/>
              </a:tabLst>
              <a:defRPr lang="ko-KR" altLang="en-US" sz="1701" dirty="0" smtClean="0"/>
            </a:lvl1pPr>
          </a:lstStyle>
          <a:p>
            <a:pPr marL="171003" lvl="0" indent="-171003" defTabSz="972019" fontAlgn="base">
              <a:spcBef>
                <a:spcPts val="661"/>
              </a:spcBef>
              <a:spcAft>
                <a:spcPct val="0"/>
              </a:spcAft>
              <a:buSzPct val="100000"/>
            </a:pPr>
            <a:r>
              <a:rPr lang="ko-KR" altLang="en-US" dirty="0"/>
              <a:t>학습내용 요약을 입력하세요</a:t>
            </a:r>
            <a:r>
              <a:rPr lang="en-US" altLang="ko-KR" dirty="0"/>
              <a:t>.</a:t>
            </a:r>
            <a:endParaRPr lang="ko-KR" altLang="en-US" dirty="0"/>
          </a:p>
        </p:txBody>
      </p:sp>
      <p:sp>
        <p:nvSpPr>
          <p:cNvPr id="22" name="제목 4">
            <a:extLst>
              <a:ext uri="{FF2B5EF4-FFF2-40B4-BE49-F238E27FC236}">
                <a16:creationId xmlns:a16="http://schemas.microsoft.com/office/drawing/2014/main" id="{92D6F459-E26D-4F4E-845C-442D0AD019DB}"/>
              </a:ext>
            </a:extLst>
          </p:cNvPr>
          <p:cNvSpPr>
            <a:spLocks noGrp="1"/>
          </p:cNvSpPr>
          <p:nvPr>
            <p:ph type="title" hasCustomPrompt="1"/>
          </p:nvPr>
        </p:nvSpPr>
        <p:spPr>
          <a:xfrm>
            <a:off x="181419" y="85023"/>
            <a:ext cx="10842913" cy="430827"/>
          </a:xfrm>
          <a:noFill/>
        </p:spPr>
        <p:txBody>
          <a:bodyPr vert="horz" wrap="square" lIns="91380" tIns="45690" rIns="91380" bIns="45690" rtlCol="0" anchor="t" anchorCtr="0">
            <a:spAutoFit/>
          </a:bodyPr>
          <a:lstStyle>
            <a:lvl1pPr algn="l" defTabSz="913755" rtl="0" eaLnBrk="1" latinLnBrk="0" hangingPunct="1">
              <a:lnSpc>
                <a:spcPct val="100000"/>
              </a:lnSpc>
              <a:spcBef>
                <a:spcPct val="0"/>
              </a:spcBef>
              <a:buNone/>
              <a:defRPr kumimoji="1" lang="ko-KR" altLang="en-US" sz="2000" b="1" i="0" u="none" strike="noStrike" kern="1200" cap="none" spc="0" normalizeH="0" baseline="0" noProof="0" dirty="0">
                <a:ln>
                  <a:noFill/>
                </a:ln>
                <a:solidFill>
                  <a:srgbClr val="234F77"/>
                </a:solidFill>
                <a:effectLst/>
                <a:uLnTx/>
                <a:uFillTx/>
                <a:latin typeface="맑은 고딕" pitchFamily="50" charset="-127"/>
                <a:ea typeface="맑은 고딕" pitchFamily="50" charset="-127"/>
                <a:cs typeface="+mn-cs"/>
              </a:defRPr>
            </a:lvl1pPr>
          </a:lstStyle>
          <a:p>
            <a:pPr marL="0" marR="0" lvl="0" indent="0" algn="l" defTabSz="913806" rtl="0" eaLnBrk="1" fontAlgn="base" latinLnBrk="1" hangingPunct="1">
              <a:lnSpc>
                <a:spcPct val="110000"/>
              </a:lnSpc>
              <a:spcBef>
                <a:spcPct val="0"/>
              </a:spcBef>
              <a:spcAft>
                <a:spcPct val="0"/>
              </a:spcAft>
              <a:buClrTx/>
              <a:buSzTx/>
              <a:buFontTx/>
              <a:buNone/>
              <a:tabLst/>
              <a:defRPr/>
            </a:pPr>
            <a:r>
              <a:rPr lang="en-US" altLang="ko-KR" dirty="0"/>
              <a:t>1. </a:t>
            </a:r>
            <a:r>
              <a:rPr lang="ko-KR" altLang="en-US" dirty="0"/>
              <a:t>장제목을 입력하세요</a:t>
            </a:r>
            <a:r>
              <a:rPr lang="en-US" altLang="ko-KR" dirty="0"/>
              <a:t>.(</a:t>
            </a:r>
            <a:r>
              <a:rPr lang="ko-KR" altLang="en-US" dirty="0"/>
              <a:t>개요</a:t>
            </a:r>
            <a:r>
              <a:rPr lang="en-US" altLang="ko-KR" dirty="0"/>
              <a:t>)</a:t>
            </a:r>
            <a:endParaRPr lang="ko-KR" altLang="en-US" dirty="0"/>
          </a:p>
        </p:txBody>
      </p:sp>
      <p:cxnSp>
        <p:nvCxnSpPr>
          <p:cNvPr id="24" name="직선 연결선 23">
            <a:extLst>
              <a:ext uri="{FF2B5EF4-FFF2-40B4-BE49-F238E27FC236}">
                <a16:creationId xmlns:a16="http://schemas.microsoft.com/office/drawing/2014/main" id="{9E4F995D-7224-4F0F-9546-BDF8F656CC06}"/>
              </a:ext>
            </a:extLst>
          </p:cNvPr>
          <p:cNvCxnSpPr/>
          <p:nvPr userDrawn="1"/>
        </p:nvCxnSpPr>
        <p:spPr>
          <a:xfrm>
            <a:off x="229943" y="510084"/>
            <a:ext cx="11071724" cy="0"/>
          </a:xfrm>
          <a:prstGeom prst="line">
            <a:avLst/>
          </a:prstGeom>
          <a:ln w="19050" cmpd="sng">
            <a:solidFill>
              <a:schemeClr val="bg1">
                <a:lumMod val="85000"/>
              </a:schemeClr>
            </a:solidFill>
            <a:prstDash val="solid"/>
            <a:tailEnd type="non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B7E62970-1368-4078-99F0-330A9FAC8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2212" y="71781"/>
            <a:ext cx="1669455" cy="394495"/>
          </a:xfrm>
          <a:prstGeom prst="rect">
            <a:avLst/>
          </a:prstGeom>
        </p:spPr>
      </p:pic>
      <p:grpSp>
        <p:nvGrpSpPr>
          <p:cNvPr id="2" name="그룹 1">
            <a:extLst>
              <a:ext uri="{FF2B5EF4-FFF2-40B4-BE49-F238E27FC236}">
                <a16:creationId xmlns:a16="http://schemas.microsoft.com/office/drawing/2014/main" id="{46E9C6F1-23D4-4444-90ED-D8C5BA74CFD6}"/>
              </a:ext>
            </a:extLst>
          </p:cNvPr>
          <p:cNvGrpSpPr/>
          <p:nvPr userDrawn="1"/>
        </p:nvGrpSpPr>
        <p:grpSpPr>
          <a:xfrm rot="10982377">
            <a:off x="9385723" y="4978086"/>
            <a:ext cx="1142509" cy="1154695"/>
            <a:chOff x="4576296" y="2952055"/>
            <a:chExt cx="1142509" cy="1154695"/>
          </a:xfrm>
        </p:grpSpPr>
        <p:sp>
          <p:nvSpPr>
            <p:cNvPr id="17" name="직각 삼각형 16">
              <a:extLst>
                <a:ext uri="{FF2B5EF4-FFF2-40B4-BE49-F238E27FC236}">
                  <a16:creationId xmlns:a16="http://schemas.microsoft.com/office/drawing/2014/main" id="{57EC20ED-6D44-4CBF-A8AC-2CDF4F77DB14}"/>
                </a:ext>
              </a:extLst>
            </p:cNvPr>
            <p:cNvSpPr/>
            <p:nvPr userDrawn="1"/>
          </p:nvSpPr>
          <p:spPr>
            <a:xfrm rot="8100000">
              <a:off x="5528282" y="2992550"/>
              <a:ext cx="190523" cy="190493"/>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각 삼각형 17">
              <a:extLst>
                <a:ext uri="{FF2B5EF4-FFF2-40B4-BE49-F238E27FC236}">
                  <a16:creationId xmlns:a16="http://schemas.microsoft.com/office/drawing/2014/main" id="{4324436C-7798-4A23-B2EB-1D39549D74F4}"/>
                </a:ext>
              </a:extLst>
            </p:cNvPr>
            <p:cNvSpPr/>
            <p:nvPr userDrawn="1"/>
          </p:nvSpPr>
          <p:spPr>
            <a:xfrm rot="2700000">
              <a:off x="4619160" y="3895831"/>
              <a:ext cx="210903" cy="210936"/>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대각선 줄무늬 18">
              <a:extLst>
                <a:ext uri="{FF2B5EF4-FFF2-40B4-BE49-F238E27FC236}">
                  <a16:creationId xmlns:a16="http://schemas.microsoft.com/office/drawing/2014/main" id="{817FCB4F-B1D3-4556-9C2F-3BAA8F71D144}"/>
                </a:ext>
              </a:extLst>
            </p:cNvPr>
            <p:cNvSpPr/>
            <p:nvPr userDrawn="1"/>
          </p:nvSpPr>
          <p:spPr>
            <a:xfrm>
              <a:off x="4576296" y="2952055"/>
              <a:ext cx="1050282" cy="1063413"/>
            </a:xfrm>
            <a:prstGeom prst="diagStripe">
              <a:avLst/>
            </a:prstGeom>
            <a:solidFill>
              <a:srgbClr val="089BB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cxnSp>
          <p:nvCxnSpPr>
            <p:cNvPr id="20" name="직선 연결선 19">
              <a:extLst>
                <a:ext uri="{FF2B5EF4-FFF2-40B4-BE49-F238E27FC236}">
                  <a16:creationId xmlns:a16="http://schemas.microsoft.com/office/drawing/2014/main" id="{6034D412-01CB-4C21-BED1-5B8C63E044B9}"/>
                </a:ext>
              </a:extLst>
            </p:cNvPr>
            <p:cNvCxnSpPr/>
            <p:nvPr userDrawn="1"/>
          </p:nvCxnSpPr>
          <p:spPr>
            <a:xfrm flipV="1">
              <a:off x="4576297" y="2952055"/>
              <a:ext cx="956500" cy="968460"/>
            </a:xfrm>
            <a:prstGeom prst="line">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3" name="텍스트 개체 틀 19">
            <a:extLst>
              <a:ext uri="{FF2B5EF4-FFF2-40B4-BE49-F238E27FC236}">
                <a16:creationId xmlns:a16="http://schemas.microsoft.com/office/drawing/2014/main" id="{29AFAC40-940F-46D9-ABA9-C5CC48BDEEFE}"/>
              </a:ext>
            </a:extLst>
          </p:cNvPr>
          <p:cNvSpPr>
            <a:spLocks noGrp="1"/>
          </p:cNvSpPr>
          <p:nvPr>
            <p:ph type="body" sz="quarter" idx="12" hasCustomPrompt="1"/>
          </p:nvPr>
        </p:nvSpPr>
        <p:spPr>
          <a:xfrm>
            <a:off x="1235366" y="5473407"/>
            <a:ext cx="8313697" cy="359890"/>
          </a:xfrm>
          <a:prstGeom prst="rect">
            <a:avLst/>
          </a:prstGeom>
        </p:spPr>
        <p:txBody>
          <a:bodyPr vert="horz" wrap="square" lIns="102870" tIns="51435" rIns="102870" bIns="51435" rtlCol="0">
            <a:noAutofit/>
          </a:bodyPr>
          <a:lstStyle>
            <a:lvl1pPr marL="270005" indent="-270005">
              <a:buClr>
                <a:srgbClr val="4AB1B7"/>
              </a:buClr>
              <a:buFont typeface="Wingdings" panose="05000000000000000000" pitchFamily="2" charset="2"/>
              <a:buChar char="§"/>
              <a:tabLst>
                <a:tab pos="342007" algn="l"/>
              </a:tabLst>
              <a:defRPr lang="ko-KR" altLang="en-US" sz="1701" dirty="0" smtClean="0">
                <a:solidFill>
                  <a:schemeClr val="accent1"/>
                </a:solidFill>
              </a:defRPr>
            </a:lvl1pPr>
          </a:lstStyle>
          <a:p>
            <a:pPr marL="171003" lvl="0" indent="-171003" defTabSz="972019" fontAlgn="base">
              <a:spcBef>
                <a:spcPts val="661"/>
              </a:spcBef>
              <a:spcAft>
                <a:spcPct val="0"/>
              </a:spcAft>
              <a:buSzPct val="100000"/>
            </a:pPr>
            <a:r>
              <a:rPr lang="ko-KR" altLang="en-US" dirty="0"/>
              <a:t>네이버 카페</a:t>
            </a:r>
            <a:r>
              <a:rPr lang="en-US" altLang="ko-KR" dirty="0"/>
              <a:t>, </a:t>
            </a:r>
            <a:r>
              <a:rPr lang="ko-KR" altLang="en-US" dirty="0" err="1"/>
              <a:t>아두이노</a:t>
            </a:r>
            <a:r>
              <a:rPr lang="ko-KR" altLang="en-US" dirty="0"/>
              <a:t> 배우기</a:t>
            </a:r>
            <a:r>
              <a:rPr lang="en-US" altLang="ko-KR" dirty="0"/>
              <a:t>(http://cafe.naver.com/studyonarduino)</a:t>
            </a:r>
            <a:endParaRPr lang="ko-KR" altLang="en-US" dirty="0"/>
          </a:p>
        </p:txBody>
      </p:sp>
    </p:spTree>
    <p:extLst>
      <p:ext uri="{BB962C8B-B14F-4D97-AF65-F5344CB8AC3E}">
        <p14:creationId xmlns:p14="http://schemas.microsoft.com/office/powerpoint/2010/main" val="3983827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제목만">
    <p:spTree>
      <p:nvGrpSpPr>
        <p:cNvPr id="1" name=""/>
        <p:cNvGrpSpPr/>
        <p:nvPr/>
      </p:nvGrpSpPr>
      <p:grpSpPr>
        <a:xfrm>
          <a:off x="0" y="0"/>
          <a:ext cx="0" cy="0"/>
          <a:chOff x="0" y="0"/>
          <a:chExt cx="0" cy="0"/>
        </a:xfrm>
      </p:grpSpPr>
      <p:sp>
        <p:nvSpPr>
          <p:cNvPr id="8" name="직각 삼각형 7">
            <a:extLst>
              <a:ext uri="{FF2B5EF4-FFF2-40B4-BE49-F238E27FC236}">
                <a16:creationId xmlns:a16="http://schemas.microsoft.com/office/drawing/2014/main" id="{B96FF305-BE1E-4E54-B71D-E61DE5BDA5CE}"/>
              </a:ext>
            </a:extLst>
          </p:cNvPr>
          <p:cNvSpPr/>
          <p:nvPr userDrawn="1"/>
        </p:nvSpPr>
        <p:spPr>
          <a:xfrm rot="8100000">
            <a:off x="1838126" y="832310"/>
            <a:ext cx="190523" cy="190493"/>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001C5994-DCFF-4C55-A325-B13F1D47A29F}"/>
              </a:ext>
            </a:extLst>
          </p:cNvPr>
          <p:cNvSpPr/>
          <p:nvPr userDrawn="1"/>
        </p:nvSpPr>
        <p:spPr>
          <a:xfrm>
            <a:off x="1032382" y="924741"/>
            <a:ext cx="9376154" cy="504535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각 삼각형 9">
            <a:extLst>
              <a:ext uri="{FF2B5EF4-FFF2-40B4-BE49-F238E27FC236}">
                <a16:creationId xmlns:a16="http://schemas.microsoft.com/office/drawing/2014/main" id="{5B7EB948-A2DE-4DA4-ADB8-669BEB759918}"/>
              </a:ext>
            </a:extLst>
          </p:cNvPr>
          <p:cNvSpPr/>
          <p:nvPr userDrawn="1"/>
        </p:nvSpPr>
        <p:spPr>
          <a:xfrm rot="2700000">
            <a:off x="929004" y="1735591"/>
            <a:ext cx="210903" cy="210936"/>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4BD43C5A-2B9E-46EF-91B1-C9FE501B10B9}"/>
              </a:ext>
            </a:extLst>
          </p:cNvPr>
          <p:cNvSpPr/>
          <p:nvPr userDrawn="1"/>
        </p:nvSpPr>
        <p:spPr>
          <a:xfrm>
            <a:off x="1221608" y="1062255"/>
            <a:ext cx="9016657" cy="4770120"/>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대각선 줄무늬 11">
            <a:extLst>
              <a:ext uri="{FF2B5EF4-FFF2-40B4-BE49-F238E27FC236}">
                <a16:creationId xmlns:a16="http://schemas.microsoft.com/office/drawing/2014/main" id="{482D3FA0-A0E8-4FA3-9DAD-EBDEF6AD1F2D}"/>
              </a:ext>
            </a:extLst>
          </p:cNvPr>
          <p:cNvSpPr/>
          <p:nvPr userDrawn="1"/>
        </p:nvSpPr>
        <p:spPr>
          <a:xfrm>
            <a:off x="886140" y="791815"/>
            <a:ext cx="1050282" cy="1063413"/>
          </a:xfrm>
          <a:prstGeom prst="diagStripe">
            <a:avLst/>
          </a:prstGeom>
          <a:solidFill>
            <a:srgbClr val="089BB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cxnSp>
        <p:nvCxnSpPr>
          <p:cNvPr id="13" name="직선 연결선 12">
            <a:extLst>
              <a:ext uri="{FF2B5EF4-FFF2-40B4-BE49-F238E27FC236}">
                <a16:creationId xmlns:a16="http://schemas.microsoft.com/office/drawing/2014/main" id="{77E6C832-FF14-492D-9B53-0EDC345F8DEC}"/>
              </a:ext>
            </a:extLst>
          </p:cNvPr>
          <p:cNvCxnSpPr/>
          <p:nvPr userDrawn="1"/>
        </p:nvCxnSpPr>
        <p:spPr>
          <a:xfrm flipV="1">
            <a:off x="886141" y="791815"/>
            <a:ext cx="956500" cy="968460"/>
          </a:xfrm>
          <a:prstGeom prst="line">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4A6316-8351-43CD-9211-9ED618704A5B}"/>
              </a:ext>
            </a:extLst>
          </p:cNvPr>
          <p:cNvSpPr txBox="1"/>
          <p:nvPr userDrawn="1"/>
        </p:nvSpPr>
        <p:spPr>
          <a:xfrm rot="18971071">
            <a:off x="968681" y="977318"/>
            <a:ext cx="650129" cy="325025"/>
          </a:xfrm>
          <a:prstGeom prst="rect">
            <a:avLst/>
          </a:prstGeom>
          <a:noFill/>
        </p:spPr>
        <p:txBody>
          <a:bodyPr wrap="square" rtlCol="0">
            <a:spAutoFit/>
          </a:bodyPr>
          <a:lstStyle/>
          <a:p>
            <a:pPr marL="324006" indent="-324006"/>
            <a:r>
              <a:rPr lang="ko-KR" altLang="en-US" sz="1512" b="1" dirty="0">
                <a:solidFill>
                  <a:schemeClr val="bg1"/>
                </a:solidFill>
                <a:latin typeface="맑은 고딕" panose="020B0503020000020004" pitchFamily="50" charset="-127"/>
                <a:ea typeface="맑은 고딕" panose="020B0503020000020004" pitchFamily="50" charset="-127"/>
              </a:rPr>
              <a:t>요약</a:t>
            </a:r>
            <a:endParaRPr lang="en-US" altLang="ko-KR" sz="1512" b="1" dirty="0">
              <a:solidFill>
                <a:schemeClr val="bg1"/>
              </a:solidFill>
              <a:latin typeface="맑은 고딕" panose="020B0503020000020004" pitchFamily="50" charset="-127"/>
              <a:ea typeface="맑은 고딕" panose="020B0503020000020004" pitchFamily="50" charset="-127"/>
            </a:endParaRPr>
          </a:p>
        </p:txBody>
      </p:sp>
      <p:sp>
        <p:nvSpPr>
          <p:cNvPr id="15" name="텍스트 개체 틀 19">
            <a:extLst>
              <a:ext uri="{FF2B5EF4-FFF2-40B4-BE49-F238E27FC236}">
                <a16:creationId xmlns:a16="http://schemas.microsoft.com/office/drawing/2014/main" id="{FA7B18F2-B8B9-49B5-BDC3-40279D070A32}"/>
              </a:ext>
            </a:extLst>
          </p:cNvPr>
          <p:cNvSpPr>
            <a:spLocks noGrp="1"/>
          </p:cNvSpPr>
          <p:nvPr>
            <p:ph type="body" sz="quarter" idx="11" hasCustomPrompt="1"/>
          </p:nvPr>
        </p:nvSpPr>
        <p:spPr>
          <a:xfrm>
            <a:off x="1623804" y="1367805"/>
            <a:ext cx="6062427" cy="359890"/>
          </a:xfrm>
          <a:prstGeom prst="rect">
            <a:avLst/>
          </a:prstGeom>
        </p:spPr>
        <p:txBody>
          <a:bodyPr vert="horz" wrap="square" lIns="102870" tIns="51435" rIns="102870" bIns="51435" rtlCol="0">
            <a:noAutofit/>
          </a:bodyPr>
          <a:lstStyle>
            <a:lvl1pPr marL="270005" indent="-270005">
              <a:buClr>
                <a:srgbClr val="4AB1B7"/>
              </a:buClr>
              <a:buFont typeface="Wingdings" panose="05000000000000000000" pitchFamily="2" charset="2"/>
              <a:buChar char="§"/>
              <a:tabLst>
                <a:tab pos="342007" algn="l"/>
              </a:tabLst>
              <a:defRPr lang="ko-KR" altLang="en-US" sz="1701" dirty="0" smtClean="0"/>
            </a:lvl1pPr>
          </a:lstStyle>
          <a:p>
            <a:pPr marL="171003" lvl="0" indent="-171003" defTabSz="972019" fontAlgn="base">
              <a:spcBef>
                <a:spcPts val="661"/>
              </a:spcBef>
              <a:spcAft>
                <a:spcPct val="0"/>
              </a:spcAft>
              <a:buSzPct val="100000"/>
            </a:pPr>
            <a:r>
              <a:rPr lang="ko-KR" altLang="en-US" dirty="0"/>
              <a:t>학습내용 요약을 입력하세요</a:t>
            </a:r>
            <a:r>
              <a:rPr lang="en-US" altLang="ko-KR" dirty="0"/>
              <a:t>.</a:t>
            </a:r>
            <a:endParaRPr lang="ko-KR" altLang="en-US" dirty="0"/>
          </a:p>
        </p:txBody>
      </p:sp>
      <p:sp>
        <p:nvSpPr>
          <p:cNvPr id="22" name="제목 4">
            <a:extLst>
              <a:ext uri="{FF2B5EF4-FFF2-40B4-BE49-F238E27FC236}">
                <a16:creationId xmlns:a16="http://schemas.microsoft.com/office/drawing/2014/main" id="{92D6F459-E26D-4F4E-845C-442D0AD019DB}"/>
              </a:ext>
            </a:extLst>
          </p:cNvPr>
          <p:cNvSpPr>
            <a:spLocks noGrp="1"/>
          </p:cNvSpPr>
          <p:nvPr>
            <p:ph type="title" hasCustomPrompt="1"/>
          </p:nvPr>
        </p:nvSpPr>
        <p:spPr>
          <a:xfrm>
            <a:off x="181419" y="85023"/>
            <a:ext cx="10842913" cy="430827"/>
          </a:xfrm>
          <a:noFill/>
        </p:spPr>
        <p:txBody>
          <a:bodyPr vert="horz" wrap="square" lIns="91380" tIns="45690" rIns="91380" bIns="45690" rtlCol="0" anchor="t" anchorCtr="0">
            <a:spAutoFit/>
          </a:bodyPr>
          <a:lstStyle>
            <a:lvl1pPr algn="l" defTabSz="913755" rtl="0" eaLnBrk="1" latinLnBrk="0" hangingPunct="1">
              <a:lnSpc>
                <a:spcPct val="100000"/>
              </a:lnSpc>
              <a:spcBef>
                <a:spcPct val="0"/>
              </a:spcBef>
              <a:buNone/>
              <a:defRPr kumimoji="1" lang="ko-KR" altLang="en-US" sz="2000" b="1" i="0" u="none" strike="noStrike" kern="1200" cap="none" spc="0" normalizeH="0" baseline="0" noProof="0" dirty="0">
                <a:ln>
                  <a:noFill/>
                </a:ln>
                <a:solidFill>
                  <a:srgbClr val="234F77"/>
                </a:solidFill>
                <a:effectLst/>
                <a:uLnTx/>
                <a:uFillTx/>
                <a:latin typeface="맑은 고딕" pitchFamily="50" charset="-127"/>
                <a:ea typeface="맑은 고딕" pitchFamily="50" charset="-127"/>
                <a:cs typeface="+mn-cs"/>
              </a:defRPr>
            </a:lvl1pPr>
          </a:lstStyle>
          <a:p>
            <a:pPr marL="0" marR="0" lvl="0" indent="0" algn="l" defTabSz="913806" rtl="0" eaLnBrk="1" fontAlgn="base" latinLnBrk="1" hangingPunct="1">
              <a:lnSpc>
                <a:spcPct val="110000"/>
              </a:lnSpc>
              <a:spcBef>
                <a:spcPct val="0"/>
              </a:spcBef>
              <a:spcAft>
                <a:spcPct val="0"/>
              </a:spcAft>
              <a:buClrTx/>
              <a:buSzTx/>
              <a:buFontTx/>
              <a:buNone/>
              <a:tabLst/>
              <a:defRPr/>
            </a:pPr>
            <a:r>
              <a:rPr lang="en-US" altLang="ko-KR" dirty="0"/>
              <a:t>1. </a:t>
            </a:r>
            <a:r>
              <a:rPr lang="ko-KR" altLang="en-US" dirty="0"/>
              <a:t>장제목을 입력하세요</a:t>
            </a:r>
            <a:r>
              <a:rPr lang="en-US" altLang="ko-KR" dirty="0"/>
              <a:t>.(</a:t>
            </a:r>
            <a:r>
              <a:rPr lang="ko-KR" altLang="en-US" dirty="0"/>
              <a:t>개요</a:t>
            </a:r>
            <a:r>
              <a:rPr lang="en-US" altLang="ko-KR" dirty="0"/>
              <a:t>)</a:t>
            </a:r>
            <a:endParaRPr lang="ko-KR" altLang="en-US" dirty="0"/>
          </a:p>
        </p:txBody>
      </p:sp>
      <p:cxnSp>
        <p:nvCxnSpPr>
          <p:cNvPr id="24" name="직선 연결선 23">
            <a:extLst>
              <a:ext uri="{FF2B5EF4-FFF2-40B4-BE49-F238E27FC236}">
                <a16:creationId xmlns:a16="http://schemas.microsoft.com/office/drawing/2014/main" id="{9E4F995D-7224-4F0F-9546-BDF8F656CC06}"/>
              </a:ext>
            </a:extLst>
          </p:cNvPr>
          <p:cNvCxnSpPr/>
          <p:nvPr userDrawn="1"/>
        </p:nvCxnSpPr>
        <p:spPr>
          <a:xfrm>
            <a:off x="229943" y="510084"/>
            <a:ext cx="11071724" cy="0"/>
          </a:xfrm>
          <a:prstGeom prst="line">
            <a:avLst/>
          </a:prstGeom>
          <a:ln w="19050" cmpd="sng">
            <a:solidFill>
              <a:schemeClr val="bg1">
                <a:lumMod val="85000"/>
              </a:schemeClr>
            </a:solidFill>
            <a:prstDash val="solid"/>
            <a:tailEnd type="non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B7E62970-1368-4078-99F0-330A9FAC8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2212" y="71781"/>
            <a:ext cx="1669455" cy="394495"/>
          </a:xfrm>
          <a:prstGeom prst="rect">
            <a:avLst/>
          </a:prstGeom>
        </p:spPr>
      </p:pic>
    </p:spTree>
    <p:extLst>
      <p:ext uri="{BB962C8B-B14F-4D97-AF65-F5344CB8AC3E}">
        <p14:creationId xmlns:p14="http://schemas.microsoft.com/office/powerpoint/2010/main" val="2112922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2-1. [본문] (장) - 절 - 블릿">
    <p:spTree>
      <p:nvGrpSpPr>
        <p:cNvPr id="1" name=""/>
        <p:cNvGrpSpPr/>
        <p:nvPr/>
      </p:nvGrpSpPr>
      <p:grpSpPr>
        <a:xfrm>
          <a:off x="0" y="0"/>
          <a:ext cx="0" cy="0"/>
          <a:chOff x="0" y="0"/>
          <a:chExt cx="0" cy="0"/>
        </a:xfrm>
      </p:grpSpPr>
      <p:sp>
        <p:nvSpPr>
          <p:cNvPr id="9" name="내용 개체 틀 8"/>
          <p:cNvSpPr>
            <a:spLocks noGrp="1"/>
          </p:cNvSpPr>
          <p:nvPr>
            <p:ph sz="quarter" idx="11" hasCustomPrompt="1"/>
          </p:nvPr>
        </p:nvSpPr>
        <p:spPr>
          <a:xfrm>
            <a:off x="180417" y="719807"/>
            <a:ext cx="10365784" cy="1745730"/>
          </a:xfrm>
          <a:prstGeom prst="rect">
            <a:avLst/>
          </a:prstGeom>
        </p:spPr>
        <p:txBody>
          <a:bodyPr/>
          <a:lstStyle>
            <a:lvl1pPr>
              <a:lnSpc>
                <a:spcPct val="100000"/>
              </a:lnSpc>
              <a:buClr>
                <a:srgbClr val="506EA5"/>
              </a:buClr>
              <a:defRPr sz="1800"/>
            </a:lvl1pPr>
            <a:lvl2pPr>
              <a:lnSpc>
                <a:spcPct val="100000"/>
              </a:lnSpc>
              <a:buClr>
                <a:srgbClr val="506EA5"/>
              </a:buClr>
              <a:defRPr sz="1800"/>
            </a:lvl2pPr>
            <a:lvl3pPr>
              <a:lnSpc>
                <a:spcPct val="100000"/>
              </a:lnSpc>
              <a:buClr>
                <a:srgbClr val="506EA5"/>
              </a:buClr>
              <a:defRPr sz="1600"/>
            </a:lvl3pPr>
            <a:lvl4pPr>
              <a:lnSpc>
                <a:spcPct val="100000"/>
              </a:lnSpc>
              <a:buClr>
                <a:srgbClr val="506EA5"/>
              </a:buClr>
              <a:defRPr sz="1200"/>
            </a:lvl4pPr>
            <a:lvl5pPr>
              <a:lnSpc>
                <a:spcPct val="100000"/>
              </a:lnSpc>
              <a:buClr>
                <a:srgbClr val="506EA5"/>
              </a:buClr>
              <a:defRPr sz="1100"/>
            </a:lvl5pPr>
          </a:lstStyle>
          <a:p>
            <a:pPr lvl="0"/>
            <a:r>
              <a:rPr lang="en-US" altLang="ko-KR" dirty="0"/>
              <a:t>[Tip] </a:t>
            </a:r>
            <a:r>
              <a:rPr lang="ko-KR" altLang="en-US" dirty="0" err="1"/>
              <a:t>블릿</a:t>
            </a:r>
            <a:r>
              <a:rPr lang="ko-KR" altLang="en-US" dirty="0"/>
              <a:t> 위계 조정 단축키 </a:t>
            </a:r>
            <a:r>
              <a:rPr lang="en-US" altLang="ko-KR" dirty="0"/>
              <a:t>: [Alt] + [Shift] + [</a:t>
            </a:r>
            <a:r>
              <a:rPr lang="ko-KR" altLang="en-US" dirty="0"/>
              <a:t>방향키</a:t>
            </a:r>
            <a:r>
              <a:rPr lang="en-US" altLang="ko-KR" dirty="0"/>
              <a:t>]</a:t>
            </a:r>
            <a:endParaRPr lang="ko-KR" altLang="en-US" dirty="0"/>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3" name="슬라이드 번호 개체 틀 2"/>
          <p:cNvSpPr>
            <a:spLocks noGrp="1"/>
          </p:cNvSpPr>
          <p:nvPr>
            <p:ph type="sldNum" sz="quarter" idx="13"/>
          </p:nvPr>
        </p:nvSpPr>
        <p:spPr>
          <a:xfrm>
            <a:off x="10455461" y="5940387"/>
            <a:ext cx="863353" cy="344929"/>
          </a:xfrm>
        </p:spPr>
        <p:txBody>
          <a:bodyPr/>
          <a:lstStyle>
            <a:lvl1pPr>
              <a:lnSpc>
                <a:spcPct val="100000"/>
              </a:lnSpc>
              <a:defRPr/>
            </a:lvl1pPr>
          </a:lstStyle>
          <a:p>
            <a:pPr defTabSz="1028700">
              <a:defRPr/>
            </a:pPr>
            <a:fld id="{070A3F4A-4E56-472D-A19C-7CE7449ABD1B}" type="slidenum">
              <a:rPr lang="en-US" altLang="ko-KR" smtClean="0"/>
              <a:pPr defTabSz="1028700">
                <a:defRPr/>
              </a:pPr>
              <a:t>‹#›</a:t>
            </a:fld>
            <a:endParaRPr lang="en-US" dirty="0"/>
          </a:p>
        </p:txBody>
      </p:sp>
      <p:sp>
        <p:nvSpPr>
          <p:cNvPr id="7" name="제목 4"/>
          <p:cNvSpPr>
            <a:spLocks noGrp="1"/>
          </p:cNvSpPr>
          <p:nvPr>
            <p:ph type="title" hasCustomPrompt="1"/>
          </p:nvPr>
        </p:nvSpPr>
        <p:spPr>
          <a:xfrm>
            <a:off x="144413" y="179747"/>
            <a:ext cx="10842913" cy="430827"/>
          </a:xfrm>
          <a:noFill/>
        </p:spPr>
        <p:txBody>
          <a:bodyPr vert="horz" wrap="square" lIns="91380" tIns="45690" rIns="91380" bIns="45690" rtlCol="0" anchor="t" anchorCtr="0">
            <a:spAutoFit/>
          </a:bodyPr>
          <a:lstStyle>
            <a:lvl1pPr algn="l" defTabSz="913755" rtl="0" eaLnBrk="1" latinLnBrk="0" hangingPunct="1">
              <a:lnSpc>
                <a:spcPct val="100000"/>
              </a:lnSpc>
              <a:spcBef>
                <a:spcPct val="0"/>
              </a:spcBef>
              <a:buNone/>
              <a:defRPr kumimoji="1" lang="ko-KR" altLang="en-US" sz="2000" b="1" i="0" u="none" strike="noStrike" kern="1200" cap="none" spc="0" normalizeH="0" baseline="0" noProof="0" dirty="0">
                <a:ln>
                  <a:noFill/>
                </a:ln>
                <a:solidFill>
                  <a:srgbClr val="234F77"/>
                </a:solidFill>
                <a:effectLst/>
                <a:uLnTx/>
                <a:uFillTx/>
                <a:latin typeface="맑은 고딕" pitchFamily="50" charset="-127"/>
                <a:ea typeface="맑은 고딕" pitchFamily="50" charset="-127"/>
                <a:cs typeface="+mn-cs"/>
              </a:defRPr>
            </a:lvl1pPr>
          </a:lstStyle>
          <a:p>
            <a:pPr marL="0" marR="0" lvl="0" indent="0" algn="l" defTabSz="913806" rtl="0" eaLnBrk="1" fontAlgn="base" latinLnBrk="1" hangingPunct="1">
              <a:lnSpc>
                <a:spcPct val="110000"/>
              </a:lnSpc>
              <a:spcBef>
                <a:spcPct val="0"/>
              </a:spcBef>
              <a:spcAft>
                <a:spcPct val="0"/>
              </a:spcAft>
              <a:buClrTx/>
              <a:buSzTx/>
              <a:buFontTx/>
              <a:buNone/>
              <a:tabLst/>
              <a:defRPr/>
            </a:pPr>
            <a:r>
              <a:rPr lang="en-US" altLang="ko-KR" dirty="0"/>
              <a:t>1. </a:t>
            </a:r>
            <a:r>
              <a:rPr lang="ko-KR" altLang="en-US" dirty="0"/>
              <a:t>장제목을 입력하세요</a:t>
            </a:r>
            <a:r>
              <a:rPr lang="en-US" altLang="ko-KR" dirty="0"/>
              <a:t>.</a:t>
            </a:r>
            <a:endParaRPr lang="ko-KR" altLang="en-US" dirty="0"/>
          </a:p>
        </p:txBody>
      </p:sp>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33445" y="104754"/>
            <a:ext cx="1696830" cy="459074"/>
          </a:xfrm>
          <a:prstGeom prst="rect">
            <a:avLst/>
          </a:prstGeom>
        </p:spPr>
      </p:pic>
      <p:cxnSp>
        <p:nvCxnSpPr>
          <p:cNvPr id="4" name="직선 연결선 3"/>
          <p:cNvCxnSpPr/>
          <p:nvPr userDrawn="1"/>
        </p:nvCxnSpPr>
        <p:spPr>
          <a:xfrm>
            <a:off x="248668" y="611795"/>
            <a:ext cx="11024739" cy="0"/>
          </a:xfrm>
          <a:prstGeom prst="line">
            <a:avLst/>
          </a:prstGeom>
          <a:ln w="19050" cap="flat">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196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제목 개체 틀 10"/>
          <p:cNvSpPr>
            <a:spLocks noGrp="1"/>
          </p:cNvSpPr>
          <p:nvPr>
            <p:ph type="title"/>
          </p:nvPr>
        </p:nvSpPr>
        <p:spPr>
          <a:xfrm>
            <a:off x="181418" y="85023"/>
            <a:ext cx="11025039" cy="430827"/>
          </a:xfrm>
          <a:prstGeom prst="rect">
            <a:avLst/>
          </a:prstGeom>
          <a:noFill/>
        </p:spPr>
        <p:txBody>
          <a:bodyPr vert="horz" wrap="square" lIns="91380" tIns="45690" rIns="91380" bIns="45690" rtlCol="0" anchor="t" anchorCtr="0">
            <a:spAutoFit/>
          </a:bodyPr>
          <a:lstStyle/>
          <a:p>
            <a:pPr marL="0" marR="0" lvl="0" indent="0" algn="l" defTabSz="913806" rtl="0" eaLnBrk="1" fontAlgn="base" latinLnBrk="1" hangingPunct="1">
              <a:lnSpc>
                <a:spcPct val="110000"/>
              </a:lnSpc>
              <a:spcBef>
                <a:spcPct val="0"/>
              </a:spcBef>
              <a:spcAft>
                <a:spcPct val="0"/>
              </a:spcAft>
              <a:buClrTx/>
              <a:buSzTx/>
              <a:buFontTx/>
              <a:buNone/>
              <a:tabLst/>
              <a:defRPr/>
            </a:pPr>
            <a:r>
              <a:rPr lang="ko-KR" altLang="en-US" dirty="0"/>
              <a:t>장제목을 입력하세요</a:t>
            </a:r>
            <a:r>
              <a:rPr lang="en-US" altLang="ko-KR" dirty="0"/>
              <a:t>.</a:t>
            </a:r>
            <a:endParaRPr lang="ko-KR" altLang="en-US" dirty="0"/>
          </a:p>
        </p:txBody>
      </p:sp>
      <p:sp>
        <p:nvSpPr>
          <p:cNvPr id="5" name="슬라이드 번호 개체 틀 4"/>
          <p:cNvSpPr>
            <a:spLocks noGrp="1"/>
          </p:cNvSpPr>
          <p:nvPr>
            <p:ph type="sldNum" sz="quarter" idx="4"/>
          </p:nvPr>
        </p:nvSpPr>
        <p:spPr>
          <a:xfrm>
            <a:off x="10382400" y="5832000"/>
            <a:ext cx="863353" cy="344929"/>
          </a:xfrm>
          <a:prstGeom prst="rect">
            <a:avLst/>
          </a:prstGeom>
        </p:spPr>
        <p:txBody>
          <a:bodyPr vert="horz" lIns="91440" tIns="45720" rIns="91440" bIns="45720" rtlCol="0" anchor="ctr"/>
          <a:lstStyle>
            <a:lvl1pPr algn="r">
              <a:lnSpc>
                <a:spcPct val="100000"/>
              </a:lnSpc>
              <a:spcBef>
                <a:spcPts val="700"/>
              </a:spcBef>
              <a:defRPr kumimoji="1" lang="ko-KR" altLang="en-US" sz="1400" b="1" i="0" u="none" strike="noStrike" kern="1200" cap="none" spc="0" normalizeH="0" baseline="0" noProof="0" smtClean="0">
                <a:ln>
                  <a:noFill/>
                </a:ln>
                <a:solidFill>
                  <a:schemeClr val="tx1">
                    <a:lumMod val="65000"/>
                    <a:lumOff val="35000"/>
                  </a:schemeClr>
                </a:solidFill>
                <a:effectLst/>
                <a:uLnTx/>
                <a:uFillTx/>
                <a:latin typeface="맑은 고딕" pitchFamily="50" charset="-127"/>
                <a:ea typeface="맑은 고딕" pitchFamily="50" charset="-127"/>
                <a:cs typeface="+mn-cs"/>
              </a:defRPr>
            </a:lvl1pPr>
          </a:lstStyle>
          <a:p>
            <a:pPr defTabSz="1028700">
              <a:defRPr/>
            </a:pPr>
            <a:fld id="{070A3F4A-4E56-472D-A19C-7CE7449ABD1B}" type="slidenum">
              <a:rPr lang="en-US" altLang="ko-KR" smtClean="0"/>
              <a:pPr defTabSz="1028700">
                <a:defRPr/>
              </a:pPr>
              <a:t>‹#›</a:t>
            </a:fld>
            <a:endParaRPr lang="en-US" dirty="0"/>
          </a:p>
        </p:txBody>
      </p:sp>
      <p:sp>
        <p:nvSpPr>
          <p:cNvPr id="2" name="텍스트 개체 틀 1"/>
          <p:cNvSpPr>
            <a:spLocks noGrp="1"/>
          </p:cNvSpPr>
          <p:nvPr>
            <p:ph type="body" idx="1"/>
          </p:nvPr>
        </p:nvSpPr>
        <p:spPr>
          <a:xfrm>
            <a:off x="576004" y="1511691"/>
            <a:ext cx="10370068" cy="4277125"/>
          </a:xfrm>
          <a:prstGeom prst="rect">
            <a:avLst/>
          </a:prstGeom>
        </p:spPr>
        <p:txBody>
          <a:bodyPr vert="horz" lIns="91440" tIns="45720" rIns="91440" bIns="45720" rtlCol="0">
            <a:no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2050376733"/>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3" r:id="rId4"/>
    <p:sldLayoutId id="2147483874" r:id="rId5"/>
    <p:sldLayoutId id="2147483875" r:id="rId6"/>
    <p:sldLayoutId id="2147483876" r:id="rId7"/>
    <p:sldLayoutId id="2147483877" r:id="rId8"/>
  </p:sldLayoutIdLst>
  <p:hf hdr="0" ftr="0" dt="0"/>
  <p:txStyles>
    <p:titleStyle>
      <a:lvl1pPr algn="l" defTabSz="913755" rtl="0" eaLnBrk="1" latinLnBrk="0" hangingPunct="1">
        <a:lnSpc>
          <a:spcPct val="100000"/>
        </a:lnSpc>
        <a:spcBef>
          <a:spcPct val="0"/>
        </a:spcBef>
        <a:buNone/>
        <a:defRPr kumimoji="1" lang="ko-KR" altLang="en-US" sz="2000" b="1" i="0" u="none" strike="noStrike" kern="1200" cap="none" spc="0" normalizeH="0" baseline="0" noProof="0" dirty="0">
          <a:ln>
            <a:noFill/>
          </a:ln>
          <a:solidFill>
            <a:srgbClr val="36918B"/>
          </a:solidFill>
          <a:effectLst/>
          <a:uLnTx/>
          <a:uFillTx/>
          <a:latin typeface="맑은 고딕" pitchFamily="50" charset="-127"/>
          <a:ea typeface="맑은 고딕" pitchFamily="50" charset="-127"/>
          <a:cs typeface="+mn-cs"/>
        </a:defRPr>
      </a:lvl1pPr>
    </p:titleStyle>
    <p:bodyStyle>
      <a:lvl1pPr marL="324000" indent="-324000" algn="l" defTabSz="913755" rtl="0" eaLnBrk="1" latinLnBrk="0" hangingPunct="1">
        <a:lnSpc>
          <a:spcPct val="100000"/>
        </a:lnSpc>
        <a:spcBef>
          <a:spcPts val="1400"/>
        </a:spcBef>
        <a:buClr>
          <a:srgbClr val="5ABEC3"/>
        </a:buClr>
        <a:buFont typeface="돋움" pitchFamily="50" charset="-127"/>
        <a:buChar char="▐"/>
        <a:defRPr kumimoji="1" lang="ko-KR" altLang="en-US" sz="1800" b="1" kern="1200" baseline="0" dirty="0" smtClean="0">
          <a:solidFill>
            <a:schemeClr val="tx1"/>
          </a:solidFill>
          <a:latin typeface="맑은 고딕" pitchFamily="50" charset="-127"/>
          <a:ea typeface="맑은 고딕" pitchFamily="50" charset="-127"/>
          <a:cs typeface="+mn-cs"/>
        </a:defRPr>
      </a:lvl1pPr>
      <a:lvl2pPr marL="533400" indent="-190500" algn="l" defTabSz="913755" rtl="0" eaLnBrk="1" latinLnBrk="0" hangingPunct="1">
        <a:lnSpc>
          <a:spcPct val="100000"/>
        </a:lnSpc>
        <a:spcBef>
          <a:spcPts val="700"/>
        </a:spcBef>
        <a:buClr>
          <a:srgbClr val="5ABEC3"/>
        </a:buClr>
        <a:buFont typeface="Wingdings 3" pitchFamily="18" charset="2"/>
        <a:buChar char=""/>
        <a:defRPr kumimoji="1" lang="ko-KR" altLang="en-US" sz="1800" b="1" kern="1200" baseline="0" dirty="0" smtClean="0">
          <a:solidFill>
            <a:schemeClr val="tx1"/>
          </a:solidFill>
          <a:latin typeface="맑은 고딕" pitchFamily="50" charset="-127"/>
          <a:ea typeface="맑은 고딕" pitchFamily="50" charset="-127"/>
          <a:cs typeface="+mn-cs"/>
        </a:defRPr>
      </a:lvl2pPr>
      <a:lvl3pPr marL="704850" indent="-161925" algn="l" defTabSz="913755" rtl="0" eaLnBrk="1" latinLnBrk="0" hangingPunct="1">
        <a:lnSpc>
          <a:spcPct val="100000"/>
        </a:lnSpc>
        <a:spcBef>
          <a:spcPts val="700"/>
        </a:spcBef>
        <a:buClr>
          <a:srgbClr val="5ABEC3"/>
        </a:buClr>
        <a:buFont typeface="Arial" pitchFamily="34" charset="0"/>
        <a:buChar char="•"/>
        <a:defRPr kumimoji="1" lang="ko-KR" altLang="en-US" sz="1800" b="1" kern="1200" baseline="0" dirty="0" smtClean="0">
          <a:solidFill>
            <a:schemeClr val="tx1"/>
          </a:solidFill>
          <a:latin typeface="맑은 고딕" pitchFamily="50" charset="-127"/>
          <a:ea typeface="맑은 고딕" pitchFamily="50" charset="-127"/>
          <a:cs typeface="+mn-cs"/>
        </a:defRPr>
      </a:lvl3pPr>
      <a:lvl4pPr marL="900000" indent="-198000" algn="l" defTabSz="913755" rtl="0" eaLnBrk="1" latinLnBrk="0" hangingPunct="1">
        <a:lnSpc>
          <a:spcPct val="100000"/>
        </a:lnSpc>
        <a:spcBef>
          <a:spcPts val="700"/>
        </a:spcBef>
        <a:buClr>
          <a:srgbClr val="5ABEC3"/>
        </a:buClr>
        <a:buFont typeface="돋움" pitchFamily="50" charset="-127"/>
        <a:buChar char="-"/>
        <a:defRPr kumimoji="1" lang="ko-KR" altLang="en-US" sz="1800" b="1" kern="1200" baseline="0" dirty="0" smtClean="0">
          <a:solidFill>
            <a:schemeClr val="tx1"/>
          </a:solidFill>
          <a:latin typeface="맑은 고딕" pitchFamily="50" charset="-127"/>
          <a:ea typeface="맑은 고딕" pitchFamily="50" charset="-127"/>
          <a:cs typeface="+mn-cs"/>
        </a:defRPr>
      </a:lvl4pPr>
      <a:lvl5pPr marL="1104900" indent="-190500" algn="l" defTabSz="913755" rtl="0" eaLnBrk="1" latinLnBrk="0" hangingPunct="1">
        <a:lnSpc>
          <a:spcPct val="100000"/>
        </a:lnSpc>
        <a:spcBef>
          <a:spcPts val="700"/>
        </a:spcBef>
        <a:buClr>
          <a:srgbClr val="5ABEC3"/>
        </a:buClr>
        <a:buFont typeface="Arial" pitchFamily="34" charset="0"/>
        <a:buChar char="»"/>
        <a:defRPr kumimoji="1" lang="ko-KR" altLang="en-US" sz="1800" b="1" kern="1200" baseline="0" dirty="0" smtClean="0">
          <a:solidFill>
            <a:schemeClr val="tx1"/>
          </a:solidFill>
          <a:latin typeface="맑은 고딕" pitchFamily="50" charset="-127"/>
          <a:ea typeface="맑은 고딕" pitchFamily="50" charset="-127"/>
          <a:cs typeface="+mn-cs"/>
        </a:defRPr>
      </a:lvl5pPr>
      <a:lvl6pPr marL="2512835"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6972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660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3480"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3755" rtl="0" eaLnBrk="1" latinLnBrk="1" hangingPunct="1">
        <a:defRPr sz="1800" kern="1200">
          <a:solidFill>
            <a:schemeClr val="tx1"/>
          </a:solidFill>
          <a:latin typeface="+mn-lt"/>
          <a:ea typeface="+mn-ea"/>
          <a:cs typeface="+mn-cs"/>
        </a:defRPr>
      </a:lvl1pPr>
      <a:lvl2pPr marL="456886" algn="l" defTabSz="913755" rtl="0" eaLnBrk="1" latinLnBrk="1" hangingPunct="1">
        <a:defRPr sz="1800" kern="1200">
          <a:solidFill>
            <a:schemeClr val="tx1"/>
          </a:solidFill>
          <a:latin typeface="+mn-lt"/>
          <a:ea typeface="+mn-ea"/>
          <a:cs typeface="+mn-cs"/>
        </a:defRPr>
      </a:lvl2pPr>
      <a:lvl3pPr marL="913755" algn="l" defTabSz="913755" rtl="0" eaLnBrk="1" latinLnBrk="1" hangingPunct="1">
        <a:defRPr sz="1800" kern="1200">
          <a:solidFill>
            <a:schemeClr val="tx1"/>
          </a:solidFill>
          <a:latin typeface="+mn-lt"/>
          <a:ea typeface="+mn-ea"/>
          <a:cs typeface="+mn-cs"/>
        </a:defRPr>
      </a:lvl3pPr>
      <a:lvl4pPr marL="1370641" algn="l" defTabSz="913755" rtl="0" eaLnBrk="1" latinLnBrk="1" hangingPunct="1">
        <a:defRPr sz="1800" kern="1200">
          <a:solidFill>
            <a:schemeClr val="tx1"/>
          </a:solidFill>
          <a:latin typeface="+mn-lt"/>
          <a:ea typeface="+mn-ea"/>
          <a:cs typeface="+mn-cs"/>
        </a:defRPr>
      </a:lvl4pPr>
      <a:lvl5pPr marL="1827519" algn="l" defTabSz="913755" rtl="0" eaLnBrk="1" latinLnBrk="1" hangingPunct="1">
        <a:defRPr sz="1800" kern="1200">
          <a:solidFill>
            <a:schemeClr val="tx1"/>
          </a:solidFill>
          <a:latin typeface="+mn-lt"/>
          <a:ea typeface="+mn-ea"/>
          <a:cs typeface="+mn-cs"/>
        </a:defRPr>
      </a:lvl5pPr>
      <a:lvl6pPr marL="2284401" algn="l" defTabSz="913755" rtl="0" eaLnBrk="1" latinLnBrk="1" hangingPunct="1">
        <a:defRPr sz="1800" kern="1200">
          <a:solidFill>
            <a:schemeClr val="tx1"/>
          </a:solidFill>
          <a:latin typeface="+mn-lt"/>
          <a:ea typeface="+mn-ea"/>
          <a:cs typeface="+mn-cs"/>
        </a:defRPr>
      </a:lvl6pPr>
      <a:lvl7pPr marL="2741278" algn="l" defTabSz="913755" rtl="0" eaLnBrk="1" latinLnBrk="1" hangingPunct="1">
        <a:defRPr sz="1800" kern="1200">
          <a:solidFill>
            <a:schemeClr val="tx1"/>
          </a:solidFill>
          <a:latin typeface="+mn-lt"/>
          <a:ea typeface="+mn-ea"/>
          <a:cs typeface="+mn-cs"/>
        </a:defRPr>
      </a:lvl7pPr>
      <a:lvl8pPr marL="3198160" algn="l" defTabSz="913755" rtl="0" eaLnBrk="1" latinLnBrk="1" hangingPunct="1">
        <a:defRPr sz="1800" kern="1200">
          <a:solidFill>
            <a:schemeClr val="tx1"/>
          </a:solidFill>
          <a:latin typeface="+mn-lt"/>
          <a:ea typeface="+mn-ea"/>
          <a:cs typeface="+mn-cs"/>
        </a:defRPr>
      </a:lvl8pPr>
      <a:lvl9pPr marL="3655043" algn="l" defTabSz="913755"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s://github.com/JChristensen/Timer" TargetMode="External"/><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hyperlink" Target="https://github.com/taranais/NTPClient"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1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hyperlink" Target="https://www.raspberrypi.com/software/" TargetMode="External"/><Relationship Id="rId2" Type="http://schemas.openxmlformats.org/officeDocument/2006/relationships/notesSlide" Target="../notesSlides/notesSlide89.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133.xml.rels><?xml version="1.0" encoding="UTF-8" standalone="yes"?>
<Relationships xmlns="http://schemas.openxmlformats.org/package/2006/relationships"><Relationship Id="rId3" Type="http://schemas.openxmlformats.org/officeDocument/2006/relationships/hyperlink" Target="https://www.raspberrypi.com/software/operating-systems/" TargetMode="External"/><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1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1.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1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2.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1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3.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1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1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hyperlink" Target="https://angryip.org/" TargetMode="External"/></Relationships>
</file>

<file path=ppt/slides/_rels/slide142.xml.rels><?xml version="1.0" encoding="UTF-8" standalone="yes"?>
<Relationships xmlns="http://schemas.openxmlformats.org/package/2006/relationships"><Relationship Id="rId3" Type="http://schemas.openxmlformats.org/officeDocument/2006/relationships/hyperlink" Target="https://www.chiark.greenend.org.uk/~sgtatham/putty/" TargetMode="External"/><Relationship Id="rId2" Type="http://schemas.openxmlformats.org/officeDocument/2006/relationships/notesSlide" Target="../notesSlides/notesSlide99.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80.png"/></Relationships>
</file>

<file path=ppt/slides/_rels/slide1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0.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1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5.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hyperlink" Target="https://cafe.naver.com/studyonarduino/3779" TargetMode="External"/><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1.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3.png"/></Relationships>
</file>

<file path=ppt/slides/_rels/slide1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1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1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6.xml"/><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image" Target="../media/image101.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16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8.xm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2.xml"/><Relationship Id="rId1" Type="http://schemas.openxmlformats.org/officeDocument/2006/relationships/slideLayout" Target="../slideLayouts/slideLayout3.xml"/><Relationship Id="rId5" Type="http://schemas.openxmlformats.org/officeDocument/2006/relationships/image" Target="../media/image106.jpeg"/><Relationship Id="rId4" Type="http://schemas.openxmlformats.org/officeDocument/2006/relationships/image" Target="../media/image109.png"/></Relationships>
</file>

<file path=ppt/slides/_rels/slide168.xml.rels><?xml version="1.0" encoding="UTF-8" standalone="yes"?>
<Relationships xmlns="http://schemas.openxmlformats.org/package/2006/relationships"><Relationship Id="rId3" Type="http://schemas.openxmlformats.org/officeDocument/2006/relationships/hyperlink" Target="https://mosquitto.org/man/mosquitto_pub-1.html" TargetMode="External"/><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8.xml"/><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17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7.xml"/><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18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8.xml"/><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1.xml"/><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19.png"/></Relationships>
</file>

<file path=ppt/slides/_rels/slide1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2.xml"/><Relationship Id="rId1" Type="http://schemas.openxmlformats.org/officeDocument/2006/relationships/slideLayout" Target="../slideLayouts/slideLayout3.xml"/><Relationship Id="rId4" Type="http://schemas.openxmlformats.org/officeDocument/2006/relationships/image" Target="../media/image122.png"/></Relationships>
</file>

<file path=ppt/slides/_rels/slide18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8.xml"/><Relationship Id="rId1" Type="http://schemas.openxmlformats.org/officeDocument/2006/relationships/slideLayout" Target="../slideLayouts/slideLayout3.xml"/><Relationship Id="rId4" Type="http://schemas.openxmlformats.org/officeDocument/2006/relationships/image" Target="../media/image126.png"/></Relationships>
</file>

<file path=ppt/slides/_rels/slide1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2.xml"/><Relationship Id="rId1" Type="http://schemas.openxmlformats.org/officeDocument/2006/relationships/slideLayout" Target="../slideLayouts/slideLayout3.xml"/><Relationship Id="rId4" Type="http://schemas.openxmlformats.org/officeDocument/2006/relationships/image" Target="../media/image128.png"/></Relationships>
</file>

<file path=ppt/slides/_rels/slide1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3.xml"/><Relationship Id="rId1" Type="http://schemas.openxmlformats.org/officeDocument/2006/relationships/slideLayout" Target="../slideLayouts/slideLayout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57.xml"/><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65.xml"/><Relationship Id="rId1" Type="http://schemas.openxmlformats.org/officeDocument/2006/relationships/slideLayout" Target="../slideLayouts/slideLayout3.xml"/><Relationship Id="rId5" Type="http://schemas.openxmlformats.org/officeDocument/2006/relationships/image" Target="../media/image140.png"/><Relationship Id="rId4" Type="http://schemas.openxmlformats.org/officeDocument/2006/relationships/image" Target="../media/image139.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3" Type="http://schemas.openxmlformats.org/officeDocument/2006/relationships/hyperlink" Target="https://db-engines.com/en/ranking/time+series+dbms" TargetMode="External"/><Relationship Id="rId2" Type="http://schemas.openxmlformats.org/officeDocument/2006/relationships/notesSlide" Target="../notesSlides/notesSlide180.xml"/><Relationship Id="rId1" Type="http://schemas.openxmlformats.org/officeDocument/2006/relationships/slideLayout" Target="../slideLayouts/slideLayout3.xml"/><Relationship Id="rId4" Type="http://schemas.openxmlformats.org/officeDocument/2006/relationships/image" Target="../media/image142.png"/></Relationships>
</file>

<file path=ppt/slides/_rels/slide229.xml.rels><?xml version="1.0" encoding="UTF-8" standalone="yes"?>
<Relationships xmlns="http://schemas.openxmlformats.org/package/2006/relationships"><Relationship Id="rId3" Type="http://schemas.openxmlformats.org/officeDocument/2006/relationships/hyperlink" Target="https://pimylifeup.com/raspberry-pi-influxdb/" TargetMode="External"/><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87.xml"/><Relationship Id="rId1" Type="http://schemas.openxmlformats.org/officeDocument/2006/relationships/slideLayout" Target="../slideLayouts/slideLayout3.xml"/><Relationship Id="rId4" Type="http://schemas.openxmlformats.org/officeDocument/2006/relationships/image" Target="../media/image146.png"/></Relationships>
</file>

<file path=ppt/slides/_rels/slide23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3" Type="http://schemas.openxmlformats.org/officeDocument/2006/relationships/hyperlink" Target="http://www.python.org/" TargetMode="External"/><Relationship Id="rId2" Type="http://schemas.openxmlformats.org/officeDocument/2006/relationships/notesSlide" Target="../notesSlides/notesSlide190.xml"/><Relationship Id="rId1" Type="http://schemas.openxmlformats.org/officeDocument/2006/relationships/slideLayout" Target="../slideLayouts/slideLayout8.xml"/><Relationship Id="rId4" Type="http://schemas.openxmlformats.org/officeDocument/2006/relationships/image" Target="../media/image148.png"/></Relationships>
</file>

<file path=ppt/slides/_rels/slide2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9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92.xml"/><Relationship Id="rId1" Type="http://schemas.openxmlformats.org/officeDocument/2006/relationships/slideLayout" Target="../slideLayouts/slideLayout8.xml"/><Relationship Id="rId4" Type="http://schemas.openxmlformats.org/officeDocument/2006/relationships/image" Target="../media/image151.png"/></Relationships>
</file>

<file path=ppt/slides/_rels/slide24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93.xml"/><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94.xml"/><Relationship Id="rId1" Type="http://schemas.openxmlformats.org/officeDocument/2006/relationships/slideLayout" Target="../slideLayouts/slideLayout8.xml"/><Relationship Id="rId4" Type="http://schemas.openxmlformats.org/officeDocument/2006/relationships/image" Target="../media/image154.png"/></Relationships>
</file>

<file path=ppt/slides/_rels/slide24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95.xml"/><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96.xml"/><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97.xml"/><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98.xml"/><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99.xml"/><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00.xml"/><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0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02.xml"/><Relationship Id="rId1" Type="http://schemas.openxmlformats.org/officeDocument/2006/relationships/slideLayout" Target="../slideLayouts/slideLayout8.xml"/></Relationships>
</file>

<file path=ppt/slides/_rels/slide25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03.xml"/><Relationship Id="rId1" Type="http://schemas.openxmlformats.org/officeDocument/2006/relationships/slideLayout" Target="../slideLayouts/slideLayout8.xml"/><Relationship Id="rId4" Type="http://schemas.openxmlformats.org/officeDocument/2006/relationships/image" Target="../media/image164.png"/></Relationships>
</file>

<file path=ppt/slides/_rels/slide25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04.xml"/><Relationship Id="rId1" Type="http://schemas.openxmlformats.org/officeDocument/2006/relationships/slideLayout" Target="../slideLayouts/slideLayout8.xml"/><Relationship Id="rId5" Type="http://schemas.openxmlformats.org/officeDocument/2006/relationships/image" Target="../media/image167.png"/><Relationship Id="rId4" Type="http://schemas.openxmlformats.org/officeDocument/2006/relationships/image" Target="../media/image166.png"/></Relationships>
</file>

<file path=ppt/slides/_rels/slide25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05.xml"/><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06.xml"/><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207.xml"/><Relationship Id="rId1" Type="http://schemas.openxmlformats.org/officeDocument/2006/relationships/slideLayout" Target="../slideLayouts/slideLayout8.xml"/><Relationship Id="rId4" Type="http://schemas.openxmlformats.org/officeDocument/2006/relationships/image" Target="../media/image170.png"/></Relationships>
</file>

<file path=ppt/slides/_rels/slide25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08.xml"/><Relationship Id="rId1" Type="http://schemas.openxmlformats.org/officeDocument/2006/relationships/slideLayout" Target="../slideLayouts/slideLayout8.xml"/><Relationship Id="rId5" Type="http://schemas.openxmlformats.org/officeDocument/2006/relationships/image" Target="../media/image169.jpeg"/><Relationship Id="rId4" Type="http://schemas.openxmlformats.org/officeDocument/2006/relationships/image" Target="../media/image172.png"/></Relationships>
</file>

<file path=ppt/slides/_rels/slide25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09.xml"/><Relationship Id="rId1" Type="http://schemas.openxmlformats.org/officeDocument/2006/relationships/slideLayout" Target="../slideLayouts/slideLayout8.xml"/><Relationship Id="rId4" Type="http://schemas.openxmlformats.org/officeDocument/2006/relationships/image" Target="../media/image174.png"/></Relationships>
</file>

<file path=ppt/slides/_rels/slide25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10.xml"/><Relationship Id="rId1" Type="http://schemas.openxmlformats.org/officeDocument/2006/relationships/slideLayout" Target="../slideLayouts/slideLayout8.xml"/><Relationship Id="rId5" Type="http://schemas.openxmlformats.org/officeDocument/2006/relationships/image" Target="../media/image177.png"/><Relationship Id="rId4" Type="http://schemas.openxmlformats.org/officeDocument/2006/relationships/image" Target="../media/image176.png"/></Relationships>
</file>

<file path=ppt/slides/_rels/slide25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11.xml"/><Relationship Id="rId1" Type="http://schemas.openxmlformats.org/officeDocument/2006/relationships/slideLayout" Target="../slideLayouts/slideLayout8.xml"/><Relationship Id="rId5" Type="http://schemas.openxmlformats.org/officeDocument/2006/relationships/image" Target="../media/image180.png"/><Relationship Id="rId4" Type="http://schemas.openxmlformats.org/officeDocument/2006/relationships/image" Target="../media/image1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12.xml"/><Relationship Id="rId1" Type="http://schemas.openxmlformats.org/officeDocument/2006/relationships/slideLayout" Target="../slideLayouts/slideLayout8.xml"/><Relationship Id="rId5" Type="http://schemas.openxmlformats.org/officeDocument/2006/relationships/image" Target="../media/image183.png"/><Relationship Id="rId4" Type="http://schemas.openxmlformats.org/officeDocument/2006/relationships/image" Target="../media/image182.png"/></Relationships>
</file>

<file path=ppt/slides/_rels/slide26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13.xml"/><Relationship Id="rId1" Type="http://schemas.openxmlformats.org/officeDocument/2006/relationships/slideLayout" Target="../slideLayouts/slideLayout8.xml"/><Relationship Id="rId4" Type="http://schemas.openxmlformats.org/officeDocument/2006/relationships/image" Target="../media/image185.png"/></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15.xml"/><Relationship Id="rId1" Type="http://schemas.openxmlformats.org/officeDocument/2006/relationships/slideLayout" Target="../slideLayouts/slideLayout8.xml"/><Relationship Id="rId4" Type="http://schemas.openxmlformats.org/officeDocument/2006/relationships/image" Target="../media/image187.png"/></Relationships>
</file>

<file path=ppt/slides/_rels/slide26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16.xml"/><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17.xml"/><Relationship Id="rId1" Type="http://schemas.openxmlformats.org/officeDocument/2006/relationships/slideLayout" Target="../slideLayouts/slideLayout8.xml"/><Relationship Id="rId4" Type="http://schemas.openxmlformats.org/officeDocument/2006/relationships/image" Target="../media/image188.png"/></Relationships>
</file>

<file path=ppt/slides/_rels/slide26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18.xml"/><Relationship Id="rId1" Type="http://schemas.openxmlformats.org/officeDocument/2006/relationships/slideLayout" Target="../slideLayouts/slideLayout8.xml"/><Relationship Id="rId4" Type="http://schemas.openxmlformats.org/officeDocument/2006/relationships/image" Target="../media/image187.png"/></Relationships>
</file>

<file path=ppt/slides/_rels/slide26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19.xml"/><Relationship Id="rId1" Type="http://schemas.openxmlformats.org/officeDocument/2006/relationships/slideLayout" Target="../slideLayouts/slideLayout8.xml"/><Relationship Id="rId4" Type="http://schemas.openxmlformats.org/officeDocument/2006/relationships/image" Target="../media/image188.png"/></Relationships>
</file>

<file path=ppt/slides/_rels/slide26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20.xml"/><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22.xml"/><Relationship Id="rId1" Type="http://schemas.openxmlformats.org/officeDocument/2006/relationships/slideLayout" Target="../slideLayouts/slideLayout8.xml"/><Relationship Id="rId4" Type="http://schemas.openxmlformats.org/officeDocument/2006/relationships/image" Target="../media/image193.png"/></Relationships>
</file>

<file path=ppt/slides/_rels/slide2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23.xml"/><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24.xml"/><Relationship Id="rId1" Type="http://schemas.openxmlformats.org/officeDocument/2006/relationships/slideLayout" Target="../slideLayouts/slideLayout8.xml"/></Relationships>
</file>

<file path=ppt/slides/_rels/slide27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25.xml"/><Relationship Id="rId1" Type="http://schemas.openxmlformats.org/officeDocument/2006/relationships/slideLayout" Target="../slideLayouts/slideLayout8.xml"/><Relationship Id="rId4" Type="http://schemas.openxmlformats.org/officeDocument/2006/relationships/image" Target="../media/image197.png"/></Relationships>
</file>

<file path=ppt/slides/_rels/slide27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26.xml"/><Relationship Id="rId1" Type="http://schemas.openxmlformats.org/officeDocument/2006/relationships/slideLayout" Target="../slideLayouts/slideLayout8.xml"/><Relationship Id="rId4" Type="http://schemas.openxmlformats.org/officeDocument/2006/relationships/image" Target="../media/image199.png"/></Relationships>
</file>

<file path=ppt/slides/_rels/slide27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27.xml"/><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29.xml"/><Relationship Id="rId1" Type="http://schemas.openxmlformats.org/officeDocument/2006/relationships/slideLayout" Target="../slideLayouts/slideLayout8.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8.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8.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8.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8.xml"/></Relationships>
</file>

<file path=ppt/slides/_rels/slide28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8.xml"/><Relationship Id="rId4" Type="http://schemas.openxmlformats.org/officeDocument/2006/relationships/image" Target="../media/image207.png"/></Relationships>
</file>

<file path=ppt/slides/_rels/slide28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8.xml"/><Relationship Id="rId4" Type="http://schemas.openxmlformats.org/officeDocument/2006/relationships/image" Target="../media/image210.png"/></Relationships>
</file>

<file path=ppt/slides/_rels/slide28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38.xml"/><Relationship Id="rId1" Type="http://schemas.openxmlformats.org/officeDocument/2006/relationships/slideLayout" Target="../slideLayouts/slideLayout8.xml"/><Relationship Id="rId4" Type="http://schemas.openxmlformats.org/officeDocument/2006/relationships/image" Target="../media/image212.png"/></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9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40.xml"/><Relationship Id="rId1" Type="http://schemas.openxmlformats.org/officeDocument/2006/relationships/slideLayout" Target="../slideLayouts/slideLayout8.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8.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8.xml"/></Relationships>
</file>

<file path=ppt/slides/_rels/slide293.xml.rels><?xml version="1.0" encoding="UTF-8" standalone="yes"?>
<Relationships xmlns="http://schemas.openxmlformats.org/package/2006/relationships"><Relationship Id="rId3" Type="http://schemas.openxmlformats.org/officeDocument/2006/relationships/hyperlink" Target="https://cafe.naver.com/studyonarduino/5837" TargetMode="External"/><Relationship Id="rId2" Type="http://schemas.openxmlformats.org/officeDocument/2006/relationships/notesSlide" Target="../notesSlides/notesSlide243.xml"/><Relationship Id="rId1" Type="http://schemas.openxmlformats.org/officeDocument/2006/relationships/slideLayout" Target="../slideLayouts/slideLayout8.xml"/></Relationships>
</file>

<file path=ppt/slides/_rels/slide29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44.xml"/><Relationship Id="rId1" Type="http://schemas.openxmlformats.org/officeDocument/2006/relationships/slideLayout" Target="../slideLayouts/slideLayout8.xml"/><Relationship Id="rId4" Type="http://schemas.openxmlformats.org/officeDocument/2006/relationships/image" Target="../media/image215.png"/></Relationships>
</file>

<file path=ppt/slides/_rels/slide29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47.xml"/><Relationship Id="rId1" Type="http://schemas.openxmlformats.org/officeDocument/2006/relationships/slideLayout" Target="../slideLayouts/slideLayout3.xml"/><Relationship Id="rId4" Type="http://schemas.openxmlformats.org/officeDocument/2006/relationships/image" Target="../media/image219.png"/></Relationships>
</file>

<file path=ppt/slides/_rels/slide29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50.xml"/><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60.xml"/><Relationship Id="rId1" Type="http://schemas.openxmlformats.org/officeDocument/2006/relationships/slideLayout" Target="../slideLayouts/slideLayout3.xml"/><Relationship Id="rId4" Type="http://schemas.openxmlformats.org/officeDocument/2006/relationships/image" Target="../media/image226.pn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62.xml"/><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64.xml"/><Relationship Id="rId1" Type="http://schemas.openxmlformats.org/officeDocument/2006/relationships/slideLayout" Target="../slideLayouts/slideLayout3.xml"/><Relationship Id="rId4" Type="http://schemas.openxmlformats.org/officeDocument/2006/relationships/image" Target="../media/image229.png"/></Relationships>
</file>

<file path=ppt/slides/_rels/slide31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66.xml"/><Relationship Id="rId1" Type="http://schemas.openxmlformats.org/officeDocument/2006/relationships/slideLayout" Target="../slideLayouts/slideLayout3.xml"/><Relationship Id="rId4" Type="http://schemas.openxmlformats.org/officeDocument/2006/relationships/image" Target="../media/image231.png"/></Relationships>
</file>

<file path=ppt/slides/_rels/slide31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6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71.xml"/><Relationship Id="rId1" Type="http://schemas.openxmlformats.org/officeDocument/2006/relationships/slideLayout" Target="../slideLayouts/slideLayout3.xml"/><Relationship Id="rId4" Type="http://schemas.openxmlformats.org/officeDocument/2006/relationships/image" Target="../media/image233.png"/></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75.xml"/><Relationship Id="rId1" Type="http://schemas.openxmlformats.org/officeDocument/2006/relationships/slideLayout" Target="../slideLayouts/slideLayout3.xml"/><Relationship Id="rId5" Type="http://schemas.openxmlformats.org/officeDocument/2006/relationships/image" Target="../media/image234.png"/><Relationship Id="rId4" Type="http://schemas.openxmlformats.org/officeDocument/2006/relationships/image" Target="../media/image229.png"/></Relationships>
</file>

<file path=ppt/slides/_rels/slide32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76.xml"/><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77.xml"/><Relationship Id="rId1" Type="http://schemas.openxmlformats.org/officeDocument/2006/relationships/slideLayout" Target="../slideLayouts/slideLayout3.xml"/><Relationship Id="rId4" Type="http://schemas.openxmlformats.org/officeDocument/2006/relationships/image" Target="../media/image237.png"/></Relationships>
</file>

<file path=ppt/slides/_rels/slide32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7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0.xml.rels><?xml version="1.0" encoding="UTF-8" standalone="yes"?>
<Relationships xmlns="http://schemas.openxmlformats.org/package/2006/relationships"><Relationship Id="rId3" Type="http://schemas.openxmlformats.org/officeDocument/2006/relationships/hyperlink" Target="https://grafana.com/tutorials/install-grafana-on-raspberry-pi/" TargetMode="External"/><Relationship Id="rId2" Type="http://schemas.openxmlformats.org/officeDocument/2006/relationships/notesSlide" Target="../notesSlides/notesSlide279.xml"/><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80.xml"/><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81.xml"/><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82.xml"/><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83.xml"/><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84.xml"/><Relationship Id="rId1" Type="http://schemas.openxmlformats.org/officeDocument/2006/relationships/slideLayout" Target="../slideLayouts/slideLayout3.xml"/><Relationship Id="rId4" Type="http://schemas.openxmlformats.org/officeDocument/2006/relationships/image" Target="../media/image243.png"/></Relationships>
</file>

<file path=ppt/slides/_rels/slide33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85.xml"/><Relationship Id="rId1" Type="http://schemas.openxmlformats.org/officeDocument/2006/relationships/slideLayout" Target="../slideLayouts/slideLayout3.xml"/><Relationship Id="rId4" Type="http://schemas.openxmlformats.org/officeDocument/2006/relationships/image" Target="../media/image242.png"/></Relationships>
</file>

<file path=ppt/slides/_rels/slide33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86.xml"/><Relationship Id="rId1" Type="http://schemas.openxmlformats.org/officeDocument/2006/relationships/slideLayout" Target="../slideLayouts/slideLayout3.xml"/><Relationship Id="rId4" Type="http://schemas.openxmlformats.org/officeDocument/2006/relationships/image" Target="../media/image246.png"/></Relationships>
</file>

<file path=ppt/slides/_rels/slide33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287.xml"/><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288.xml"/><Relationship Id="rId1" Type="http://schemas.openxmlformats.org/officeDocument/2006/relationships/slideLayout" Target="../slideLayouts/slideLayout3.xml"/><Relationship Id="rId5" Type="http://schemas.openxmlformats.org/officeDocument/2006/relationships/image" Target="../media/image250.png"/><Relationship Id="rId4" Type="http://schemas.openxmlformats.org/officeDocument/2006/relationships/image" Target="../media/image2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89.xml"/><Relationship Id="rId1" Type="http://schemas.openxmlformats.org/officeDocument/2006/relationships/slideLayout" Target="../slideLayouts/slideLayout3.xml"/><Relationship Id="rId4" Type="http://schemas.openxmlformats.org/officeDocument/2006/relationships/image" Target="../media/image252.png"/></Relationships>
</file>

<file path=ppt/slides/_rels/slide341.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290.xml"/><Relationship Id="rId1" Type="http://schemas.openxmlformats.org/officeDocument/2006/relationships/slideLayout" Target="../slideLayouts/slideLayout3.xml"/><Relationship Id="rId4" Type="http://schemas.openxmlformats.org/officeDocument/2006/relationships/image" Target="../media/image254.png"/></Relationships>
</file>

<file path=ppt/slides/_rels/slide34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91.xml"/><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92.xml"/><Relationship Id="rId1" Type="http://schemas.openxmlformats.org/officeDocument/2006/relationships/slideLayout" Target="../slideLayouts/slideLayout3.xml"/><Relationship Id="rId4" Type="http://schemas.openxmlformats.org/officeDocument/2006/relationships/image" Target="../media/image257.png"/></Relationships>
</file>

<file path=ppt/slides/_rels/slide344.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93.xml"/><Relationship Id="rId1" Type="http://schemas.openxmlformats.org/officeDocument/2006/relationships/slideLayout" Target="../slideLayouts/slideLayout3.xml"/><Relationship Id="rId5" Type="http://schemas.openxmlformats.org/officeDocument/2006/relationships/image" Target="../media/image260.png"/><Relationship Id="rId4" Type="http://schemas.openxmlformats.org/officeDocument/2006/relationships/image" Target="../media/image259.png"/></Relationships>
</file>

<file path=ppt/slides/_rels/slide34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94.xml"/><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97.xml"/><Relationship Id="rId1" Type="http://schemas.openxmlformats.org/officeDocument/2006/relationships/slideLayout" Target="../slideLayouts/slideLayout3.xml"/><Relationship Id="rId5" Type="http://schemas.openxmlformats.org/officeDocument/2006/relationships/image" Target="../media/image234.png"/><Relationship Id="rId4" Type="http://schemas.openxmlformats.org/officeDocument/2006/relationships/image" Target="../media/image2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phirippa-source/Phi-board-v1.0"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phirippa-source/Phi-board-v1.0"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phirippa-source/Phi-board-v1.0"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phirippa-source/Phi-board-v1.0"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hyperlink" Target="https://www.instructables.com/BH1750-Digital-Light-Sensor/"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hyperlink" Target="https://cdn.sparkfun.com/datasheets/Sensors/Accelerometers/SparkFun_LIS3DH-Breakout.pdf"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hyperlink" Target="https://www.antratek.com/triple-axis-accelerometer-breakout-lis3dh" TargetMode="External"/><Relationship Id="rId4" Type="http://schemas.openxmlformats.org/officeDocument/2006/relationships/hyperlink" Target="https://www.sparkfun.com/products/13963"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phirippa-source/Phi-board-v1.0"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phirippa-source/Phi-board-v1.0"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phirippa-source/Phi-board-v1.0"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hyperlink" Target="https://github.com/phirippa-source/Phi-board-v1.0"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fontScale="90000"/>
          </a:bodyPr>
          <a:lstStyle/>
          <a:p>
            <a:br>
              <a:rPr lang="en-US" altLang="ko-KR" b="1" dirty="0"/>
            </a:br>
            <a:br>
              <a:rPr lang="en-US" altLang="ko-KR" b="1" dirty="0"/>
            </a:br>
            <a:br>
              <a:rPr lang="en-US" altLang="ko-KR" b="1" dirty="0"/>
            </a:br>
            <a:r>
              <a:rPr lang="ko-KR" altLang="en-US" b="1" dirty="0"/>
              <a:t>원격 모니터링 시스템 설계</a:t>
            </a:r>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r>
              <a:rPr lang="ko-KR" altLang="en-US" dirty="0"/>
              <a:t>김성필</a:t>
            </a:r>
            <a:endParaRPr lang="en-US" altLang="ko-KR" dirty="0"/>
          </a:p>
        </p:txBody>
      </p:sp>
    </p:spTree>
    <p:extLst>
      <p:ext uri="{BB962C8B-B14F-4D97-AF65-F5344CB8AC3E}">
        <p14:creationId xmlns:p14="http://schemas.microsoft.com/office/powerpoint/2010/main" val="2145238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Phi board v1.0</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ko-KR" altLang="en-US" dirty="0"/>
              <a:t>초기 내장 프로그램</a:t>
            </a:r>
            <a:endParaRPr lang="en-US" altLang="ko-KR" dirty="0"/>
          </a:p>
          <a:p>
            <a:pPr lvl="1"/>
            <a:r>
              <a:rPr lang="ko-KR" altLang="en-US" dirty="0"/>
              <a:t>실행 여섯 번째 단계 </a:t>
            </a:r>
            <a:r>
              <a:rPr lang="en-US" altLang="ko-KR" dirty="0"/>
              <a:t>- MicroSD memory card </a:t>
            </a:r>
            <a:r>
              <a:rPr lang="ko-KR" altLang="en-US" dirty="0"/>
              <a:t>유무 점검</a:t>
            </a:r>
            <a:endParaRPr lang="en-US" altLang="ko-KR" dirty="0"/>
          </a:p>
          <a:p>
            <a:pPr lvl="2"/>
            <a:r>
              <a:rPr lang="ko-KR" altLang="en-US" dirty="0"/>
              <a:t>슬롯에 </a:t>
            </a:r>
            <a:r>
              <a:rPr lang="en-US" altLang="ko-KR" dirty="0"/>
              <a:t>MicroSD memory card</a:t>
            </a:r>
            <a:r>
              <a:rPr lang="ko-KR" altLang="en-US" dirty="0"/>
              <a:t>가 있을 경우</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r>
              <a:rPr lang="ko-KR" altLang="en-US" dirty="0"/>
              <a:t>슬롯에 </a:t>
            </a:r>
            <a:r>
              <a:rPr lang="en-US" altLang="ko-KR" dirty="0"/>
              <a:t>MicroSD memory card</a:t>
            </a:r>
            <a:r>
              <a:rPr lang="ko-KR" altLang="en-US" dirty="0"/>
              <a:t>가 없거나 접촉 불량 일 때</a:t>
            </a:r>
            <a:endParaRPr lang="en-US" altLang="ko-KR" dirty="0"/>
          </a:p>
          <a:p>
            <a:pPr lvl="3"/>
            <a:r>
              <a:rPr lang="en-US" altLang="ko-KR" dirty="0"/>
              <a:t>MicroSD</a:t>
            </a:r>
            <a:r>
              <a:rPr lang="ko-KR" altLang="en-US" dirty="0"/>
              <a:t> </a:t>
            </a:r>
            <a:r>
              <a:rPr lang="en-US" altLang="ko-KR" dirty="0"/>
              <a:t>memory</a:t>
            </a:r>
            <a:r>
              <a:rPr lang="ko-KR" altLang="en-US" dirty="0"/>
              <a:t> </a:t>
            </a:r>
            <a:r>
              <a:rPr lang="en-US" altLang="ko-KR" dirty="0"/>
              <a:t>card</a:t>
            </a:r>
            <a:r>
              <a:rPr lang="ko-KR" altLang="en-US" dirty="0"/>
              <a:t>를 삽입 하거나 접속 불량이 의심될 때 재 삽입</a:t>
            </a:r>
            <a:endParaRPr lang="en-US" altLang="ko-KR" dirty="0"/>
          </a:p>
          <a:p>
            <a:pPr lvl="3"/>
            <a:r>
              <a:rPr lang="ko-KR" altLang="en-US" dirty="0"/>
              <a:t>현재 </a:t>
            </a:r>
            <a:r>
              <a:rPr lang="en-US" altLang="ko-KR" dirty="0"/>
              <a:t>MicroSD memory card</a:t>
            </a:r>
            <a:r>
              <a:rPr lang="ko-KR" altLang="en-US" dirty="0"/>
              <a:t>를 사용하지 않을 경우 해당 경고 무시하고 </a:t>
            </a:r>
            <a:r>
              <a:rPr lang="en-US" altLang="ko-KR" dirty="0">
                <a:solidFill>
                  <a:srgbClr val="00B050"/>
                </a:solidFill>
              </a:rPr>
              <a:t>USER_SW</a:t>
            </a:r>
            <a:r>
              <a:rPr lang="ko-KR" altLang="en-US" dirty="0">
                <a:solidFill>
                  <a:srgbClr val="00B050"/>
                </a:solidFill>
              </a:rPr>
              <a:t>를 눌러 다음 과정으로 넘어 가시면 됩니다</a:t>
            </a:r>
            <a:r>
              <a:rPr lang="en-US" altLang="ko-KR" dirty="0">
                <a:solidFill>
                  <a:srgbClr val="00B050"/>
                </a:solidFill>
              </a:rPr>
              <a:t>.</a:t>
            </a:r>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10</a:t>
            </a:fld>
            <a:endParaRPr lang="en-US" dirty="0"/>
          </a:p>
        </p:txBody>
      </p:sp>
      <p:pic>
        <p:nvPicPr>
          <p:cNvPr id="7" name="그림 6">
            <a:extLst>
              <a:ext uri="{FF2B5EF4-FFF2-40B4-BE49-F238E27FC236}">
                <a16:creationId xmlns:a16="http://schemas.microsoft.com/office/drawing/2014/main" id="{7DB38957-148A-4E25-9E0A-433F4C326DA5}"/>
              </a:ext>
            </a:extLst>
          </p:cNvPr>
          <p:cNvPicPr>
            <a:picLocks noChangeAspect="1"/>
          </p:cNvPicPr>
          <p:nvPr/>
        </p:nvPicPr>
        <p:blipFill>
          <a:blip r:embed="rId3"/>
          <a:stretch>
            <a:fillRect/>
          </a:stretch>
        </p:blipFill>
        <p:spPr>
          <a:xfrm>
            <a:off x="4470201" y="4104927"/>
            <a:ext cx="2571750" cy="1295400"/>
          </a:xfrm>
          <a:prstGeom prst="rect">
            <a:avLst/>
          </a:prstGeom>
        </p:spPr>
      </p:pic>
      <p:pic>
        <p:nvPicPr>
          <p:cNvPr id="10" name="그림 9">
            <a:extLst>
              <a:ext uri="{FF2B5EF4-FFF2-40B4-BE49-F238E27FC236}">
                <a16:creationId xmlns:a16="http://schemas.microsoft.com/office/drawing/2014/main" id="{3D0E55AF-6D28-40FB-8EA5-6072B626AF47}"/>
              </a:ext>
            </a:extLst>
          </p:cNvPr>
          <p:cNvPicPr>
            <a:picLocks noChangeAspect="1"/>
          </p:cNvPicPr>
          <p:nvPr/>
        </p:nvPicPr>
        <p:blipFill>
          <a:blip r:embed="rId4"/>
          <a:stretch>
            <a:fillRect/>
          </a:stretch>
        </p:blipFill>
        <p:spPr>
          <a:xfrm>
            <a:off x="4470201" y="1671416"/>
            <a:ext cx="2581275" cy="1304925"/>
          </a:xfrm>
          <a:prstGeom prst="rect">
            <a:avLst/>
          </a:prstGeom>
        </p:spPr>
      </p:pic>
      <p:sp>
        <p:nvSpPr>
          <p:cNvPr id="12" name="타원 11">
            <a:extLst>
              <a:ext uri="{FF2B5EF4-FFF2-40B4-BE49-F238E27FC236}">
                <a16:creationId xmlns:a16="http://schemas.microsoft.com/office/drawing/2014/main" id="{DE12865B-3647-473F-B54B-5EA52B86BE4C}"/>
              </a:ext>
            </a:extLst>
          </p:cNvPr>
          <p:cNvSpPr/>
          <p:nvPr/>
        </p:nvSpPr>
        <p:spPr>
          <a:xfrm>
            <a:off x="4254177" y="1564199"/>
            <a:ext cx="216024" cy="2144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6</a:t>
            </a:r>
            <a:endParaRPr lang="ko-KR" altLang="en-US" sz="1100" dirty="0">
              <a:solidFill>
                <a:schemeClr val="tx1"/>
              </a:solidFill>
            </a:endParaRPr>
          </a:p>
        </p:txBody>
      </p:sp>
      <p:sp>
        <p:nvSpPr>
          <p:cNvPr id="13" name="타원 12">
            <a:extLst>
              <a:ext uri="{FF2B5EF4-FFF2-40B4-BE49-F238E27FC236}">
                <a16:creationId xmlns:a16="http://schemas.microsoft.com/office/drawing/2014/main" id="{8DC0F167-81DE-4439-BB0C-5628F82419A8}"/>
              </a:ext>
            </a:extLst>
          </p:cNvPr>
          <p:cNvSpPr/>
          <p:nvPr/>
        </p:nvSpPr>
        <p:spPr>
          <a:xfrm>
            <a:off x="4234033" y="3997710"/>
            <a:ext cx="216024" cy="2144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6</a:t>
            </a:r>
            <a:endParaRPr lang="ko-KR" altLang="en-US" sz="1100" dirty="0">
              <a:solidFill>
                <a:schemeClr val="tx1"/>
              </a:solidFill>
            </a:endParaRPr>
          </a:p>
        </p:txBody>
      </p:sp>
    </p:spTree>
    <p:extLst>
      <p:ext uri="{BB962C8B-B14F-4D97-AF65-F5344CB8AC3E}">
        <p14:creationId xmlns:p14="http://schemas.microsoft.com/office/powerpoint/2010/main" val="9877481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delay( ) </a:t>
            </a:r>
            <a:r>
              <a:rPr lang="ko-KR" altLang="en-US" dirty="0"/>
              <a:t>함수 없이 주기적인 작업 실행</a:t>
            </a:r>
          </a:p>
        </p:txBody>
      </p:sp>
      <p:sp>
        <p:nvSpPr>
          <p:cNvPr id="2" name="내용 개체 틀 1"/>
          <p:cNvSpPr>
            <a:spLocks noGrp="1"/>
          </p:cNvSpPr>
          <p:nvPr>
            <p:ph sz="quarter" idx="11"/>
          </p:nvPr>
        </p:nvSpPr>
        <p:spPr/>
        <p:txBody>
          <a:bodyPr/>
          <a:lstStyle/>
          <a:p>
            <a:r>
              <a:rPr lang="ko-KR" altLang="en-US" dirty="0"/>
              <a:t>동작 </a:t>
            </a:r>
            <a:r>
              <a:rPr lang="en-US" altLang="ko-KR" dirty="0"/>
              <a:t>1</a:t>
            </a:r>
            <a:r>
              <a:rPr lang="ko-KR" altLang="en-US" dirty="0"/>
              <a:t>과</a:t>
            </a:r>
            <a:r>
              <a:rPr lang="en-US" altLang="ko-KR" dirty="0"/>
              <a:t> 2</a:t>
            </a:r>
            <a:r>
              <a:rPr lang="ko-KR" altLang="en-US" dirty="0"/>
              <a:t>을 구현하는 코드</a:t>
            </a:r>
            <a:endParaRPr lang="en-US" altLang="ko-KR" dirty="0"/>
          </a:p>
          <a:p>
            <a:pPr lvl="1"/>
            <a:r>
              <a:rPr lang="ko-KR" altLang="en-US" dirty="0"/>
              <a:t>아래 두 코드를 통합</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100</a:t>
            </a:fld>
            <a:endParaRPr lang="en-US" dirty="0"/>
          </a:p>
        </p:txBody>
      </p:sp>
      <p:sp>
        <p:nvSpPr>
          <p:cNvPr id="8" name="직사각형 7">
            <a:extLst>
              <a:ext uri="{FF2B5EF4-FFF2-40B4-BE49-F238E27FC236}">
                <a16:creationId xmlns:a16="http://schemas.microsoft.com/office/drawing/2014/main" id="{0E1051FC-924C-45A2-A26D-94F1432CFCA7}"/>
              </a:ext>
            </a:extLst>
          </p:cNvPr>
          <p:cNvSpPr/>
          <p:nvPr/>
        </p:nvSpPr>
        <p:spPr>
          <a:xfrm>
            <a:off x="818070" y="1295871"/>
            <a:ext cx="4975263" cy="4464495"/>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chemeClr val="tx1"/>
                </a:solidFill>
                <a:latin typeface="맑은 고딕" pitchFamily="50" charset="-127"/>
                <a:ea typeface="맑은 고딕" pitchFamily="50" charset="-127"/>
              </a:rPr>
              <a:t>int</a:t>
            </a:r>
            <a:r>
              <a:rPr lang="ko-KR" altLang="en-US"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rLedPin</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13;</a:t>
            </a:r>
          </a:p>
          <a:p>
            <a:r>
              <a:rPr lang="en-US" altLang="ko-KR" sz="1600" b="1" dirty="0">
                <a:solidFill>
                  <a:schemeClr val="tx1"/>
                </a:solidFill>
                <a:latin typeface="맑은 고딕" pitchFamily="50" charset="-127"/>
                <a:ea typeface="맑은 고딕" pitchFamily="50" charset="-127"/>
              </a:rPr>
              <a:t>unsigned</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long</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int</a:t>
            </a:r>
            <a:r>
              <a:rPr lang="ko-KR" altLang="en-US"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preTime</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0;</a:t>
            </a:r>
          </a:p>
          <a:p>
            <a:r>
              <a:rPr lang="en-US" altLang="ko-KR" sz="1600" b="1" dirty="0">
                <a:solidFill>
                  <a:schemeClr val="tx1"/>
                </a:solidFill>
                <a:latin typeface="맑은 고딕" pitchFamily="50" charset="-127"/>
                <a:ea typeface="맑은 고딕" pitchFamily="50" charset="-127"/>
              </a:rPr>
              <a:t>unsigned long int  interval = 1000;</a:t>
            </a:r>
          </a:p>
          <a:p>
            <a:r>
              <a:rPr lang="en-US" altLang="ko-KR" sz="1600" b="1" dirty="0">
                <a:solidFill>
                  <a:schemeClr val="tx1"/>
                </a:solidFill>
                <a:latin typeface="맑은 고딕" pitchFamily="50" charset="-127"/>
                <a:ea typeface="맑은 고딕" pitchFamily="50" charset="-127"/>
              </a:rPr>
              <a:t>int </a:t>
            </a:r>
            <a:r>
              <a:rPr lang="en-US" altLang="ko-KR" sz="1600" b="1" dirty="0" err="1">
                <a:solidFill>
                  <a:schemeClr val="tx1"/>
                </a:solidFill>
                <a:latin typeface="맑은 고딕" pitchFamily="50" charset="-127"/>
                <a:ea typeface="맑은 고딕" pitchFamily="50" charset="-127"/>
              </a:rPr>
              <a:t>ledState</a:t>
            </a:r>
            <a:r>
              <a:rPr lang="en-US" altLang="ko-KR" sz="1600" b="1" dirty="0">
                <a:solidFill>
                  <a:schemeClr val="tx1"/>
                </a:solidFill>
                <a:latin typeface="맑은 고딕" pitchFamily="50" charset="-127"/>
                <a:ea typeface="맑은 고딕" pitchFamily="50" charset="-127"/>
              </a:rPr>
              <a:t> = LOW;</a:t>
            </a:r>
          </a:p>
          <a:p>
            <a:endParaRPr lang="en-US" altLang="ko-KR" sz="1600" b="1" dirty="0">
              <a:solidFill>
                <a:schemeClr val="tx1"/>
              </a:solidFill>
              <a:latin typeface="맑은 고딕" pitchFamily="50" charset="-127"/>
              <a:ea typeface="맑은 고딕" pitchFamily="50" charset="-127"/>
            </a:endParaRPr>
          </a:p>
          <a:p>
            <a:r>
              <a:rPr lang="en-US" altLang="ko-KR" sz="1600" b="1" dirty="0">
                <a:solidFill>
                  <a:schemeClr val="tx1"/>
                </a:solidFill>
                <a:latin typeface="맑은 고딕" pitchFamily="50" charset="-127"/>
                <a:ea typeface="맑은 고딕" pitchFamily="50" charset="-127"/>
              </a:rPr>
              <a:t>void setup() {</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pinMode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rLedPin</a:t>
            </a:r>
            <a:r>
              <a:rPr lang="en-US" altLang="ko-KR" sz="1600" b="1" dirty="0">
                <a:solidFill>
                  <a:schemeClr val="tx1"/>
                </a:solidFill>
                <a:latin typeface="맑은 고딕" pitchFamily="50" charset="-127"/>
                <a:ea typeface="맑은 고딕" pitchFamily="50" charset="-127"/>
              </a:rPr>
              <a:t>, OUTPUT);</a:t>
            </a:r>
          </a:p>
          <a:p>
            <a:r>
              <a:rPr lang="en-US" altLang="ko-KR" sz="1600" b="1" dirty="0">
                <a:solidFill>
                  <a:schemeClr val="tx1"/>
                </a:solidFill>
                <a:latin typeface="맑은 고딕" pitchFamily="50" charset="-127"/>
                <a:ea typeface="맑은 고딕" pitchFamily="50" charset="-127"/>
              </a:rPr>
              <a:t> }</a:t>
            </a:r>
          </a:p>
          <a:p>
            <a:endParaRPr lang="en-US" altLang="ko-KR" sz="1600" b="1" dirty="0">
              <a:solidFill>
                <a:schemeClr val="tx1"/>
              </a:solidFill>
              <a:latin typeface="맑은 고딕" pitchFamily="50" charset="-127"/>
              <a:ea typeface="맑은 고딕" pitchFamily="50" charset="-127"/>
            </a:endParaRPr>
          </a:p>
          <a:p>
            <a:r>
              <a:rPr lang="en-US" altLang="ko-KR" sz="1600" b="1" dirty="0">
                <a:solidFill>
                  <a:schemeClr val="tx1"/>
                </a:solidFill>
                <a:latin typeface="맑은 고딕" pitchFamily="50" charset="-127"/>
                <a:ea typeface="맑은 고딕" pitchFamily="50" charset="-127"/>
              </a:rPr>
              <a:t>void loop() {</a:t>
            </a:r>
          </a:p>
          <a:p>
            <a:r>
              <a:rPr lang="en-US" altLang="ko-KR" sz="1600" b="1" dirty="0">
                <a:solidFill>
                  <a:schemeClr val="tx1"/>
                </a:solidFill>
                <a:latin typeface="맑은 고딕" pitchFamily="50" charset="-127"/>
                <a:ea typeface="맑은 고딕" pitchFamily="50" charset="-127"/>
              </a:rPr>
              <a:t>   unsigned long int </a:t>
            </a:r>
            <a:r>
              <a:rPr lang="en-US" altLang="ko-KR" sz="1600" b="1" dirty="0" err="1">
                <a:solidFill>
                  <a:schemeClr val="tx1"/>
                </a:solidFill>
                <a:latin typeface="맑은 고딕" pitchFamily="50" charset="-127"/>
                <a:ea typeface="맑은 고딕" pitchFamily="50" charset="-127"/>
              </a:rPr>
              <a:t>currentTime</a:t>
            </a:r>
            <a:r>
              <a:rPr lang="en-US" altLang="ko-KR" sz="1600" b="1" dirty="0">
                <a:solidFill>
                  <a:schemeClr val="tx1"/>
                </a:solidFill>
                <a:latin typeface="맑은 고딕" pitchFamily="50" charset="-127"/>
                <a:ea typeface="맑은 고딕" pitchFamily="50" charset="-127"/>
              </a:rPr>
              <a:t> = </a:t>
            </a:r>
            <a:r>
              <a:rPr lang="en-US" altLang="ko-KR" sz="1600" b="1" dirty="0" err="1">
                <a:solidFill>
                  <a:schemeClr val="tx1"/>
                </a:solidFill>
                <a:latin typeface="맑은 고딕" pitchFamily="50" charset="-127"/>
                <a:ea typeface="맑은 고딕" pitchFamily="50" charset="-127"/>
              </a:rPr>
              <a:t>millis</a:t>
            </a:r>
            <a:r>
              <a:rPr lang="en-US" altLang="ko-KR" sz="1600" b="1" dirty="0">
                <a:solidFill>
                  <a:schemeClr val="tx1"/>
                </a:solidFill>
                <a:latin typeface="맑은 고딕" pitchFamily="50" charset="-127"/>
                <a:ea typeface="맑은 고딕" pitchFamily="50" charset="-127"/>
              </a:rPr>
              <a:t>( );</a:t>
            </a:r>
          </a:p>
          <a:p>
            <a:r>
              <a:rPr lang="en-US" altLang="ko-KR" sz="1600" b="1" dirty="0">
                <a:solidFill>
                  <a:schemeClr val="tx1"/>
                </a:solidFill>
                <a:latin typeface="맑은 고딕" pitchFamily="50" charset="-127"/>
                <a:ea typeface="맑은 고딕" pitchFamily="50" charset="-127"/>
              </a:rPr>
              <a:t>   if ( </a:t>
            </a:r>
            <a:r>
              <a:rPr lang="en-US" altLang="ko-KR" sz="1600" b="1" dirty="0" err="1">
                <a:solidFill>
                  <a:schemeClr val="tx1"/>
                </a:solidFill>
                <a:latin typeface="맑은 고딕" pitchFamily="50" charset="-127"/>
                <a:ea typeface="맑은 고딕" pitchFamily="50" charset="-127"/>
              </a:rPr>
              <a:t>currentTime</a:t>
            </a:r>
            <a:r>
              <a:rPr lang="en-US" altLang="ko-KR" sz="1600" b="1" dirty="0">
                <a:solidFill>
                  <a:schemeClr val="tx1"/>
                </a:solidFill>
                <a:latin typeface="맑은 고딕" pitchFamily="50" charset="-127"/>
                <a:ea typeface="맑은 고딕" pitchFamily="50" charset="-127"/>
              </a:rPr>
              <a:t> – </a:t>
            </a:r>
            <a:r>
              <a:rPr lang="en-US" altLang="ko-KR" sz="1600" b="1" dirty="0" err="1">
                <a:solidFill>
                  <a:schemeClr val="tx1"/>
                </a:solidFill>
                <a:latin typeface="맑은 고딕" pitchFamily="50" charset="-127"/>
                <a:ea typeface="맑은 고딕" pitchFamily="50" charset="-127"/>
              </a:rPr>
              <a:t>preTime</a:t>
            </a:r>
            <a:r>
              <a:rPr lang="en-US" altLang="ko-KR" sz="1600" b="1" dirty="0">
                <a:solidFill>
                  <a:schemeClr val="tx1"/>
                </a:solidFill>
                <a:latin typeface="맑은 고딕" pitchFamily="50" charset="-127"/>
                <a:ea typeface="맑은 고딕" pitchFamily="50" charset="-127"/>
              </a:rPr>
              <a:t> &gt; interval ) {</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preTime</a:t>
            </a:r>
            <a:r>
              <a:rPr lang="en-US" altLang="ko-KR" sz="1600" b="1" dirty="0">
                <a:solidFill>
                  <a:schemeClr val="tx1"/>
                </a:solidFill>
                <a:latin typeface="맑은 고딕" pitchFamily="50" charset="-127"/>
                <a:ea typeface="맑은 고딕" pitchFamily="50" charset="-127"/>
              </a:rPr>
              <a:t> = </a:t>
            </a:r>
            <a:r>
              <a:rPr lang="en-US" altLang="ko-KR" sz="1600" b="1" dirty="0" err="1">
                <a:solidFill>
                  <a:schemeClr val="tx1"/>
                </a:solidFill>
                <a:latin typeface="맑은 고딕" pitchFamily="50" charset="-127"/>
                <a:ea typeface="맑은 고딕" pitchFamily="50" charset="-127"/>
              </a:rPr>
              <a:t>currentTime</a:t>
            </a:r>
            <a:r>
              <a:rPr lang="en-US" altLang="ko-KR" sz="1600" b="1" dirty="0">
                <a:solidFill>
                  <a:schemeClr val="tx1"/>
                </a:solidFill>
                <a:latin typeface="맑은 고딕" pitchFamily="50" charset="-127"/>
                <a:ea typeface="맑은 고딕" pitchFamily="50" charset="-127"/>
              </a:rPr>
              <a:t>;</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ledState</a:t>
            </a:r>
            <a:r>
              <a:rPr lang="en-US" altLang="ko-KR" sz="1600" b="1" dirty="0">
                <a:solidFill>
                  <a:schemeClr val="tx1"/>
                </a:solidFill>
                <a:latin typeface="맑은 고딕" pitchFamily="50" charset="-127"/>
                <a:ea typeface="맑은 고딕" pitchFamily="50" charset="-127"/>
              </a:rPr>
              <a:t> = !</a:t>
            </a:r>
            <a:r>
              <a:rPr lang="en-US" altLang="ko-KR" sz="1600" b="1" dirty="0" err="1">
                <a:solidFill>
                  <a:schemeClr val="tx1"/>
                </a:solidFill>
                <a:latin typeface="맑은 고딕" pitchFamily="50" charset="-127"/>
                <a:ea typeface="맑은 고딕" pitchFamily="50" charset="-127"/>
              </a:rPr>
              <a:t>ledState</a:t>
            </a:r>
            <a:r>
              <a:rPr lang="en-US" altLang="ko-KR" sz="1600" b="1" dirty="0">
                <a:solidFill>
                  <a:schemeClr val="tx1"/>
                </a:solidFill>
                <a:latin typeface="맑은 고딕" pitchFamily="50" charset="-127"/>
                <a:ea typeface="맑은 고딕" pitchFamily="50" charset="-127"/>
              </a:rPr>
              <a:t>;</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digitalWrite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rLedPin</a:t>
            </a:r>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ledState</a:t>
            </a:r>
            <a:r>
              <a:rPr lang="en-US" altLang="ko-KR" sz="1600" b="1" dirty="0">
                <a:solidFill>
                  <a:schemeClr val="tx1"/>
                </a:solidFill>
                <a:latin typeface="맑은 고딕" pitchFamily="50" charset="-127"/>
                <a:ea typeface="맑은 고딕" pitchFamily="50" charset="-127"/>
              </a:rPr>
              <a:t>);</a:t>
            </a:r>
          </a:p>
          <a:p>
            <a:r>
              <a:rPr lang="en-US" altLang="ko-KR" sz="1600" b="1" dirty="0">
                <a:solidFill>
                  <a:schemeClr val="tx1"/>
                </a:solidFill>
                <a:latin typeface="맑은 고딕" pitchFamily="50" charset="-127"/>
                <a:ea typeface="맑은 고딕" pitchFamily="50" charset="-127"/>
              </a:rPr>
              <a:t>   }</a:t>
            </a:r>
          </a:p>
          <a:p>
            <a:r>
              <a:rPr lang="en-US" altLang="ko-KR" sz="1600" b="1" dirty="0">
                <a:solidFill>
                  <a:schemeClr val="tx1"/>
                </a:solidFill>
                <a:latin typeface="맑은 고딕" pitchFamily="50" charset="-127"/>
                <a:ea typeface="맑은 고딕" pitchFamily="50" charset="-127"/>
              </a:rPr>
              <a:t>}</a:t>
            </a:r>
          </a:p>
        </p:txBody>
      </p:sp>
      <p:sp>
        <p:nvSpPr>
          <p:cNvPr id="9" name="직사각형 8">
            <a:extLst>
              <a:ext uri="{FF2B5EF4-FFF2-40B4-BE49-F238E27FC236}">
                <a16:creationId xmlns:a16="http://schemas.microsoft.com/office/drawing/2014/main" id="{5220A255-0EAC-4F9B-9BFF-F4D7B8DA099F}"/>
              </a:ext>
            </a:extLst>
          </p:cNvPr>
          <p:cNvSpPr/>
          <p:nvPr/>
        </p:nvSpPr>
        <p:spPr>
          <a:xfrm>
            <a:off x="818071" y="1295870"/>
            <a:ext cx="4975263"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F57EF7D3-8995-4D88-8CA8-702F9A0E0A92}"/>
              </a:ext>
            </a:extLst>
          </p:cNvPr>
          <p:cNvSpPr/>
          <p:nvPr/>
        </p:nvSpPr>
        <p:spPr>
          <a:xfrm>
            <a:off x="6049069" y="1292635"/>
            <a:ext cx="4975263" cy="4464495"/>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rgbClr val="00B050"/>
                </a:solidFill>
                <a:latin typeface="맑은 고딕" pitchFamily="50" charset="-127"/>
                <a:ea typeface="맑은 고딕" pitchFamily="50" charset="-127"/>
              </a:rPr>
              <a:t>int</a:t>
            </a:r>
            <a:r>
              <a:rPr lang="ko-KR" altLang="en-US" sz="1600" b="1" dirty="0">
                <a:solidFill>
                  <a:srgbClr val="00B050"/>
                </a:solidFill>
                <a:latin typeface="맑은 고딕" pitchFamily="50" charset="-127"/>
                <a:ea typeface="맑은 고딕" pitchFamily="50" charset="-127"/>
              </a:rPr>
              <a:t> </a:t>
            </a:r>
            <a:r>
              <a:rPr lang="en-US" altLang="ko-KR" sz="1600" b="1" dirty="0" err="1">
                <a:solidFill>
                  <a:srgbClr val="00B050"/>
                </a:solidFill>
                <a:latin typeface="맑은 고딕" pitchFamily="50" charset="-127"/>
                <a:ea typeface="맑은 고딕" pitchFamily="50" charset="-127"/>
              </a:rPr>
              <a:t>gLedPin</a:t>
            </a:r>
            <a:r>
              <a:rPr lang="ko-KR" altLang="en-US" sz="1600" b="1" dirty="0">
                <a:solidFill>
                  <a:srgbClr val="00B050"/>
                </a:solidFill>
                <a:latin typeface="맑은 고딕" pitchFamily="50" charset="-127"/>
                <a:ea typeface="맑은 고딕" pitchFamily="50" charset="-127"/>
              </a:rPr>
              <a:t> </a:t>
            </a:r>
            <a:r>
              <a:rPr lang="en-US" altLang="ko-KR" sz="1600" b="1" dirty="0">
                <a:solidFill>
                  <a:srgbClr val="00B050"/>
                </a:solidFill>
                <a:latin typeface="맑은 고딕" pitchFamily="50" charset="-127"/>
                <a:ea typeface="맑은 고딕" pitchFamily="50" charset="-127"/>
              </a:rPr>
              <a:t>=</a:t>
            </a:r>
            <a:r>
              <a:rPr lang="ko-KR" altLang="en-US" sz="1600" b="1" dirty="0">
                <a:solidFill>
                  <a:srgbClr val="00B050"/>
                </a:solidFill>
                <a:latin typeface="맑은 고딕" pitchFamily="50" charset="-127"/>
                <a:ea typeface="맑은 고딕" pitchFamily="50" charset="-127"/>
              </a:rPr>
              <a:t> </a:t>
            </a:r>
            <a:r>
              <a:rPr lang="en-US" altLang="ko-KR" sz="1600" b="1" dirty="0">
                <a:solidFill>
                  <a:srgbClr val="00B050"/>
                </a:solidFill>
                <a:latin typeface="맑은 고딕" pitchFamily="50" charset="-127"/>
                <a:ea typeface="맑은 고딕" pitchFamily="50" charset="-127"/>
              </a:rPr>
              <a:t>8;</a:t>
            </a:r>
          </a:p>
          <a:p>
            <a:r>
              <a:rPr lang="en-US" altLang="ko-KR" sz="1600" b="1" dirty="0">
                <a:solidFill>
                  <a:srgbClr val="00B050"/>
                </a:solidFill>
                <a:latin typeface="맑은 고딕" pitchFamily="50" charset="-127"/>
                <a:ea typeface="맑은 고딕" pitchFamily="50" charset="-127"/>
              </a:rPr>
              <a:t>int </a:t>
            </a:r>
            <a:r>
              <a:rPr lang="en-US" altLang="ko-KR" sz="1600" b="1" dirty="0" err="1">
                <a:solidFill>
                  <a:srgbClr val="00B050"/>
                </a:solidFill>
                <a:latin typeface="맑은 고딕" pitchFamily="50" charset="-127"/>
                <a:ea typeface="맑은 고딕" pitchFamily="50" charset="-127"/>
              </a:rPr>
              <a:t>buttonPin</a:t>
            </a:r>
            <a:r>
              <a:rPr lang="en-US" altLang="ko-KR" sz="1600" b="1" dirty="0">
                <a:solidFill>
                  <a:srgbClr val="00B050"/>
                </a:solidFill>
                <a:latin typeface="맑은 고딕" pitchFamily="50" charset="-127"/>
                <a:ea typeface="맑은 고딕" pitchFamily="50" charset="-127"/>
              </a:rPr>
              <a:t> = 2;</a:t>
            </a:r>
          </a:p>
          <a:p>
            <a:endParaRPr lang="en-US" altLang="ko-KR" sz="1600" b="1" dirty="0">
              <a:solidFill>
                <a:schemeClr val="tx1"/>
              </a:solidFill>
              <a:latin typeface="맑은 고딕" pitchFamily="50" charset="-127"/>
              <a:ea typeface="맑은 고딕" pitchFamily="50" charset="-127"/>
            </a:endParaRPr>
          </a:p>
          <a:p>
            <a:r>
              <a:rPr lang="en-US" altLang="ko-KR" sz="1600" b="1" dirty="0">
                <a:solidFill>
                  <a:schemeClr val="tx1"/>
                </a:solidFill>
                <a:latin typeface="맑은 고딕" pitchFamily="50" charset="-127"/>
                <a:ea typeface="맑은 고딕" pitchFamily="50" charset="-127"/>
              </a:rPr>
              <a:t>void setup() {</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rgbClr val="00B050"/>
                </a:solidFill>
                <a:latin typeface="맑은 고딕" pitchFamily="50" charset="-127"/>
                <a:ea typeface="맑은 고딕" pitchFamily="50" charset="-127"/>
              </a:rPr>
              <a:t>pinMode</a:t>
            </a:r>
            <a:r>
              <a:rPr lang="en-US" altLang="ko-KR" sz="1600" b="1" dirty="0">
                <a:solidFill>
                  <a:srgbClr val="00B050"/>
                </a:solidFill>
                <a:latin typeface="맑은 고딕" pitchFamily="50" charset="-127"/>
                <a:ea typeface="맑은 고딕" pitchFamily="50" charset="-127"/>
              </a:rPr>
              <a:t>(</a:t>
            </a:r>
            <a:r>
              <a:rPr lang="en-US" altLang="ko-KR" sz="1600" b="1" dirty="0" err="1">
                <a:solidFill>
                  <a:srgbClr val="00B050"/>
                </a:solidFill>
                <a:latin typeface="맑은 고딕" pitchFamily="50" charset="-127"/>
                <a:ea typeface="맑은 고딕" pitchFamily="50" charset="-127"/>
              </a:rPr>
              <a:t>gLedPin</a:t>
            </a:r>
            <a:r>
              <a:rPr lang="en-US" altLang="ko-KR" sz="1600" b="1" dirty="0">
                <a:solidFill>
                  <a:srgbClr val="00B050"/>
                </a:solidFill>
                <a:latin typeface="맑은 고딕" pitchFamily="50" charset="-127"/>
                <a:ea typeface="맑은 고딕" pitchFamily="50" charset="-127"/>
              </a:rPr>
              <a:t>, OUTPUT);</a:t>
            </a:r>
          </a:p>
          <a:p>
            <a:r>
              <a:rPr lang="en-US" altLang="ko-KR" sz="1600" b="1" dirty="0">
                <a:solidFill>
                  <a:srgbClr val="00B050"/>
                </a:solidFill>
                <a:latin typeface="맑은 고딕" pitchFamily="50" charset="-127"/>
                <a:ea typeface="맑은 고딕" pitchFamily="50" charset="-127"/>
              </a:rPr>
              <a:t>  </a:t>
            </a:r>
            <a:r>
              <a:rPr lang="en-US" altLang="ko-KR" sz="1600" b="1" dirty="0" err="1">
                <a:solidFill>
                  <a:srgbClr val="00B050"/>
                </a:solidFill>
                <a:latin typeface="맑은 고딕" pitchFamily="50" charset="-127"/>
                <a:ea typeface="맑은 고딕" pitchFamily="50" charset="-127"/>
              </a:rPr>
              <a:t>pinMode</a:t>
            </a:r>
            <a:r>
              <a:rPr lang="en-US" altLang="ko-KR" sz="1600" b="1" dirty="0">
                <a:solidFill>
                  <a:srgbClr val="00B050"/>
                </a:solidFill>
                <a:latin typeface="맑은 고딕" pitchFamily="50" charset="-127"/>
                <a:ea typeface="맑은 고딕" pitchFamily="50" charset="-127"/>
              </a:rPr>
              <a:t>(</a:t>
            </a:r>
            <a:r>
              <a:rPr lang="en-US" altLang="ko-KR" sz="1600" b="1" dirty="0" err="1">
                <a:solidFill>
                  <a:srgbClr val="00B050"/>
                </a:solidFill>
                <a:latin typeface="맑은 고딕" pitchFamily="50" charset="-127"/>
                <a:ea typeface="맑은 고딕" pitchFamily="50" charset="-127"/>
              </a:rPr>
              <a:t>buttonPin</a:t>
            </a:r>
            <a:r>
              <a:rPr lang="en-US" altLang="ko-KR" sz="1600" b="1" dirty="0">
                <a:solidFill>
                  <a:srgbClr val="00B050"/>
                </a:solidFill>
                <a:latin typeface="맑은 고딕" pitchFamily="50" charset="-127"/>
                <a:ea typeface="맑은 고딕" pitchFamily="50" charset="-127"/>
              </a:rPr>
              <a:t>, INPUT);</a:t>
            </a:r>
          </a:p>
          <a:p>
            <a:r>
              <a:rPr lang="en-US" altLang="ko-KR" sz="1600" b="1" dirty="0">
                <a:solidFill>
                  <a:schemeClr val="tx1"/>
                </a:solidFill>
                <a:latin typeface="맑은 고딕" pitchFamily="50" charset="-127"/>
                <a:ea typeface="맑은 고딕" pitchFamily="50" charset="-127"/>
              </a:rPr>
              <a:t> }</a:t>
            </a:r>
          </a:p>
          <a:p>
            <a:endParaRPr lang="en-US" altLang="ko-KR" sz="1600" b="1" dirty="0">
              <a:solidFill>
                <a:schemeClr val="tx1"/>
              </a:solidFill>
              <a:latin typeface="맑은 고딕" pitchFamily="50" charset="-127"/>
              <a:ea typeface="맑은 고딕" pitchFamily="50" charset="-127"/>
            </a:endParaRPr>
          </a:p>
          <a:p>
            <a:r>
              <a:rPr lang="en-US" altLang="ko-KR" sz="1600" b="1" dirty="0">
                <a:solidFill>
                  <a:schemeClr val="tx1"/>
                </a:solidFill>
                <a:latin typeface="맑은 고딕" pitchFamily="50" charset="-127"/>
                <a:ea typeface="맑은 고딕" pitchFamily="50" charset="-127"/>
              </a:rPr>
              <a:t>void loop() {</a:t>
            </a:r>
          </a:p>
          <a:p>
            <a:r>
              <a:rPr lang="en-US" altLang="ko-KR" sz="1600" b="1" dirty="0">
                <a:solidFill>
                  <a:schemeClr val="tx1"/>
                </a:solidFill>
                <a:latin typeface="맑은 고딕" pitchFamily="50" charset="-127"/>
                <a:ea typeface="맑은 고딕" pitchFamily="50" charset="-127"/>
              </a:rPr>
              <a:t>   </a:t>
            </a:r>
            <a:r>
              <a:rPr lang="en-US" altLang="ko-KR" sz="1600" b="1" dirty="0">
                <a:solidFill>
                  <a:srgbClr val="00B050"/>
                </a:solidFill>
                <a:latin typeface="맑은 고딕" pitchFamily="50" charset="-127"/>
                <a:ea typeface="맑은 고딕" pitchFamily="50" charset="-127"/>
              </a:rPr>
              <a:t>int </a:t>
            </a:r>
            <a:r>
              <a:rPr lang="en-US" altLang="ko-KR" sz="1600" b="1" dirty="0" err="1">
                <a:solidFill>
                  <a:srgbClr val="00B050"/>
                </a:solidFill>
                <a:latin typeface="맑은 고딕" pitchFamily="50" charset="-127"/>
                <a:ea typeface="맑은 고딕" pitchFamily="50" charset="-127"/>
              </a:rPr>
              <a:t>puttonState</a:t>
            </a:r>
            <a:r>
              <a:rPr lang="en-US" altLang="ko-KR" sz="1600" b="1" dirty="0">
                <a:solidFill>
                  <a:srgbClr val="00B050"/>
                </a:solidFill>
                <a:latin typeface="맑은 고딕" pitchFamily="50" charset="-127"/>
                <a:ea typeface="맑은 고딕" pitchFamily="50" charset="-127"/>
              </a:rPr>
              <a:t> = </a:t>
            </a:r>
            <a:r>
              <a:rPr lang="en-US" altLang="ko-KR" sz="1600" b="1" dirty="0" err="1">
                <a:solidFill>
                  <a:srgbClr val="00B050"/>
                </a:solidFill>
                <a:latin typeface="맑은 고딕" pitchFamily="50" charset="-127"/>
                <a:ea typeface="맑은 고딕" pitchFamily="50" charset="-127"/>
              </a:rPr>
              <a:t>digitalRead</a:t>
            </a:r>
            <a:r>
              <a:rPr lang="en-US" altLang="ko-KR" sz="1600" b="1" dirty="0">
                <a:solidFill>
                  <a:srgbClr val="00B050"/>
                </a:solidFill>
                <a:latin typeface="맑은 고딕" pitchFamily="50" charset="-127"/>
                <a:ea typeface="맑은 고딕" pitchFamily="50" charset="-127"/>
              </a:rPr>
              <a:t>(</a:t>
            </a:r>
            <a:r>
              <a:rPr lang="en-US" altLang="ko-KR" sz="1600" b="1" dirty="0" err="1">
                <a:solidFill>
                  <a:srgbClr val="00B050"/>
                </a:solidFill>
                <a:latin typeface="맑은 고딕" pitchFamily="50" charset="-127"/>
                <a:ea typeface="맑은 고딕" pitchFamily="50" charset="-127"/>
              </a:rPr>
              <a:t>buttonPin</a:t>
            </a:r>
            <a:r>
              <a:rPr lang="en-US" altLang="ko-KR" sz="1600" b="1" dirty="0">
                <a:solidFill>
                  <a:srgbClr val="00B050"/>
                </a:solidFill>
                <a:latin typeface="맑은 고딕" pitchFamily="50" charset="-127"/>
                <a:ea typeface="맑은 고딕" pitchFamily="50" charset="-127"/>
              </a:rPr>
              <a:t>);</a:t>
            </a:r>
          </a:p>
          <a:p>
            <a:r>
              <a:rPr lang="en-US" altLang="ko-KR" sz="1600" b="1" dirty="0">
                <a:solidFill>
                  <a:srgbClr val="00B050"/>
                </a:solidFill>
                <a:latin typeface="맑은 고딕" pitchFamily="50" charset="-127"/>
                <a:ea typeface="맑은 고딕" pitchFamily="50" charset="-127"/>
              </a:rPr>
              <a:t>   </a:t>
            </a:r>
            <a:r>
              <a:rPr lang="en-US" altLang="ko-KR" sz="1600" b="1" dirty="0" err="1">
                <a:solidFill>
                  <a:srgbClr val="00B050"/>
                </a:solidFill>
                <a:latin typeface="맑은 고딕" pitchFamily="50" charset="-127"/>
                <a:ea typeface="맑은 고딕" pitchFamily="50" charset="-127"/>
              </a:rPr>
              <a:t>digitalWrite</a:t>
            </a:r>
            <a:r>
              <a:rPr lang="en-US" altLang="ko-KR" sz="1600" b="1" dirty="0">
                <a:solidFill>
                  <a:srgbClr val="00B050"/>
                </a:solidFill>
                <a:latin typeface="맑은 고딕" pitchFamily="50" charset="-127"/>
                <a:ea typeface="맑은 고딕" pitchFamily="50" charset="-127"/>
              </a:rPr>
              <a:t>(</a:t>
            </a:r>
            <a:r>
              <a:rPr lang="en-US" altLang="ko-KR" sz="1600" b="1" dirty="0" err="1">
                <a:solidFill>
                  <a:srgbClr val="00B050"/>
                </a:solidFill>
                <a:latin typeface="맑은 고딕" pitchFamily="50" charset="-127"/>
                <a:ea typeface="맑은 고딕" pitchFamily="50" charset="-127"/>
              </a:rPr>
              <a:t>gLedPin</a:t>
            </a:r>
            <a:r>
              <a:rPr lang="en-US" altLang="ko-KR" sz="1600" b="1" dirty="0">
                <a:solidFill>
                  <a:srgbClr val="00B050"/>
                </a:solidFill>
                <a:latin typeface="맑은 고딕" pitchFamily="50" charset="-127"/>
                <a:ea typeface="맑은 고딕" pitchFamily="50" charset="-127"/>
              </a:rPr>
              <a:t>, </a:t>
            </a:r>
            <a:r>
              <a:rPr lang="en-US" altLang="ko-KR" sz="1600" b="1" dirty="0" err="1">
                <a:solidFill>
                  <a:srgbClr val="00B050"/>
                </a:solidFill>
                <a:latin typeface="맑은 고딕" pitchFamily="50" charset="-127"/>
                <a:ea typeface="맑은 고딕" pitchFamily="50" charset="-127"/>
              </a:rPr>
              <a:t>buttonState</a:t>
            </a:r>
            <a:r>
              <a:rPr lang="en-US" altLang="ko-KR" sz="1600" b="1" dirty="0">
                <a:solidFill>
                  <a:srgbClr val="00B050"/>
                </a:solidFill>
                <a:latin typeface="맑은 고딕" pitchFamily="50" charset="-127"/>
                <a:ea typeface="맑은 고딕" pitchFamily="50" charset="-127"/>
              </a:rPr>
              <a:t>);</a:t>
            </a:r>
          </a:p>
          <a:p>
            <a:r>
              <a:rPr lang="en-US" altLang="ko-KR" sz="1600" b="1" dirty="0">
                <a:solidFill>
                  <a:schemeClr val="tx1"/>
                </a:solidFill>
                <a:latin typeface="맑은 고딕" pitchFamily="50" charset="-127"/>
                <a:ea typeface="맑은 고딕" pitchFamily="50" charset="-127"/>
              </a:rPr>
              <a:t>}</a:t>
            </a:r>
          </a:p>
        </p:txBody>
      </p:sp>
      <p:sp>
        <p:nvSpPr>
          <p:cNvPr id="11" name="직사각형 10">
            <a:extLst>
              <a:ext uri="{FF2B5EF4-FFF2-40B4-BE49-F238E27FC236}">
                <a16:creationId xmlns:a16="http://schemas.microsoft.com/office/drawing/2014/main" id="{41226BB4-BCBC-401D-87F0-37655889CAAE}"/>
              </a:ext>
            </a:extLst>
          </p:cNvPr>
          <p:cNvSpPr/>
          <p:nvPr/>
        </p:nvSpPr>
        <p:spPr>
          <a:xfrm>
            <a:off x="6049070" y="1292634"/>
            <a:ext cx="4975263"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왼쪽 중괄호 3">
            <a:extLst>
              <a:ext uri="{FF2B5EF4-FFF2-40B4-BE49-F238E27FC236}">
                <a16:creationId xmlns:a16="http://schemas.microsoft.com/office/drawing/2014/main" id="{0CA1A253-431C-45BD-BC51-1ED1D3325A5A}"/>
              </a:ext>
            </a:extLst>
          </p:cNvPr>
          <p:cNvSpPr/>
          <p:nvPr/>
        </p:nvSpPr>
        <p:spPr>
          <a:xfrm>
            <a:off x="5905053" y="2087959"/>
            <a:ext cx="72008" cy="43204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왼쪽 중괄호 11">
            <a:extLst>
              <a:ext uri="{FF2B5EF4-FFF2-40B4-BE49-F238E27FC236}">
                <a16:creationId xmlns:a16="http://schemas.microsoft.com/office/drawing/2014/main" id="{8E571510-A176-415C-8713-D5B379CF700E}"/>
              </a:ext>
            </a:extLst>
          </p:cNvPr>
          <p:cNvSpPr/>
          <p:nvPr/>
        </p:nvSpPr>
        <p:spPr>
          <a:xfrm>
            <a:off x="5906782" y="3074239"/>
            <a:ext cx="72008" cy="43204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 name="왼쪽 중괄호 12">
            <a:extLst>
              <a:ext uri="{FF2B5EF4-FFF2-40B4-BE49-F238E27FC236}">
                <a16:creationId xmlns:a16="http://schemas.microsoft.com/office/drawing/2014/main" id="{ABC269B6-D15A-4180-8431-AE8C79B00380}"/>
              </a:ext>
            </a:extLst>
          </p:cNvPr>
          <p:cNvSpPr/>
          <p:nvPr/>
        </p:nvSpPr>
        <p:spPr>
          <a:xfrm>
            <a:off x="5885197" y="4320207"/>
            <a:ext cx="72008" cy="43204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7" name="직선 화살표 연결선 6">
            <a:extLst>
              <a:ext uri="{FF2B5EF4-FFF2-40B4-BE49-F238E27FC236}">
                <a16:creationId xmlns:a16="http://schemas.microsoft.com/office/drawing/2014/main" id="{AAE03434-2F09-438A-93FD-C7A8BF27CF5E}"/>
              </a:ext>
            </a:extLst>
          </p:cNvPr>
          <p:cNvCxnSpPr>
            <a:stCxn id="4" idx="1"/>
          </p:cNvCxnSpPr>
          <p:nvPr/>
        </p:nvCxnSpPr>
        <p:spPr>
          <a:xfrm flipH="1" flipV="1">
            <a:off x="2736701" y="1655911"/>
            <a:ext cx="3168352"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7E826142-FB52-42D0-8AAC-05E2BE8195A6}"/>
              </a:ext>
            </a:extLst>
          </p:cNvPr>
          <p:cNvCxnSpPr>
            <a:cxnSpLocks/>
          </p:cNvCxnSpPr>
          <p:nvPr/>
        </p:nvCxnSpPr>
        <p:spPr>
          <a:xfrm flipH="1" flipV="1">
            <a:off x="2736701" y="3240087"/>
            <a:ext cx="3145320" cy="42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B10647D7-32CF-4443-9F9A-9E965B170AE3}"/>
              </a:ext>
            </a:extLst>
          </p:cNvPr>
          <p:cNvCxnSpPr>
            <a:cxnSpLocks/>
          </p:cNvCxnSpPr>
          <p:nvPr/>
        </p:nvCxnSpPr>
        <p:spPr>
          <a:xfrm flipH="1">
            <a:off x="2520677" y="4557287"/>
            <a:ext cx="3278012" cy="699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534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delay( ) </a:t>
            </a:r>
            <a:r>
              <a:rPr lang="ko-KR" altLang="en-US" dirty="0"/>
              <a:t>함수 없이 주기적인 작업 실행</a:t>
            </a:r>
          </a:p>
        </p:txBody>
      </p:sp>
      <p:sp>
        <p:nvSpPr>
          <p:cNvPr id="2" name="내용 개체 틀 1"/>
          <p:cNvSpPr>
            <a:spLocks noGrp="1"/>
          </p:cNvSpPr>
          <p:nvPr>
            <p:ph sz="quarter" idx="11"/>
          </p:nvPr>
        </p:nvSpPr>
        <p:spPr/>
        <p:txBody>
          <a:bodyPr/>
          <a:lstStyle/>
          <a:p>
            <a:r>
              <a:rPr lang="ko-KR" altLang="en-US" dirty="0"/>
              <a:t>동작 </a:t>
            </a:r>
            <a:r>
              <a:rPr lang="en-US" altLang="ko-KR" dirty="0"/>
              <a:t>1</a:t>
            </a:r>
            <a:r>
              <a:rPr lang="ko-KR" altLang="en-US" dirty="0"/>
              <a:t>과</a:t>
            </a:r>
            <a:r>
              <a:rPr lang="en-US" altLang="ko-KR" dirty="0"/>
              <a:t> 2</a:t>
            </a:r>
            <a:r>
              <a:rPr lang="ko-KR" altLang="en-US" dirty="0"/>
              <a:t>을 구현하는 코드</a:t>
            </a:r>
            <a:endParaRPr lang="en-US" altLang="ko-KR" dirty="0"/>
          </a:p>
          <a:p>
            <a:pPr lvl="1"/>
            <a:r>
              <a:rPr lang="ko-KR" altLang="en-US" dirty="0"/>
              <a:t>아래 두 코드를 통합</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101</a:t>
            </a:fld>
            <a:endParaRPr lang="en-US" dirty="0"/>
          </a:p>
        </p:txBody>
      </p:sp>
      <p:sp>
        <p:nvSpPr>
          <p:cNvPr id="8" name="직사각형 7">
            <a:extLst>
              <a:ext uri="{FF2B5EF4-FFF2-40B4-BE49-F238E27FC236}">
                <a16:creationId xmlns:a16="http://schemas.microsoft.com/office/drawing/2014/main" id="{0E1051FC-924C-45A2-A26D-94F1432CFCA7}"/>
              </a:ext>
            </a:extLst>
          </p:cNvPr>
          <p:cNvSpPr/>
          <p:nvPr/>
        </p:nvSpPr>
        <p:spPr>
          <a:xfrm>
            <a:off x="818070" y="1295871"/>
            <a:ext cx="4975263" cy="4464495"/>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chemeClr val="tx1"/>
                </a:solidFill>
                <a:latin typeface="맑은 고딕" pitchFamily="50" charset="-127"/>
                <a:ea typeface="맑은 고딕" pitchFamily="50" charset="-127"/>
              </a:rPr>
              <a:t>int</a:t>
            </a:r>
            <a:r>
              <a:rPr lang="ko-KR" altLang="en-US"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rLedPin</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13;</a:t>
            </a:r>
          </a:p>
          <a:p>
            <a:r>
              <a:rPr lang="en-US" altLang="ko-KR" sz="1600" b="1" dirty="0">
                <a:solidFill>
                  <a:srgbClr val="00B050"/>
                </a:solidFill>
                <a:latin typeface="맑은 고딕" pitchFamily="50" charset="-127"/>
                <a:ea typeface="맑은 고딕" pitchFamily="50" charset="-127"/>
              </a:rPr>
              <a:t>int</a:t>
            </a:r>
            <a:r>
              <a:rPr lang="ko-KR" altLang="en-US" sz="1600" b="1" dirty="0">
                <a:solidFill>
                  <a:srgbClr val="00B050"/>
                </a:solidFill>
                <a:latin typeface="맑은 고딕" pitchFamily="50" charset="-127"/>
                <a:ea typeface="맑은 고딕" pitchFamily="50" charset="-127"/>
              </a:rPr>
              <a:t> </a:t>
            </a:r>
            <a:r>
              <a:rPr lang="en-US" altLang="ko-KR" sz="1600" b="1" dirty="0" err="1">
                <a:solidFill>
                  <a:srgbClr val="00B050"/>
                </a:solidFill>
                <a:latin typeface="맑은 고딕" pitchFamily="50" charset="-127"/>
                <a:ea typeface="맑은 고딕" pitchFamily="50" charset="-127"/>
              </a:rPr>
              <a:t>gLedPin</a:t>
            </a:r>
            <a:r>
              <a:rPr lang="ko-KR" altLang="en-US" sz="1600" b="1" dirty="0">
                <a:solidFill>
                  <a:srgbClr val="00B050"/>
                </a:solidFill>
                <a:latin typeface="맑은 고딕" pitchFamily="50" charset="-127"/>
                <a:ea typeface="맑은 고딕" pitchFamily="50" charset="-127"/>
              </a:rPr>
              <a:t> </a:t>
            </a:r>
            <a:r>
              <a:rPr lang="en-US" altLang="ko-KR" sz="1600" b="1" dirty="0">
                <a:solidFill>
                  <a:srgbClr val="00B050"/>
                </a:solidFill>
                <a:latin typeface="맑은 고딕" pitchFamily="50" charset="-127"/>
                <a:ea typeface="맑은 고딕" pitchFamily="50" charset="-127"/>
              </a:rPr>
              <a:t>=</a:t>
            </a:r>
            <a:r>
              <a:rPr lang="ko-KR" altLang="en-US" sz="1600" b="1" dirty="0">
                <a:solidFill>
                  <a:srgbClr val="00B050"/>
                </a:solidFill>
                <a:latin typeface="맑은 고딕" pitchFamily="50" charset="-127"/>
                <a:ea typeface="맑은 고딕" pitchFamily="50" charset="-127"/>
              </a:rPr>
              <a:t> </a:t>
            </a:r>
            <a:r>
              <a:rPr lang="en-US" altLang="ko-KR" sz="1600" b="1" dirty="0">
                <a:solidFill>
                  <a:srgbClr val="00B050"/>
                </a:solidFill>
                <a:latin typeface="맑은 고딕" pitchFamily="50" charset="-127"/>
                <a:ea typeface="맑은 고딕" pitchFamily="50" charset="-127"/>
              </a:rPr>
              <a:t>8;</a:t>
            </a:r>
          </a:p>
          <a:p>
            <a:r>
              <a:rPr lang="en-US" altLang="ko-KR" sz="1600" b="1" dirty="0">
                <a:solidFill>
                  <a:srgbClr val="00B050"/>
                </a:solidFill>
                <a:latin typeface="맑은 고딕" pitchFamily="50" charset="-127"/>
                <a:ea typeface="맑은 고딕" pitchFamily="50" charset="-127"/>
              </a:rPr>
              <a:t>int </a:t>
            </a:r>
            <a:r>
              <a:rPr lang="en-US" altLang="ko-KR" sz="1600" b="1" dirty="0" err="1">
                <a:solidFill>
                  <a:srgbClr val="00B050"/>
                </a:solidFill>
                <a:latin typeface="맑은 고딕" pitchFamily="50" charset="-127"/>
                <a:ea typeface="맑은 고딕" pitchFamily="50" charset="-127"/>
              </a:rPr>
              <a:t>buttonPin</a:t>
            </a:r>
            <a:r>
              <a:rPr lang="en-US" altLang="ko-KR" sz="1600" b="1" dirty="0">
                <a:solidFill>
                  <a:srgbClr val="00B050"/>
                </a:solidFill>
                <a:latin typeface="맑은 고딕" pitchFamily="50" charset="-127"/>
                <a:ea typeface="맑은 고딕" pitchFamily="50" charset="-127"/>
              </a:rPr>
              <a:t> = 2;</a:t>
            </a:r>
          </a:p>
          <a:p>
            <a:endParaRPr lang="en-US" altLang="ko-KR" sz="1600" b="1" dirty="0">
              <a:solidFill>
                <a:schemeClr val="tx1"/>
              </a:solidFill>
              <a:latin typeface="맑은 고딕" pitchFamily="50" charset="-127"/>
              <a:ea typeface="맑은 고딕" pitchFamily="50" charset="-127"/>
            </a:endParaRPr>
          </a:p>
          <a:p>
            <a:r>
              <a:rPr lang="en-US" altLang="ko-KR" sz="1600" b="1" dirty="0">
                <a:solidFill>
                  <a:schemeClr val="tx1"/>
                </a:solidFill>
                <a:latin typeface="맑은 고딕" pitchFamily="50" charset="-127"/>
                <a:ea typeface="맑은 고딕" pitchFamily="50" charset="-127"/>
              </a:rPr>
              <a:t>unsigned</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long</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int</a:t>
            </a:r>
            <a:r>
              <a:rPr lang="ko-KR" altLang="en-US"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preTime</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0;</a:t>
            </a:r>
          </a:p>
          <a:p>
            <a:r>
              <a:rPr lang="en-US" altLang="ko-KR" sz="1600" b="1" dirty="0">
                <a:solidFill>
                  <a:schemeClr val="tx1"/>
                </a:solidFill>
                <a:latin typeface="맑은 고딕" pitchFamily="50" charset="-127"/>
                <a:ea typeface="맑은 고딕" pitchFamily="50" charset="-127"/>
              </a:rPr>
              <a:t>unsigned long int  interval = 1000;</a:t>
            </a:r>
          </a:p>
          <a:p>
            <a:r>
              <a:rPr lang="en-US" altLang="ko-KR" sz="1600" b="1" dirty="0">
                <a:solidFill>
                  <a:schemeClr val="tx1"/>
                </a:solidFill>
                <a:latin typeface="맑은 고딕" pitchFamily="50" charset="-127"/>
                <a:ea typeface="맑은 고딕" pitchFamily="50" charset="-127"/>
              </a:rPr>
              <a:t>int </a:t>
            </a:r>
            <a:r>
              <a:rPr lang="en-US" altLang="ko-KR" sz="1600" b="1" dirty="0" err="1">
                <a:solidFill>
                  <a:schemeClr val="tx1"/>
                </a:solidFill>
                <a:latin typeface="맑은 고딕" pitchFamily="50" charset="-127"/>
                <a:ea typeface="맑은 고딕" pitchFamily="50" charset="-127"/>
              </a:rPr>
              <a:t>ledState</a:t>
            </a:r>
            <a:r>
              <a:rPr lang="en-US" altLang="ko-KR" sz="1600" b="1" dirty="0">
                <a:solidFill>
                  <a:schemeClr val="tx1"/>
                </a:solidFill>
                <a:latin typeface="맑은 고딕" pitchFamily="50" charset="-127"/>
                <a:ea typeface="맑은 고딕" pitchFamily="50" charset="-127"/>
              </a:rPr>
              <a:t> = LOW;</a:t>
            </a:r>
          </a:p>
          <a:p>
            <a:endParaRPr lang="en-US" altLang="ko-KR" sz="1600" b="1" dirty="0">
              <a:solidFill>
                <a:schemeClr val="tx1"/>
              </a:solidFill>
              <a:latin typeface="맑은 고딕" pitchFamily="50" charset="-127"/>
              <a:ea typeface="맑은 고딕" pitchFamily="50" charset="-127"/>
            </a:endParaRPr>
          </a:p>
          <a:p>
            <a:r>
              <a:rPr lang="en-US" altLang="ko-KR" sz="1600" b="1" dirty="0">
                <a:solidFill>
                  <a:schemeClr val="tx1"/>
                </a:solidFill>
                <a:latin typeface="맑은 고딕" pitchFamily="50" charset="-127"/>
                <a:ea typeface="맑은 고딕" pitchFamily="50" charset="-127"/>
              </a:rPr>
              <a:t>void setup() {</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pinMode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rLedPin</a:t>
            </a:r>
            <a:r>
              <a:rPr lang="en-US" altLang="ko-KR" sz="1600" b="1" dirty="0">
                <a:solidFill>
                  <a:schemeClr val="tx1"/>
                </a:solidFill>
                <a:latin typeface="맑은 고딕" pitchFamily="50" charset="-127"/>
                <a:ea typeface="맑은 고딕" pitchFamily="50" charset="-127"/>
              </a:rPr>
              <a:t>, OUTPUT);</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rgbClr val="00B050"/>
                </a:solidFill>
                <a:latin typeface="맑은 고딕" pitchFamily="50" charset="-127"/>
                <a:ea typeface="맑은 고딕" pitchFamily="50" charset="-127"/>
              </a:rPr>
              <a:t>pinMode</a:t>
            </a:r>
            <a:r>
              <a:rPr lang="en-US" altLang="ko-KR" sz="1600" b="1" dirty="0">
                <a:solidFill>
                  <a:srgbClr val="00B050"/>
                </a:solidFill>
                <a:latin typeface="맑은 고딕" pitchFamily="50" charset="-127"/>
                <a:ea typeface="맑은 고딕" pitchFamily="50" charset="-127"/>
              </a:rPr>
              <a:t>(</a:t>
            </a:r>
            <a:r>
              <a:rPr lang="en-US" altLang="ko-KR" sz="1600" b="1" dirty="0" err="1">
                <a:solidFill>
                  <a:srgbClr val="00B050"/>
                </a:solidFill>
                <a:latin typeface="맑은 고딕" pitchFamily="50" charset="-127"/>
                <a:ea typeface="맑은 고딕" pitchFamily="50" charset="-127"/>
              </a:rPr>
              <a:t>gLedPin</a:t>
            </a:r>
            <a:r>
              <a:rPr lang="en-US" altLang="ko-KR" sz="1600" b="1" dirty="0">
                <a:solidFill>
                  <a:srgbClr val="00B050"/>
                </a:solidFill>
                <a:latin typeface="맑은 고딕" pitchFamily="50" charset="-127"/>
                <a:ea typeface="맑은 고딕" pitchFamily="50" charset="-127"/>
              </a:rPr>
              <a:t>, OUTPUT);</a:t>
            </a:r>
          </a:p>
          <a:p>
            <a:r>
              <a:rPr lang="en-US" altLang="ko-KR" sz="1600" b="1" dirty="0">
                <a:solidFill>
                  <a:srgbClr val="00B050"/>
                </a:solidFill>
                <a:latin typeface="맑은 고딕" pitchFamily="50" charset="-127"/>
                <a:ea typeface="맑은 고딕" pitchFamily="50" charset="-127"/>
              </a:rPr>
              <a:t>  </a:t>
            </a:r>
            <a:r>
              <a:rPr lang="en-US" altLang="ko-KR" sz="1600" b="1" dirty="0" err="1">
                <a:solidFill>
                  <a:srgbClr val="00B050"/>
                </a:solidFill>
                <a:latin typeface="맑은 고딕" pitchFamily="50" charset="-127"/>
                <a:ea typeface="맑은 고딕" pitchFamily="50" charset="-127"/>
              </a:rPr>
              <a:t>pinMode</a:t>
            </a:r>
            <a:r>
              <a:rPr lang="en-US" altLang="ko-KR" sz="1600" b="1" dirty="0">
                <a:solidFill>
                  <a:srgbClr val="00B050"/>
                </a:solidFill>
                <a:latin typeface="맑은 고딕" pitchFamily="50" charset="-127"/>
                <a:ea typeface="맑은 고딕" pitchFamily="50" charset="-127"/>
              </a:rPr>
              <a:t>(</a:t>
            </a:r>
            <a:r>
              <a:rPr lang="en-US" altLang="ko-KR" sz="1600" b="1" dirty="0" err="1">
                <a:solidFill>
                  <a:srgbClr val="00B050"/>
                </a:solidFill>
                <a:latin typeface="맑은 고딕" pitchFamily="50" charset="-127"/>
                <a:ea typeface="맑은 고딕" pitchFamily="50" charset="-127"/>
              </a:rPr>
              <a:t>buttonPin</a:t>
            </a:r>
            <a:r>
              <a:rPr lang="en-US" altLang="ko-KR" sz="1600" b="1" dirty="0">
                <a:solidFill>
                  <a:srgbClr val="00B050"/>
                </a:solidFill>
                <a:latin typeface="맑은 고딕" pitchFamily="50" charset="-127"/>
                <a:ea typeface="맑은 고딕" pitchFamily="50" charset="-127"/>
              </a:rPr>
              <a:t>, INPUT);</a:t>
            </a:r>
          </a:p>
          <a:p>
            <a:r>
              <a:rPr lang="en-US" altLang="ko-KR" sz="1600" b="1" dirty="0">
                <a:solidFill>
                  <a:schemeClr val="tx1"/>
                </a:solidFill>
                <a:latin typeface="맑은 고딕" pitchFamily="50" charset="-127"/>
                <a:ea typeface="맑은 고딕" pitchFamily="50" charset="-127"/>
              </a:rPr>
              <a:t> }</a:t>
            </a:r>
          </a:p>
          <a:p>
            <a:endParaRPr lang="en-US" altLang="ko-KR" sz="1600" b="1" dirty="0">
              <a:solidFill>
                <a:schemeClr val="tx1"/>
              </a:solidFill>
              <a:latin typeface="맑은 고딕" pitchFamily="50" charset="-127"/>
              <a:ea typeface="맑은 고딕" pitchFamily="50" charset="-127"/>
            </a:endParaRPr>
          </a:p>
        </p:txBody>
      </p:sp>
      <p:sp>
        <p:nvSpPr>
          <p:cNvPr id="9" name="직사각형 8">
            <a:extLst>
              <a:ext uri="{FF2B5EF4-FFF2-40B4-BE49-F238E27FC236}">
                <a16:creationId xmlns:a16="http://schemas.microsoft.com/office/drawing/2014/main" id="{5220A255-0EAC-4F9B-9BFF-F4D7B8DA099F}"/>
              </a:ext>
            </a:extLst>
          </p:cNvPr>
          <p:cNvSpPr/>
          <p:nvPr/>
        </p:nvSpPr>
        <p:spPr>
          <a:xfrm>
            <a:off x="818071" y="1295870"/>
            <a:ext cx="4975263"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F57EF7D3-8995-4D88-8CA8-702F9A0E0A92}"/>
              </a:ext>
            </a:extLst>
          </p:cNvPr>
          <p:cNvSpPr/>
          <p:nvPr/>
        </p:nvSpPr>
        <p:spPr>
          <a:xfrm>
            <a:off x="6049069" y="1292635"/>
            <a:ext cx="4975263" cy="4464495"/>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chemeClr val="tx1"/>
                </a:solidFill>
                <a:latin typeface="맑은 고딕" pitchFamily="50" charset="-127"/>
                <a:ea typeface="맑은 고딕" pitchFamily="50" charset="-127"/>
              </a:rPr>
              <a:t>void loop() {</a:t>
            </a:r>
          </a:p>
          <a:p>
            <a:r>
              <a:rPr lang="en-US" altLang="ko-KR" sz="1600" b="1" dirty="0">
                <a:solidFill>
                  <a:schemeClr val="tx1"/>
                </a:solidFill>
                <a:latin typeface="맑은 고딕" pitchFamily="50" charset="-127"/>
                <a:ea typeface="맑은 고딕" pitchFamily="50" charset="-127"/>
              </a:rPr>
              <a:t>   unsigned long int </a:t>
            </a:r>
            <a:r>
              <a:rPr lang="en-US" altLang="ko-KR" sz="1600" b="1" dirty="0" err="1">
                <a:solidFill>
                  <a:schemeClr val="tx1"/>
                </a:solidFill>
                <a:latin typeface="맑은 고딕" pitchFamily="50" charset="-127"/>
                <a:ea typeface="맑은 고딕" pitchFamily="50" charset="-127"/>
              </a:rPr>
              <a:t>currentTime</a:t>
            </a:r>
            <a:r>
              <a:rPr lang="en-US" altLang="ko-KR" sz="1600" b="1" dirty="0">
                <a:solidFill>
                  <a:schemeClr val="tx1"/>
                </a:solidFill>
                <a:latin typeface="맑은 고딕" pitchFamily="50" charset="-127"/>
                <a:ea typeface="맑은 고딕" pitchFamily="50" charset="-127"/>
              </a:rPr>
              <a:t> = </a:t>
            </a:r>
            <a:r>
              <a:rPr lang="en-US" altLang="ko-KR" sz="1600" b="1" dirty="0" err="1">
                <a:solidFill>
                  <a:schemeClr val="tx1"/>
                </a:solidFill>
                <a:latin typeface="맑은 고딕" pitchFamily="50" charset="-127"/>
                <a:ea typeface="맑은 고딕" pitchFamily="50" charset="-127"/>
              </a:rPr>
              <a:t>millis</a:t>
            </a:r>
            <a:r>
              <a:rPr lang="en-US" altLang="ko-KR" sz="1600" b="1" dirty="0">
                <a:solidFill>
                  <a:schemeClr val="tx1"/>
                </a:solidFill>
                <a:latin typeface="맑은 고딕" pitchFamily="50" charset="-127"/>
                <a:ea typeface="맑은 고딕" pitchFamily="50" charset="-127"/>
              </a:rPr>
              <a:t>( );</a:t>
            </a:r>
          </a:p>
          <a:p>
            <a:r>
              <a:rPr lang="en-US" altLang="ko-KR" sz="1600" b="1" dirty="0">
                <a:solidFill>
                  <a:schemeClr val="tx1"/>
                </a:solidFill>
                <a:latin typeface="맑은 고딕" pitchFamily="50" charset="-127"/>
                <a:ea typeface="맑은 고딕" pitchFamily="50" charset="-127"/>
              </a:rPr>
              <a:t>   </a:t>
            </a:r>
          </a:p>
          <a:p>
            <a:r>
              <a:rPr lang="en-US" altLang="ko-KR" sz="1600" b="1" dirty="0">
                <a:solidFill>
                  <a:schemeClr val="tx1"/>
                </a:solidFill>
                <a:latin typeface="맑은 고딕" pitchFamily="50" charset="-127"/>
                <a:ea typeface="맑은 고딕" pitchFamily="50" charset="-127"/>
              </a:rPr>
              <a:t>   if ( </a:t>
            </a:r>
            <a:r>
              <a:rPr lang="en-US" altLang="ko-KR" sz="1600" b="1" dirty="0" err="1">
                <a:solidFill>
                  <a:schemeClr val="tx1"/>
                </a:solidFill>
                <a:latin typeface="맑은 고딕" pitchFamily="50" charset="-127"/>
                <a:ea typeface="맑은 고딕" pitchFamily="50" charset="-127"/>
              </a:rPr>
              <a:t>currentTime</a:t>
            </a:r>
            <a:r>
              <a:rPr lang="en-US" altLang="ko-KR" sz="1600" b="1" dirty="0">
                <a:solidFill>
                  <a:schemeClr val="tx1"/>
                </a:solidFill>
                <a:latin typeface="맑은 고딕" pitchFamily="50" charset="-127"/>
                <a:ea typeface="맑은 고딕" pitchFamily="50" charset="-127"/>
              </a:rPr>
              <a:t> – </a:t>
            </a:r>
            <a:r>
              <a:rPr lang="en-US" altLang="ko-KR" sz="1600" b="1" dirty="0" err="1">
                <a:solidFill>
                  <a:schemeClr val="tx1"/>
                </a:solidFill>
                <a:latin typeface="맑은 고딕" pitchFamily="50" charset="-127"/>
                <a:ea typeface="맑은 고딕" pitchFamily="50" charset="-127"/>
              </a:rPr>
              <a:t>preTime</a:t>
            </a:r>
            <a:r>
              <a:rPr lang="en-US" altLang="ko-KR" sz="1600" b="1" dirty="0">
                <a:solidFill>
                  <a:schemeClr val="tx1"/>
                </a:solidFill>
                <a:latin typeface="맑은 고딕" pitchFamily="50" charset="-127"/>
                <a:ea typeface="맑은 고딕" pitchFamily="50" charset="-127"/>
              </a:rPr>
              <a:t> &gt; interval ) {</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preTime</a:t>
            </a:r>
            <a:r>
              <a:rPr lang="en-US" altLang="ko-KR" sz="1600" b="1" dirty="0">
                <a:solidFill>
                  <a:schemeClr val="tx1"/>
                </a:solidFill>
                <a:latin typeface="맑은 고딕" pitchFamily="50" charset="-127"/>
                <a:ea typeface="맑은 고딕" pitchFamily="50" charset="-127"/>
              </a:rPr>
              <a:t> = </a:t>
            </a:r>
            <a:r>
              <a:rPr lang="en-US" altLang="ko-KR" sz="1600" b="1" dirty="0" err="1">
                <a:solidFill>
                  <a:schemeClr val="tx1"/>
                </a:solidFill>
                <a:latin typeface="맑은 고딕" pitchFamily="50" charset="-127"/>
                <a:ea typeface="맑은 고딕" pitchFamily="50" charset="-127"/>
              </a:rPr>
              <a:t>currentTime</a:t>
            </a:r>
            <a:r>
              <a:rPr lang="en-US" altLang="ko-KR" sz="1600" b="1" dirty="0">
                <a:solidFill>
                  <a:schemeClr val="tx1"/>
                </a:solidFill>
                <a:latin typeface="맑은 고딕" pitchFamily="50" charset="-127"/>
                <a:ea typeface="맑은 고딕" pitchFamily="50" charset="-127"/>
              </a:rPr>
              <a:t>;</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ledState</a:t>
            </a:r>
            <a:r>
              <a:rPr lang="en-US" altLang="ko-KR" sz="1600" b="1" dirty="0">
                <a:solidFill>
                  <a:schemeClr val="tx1"/>
                </a:solidFill>
                <a:latin typeface="맑은 고딕" pitchFamily="50" charset="-127"/>
                <a:ea typeface="맑은 고딕" pitchFamily="50" charset="-127"/>
              </a:rPr>
              <a:t> = !</a:t>
            </a:r>
            <a:r>
              <a:rPr lang="en-US" altLang="ko-KR" sz="1600" b="1" dirty="0" err="1">
                <a:solidFill>
                  <a:schemeClr val="tx1"/>
                </a:solidFill>
                <a:latin typeface="맑은 고딕" pitchFamily="50" charset="-127"/>
                <a:ea typeface="맑은 고딕" pitchFamily="50" charset="-127"/>
              </a:rPr>
              <a:t>ledState</a:t>
            </a:r>
            <a:r>
              <a:rPr lang="en-US" altLang="ko-KR" sz="1600" b="1" dirty="0">
                <a:solidFill>
                  <a:schemeClr val="tx1"/>
                </a:solidFill>
                <a:latin typeface="맑은 고딕" pitchFamily="50" charset="-127"/>
                <a:ea typeface="맑은 고딕" pitchFamily="50" charset="-127"/>
              </a:rPr>
              <a:t>;</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digitalWrite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rLedPin</a:t>
            </a:r>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ledState</a:t>
            </a:r>
            <a:r>
              <a:rPr lang="en-US" altLang="ko-KR" sz="1600" b="1" dirty="0">
                <a:solidFill>
                  <a:schemeClr val="tx1"/>
                </a:solidFill>
                <a:latin typeface="맑은 고딕" pitchFamily="50" charset="-127"/>
                <a:ea typeface="맑은 고딕" pitchFamily="50" charset="-127"/>
              </a:rPr>
              <a:t>);</a:t>
            </a:r>
          </a:p>
          <a:p>
            <a:r>
              <a:rPr lang="en-US" altLang="ko-KR" sz="1600" b="1" dirty="0">
                <a:solidFill>
                  <a:schemeClr val="tx1"/>
                </a:solidFill>
                <a:latin typeface="맑은 고딕" pitchFamily="50" charset="-127"/>
                <a:ea typeface="맑은 고딕" pitchFamily="50" charset="-127"/>
              </a:rPr>
              <a:t>   }</a:t>
            </a:r>
          </a:p>
          <a:p>
            <a:r>
              <a:rPr lang="en-US" altLang="ko-KR" sz="1600" b="1" dirty="0">
                <a:solidFill>
                  <a:schemeClr val="tx1"/>
                </a:solidFill>
                <a:latin typeface="맑은 고딕" pitchFamily="50" charset="-127"/>
                <a:ea typeface="맑은 고딕" pitchFamily="50" charset="-127"/>
              </a:rPr>
              <a:t>   </a:t>
            </a:r>
          </a:p>
          <a:p>
            <a:r>
              <a:rPr lang="en-US" altLang="ko-KR" sz="1600" b="1" dirty="0">
                <a:solidFill>
                  <a:schemeClr val="tx1"/>
                </a:solidFill>
                <a:latin typeface="맑은 고딕" pitchFamily="50" charset="-127"/>
                <a:ea typeface="맑은 고딕" pitchFamily="50" charset="-127"/>
              </a:rPr>
              <a:t>   </a:t>
            </a:r>
            <a:r>
              <a:rPr lang="en-US" altLang="ko-KR" sz="1600" b="1" dirty="0">
                <a:solidFill>
                  <a:srgbClr val="00B050"/>
                </a:solidFill>
                <a:latin typeface="맑은 고딕" pitchFamily="50" charset="-127"/>
                <a:ea typeface="맑은 고딕" pitchFamily="50" charset="-127"/>
              </a:rPr>
              <a:t>int </a:t>
            </a:r>
            <a:r>
              <a:rPr lang="en-US" altLang="ko-KR" sz="1600" b="1" dirty="0" err="1">
                <a:solidFill>
                  <a:srgbClr val="00B050"/>
                </a:solidFill>
                <a:latin typeface="맑은 고딕" pitchFamily="50" charset="-127"/>
                <a:ea typeface="맑은 고딕" pitchFamily="50" charset="-127"/>
              </a:rPr>
              <a:t>puttonState</a:t>
            </a:r>
            <a:r>
              <a:rPr lang="en-US" altLang="ko-KR" sz="1600" b="1" dirty="0">
                <a:solidFill>
                  <a:srgbClr val="00B050"/>
                </a:solidFill>
                <a:latin typeface="맑은 고딕" pitchFamily="50" charset="-127"/>
                <a:ea typeface="맑은 고딕" pitchFamily="50" charset="-127"/>
              </a:rPr>
              <a:t> = </a:t>
            </a:r>
            <a:r>
              <a:rPr lang="en-US" altLang="ko-KR" sz="1600" b="1" dirty="0" err="1">
                <a:solidFill>
                  <a:srgbClr val="00B050"/>
                </a:solidFill>
                <a:latin typeface="맑은 고딕" pitchFamily="50" charset="-127"/>
                <a:ea typeface="맑은 고딕" pitchFamily="50" charset="-127"/>
              </a:rPr>
              <a:t>digitalRead</a:t>
            </a:r>
            <a:r>
              <a:rPr lang="en-US" altLang="ko-KR" sz="1600" b="1" dirty="0">
                <a:solidFill>
                  <a:srgbClr val="00B050"/>
                </a:solidFill>
                <a:latin typeface="맑은 고딕" pitchFamily="50" charset="-127"/>
                <a:ea typeface="맑은 고딕" pitchFamily="50" charset="-127"/>
              </a:rPr>
              <a:t>(</a:t>
            </a:r>
            <a:r>
              <a:rPr lang="en-US" altLang="ko-KR" sz="1600" b="1" dirty="0" err="1">
                <a:solidFill>
                  <a:srgbClr val="00B050"/>
                </a:solidFill>
                <a:latin typeface="맑은 고딕" pitchFamily="50" charset="-127"/>
                <a:ea typeface="맑은 고딕" pitchFamily="50" charset="-127"/>
              </a:rPr>
              <a:t>buttonPin</a:t>
            </a:r>
            <a:r>
              <a:rPr lang="en-US" altLang="ko-KR" sz="1600" b="1" dirty="0">
                <a:solidFill>
                  <a:srgbClr val="00B050"/>
                </a:solidFill>
                <a:latin typeface="맑은 고딕" pitchFamily="50" charset="-127"/>
                <a:ea typeface="맑은 고딕" pitchFamily="50" charset="-127"/>
              </a:rPr>
              <a:t>);</a:t>
            </a:r>
          </a:p>
          <a:p>
            <a:r>
              <a:rPr lang="en-US" altLang="ko-KR" sz="1600" b="1" dirty="0">
                <a:solidFill>
                  <a:srgbClr val="00B050"/>
                </a:solidFill>
                <a:latin typeface="맑은 고딕" pitchFamily="50" charset="-127"/>
                <a:ea typeface="맑은 고딕" pitchFamily="50" charset="-127"/>
              </a:rPr>
              <a:t>   </a:t>
            </a:r>
            <a:r>
              <a:rPr lang="en-US" altLang="ko-KR" sz="1600" b="1" dirty="0" err="1">
                <a:solidFill>
                  <a:srgbClr val="00B050"/>
                </a:solidFill>
                <a:latin typeface="맑은 고딕" pitchFamily="50" charset="-127"/>
                <a:ea typeface="맑은 고딕" pitchFamily="50" charset="-127"/>
              </a:rPr>
              <a:t>digitalWrite</a:t>
            </a:r>
            <a:r>
              <a:rPr lang="en-US" altLang="ko-KR" sz="1600" b="1" dirty="0">
                <a:solidFill>
                  <a:srgbClr val="00B050"/>
                </a:solidFill>
                <a:latin typeface="맑은 고딕" pitchFamily="50" charset="-127"/>
                <a:ea typeface="맑은 고딕" pitchFamily="50" charset="-127"/>
              </a:rPr>
              <a:t>(</a:t>
            </a:r>
            <a:r>
              <a:rPr lang="en-US" altLang="ko-KR" sz="1600" b="1" dirty="0" err="1">
                <a:solidFill>
                  <a:srgbClr val="00B050"/>
                </a:solidFill>
                <a:latin typeface="맑은 고딕" pitchFamily="50" charset="-127"/>
                <a:ea typeface="맑은 고딕" pitchFamily="50" charset="-127"/>
              </a:rPr>
              <a:t>gLedPin</a:t>
            </a:r>
            <a:r>
              <a:rPr lang="en-US" altLang="ko-KR" sz="1600" b="1" dirty="0">
                <a:solidFill>
                  <a:srgbClr val="00B050"/>
                </a:solidFill>
                <a:latin typeface="맑은 고딕" pitchFamily="50" charset="-127"/>
                <a:ea typeface="맑은 고딕" pitchFamily="50" charset="-127"/>
              </a:rPr>
              <a:t>, </a:t>
            </a:r>
            <a:r>
              <a:rPr lang="en-US" altLang="ko-KR" sz="1600" b="1" dirty="0" err="1">
                <a:solidFill>
                  <a:srgbClr val="00B050"/>
                </a:solidFill>
                <a:latin typeface="맑은 고딕" pitchFamily="50" charset="-127"/>
                <a:ea typeface="맑은 고딕" pitchFamily="50" charset="-127"/>
              </a:rPr>
              <a:t>buttonState</a:t>
            </a:r>
            <a:r>
              <a:rPr lang="en-US" altLang="ko-KR" sz="1600" b="1" dirty="0">
                <a:solidFill>
                  <a:srgbClr val="00B050"/>
                </a:solidFill>
                <a:latin typeface="맑은 고딕" pitchFamily="50" charset="-127"/>
                <a:ea typeface="맑은 고딕" pitchFamily="50" charset="-127"/>
              </a:rPr>
              <a:t>);</a:t>
            </a:r>
          </a:p>
          <a:p>
            <a:r>
              <a:rPr lang="en-US" altLang="ko-KR" sz="1600" b="1" dirty="0">
                <a:solidFill>
                  <a:schemeClr val="tx1"/>
                </a:solidFill>
                <a:latin typeface="맑은 고딕" pitchFamily="50" charset="-127"/>
                <a:ea typeface="맑은 고딕" pitchFamily="50" charset="-127"/>
              </a:rPr>
              <a:t>}</a:t>
            </a:r>
          </a:p>
        </p:txBody>
      </p:sp>
      <p:sp>
        <p:nvSpPr>
          <p:cNvPr id="11" name="직사각형 10">
            <a:extLst>
              <a:ext uri="{FF2B5EF4-FFF2-40B4-BE49-F238E27FC236}">
                <a16:creationId xmlns:a16="http://schemas.microsoft.com/office/drawing/2014/main" id="{41226BB4-BCBC-401D-87F0-37655889CAAE}"/>
              </a:ext>
            </a:extLst>
          </p:cNvPr>
          <p:cNvSpPr/>
          <p:nvPr/>
        </p:nvSpPr>
        <p:spPr>
          <a:xfrm>
            <a:off x="6049070" y="1292634"/>
            <a:ext cx="4975263"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934822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DE8B3D0E-017F-4727-83C2-75037A734A37}"/>
              </a:ext>
            </a:extLst>
          </p:cNvPr>
          <p:cNvSpPr>
            <a:spLocks noGrp="1"/>
          </p:cNvSpPr>
          <p:nvPr>
            <p:ph type="body" sz="quarter" idx="11"/>
          </p:nvPr>
        </p:nvSpPr>
        <p:spPr>
          <a:xfrm>
            <a:off x="1623804" y="1367805"/>
            <a:ext cx="8241689" cy="359890"/>
          </a:xfrm>
        </p:spPr>
        <p:txBody>
          <a:bodyPr/>
          <a:lstStyle/>
          <a:p>
            <a:r>
              <a:rPr lang="en-US" altLang="ko-KR" sz="1800" dirty="0"/>
              <a:t>delay( )</a:t>
            </a:r>
            <a:r>
              <a:rPr lang="ko-KR" altLang="en-US" sz="1800" dirty="0"/>
              <a:t>함수 사용하지 않고 주기적인 작업 실행</a:t>
            </a:r>
            <a:endParaRPr lang="en-US" altLang="ko-KR" sz="1800" dirty="0"/>
          </a:p>
          <a:p>
            <a:pPr lvl="1"/>
            <a:r>
              <a:rPr lang="en-US" altLang="ko-KR" sz="1600" dirty="0"/>
              <a:t>delay( ) </a:t>
            </a:r>
            <a:r>
              <a:rPr lang="ko-KR" altLang="en-US" sz="1600" dirty="0"/>
              <a:t>함수의 맹점 </a:t>
            </a:r>
            <a:r>
              <a:rPr lang="en-US" altLang="ko-KR" sz="1600" dirty="0"/>
              <a:t>– CPU</a:t>
            </a:r>
            <a:r>
              <a:rPr lang="ko-KR" altLang="en-US" sz="1600" dirty="0"/>
              <a:t>가 아무 일도 하지 않고 시간만 보냄</a:t>
            </a:r>
            <a:r>
              <a:rPr lang="en-US" altLang="ko-KR" sz="1600" dirty="0"/>
              <a:t>.</a:t>
            </a:r>
          </a:p>
          <a:p>
            <a:pPr lvl="1"/>
            <a:r>
              <a:rPr lang="en-US" altLang="ko-KR" sz="1600" dirty="0" err="1"/>
              <a:t>millis</a:t>
            </a:r>
            <a:r>
              <a:rPr lang="en-US" altLang="ko-KR" sz="1600" dirty="0"/>
              <a:t>( ) </a:t>
            </a:r>
            <a:r>
              <a:rPr lang="ko-KR" altLang="en-US" sz="1600" dirty="0"/>
              <a:t>함수를 사용하여 경과 시간을 파악하여 주기적인 작업 실행</a:t>
            </a:r>
          </a:p>
        </p:txBody>
      </p:sp>
      <p:sp>
        <p:nvSpPr>
          <p:cNvPr id="4" name="제목 3">
            <a:extLst>
              <a:ext uri="{FF2B5EF4-FFF2-40B4-BE49-F238E27FC236}">
                <a16:creationId xmlns:a16="http://schemas.microsoft.com/office/drawing/2014/main" id="{ADB48DC7-8C56-42E9-BD47-6836BC7F6E6E}"/>
              </a:ext>
            </a:extLst>
          </p:cNvPr>
          <p:cNvSpPr>
            <a:spLocks noGrp="1"/>
          </p:cNvSpPr>
          <p:nvPr>
            <p:ph type="title"/>
          </p:nvPr>
        </p:nvSpPr>
        <p:spPr>
          <a:xfrm>
            <a:off x="181419" y="85023"/>
            <a:ext cx="10842913" cy="400049"/>
          </a:xfrm>
        </p:spPr>
        <p:txBody>
          <a:bodyPr/>
          <a:lstStyle/>
          <a:p>
            <a:r>
              <a:rPr lang="ko-KR" altLang="en-US" dirty="0"/>
              <a:t>자</a:t>
            </a:r>
            <a:r>
              <a:rPr lang="en-US" altLang="ko-KR" dirty="0"/>
              <a:t>~ </a:t>
            </a:r>
            <a:r>
              <a:rPr lang="ko-KR" altLang="en-US" dirty="0"/>
              <a:t>정리를 좀 하죠</a:t>
            </a:r>
            <a:r>
              <a:rPr lang="en-US" altLang="ko-KR" dirty="0"/>
              <a:t>!</a:t>
            </a:r>
            <a:endParaRPr lang="ko-KR" altLang="en-US" dirty="0"/>
          </a:p>
        </p:txBody>
      </p:sp>
    </p:spTree>
    <p:extLst>
      <p:ext uri="{BB962C8B-B14F-4D97-AF65-F5344CB8AC3E}">
        <p14:creationId xmlns:p14="http://schemas.microsoft.com/office/powerpoint/2010/main" val="19977081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Ticker Object - lib.</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Ticker Object</a:t>
            </a:r>
          </a:p>
          <a:p>
            <a:pPr lvl="2"/>
            <a:r>
              <a:rPr lang="en-US" altLang="ko-KR" dirty="0"/>
              <a:t>Ticker is an object that will call a given function with a certain period.</a:t>
            </a:r>
          </a:p>
          <a:p>
            <a:pPr lvl="3"/>
            <a:r>
              <a:rPr lang="en-US" altLang="ko-KR" dirty="0"/>
              <a:t>Ticker</a:t>
            </a:r>
            <a:r>
              <a:rPr lang="ko-KR" altLang="en-US" dirty="0"/>
              <a:t>은 설정한 함수를 임의의 주기로 호출할 수 있는 객체</a:t>
            </a:r>
            <a:endParaRPr lang="en-US" altLang="ko-KR" dirty="0"/>
          </a:p>
          <a:p>
            <a:pPr lvl="2"/>
            <a:r>
              <a:rPr lang="en-US" altLang="ko-KR" dirty="0"/>
              <a:t>Each Ticker calls one function. </a:t>
            </a:r>
          </a:p>
          <a:p>
            <a:pPr lvl="3"/>
            <a:r>
              <a:rPr lang="ko-KR" altLang="en-US" dirty="0"/>
              <a:t>각각의 </a:t>
            </a:r>
            <a:r>
              <a:rPr lang="en-US" altLang="ko-KR" dirty="0"/>
              <a:t>Ticker </a:t>
            </a:r>
            <a:r>
              <a:rPr lang="ko-KR" altLang="en-US" dirty="0"/>
              <a:t>객체는 하나의 함수만 호출</a:t>
            </a:r>
            <a:endParaRPr lang="en-US" altLang="ko-KR" dirty="0"/>
          </a:p>
          <a:p>
            <a:pPr lvl="2"/>
            <a:r>
              <a:rPr lang="en-US" altLang="ko-KR" dirty="0"/>
              <a:t>You can have as many Tickers as you like, memory being the only limitation.  </a:t>
            </a:r>
          </a:p>
          <a:p>
            <a:pPr lvl="3"/>
            <a:r>
              <a:rPr lang="ko-KR" altLang="en-US" dirty="0"/>
              <a:t>메모리 한계 내에서 원하는 만큼 많은 </a:t>
            </a:r>
            <a:r>
              <a:rPr lang="en-US" altLang="ko-KR" dirty="0"/>
              <a:t>Ticker </a:t>
            </a:r>
            <a:r>
              <a:rPr lang="ko-KR" altLang="en-US" dirty="0"/>
              <a:t>객체를 생성할 수 있음</a:t>
            </a:r>
            <a:endParaRPr lang="en-US" altLang="ko-KR" dirty="0"/>
          </a:p>
          <a:p>
            <a:pPr lvl="2"/>
            <a:r>
              <a:rPr lang="en-US" altLang="ko-KR" dirty="0"/>
              <a:t>A function may be attached to a ticker and detached from the ticker.</a:t>
            </a:r>
          </a:p>
          <a:p>
            <a:pPr lvl="3"/>
            <a:r>
              <a:rPr lang="ko-KR" altLang="en-US" dirty="0"/>
              <a:t>임의의 함수가 </a:t>
            </a:r>
            <a:r>
              <a:rPr lang="en-US" altLang="ko-KR" dirty="0"/>
              <a:t>ticker </a:t>
            </a:r>
            <a:r>
              <a:rPr lang="ko-KR" altLang="en-US" dirty="0"/>
              <a:t>객체에 연결될 수 있고 분리될 수도 있음</a:t>
            </a:r>
            <a:endParaRPr lang="en-US" altLang="ko-KR" dirty="0"/>
          </a:p>
          <a:p>
            <a:pPr lvl="2"/>
            <a:r>
              <a:rPr lang="en-US" altLang="ko-KR" dirty="0"/>
              <a:t>There are two variants of the attach function: attach( ) and </a:t>
            </a:r>
            <a:r>
              <a:rPr lang="en-US" altLang="ko-KR" dirty="0" err="1"/>
              <a:t>attach_ms</a:t>
            </a:r>
            <a:r>
              <a:rPr lang="en-US" altLang="ko-KR" dirty="0"/>
              <a:t>( )</a:t>
            </a:r>
          </a:p>
          <a:p>
            <a:pPr lvl="3"/>
            <a:r>
              <a:rPr lang="en-US" altLang="ko-KR" dirty="0"/>
              <a:t>Ticker </a:t>
            </a:r>
            <a:r>
              <a:rPr lang="ko-KR" altLang="en-US" dirty="0"/>
              <a:t>객체와 함수를 연결해주는 함수는 두 가지 형태가 있음</a:t>
            </a:r>
            <a:r>
              <a:rPr lang="en-US" altLang="ko-KR" dirty="0"/>
              <a:t>: attach( )</a:t>
            </a:r>
            <a:r>
              <a:rPr lang="ko-KR" altLang="en-US" dirty="0"/>
              <a:t>와</a:t>
            </a:r>
            <a:r>
              <a:rPr lang="en-US" altLang="ko-KR" dirty="0"/>
              <a:t> </a:t>
            </a:r>
            <a:r>
              <a:rPr lang="en-US" altLang="ko-KR" dirty="0" err="1"/>
              <a:t>attach_ms</a:t>
            </a:r>
            <a:r>
              <a:rPr lang="en-US" altLang="ko-KR" dirty="0"/>
              <a:t> ( )</a:t>
            </a:r>
          </a:p>
          <a:p>
            <a:pPr lvl="2"/>
            <a:r>
              <a:rPr lang="en-US" altLang="ko-KR" dirty="0"/>
              <a:t>The first one takes period in seconds, the second one in milliseconds.</a:t>
            </a:r>
          </a:p>
          <a:p>
            <a:pPr lvl="3"/>
            <a:r>
              <a:rPr lang="en-US" altLang="ko-KR" dirty="0"/>
              <a:t>attach( ) </a:t>
            </a:r>
            <a:r>
              <a:rPr lang="ko-KR" altLang="en-US" dirty="0"/>
              <a:t>함수는 초</a:t>
            </a:r>
            <a:r>
              <a:rPr lang="en-US" altLang="ko-KR" dirty="0"/>
              <a:t>([sec])</a:t>
            </a:r>
            <a:r>
              <a:rPr lang="ko-KR" altLang="en-US" dirty="0"/>
              <a:t> 단위로 주기적인 함수 호출을 실행하며 </a:t>
            </a:r>
            <a:endParaRPr lang="en-US" altLang="ko-KR" dirty="0"/>
          </a:p>
          <a:p>
            <a:pPr lvl="3"/>
            <a:r>
              <a:rPr lang="en-US" altLang="ko-KR" dirty="0" err="1"/>
              <a:t>attatch_ms</a:t>
            </a:r>
            <a:r>
              <a:rPr lang="en-US" altLang="ko-KR" dirty="0"/>
              <a:t>( ) </a:t>
            </a:r>
            <a:r>
              <a:rPr lang="ko-KR" altLang="en-US" dirty="0"/>
              <a:t>함수는 </a:t>
            </a:r>
            <a:r>
              <a:rPr lang="ko-KR" altLang="en-US" dirty="0" err="1"/>
              <a:t>밀리초</a:t>
            </a:r>
            <a:r>
              <a:rPr lang="en-US" altLang="ko-KR" dirty="0"/>
              <a:t>([</a:t>
            </a:r>
            <a:r>
              <a:rPr lang="en-US" altLang="ko-KR" dirty="0" err="1"/>
              <a:t>ms</a:t>
            </a:r>
            <a:r>
              <a:rPr lang="en-US" altLang="ko-KR" dirty="0"/>
              <a:t>]) </a:t>
            </a:r>
            <a:r>
              <a:rPr lang="ko-KR" altLang="en-US" dirty="0"/>
              <a:t>단위로 주기적인 함수 호출</a:t>
            </a:r>
            <a:endParaRPr lang="en-US" altLang="ko-KR" dirty="0"/>
          </a:p>
          <a:p>
            <a:pPr lvl="2"/>
            <a:r>
              <a:rPr lang="ko-KR" altLang="en-US" dirty="0"/>
              <a:t>파일</a:t>
            </a:r>
            <a:r>
              <a:rPr lang="en-US" altLang="ko-KR" dirty="0"/>
              <a:t> </a:t>
            </a:r>
            <a:r>
              <a:rPr lang="ko-KR" altLang="en-US" dirty="0"/>
              <a:t>위치 </a:t>
            </a:r>
            <a:endParaRPr lang="en-US" altLang="ko-KR" dirty="0"/>
          </a:p>
          <a:p>
            <a:pPr lvl="3"/>
            <a:r>
              <a:rPr lang="ko-KR" altLang="en-US" dirty="0" err="1"/>
              <a:t>아두이노</a:t>
            </a:r>
            <a:r>
              <a:rPr lang="ko-KR" altLang="en-US" dirty="0"/>
              <a:t> </a:t>
            </a:r>
            <a:r>
              <a:rPr lang="en-US" altLang="ko-KR" dirty="0"/>
              <a:t>IDE</a:t>
            </a:r>
            <a:r>
              <a:rPr lang="ko-KR" altLang="en-US" dirty="0"/>
              <a:t>의 주 메뉴의 </a:t>
            </a:r>
            <a:r>
              <a:rPr lang="ko-KR" altLang="en-US" i="1" dirty="0"/>
              <a:t>파일</a:t>
            </a:r>
            <a:r>
              <a:rPr lang="en-US" altLang="ko-KR" i="1" dirty="0"/>
              <a:t>/</a:t>
            </a:r>
            <a:r>
              <a:rPr lang="ko-KR" altLang="en-US" i="1" dirty="0"/>
              <a:t>예제</a:t>
            </a:r>
            <a:r>
              <a:rPr lang="en-US" altLang="ko-KR" i="1" dirty="0"/>
              <a:t>/Ticker/</a:t>
            </a:r>
            <a:r>
              <a:rPr lang="en-US" altLang="ko-KR" i="1" dirty="0" err="1"/>
              <a:t>TickerBasic</a:t>
            </a:r>
            <a:r>
              <a:rPr lang="en-US" altLang="ko-KR" dirty="0"/>
              <a:t> </a:t>
            </a:r>
            <a:r>
              <a:rPr lang="ko-KR" altLang="en-US" dirty="0"/>
              <a:t>선택</a:t>
            </a:r>
            <a:endParaRPr lang="en-US" altLang="ko-KR" dirty="0"/>
          </a:p>
          <a:p>
            <a:pPr lvl="4"/>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103</a:t>
            </a:fld>
            <a:endParaRPr lang="en-US" dirty="0"/>
          </a:p>
        </p:txBody>
      </p:sp>
      <p:sp>
        <p:nvSpPr>
          <p:cNvPr id="7" name="직사각형 6">
            <a:extLst>
              <a:ext uri="{FF2B5EF4-FFF2-40B4-BE49-F238E27FC236}">
                <a16:creationId xmlns:a16="http://schemas.microsoft.com/office/drawing/2014/main" id="{308F79CD-E261-4F3D-9D85-E758A6E3425C}"/>
              </a:ext>
            </a:extLst>
          </p:cNvPr>
          <p:cNvSpPr/>
          <p:nvPr/>
        </p:nvSpPr>
        <p:spPr>
          <a:xfrm>
            <a:off x="7705253" y="1007839"/>
            <a:ext cx="2880320" cy="4968552"/>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#include &lt;</a:t>
            </a:r>
            <a:r>
              <a:rPr lang="en-US" altLang="ko-KR" sz="1100" b="1" dirty="0" err="1">
                <a:solidFill>
                  <a:schemeClr val="tx1"/>
                </a:solidFill>
                <a:latin typeface="맑은 고딕" pitchFamily="50" charset="-127"/>
                <a:ea typeface="맑은 고딕" pitchFamily="50" charset="-127"/>
              </a:rPr>
              <a:t>Ticker.h</a:t>
            </a:r>
            <a:r>
              <a:rPr lang="en-US" altLang="ko-KR" sz="1100" b="1" dirty="0">
                <a:solidFill>
                  <a:schemeClr val="tx1"/>
                </a:solidFill>
                <a:latin typeface="맑은 고딕" pitchFamily="50" charset="-127"/>
                <a:ea typeface="맑은 고딕" pitchFamily="50" charset="-127"/>
              </a:rPr>
              <a:t>&gt;</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Ticker flipper;</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int count = 0;</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void flip()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int state = </a:t>
            </a:r>
            <a:r>
              <a:rPr lang="en-US" altLang="ko-KR" sz="1100" b="1" dirty="0" err="1">
                <a:solidFill>
                  <a:schemeClr val="tx1"/>
                </a:solidFill>
                <a:latin typeface="맑은 고딕" pitchFamily="50" charset="-127"/>
                <a:ea typeface="맑은 고딕" pitchFamily="50" charset="-127"/>
              </a:rPr>
              <a:t>digitalRead</a:t>
            </a:r>
            <a:r>
              <a:rPr lang="en-US" altLang="ko-KR" sz="1100" b="1" dirty="0">
                <a:solidFill>
                  <a:schemeClr val="tx1"/>
                </a:solidFill>
                <a:latin typeface="맑은 고딕" pitchFamily="50" charset="-127"/>
                <a:ea typeface="맑은 고딕" pitchFamily="50" charset="-127"/>
              </a:rPr>
              <a:t>(LED_BUILTIN);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digitalWrite</a:t>
            </a:r>
            <a:r>
              <a:rPr lang="en-US" altLang="ko-KR" sz="1100" b="1" dirty="0">
                <a:solidFill>
                  <a:schemeClr val="tx1"/>
                </a:solidFill>
                <a:latin typeface="맑은 고딕" pitchFamily="50" charset="-127"/>
                <a:ea typeface="맑은 고딕" pitchFamily="50" charset="-127"/>
              </a:rPr>
              <a:t>(LED_BUILTIN, !state);     </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++count;</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if (count == 20)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flipper.attach</a:t>
            </a:r>
            <a:r>
              <a:rPr lang="en-US" altLang="ko-KR" sz="1100" b="1" dirty="0">
                <a:solidFill>
                  <a:schemeClr val="tx1"/>
                </a:solidFill>
                <a:latin typeface="맑은 고딕" pitchFamily="50" charset="-127"/>
                <a:ea typeface="맑은 고딕" pitchFamily="50" charset="-127"/>
              </a:rPr>
              <a:t>(0.1, flip);</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else if (count == 120)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flipper.detach</a:t>
            </a:r>
            <a:r>
              <a:rPr lang="en-US" altLang="ko-KR" sz="1100" b="1" dirty="0">
                <a:solidFill>
                  <a:schemeClr val="tx1"/>
                </a:solidFill>
                <a:latin typeface="맑은 고딕" pitchFamily="50" charset="-127"/>
                <a:ea typeface="맑은 고딕" pitchFamily="50" charset="-127"/>
              </a:rPr>
              <a:t>();</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void setup()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pinMode</a:t>
            </a:r>
            <a:r>
              <a:rPr lang="en-US" altLang="ko-KR" sz="1100" b="1" dirty="0">
                <a:solidFill>
                  <a:schemeClr val="tx1"/>
                </a:solidFill>
                <a:latin typeface="맑은 고딕" pitchFamily="50" charset="-127"/>
                <a:ea typeface="맑은 고딕" pitchFamily="50" charset="-127"/>
              </a:rPr>
              <a:t>(LED_BUILTIN, OUTPUT);</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digitalWrite</a:t>
            </a:r>
            <a:r>
              <a:rPr lang="en-US" altLang="ko-KR" sz="1100" b="1" dirty="0">
                <a:solidFill>
                  <a:schemeClr val="tx1"/>
                </a:solidFill>
                <a:latin typeface="맑은 고딕" pitchFamily="50" charset="-127"/>
                <a:ea typeface="맑은 고딕" pitchFamily="50" charset="-127"/>
              </a:rPr>
              <a:t>(LED_BUILTIN, LOW);</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flipper.attach</a:t>
            </a:r>
            <a:r>
              <a:rPr lang="en-US" altLang="ko-KR" sz="1100" b="1" dirty="0">
                <a:solidFill>
                  <a:schemeClr val="tx1"/>
                </a:solidFill>
                <a:latin typeface="맑은 고딕" pitchFamily="50" charset="-127"/>
                <a:ea typeface="맑은 고딕" pitchFamily="50" charset="-127"/>
              </a:rPr>
              <a:t>(0.3, flip);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 flip the pin every 0.3s</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void loop()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a:t>
            </a:r>
          </a:p>
        </p:txBody>
      </p:sp>
      <p:sp>
        <p:nvSpPr>
          <p:cNvPr id="8" name="직사각형 7">
            <a:extLst>
              <a:ext uri="{FF2B5EF4-FFF2-40B4-BE49-F238E27FC236}">
                <a16:creationId xmlns:a16="http://schemas.microsoft.com/office/drawing/2014/main" id="{728E40F6-3596-4057-B19D-C0659A2C015C}"/>
              </a:ext>
            </a:extLst>
          </p:cNvPr>
          <p:cNvSpPr/>
          <p:nvPr/>
        </p:nvSpPr>
        <p:spPr>
          <a:xfrm>
            <a:off x="7705253" y="969660"/>
            <a:ext cx="28803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8711102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Ticker Object - lib.</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Ticker Object</a:t>
            </a:r>
          </a:p>
          <a:p>
            <a:pPr lvl="1"/>
            <a:r>
              <a:rPr lang="ko-KR" altLang="en-US" dirty="0"/>
              <a:t>예제 </a:t>
            </a:r>
            <a:r>
              <a:rPr lang="en-US" altLang="ko-KR" dirty="0"/>
              <a:t>- Blink</a:t>
            </a:r>
          </a:p>
          <a:p>
            <a:pPr lvl="2"/>
            <a:r>
              <a:rPr lang="en-US" altLang="ko-KR" dirty="0"/>
              <a:t>LED_BUILTIN</a:t>
            </a:r>
            <a:r>
              <a:rPr lang="ko-KR" altLang="en-US" dirty="0"/>
              <a:t>에 연결된 </a:t>
            </a:r>
            <a:r>
              <a:rPr lang="en-US" altLang="ko-KR" dirty="0"/>
              <a:t>LED</a:t>
            </a:r>
            <a:r>
              <a:rPr lang="ko-KR" altLang="en-US" dirty="0"/>
              <a:t>를 </a:t>
            </a:r>
            <a:r>
              <a:rPr lang="en-US" altLang="ko-KR" dirty="0"/>
              <a:t>1</a:t>
            </a:r>
            <a:r>
              <a:rPr lang="ko-KR" altLang="en-US" dirty="0"/>
              <a:t>초 동안 </a:t>
            </a:r>
            <a:r>
              <a:rPr lang="en-US" altLang="ko-KR" dirty="0"/>
              <a:t>On, 1</a:t>
            </a:r>
            <a:r>
              <a:rPr lang="ko-KR" altLang="en-US" dirty="0"/>
              <a:t>초 동안 </a:t>
            </a:r>
            <a:r>
              <a:rPr lang="en-US" altLang="ko-KR" dirty="0"/>
              <a:t>Off</a:t>
            </a:r>
            <a:r>
              <a:rPr lang="ko-KR" altLang="en-US" dirty="0"/>
              <a:t>를 반복</a:t>
            </a:r>
            <a:endParaRPr lang="en-US" altLang="ko-KR" dirty="0"/>
          </a:p>
          <a:p>
            <a:pPr lvl="4"/>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104</a:t>
            </a:fld>
            <a:endParaRPr lang="en-US" dirty="0"/>
          </a:p>
        </p:txBody>
      </p:sp>
      <p:sp>
        <p:nvSpPr>
          <p:cNvPr id="7" name="직사각형 6">
            <a:extLst>
              <a:ext uri="{FF2B5EF4-FFF2-40B4-BE49-F238E27FC236}">
                <a16:creationId xmlns:a16="http://schemas.microsoft.com/office/drawing/2014/main" id="{308F79CD-E261-4F3D-9D85-E758A6E3425C}"/>
              </a:ext>
            </a:extLst>
          </p:cNvPr>
          <p:cNvSpPr/>
          <p:nvPr/>
        </p:nvSpPr>
        <p:spPr>
          <a:xfrm>
            <a:off x="3816821" y="1655911"/>
            <a:ext cx="4176464" cy="2947919"/>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#include &lt;</a:t>
            </a:r>
            <a:r>
              <a:rPr lang="en-US" altLang="ko-KR" sz="1100" b="1" dirty="0" err="1">
                <a:solidFill>
                  <a:schemeClr val="tx1"/>
                </a:solidFill>
                <a:latin typeface="맑은 고딕" pitchFamily="50" charset="-127"/>
                <a:ea typeface="맑은 고딕" pitchFamily="50" charset="-127"/>
              </a:rPr>
              <a:t>Ticker.h</a:t>
            </a:r>
            <a:r>
              <a:rPr lang="en-US" altLang="ko-KR" sz="1100" b="1" dirty="0">
                <a:solidFill>
                  <a:schemeClr val="tx1"/>
                </a:solidFill>
                <a:latin typeface="맑은 고딕" pitchFamily="50" charset="-127"/>
                <a:ea typeface="맑은 고딕" pitchFamily="50" charset="-127"/>
              </a:rPr>
              <a:t>&gt;</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Ticker </a:t>
            </a:r>
            <a:r>
              <a:rPr lang="en-US" altLang="ko-KR" sz="1100" b="1" dirty="0" err="1">
                <a:solidFill>
                  <a:schemeClr val="tx1"/>
                </a:solidFill>
                <a:latin typeface="맑은 고딕" pitchFamily="50" charset="-127"/>
                <a:ea typeface="맑은 고딕" pitchFamily="50" charset="-127"/>
              </a:rPr>
              <a:t>ticker</a:t>
            </a:r>
            <a:r>
              <a:rPr lang="en-US" altLang="ko-KR" sz="1100" b="1" dirty="0">
                <a:solidFill>
                  <a:schemeClr val="tx1"/>
                </a:solidFill>
                <a:latin typeface="맑은 고딕" pitchFamily="50" charset="-127"/>
                <a:ea typeface="맑은 고딕" pitchFamily="50" charset="-127"/>
              </a:rPr>
              <a:t>;</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int </a:t>
            </a:r>
            <a:r>
              <a:rPr lang="en-US" altLang="ko-KR" sz="1100" b="1" dirty="0" err="1">
                <a:solidFill>
                  <a:schemeClr val="tx1"/>
                </a:solidFill>
                <a:latin typeface="맑은 고딕" pitchFamily="50" charset="-127"/>
                <a:ea typeface="맑은 고딕" pitchFamily="50" charset="-127"/>
              </a:rPr>
              <a:t>ledState</a:t>
            </a:r>
            <a:r>
              <a:rPr lang="en-US" altLang="ko-KR" sz="1100" b="1" dirty="0">
                <a:solidFill>
                  <a:schemeClr val="tx1"/>
                </a:solidFill>
                <a:latin typeface="맑은 고딕" pitchFamily="50" charset="-127"/>
                <a:ea typeface="맑은 고딕" pitchFamily="50" charset="-127"/>
              </a:rPr>
              <a:t> = LOW;</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void flip()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ledState</a:t>
            </a:r>
            <a:r>
              <a:rPr lang="en-US" altLang="ko-KR" sz="1100" b="1" dirty="0">
                <a:solidFill>
                  <a:schemeClr val="tx1"/>
                </a:solidFill>
                <a:latin typeface="맑은 고딕" pitchFamily="50" charset="-127"/>
                <a:ea typeface="맑은 고딕" pitchFamily="50" charset="-127"/>
              </a:rPr>
              <a:t> = !</a:t>
            </a:r>
            <a:r>
              <a:rPr lang="en-US" altLang="ko-KR" sz="1100" b="1" dirty="0" err="1">
                <a:solidFill>
                  <a:schemeClr val="tx1"/>
                </a:solidFill>
                <a:latin typeface="맑은 고딕" pitchFamily="50" charset="-127"/>
                <a:ea typeface="맑은 고딕" pitchFamily="50" charset="-127"/>
              </a:rPr>
              <a:t>ledState</a:t>
            </a:r>
            <a:r>
              <a:rPr lang="en-US" altLang="ko-KR" sz="1100" b="1" dirty="0">
                <a:solidFill>
                  <a:schemeClr val="tx1"/>
                </a:solidFill>
                <a:latin typeface="맑은 고딕" pitchFamily="50" charset="-127"/>
                <a:ea typeface="맑은 고딕" pitchFamily="50" charset="-127"/>
              </a:rPr>
              <a:t>;</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digitalWrite</a:t>
            </a:r>
            <a:r>
              <a:rPr lang="en-US" altLang="ko-KR" sz="1100" b="1" dirty="0">
                <a:solidFill>
                  <a:schemeClr val="tx1"/>
                </a:solidFill>
                <a:latin typeface="맑은 고딕" pitchFamily="50" charset="-127"/>
                <a:ea typeface="맑은 고딕" pitchFamily="50" charset="-127"/>
              </a:rPr>
              <a:t>(LED_BUILTIN, </a:t>
            </a:r>
            <a:r>
              <a:rPr lang="en-US" altLang="ko-KR" sz="1100" b="1" dirty="0" err="1">
                <a:solidFill>
                  <a:schemeClr val="tx1"/>
                </a:solidFill>
                <a:latin typeface="맑은 고딕" pitchFamily="50" charset="-127"/>
                <a:ea typeface="맑은 고딕" pitchFamily="50" charset="-127"/>
              </a:rPr>
              <a:t>ledState</a:t>
            </a:r>
            <a:r>
              <a:rPr lang="en-US" altLang="ko-KR" sz="1100" b="1" dirty="0">
                <a:solidFill>
                  <a:schemeClr val="tx1"/>
                </a:solidFill>
                <a:latin typeface="맑은 고딕" pitchFamily="50" charset="-127"/>
                <a:ea typeface="맑은 고딕" pitchFamily="50" charset="-127"/>
              </a:rPr>
              <a:t>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void setup()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pinMode</a:t>
            </a:r>
            <a:r>
              <a:rPr lang="en-US" altLang="ko-KR" sz="1100" b="1" dirty="0">
                <a:solidFill>
                  <a:schemeClr val="tx1"/>
                </a:solidFill>
                <a:latin typeface="맑은 고딕" pitchFamily="50" charset="-127"/>
                <a:ea typeface="맑은 고딕" pitchFamily="50" charset="-127"/>
              </a:rPr>
              <a:t>(LED_BUILTIN, OUTPUT);</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ticker.attach_ms</a:t>
            </a:r>
            <a:r>
              <a:rPr lang="en-US" altLang="ko-KR" sz="1100" b="1" dirty="0">
                <a:solidFill>
                  <a:schemeClr val="tx1"/>
                </a:solidFill>
                <a:latin typeface="맑은 고딕" pitchFamily="50" charset="-127"/>
                <a:ea typeface="맑은 고딕" pitchFamily="50" charset="-127"/>
              </a:rPr>
              <a:t>(1000, flip); </a:t>
            </a:r>
            <a:r>
              <a:rPr lang="en-US" altLang="ko-KR" sz="1100" b="1" dirty="0">
                <a:solidFill>
                  <a:schemeClr val="bg1">
                    <a:lumMod val="65000"/>
                  </a:schemeClr>
                </a:solidFill>
                <a:latin typeface="맑은 고딕" pitchFamily="50" charset="-127"/>
                <a:ea typeface="맑은 고딕" pitchFamily="50" charset="-127"/>
              </a:rPr>
              <a:t>// 1000ms </a:t>
            </a:r>
            <a:r>
              <a:rPr lang="ko-KR" altLang="en-US" sz="1100" b="1" dirty="0">
                <a:solidFill>
                  <a:schemeClr val="bg1">
                    <a:lumMod val="65000"/>
                  </a:schemeClr>
                </a:solidFill>
                <a:latin typeface="맑은 고딕" pitchFamily="50" charset="-127"/>
                <a:ea typeface="맑은 고딕" pitchFamily="50" charset="-127"/>
              </a:rPr>
              <a:t>마다 </a:t>
            </a:r>
            <a:r>
              <a:rPr lang="en-US" altLang="ko-KR" sz="1100" b="1" dirty="0">
                <a:solidFill>
                  <a:schemeClr val="bg1">
                    <a:lumMod val="65000"/>
                  </a:schemeClr>
                </a:solidFill>
                <a:latin typeface="맑은 고딕" pitchFamily="50" charset="-127"/>
                <a:ea typeface="맑은 고딕" pitchFamily="50" charset="-127"/>
              </a:rPr>
              <a:t>flip </a:t>
            </a:r>
            <a:r>
              <a:rPr lang="ko-KR" altLang="en-US" sz="1100" b="1" dirty="0">
                <a:solidFill>
                  <a:schemeClr val="bg1">
                    <a:lumMod val="65000"/>
                  </a:schemeClr>
                </a:solidFill>
                <a:latin typeface="맑은 고딕" pitchFamily="50" charset="-127"/>
                <a:ea typeface="맑은 고딕" pitchFamily="50" charset="-127"/>
              </a:rPr>
              <a:t>함수 호출</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void loop()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a:t>
            </a:r>
          </a:p>
        </p:txBody>
      </p:sp>
      <p:sp>
        <p:nvSpPr>
          <p:cNvPr id="8" name="직사각형 7">
            <a:extLst>
              <a:ext uri="{FF2B5EF4-FFF2-40B4-BE49-F238E27FC236}">
                <a16:creationId xmlns:a16="http://schemas.microsoft.com/office/drawing/2014/main" id="{728E40F6-3596-4057-B19D-C0659A2C015C}"/>
              </a:ext>
            </a:extLst>
          </p:cNvPr>
          <p:cNvSpPr/>
          <p:nvPr/>
        </p:nvSpPr>
        <p:spPr>
          <a:xfrm>
            <a:off x="3816821" y="1617732"/>
            <a:ext cx="417646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429103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쉬어가기</a:t>
            </a:r>
            <a:r>
              <a:rPr lang="ko-KR" altLang="en-US" dirty="0"/>
              <a:t> </a:t>
            </a:r>
            <a:r>
              <a:rPr lang="en-US" altLang="ko-KR" dirty="0"/>
              <a:t>- </a:t>
            </a:r>
            <a:r>
              <a:rPr lang="ko-KR" altLang="en-US" dirty="0"/>
              <a:t>다음으로 넘어 가셔도 됩니다</a:t>
            </a:r>
            <a:r>
              <a:rPr lang="ko-KR" altLang="en-US" dirty="0">
                <a:solidFill>
                  <a:srgbClr val="FF0000"/>
                </a:solidFill>
              </a:rPr>
              <a:t>만</a:t>
            </a:r>
            <a:r>
              <a:rPr lang="en-US" altLang="ko-KR" dirty="0">
                <a:solidFill>
                  <a:srgbClr val="FF0000"/>
                </a:solidFill>
              </a:rPr>
              <a:t>!</a:t>
            </a:r>
            <a:endParaRPr lang="ko-KR" altLang="en-US" dirty="0">
              <a:solidFill>
                <a:srgbClr val="FF0000"/>
              </a:solidFill>
            </a:endParaRPr>
          </a:p>
        </p:txBody>
      </p:sp>
      <p:sp>
        <p:nvSpPr>
          <p:cNvPr id="2" name="내용 개체 틀 1"/>
          <p:cNvSpPr>
            <a:spLocks noGrp="1"/>
          </p:cNvSpPr>
          <p:nvPr>
            <p:ph sz="quarter" idx="11"/>
          </p:nvPr>
        </p:nvSpPr>
        <p:spPr>
          <a:xfrm>
            <a:off x="266400" y="578149"/>
            <a:ext cx="10979353" cy="1745730"/>
          </a:xfrm>
        </p:spPr>
        <p:txBody>
          <a:bodyPr/>
          <a:lstStyle/>
          <a:p>
            <a:r>
              <a:rPr lang="en-US" altLang="ko-KR" dirty="0"/>
              <a:t>Ticker Object</a:t>
            </a:r>
          </a:p>
          <a:p>
            <a:pPr lvl="1"/>
            <a:r>
              <a:rPr lang="ko-KR" altLang="en-US" dirty="0"/>
              <a:t>예제 </a:t>
            </a:r>
            <a:r>
              <a:rPr lang="en-US" altLang="ko-KR" dirty="0"/>
              <a:t>- Blink</a:t>
            </a:r>
          </a:p>
          <a:p>
            <a:pPr lvl="2"/>
            <a:r>
              <a:rPr lang="en-US" altLang="ko-KR" dirty="0"/>
              <a:t>LED_BUILTIN</a:t>
            </a:r>
            <a:r>
              <a:rPr lang="ko-KR" altLang="en-US" dirty="0"/>
              <a:t>에 연결된 </a:t>
            </a:r>
            <a:r>
              <a:rPr lang="en-US" altLang="ko-KR" dirty="0"/>
              <a:t>LED</a:t>
            </a:r>
            <a:r>
              <a:rPr lang="ko-KR" altLang="en-US" dirty="0"/>
              <a:t>를 </a:t>
            </a:r>
            <a:r>
              <a:rPr lang="en-US" altLang="ko-KR" dirty="0"/>
              <a:t>1</a:t>
            </a:r>
            <a:r>
              <a:rPr lang="ko-KR" altLang="en-US" dirty="0"/>
              <a:t>초 동안 </a:t>
            </a:r>
            <a:r>
              <a:rPr lang="en-US" altLang="ko-KR" dirty="0"/>
              <a:t>On, 1</a:t>
            </a:r>
            <a:r>
              <a:rPr lang="ko-KR" altLang="en-US" dirty="0"/>
              <a:t>초 동안 </a:t>
            </a:r>
            <a:r>
              <a:rPr lang="en-US" altLang="ko-KR" dirty="0"/>
              <a:t>Off</a:t>
            </a:r>
            <a:r>
              <a:rPr lang="ko-KR" altLang="en-US" dirty="0"/>
              <a:t>를 반복</a:t>
            </a:r>
            <a:endParaRPr lang="en-US" altLang="ko-KR" dirty="0"/>
          </a:p>
          <a:p>
            <a:pPr lvl="1"/>
            <a:r>
              <a:rPr lang="ko-KR" altLang="en-US" dirty="0"/>
              <a:t>아래 </a:t>
            </a:r>
            <a:r>
              <a:rPr lang="en-US" altLang="ko-KR" dirty="0"/>
              <a:t>3 </a:t>
            </a:r>
            <a:r>
              <a:rPr lang="ko-KR" altLang="en-US" dirty="0"/>
              <a:t>코드를 비교해보세요</a:t>
            </a:r>
            <a:r>
              <a:rPr lang="en-US" altLang="ko-KR" dirty="0"/>
              <a:t>.</a:t>
            </a:r>
          </a:p>
          <a:p>
            <a:pPr lvl="4"/>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105</a:t>
            </a:fld>
            <a:endParaRPr lang="en-US" dirty="0"/>
          </a:p>
        </p:txBody>
      </p:sp>
      <p:sp>
        <p:nvSpPr>
          <p:cNvPr id="7" name="직사각형 6">
            <a:extLst>
              <a:ext uri="{FF2B5EF4-FFF2-40B4-BE49-F238E27FC236}">
                <a16:creationId xmlns:a16="http://schemas.microsoft.com/office/drawing/2014/main" id="{308F79CD-E261-4F3D-9D85-E758A6E3425C}"/>
              </a:ext>
            </a:extLst>
          </p:cNvPr>
          <p:cNvSpPr/>
          <p:nvPr/>
        </p:nvSpPr>
        <p:spPr>
          <a:xfrm>
            <a:off x="936501" y="1982151"/>
            <a:ext cx="2736304" cy="327416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#include &lt;</a:t>
            </a:r>
            <a:r>
              <a:rPr lang="en-US" altLang="ko-KR" sz="1100" b="1" dirty="0" err="1">
                <a:solidFill>
                  <a:schemeClr val="tx1"/>
                </a:solidFill>
                <a:latin typeface="맑은 고딕" pitchFamily="50" charset="-127"/>
                <a:ea typeface="맑은 고딕" pitchFamily="50" charset="-127"/>
              </a:rPr>
              <a:t>Ticker.h</a:t>
            </a:r>
            <a:r>
              <a:rPr lang="en-US" altLang="ko-KR" sz="1100" b="1" dirty="0">
                <a:solidFill>
                  <a:schemeClr val="tx1"/>
                </a:solidFill>
                <a:latin typeface="맑은 고딕" pitchFamily="50" charset="-127"/>
                <a:ea typeface="맑은 고딕" pitchFamily="50" charset="-127"/>
              </a:rPr>
              <a:t>&gt;</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Ticker </a:t>
            </a:r>
            <a:r>
              <a:rPr lang="en-US" altLang="ko-KR" sz="1100" b="1" dirty="0" err="1">
                <a:solidFill>
                  <a:schemeClr val="tx1"/>
                </a:solidFill>
                <a:latin typeface="맑은 고딕" pitchFamily="50" charset="-127"/>
                <a:ea typeface="맑은 고딕" pitchFamily="50" charset="-127"/>
              </a:rPr>
              <a:t>ticker</a:t>
            </a:r>
            <a:r>
              <a:rPr lang="en-US" altLang="ko-KR" sz="1100" b="1" dirty="0">
                <a:solidFill>
                  <a:schemeClr val="tx1"/>
                </a:solidFill>
                <a:latin typeface="맑은 고딕" pitchFamily="50" charset="-127"/>
                <a:ea typeface="맑은 고딕" pitchFamily="50" charset="-127"/>
              </a:rPr>
              <a:t>;</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int </a:t>
            </a:r>
            <a:r>
              <a:rPr lang="en-US" altLang="ko-KR" sz="1100" b="1" dirty="0" err="1">
                <a:solidFill>
                  <a:schemeClr val="tx1"/>
                </a:solidFill>
                <a:latin typeface="맑은 고딕" pitchFamily="50" charset="-127"/>
                <a:ea typeface="맑은 고딕" pitchFamily="50" charset="-127"/>
              </a:rPr>
              <a:t>ledState</a:t>
            </a:r>
            <a:r>
              <a:rPr lang="en-US" altLang="ko-KR" sz="1100" b="1" dirty="0">
                <a:solidFill>
                  <a:schemeClr val="tx1"/>
                </a:solidFill>
                <a:latin typeface="맑은 고딕" pitchFamily="50" charset="-127"/>
                <a:ea typeface="맑은 고딕" pitchFamily="50" charset="-127"/>
              </a:rPr>
              <a:t> = LOW;</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void flip()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ledState</a:t>
            </a:r>
            <a:r>
              <a:rPr lang="en-US" altLang="ko-KR" sz="1100" b="1" dirty="0">
                <a:solidFill>
                  <a:schemeClr val="tx1"/>
                </a:solidFill>
                <a:latin typeface="맑은 고딕" pitchFamily="50" charset="-127"/>
                <a:ea typeface="맑은 고딕" pitchFamily="50" charset="-127"/>
              </a:rPr>
              <a:t> = !</a:t>
            </a:r>
            <a:r>
              <a:rPr lang="en-US" altLang="ko-KR" sz="1100" b="1" dirty="0" err="1">
                <a:solidFill>
                  <a:schemeClr val="tx1"/>
                </a:solidFill>
                <a:latin typeface="맑은 고딕" pitchFamily="50" charset="-127"/>
                <a:ea typeface="맑은 고딕" pitchFamily="50" charset="-127"/>
              </a:rPr>
              <a:t>ledState</a:t>
            </a:r>
            <a:r>
              <a:rPr lang="en-US" altLang="ko-KR" sz="1100" b="1" dirty="0">
                <a:solidFill>
                  <a:schemeClr val="tx1"/>
                </a:solidFill>
                <a:latin typeface="맑은 고딕" pitchFamily="50" charset="-127"/>
                <a:ea typeface="맑은 고딕" pitchFamily="50" charset="-127"/>
              </a:rPr>
              <a:t>;</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digitalWrite</a:t>
            </a:r>
            <a:r>
              <a:rPr lang="en-US" altLang="ko-KR" sz="1100" b="1" dirty="0">
                <a:solidFill>
                  <a:schemeClr val="tx1"/>
                </a:solidFill>
                <a:latin typeface="맑은 고딕" pitchFamily="50" charset="-127"/>
                <a:ea typeface="맑은 고딕" pitchFamily="50" charset="-127"/>
              </a:rPr>
              <a:t>(LED_BUILTIN, </a:t>
            </a:r>
            <a:r>
              <a:rPr lang="en-US" altLang="ko-KR" sz="1100" b="1" dirty="0" err="1">
                <a:solidFill>
                  <a:schemeClr val="tx1"/>
                </a:solidFill>
                <a:latin typeface="맑은 고딕" pitchFamily="50" charset="-127"/>
                <a:ea typeface="맑은 고딕" pitchFamily="50" charset="-127"/>
              </a:rPr>
              <a:t>ledState</a:t>
            </a:r>
            <a:r>
              <a:rPr lang="en-US" altLang="ko-KR" sz="1100" b="1" dirty="0">
                <a:solidFill>
                  <a:schemeClr val="tx1"/>
                </a:solidFill>
                <a:latin typeface="맑은 고딕" pitchFamily="50" charset="-127"/>
                <a:ea typeface="맑은 고딕" pitchFamily="50" charset="-127"/>
              </a:rPr>
              <a:t>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void setup()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pinMode</a:t>
            </a:r>
            <a:r>
              <a:rPr lang="en-US" altLang="ko-KR" sz="1100" b="1" dirty="0">
                <a:solidFill>
                  <a:schemeClr val="tx1"/>
                </a:solidFill>
                <a:latin typeface="맑은 고딕" pitchFamily="50" charset="-127"/>
                <a:ea typeface="맑은 고딕" pitchFamily="50" charset="-127"/>
              </a:rPr>
              <a:t>(LED_BUILTIN, OUTPUT);</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ticker.attach_ms</a:t>
            </a:r>
            <a:r>
              <a:rPr lang="en-US" altLang="ko-KR" sz="1100" b="1" dirty="0">
                <a:solidFill>
                  <a:schemeClr val="tx1"/>
                </a:solidFill>
                <a:latin typeface="맑은 고딕" pitchFamily="50" charset="-127"/>
                <a:ea typeface="맑은 고딕" pitchFamily="50" charset="-127"/>
              </a:rPr>
              <a:t>(1000, flip); </a:t>
            </a:r>
            <a:endParaRPr lang="ko-KR" altLang="en-US" sz="1100" b="1" dirty="0">
              <a:solidFill>
                <a:schemeClr val="bg1">
                  <a:lumMod val="65000"/>
                </a:schemeClr>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void loop()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a:t>
            </a:r>
          </a:p>
        </p:txBody>
      </p:sp>
      <p:sp>
        <p:nvSpPr>
          <p:cNvPr id="8" name="직사각형 7">
            <a:extLst>
              <a:ext uri="{FF2B5EF4-FFF2-40B4-BE49-F238E27FC236}">
                <a16:creationId xmlns:a16="http://schemas.microsoft.com/office/drawing/2014/main" id="{728E40F6-3596-4057-B19D-C0659A2C015C}"/>
              </a:ext>
            </a:extLst>
          </p:cNvPr>
          <p:cNvSpPr/>
          <p:nvPr/>
        </p:nvSpPr>
        <p:spPr>
          <a:xfrm>
            <a:off x="936501" y="1943972"/>
            <a:ext cx="273630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5FD9F769-2737-4F3C-832E-79B2434EF9D8}"/>
              </a:ext>
            </a:extLst>
          </p:cNvPr>
          <p:cNvSpPr/>
          <p:nvPr/>
        </p:nvSpPr>
        <p:spPr>
          <a:xfrm>
            <a:off x="3851005" y="1982151"/>
            <a:ext cx="2736304" cy="327416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#include &lt;</a:t>
            </a:r>
            <a:r>
              <a:rPr lang="en-US" altLang="ko-KR" sz="1100" b="1" dirty="0" err="1">
                <a:solidFill>
                  <a:schemeClr val="tx1"/>
                </a:solidFill>
                <a:latin typeface="맑은 고딕" pitchFamily="50" charset="-127"/>
                <a:ea typeface="맑은 고딕" pitchFamily="50" charset="-127"/>
              </a:rPr>
              <a:t>Ticker.h</a:t>
            </a:r>
            <a:r>
              <a:rPr lang="en-US" altLang="ko-KR" sz="1100" b="1" dirty="0">
                <a:solidFill>
                  <a:schemeClr val="tx1"/>
                </a:solidFill>
                <a:latin typeface="맑은 고딕" pitchFamily="50" charset="-127"/>
                <a:ea typeface="맑은 고딕" pitchFamily="50" charset="-127"/>
              </a:rPr>
              <a:t>&gt;</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Ticker </a:t>
            </a:r>
            <a:r>
              <a:rPr lang="en-US" altLang="ko-KR" sz="1100" b="1" dirty="0" err="1">
                <a:solidFill>
                  <a:schemeClr val="tx1"/>
                </a:solidFill>
                <a:latin typeface="맑은 고딕" pitchFamily="50" charset="-127"/>
                <a:ea typeface="맑은 고딕" pitchFamily="50" charset="-127"/>
              </a:rPr>
              <a:t>ticker</a:t>
            </a:r>
            <a:r>
              <a:rPr lang="en-US" altLang="ko-KR" sz="1100" b="1" dirty="0">
                <a:solidFill>
                  <a:schemeClr val="tx1"/>
                </a:solidFill>
                <a:latin typeface="맑은 고딕" pitchFamily="50" charset="-127"/>
                <a:ea typeface="맑은 고딕" pitchFamily="50" charset="-127"/>
              </a:rPr>
              <a:t>;</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void flip()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static int </a:t>
            </a:r>
            <a:r>
              <a:rPr lang="en-US" altLang="ko-KR" sz="1100" b="1" dirty="0" err="1">
                <a:solidFill>
                  <a:schemeClr val="tx1"/>
                </a:solidFill>
                <a:latin typeface="맑은 고딕" pitchFamily="50" charset="-127"/>
                <a:ea typeface="맑은 고딕" pitchFamily="50" charset="-127"/>
              </a:rPr>
              <a:t>ledState</a:t>
            </a:r>
            <a:r>
              <a:rPr lang="en-US" altLang="ko-KR" sz="1100" b="1" dirty="0">
                <a:solidFill>
                  <a:schemeClr val="tx1"/>
                </a:solidFill>
                <a:latin typeface="맑은 고딕" pitchFamily="50" charset="-127"/>
                <a:ea typeface="맑은 고딕" pitchFamily="50" charset="-127"/>
              </a:rPr>
              <a:t> = HIGH;</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digitalWrite</a:t>
            </a:r>
            <a:r>
              <a:rPr lang="en-US" altLang="ko-KR" sz="1100" b="1" dirty="0">
                <a:solidFill>
                  <a:schemeClr val="tx1"/>
                </a:solidFill>
                <a:latin typeface="맑은 고딕" pitchFamily="50" charset="-127"/>
                <a:ea typeface="맑은 고딕" pitchFamily="50" charset="-127"/>
              </a:rPr>
              <a:t>(LED_BUILTIN, </a:t>
            </a:r>
            <a:r>
              <a:rPr lang="en-US" altLang="ko-KR" sz="1100" b="1" dirty="0" err="1">
                <a:solidFill>
                  <a:schemeClr val="tx1"/>
                </a:solidFill>
                <a:latin typeface="맑은 고딕" pitchFamily="50" charset="-127"/>
                <a:ea typeface="맑은 고딕" pitchFamily="50" charset="-127"/>
              </a:rPr>
              <a:t>ledState</a:t>
            </a:r>
            <a:r>
              <a:rPr lang="en-US" altLang="ko-KR" sz="1100" b="1" dirty="0">
                <a:solidFill>
                  <a:schemeClr val="tx1"/>
                </a:solidFill>
                <a:latin typeface="맑은 고딕" pitchFamily="50" charset="-127"/>
                <a:ea typeface="맑은 고딕" pitchFamily="50" charset="-127"/>
              </a:rPr>
              <a:t>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ledState</a:t>
            </a:r>
            <a:r>
              <a:rPr lang="en-US" altLang="ko-KR" sz="1100" b="1" dirty="0">
                <a:solidFill>
                  <a:schemeClr val="tx1"/>
                </a:solidFill>
                <a:latin typeface="맑은 고딕" pitchFamily="50" charset="-127"/>
                <a:ea typeface="맑은 고딕" pitchFamily="50" charset="-127"/>
              </a:rPr>
              <a:t> = !</a:t>
            </a:r>
            <a:r>
              <a:rPr lang="en-US" altLang="ko-KR" sz="1100" b="1" dirty="0" err="1">
                <a:solidFill>
                  <a:schemeClr val="tx1"/>
                </a:solidFill>
                <a:latin typeface="맑은 고딕" pitchFamily="50" charset="-127"/>
                <a:ea typeface="맑은 고딕" pitchFamily="50" charset="-127"/>
              </a:rPr>
              <a:t>ledState</a:t>
            </a:r>
            <a:r>
              <a:rPr lang="en-US" altLang="ko-KR" sz="1100" b="1" dirty="0">
                <a:solidFill>
                  <a:schemeClr val="tx1"/>
                </a:solidFill>
                <a:latin typeface="맑은 고딕" pitchFamily="50" charset="-127"/>
                <a:ea typeface="맑은 고딕" pitchFamily="50" charset="-127"/>
              </a:rPr>
              <a:t>;</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void setup()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pinMode</a:t>
            </a:r>
            <a:r>
              <a:rPr lang="en-US" altLang="ko-KR" sz="1100" b="1" dirty="0">
                <a:solidFill>
                  <a:schemeClr val="tx1"/>
                </a:solidFill>
                <a:latin typeface="맑은 고딕" pitchFamily="50" charset="-127"/>
                <a:ea typeface="맑은 고딕" pitchFamily="50" charset="-127"/>
              </a:rPr>
              <a:t>(LED_BUILTIN, OUTPUT);</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ticker.attach_ms</a:t>
            </a:r>
            <a:r>
              <a:rPr lang="en-US" altLang="ko-KR" sz="1100" b="1" dirty="0">
                <a:solidFill>
                  <a:schemeClr val="tx1"/>
                </a:solidFill>
                <a:latin typeface="맑은 고딕" pitchFamily="50" charset="-127"/>
                <a:ea typeface="맑은 고딕" pitchFamily="50" charset="-127"/>
              </a:rPr>
              <a:t>(1000, flip); </a:t>
            </a:r>
            <a:endParaRPr lang="ko-KR" altLang="en-US"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void loop()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a:t>
            </a:r>
          </a:p>
        </p:txBody>
      </p:sp>
      <p:sp>
        <p:nvSpPr>
          <p:cNvPr id="10" name="직사각형 9">
            <a:extLst>
              <a:ext uri="{FF2B5EF4-FFF2-40B4-BE49-F238E27FC236}">
                <a16:creationId xmlns:a16="http://schemas.microsoft.com/office/drawing/2014/main" id="{1E5B2688-01BB-48C1-9980-07F82EE26A01}"/>
              </a:ext>
            </a:extLst>
          </p:cNvPr>
          <p:cNvSpPr/>
          <p:nvPr/>
        </p:nvSpPr>
        <p:spPr>
          <a:xfrm>
            <a:off x="3851005" y="1943972"/>
            <a:ext cx="273630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901B74D9-3AA4-4962-82E7-CC619B63695A}"/>
              </a:ext>
            </a:extLst>
          </p:cNvPr>
          <p:cNvSpPr/>
          <p:nvPr/>
        </p:nvSpPr>
        <p:spPr>
          <a:xfrm>
            <a:off x="6769149" y="1982151"/>
            <a:ext cx="4032448" cy="327416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#include &lt;</a:t>
            </a:r>
            <a:r>
              <a:rPr lang="en-US" altLang="ko-KR" sz="1100" b="1" dirty="0" err="1">
                <a:solidFill>
                  <a:schemeClr val="tx1"/>
                </a:solidFill>
                <a:latin typeface="맑은 고딕" pitchFamily="50" charset="-127"/>
                <a:ea typeface="맑은 고딕" pitchFamily="50" charset="-127"/>
              </a:rPr>
              <a:t>Ticker.h</a:t>
            </a:r>
            <a:r>
              <a:rPr lang="en-US" altLang="ko-KR" sz="1100" b="1" dirty="0">
                <a:solidFill>
                  <a:schemeClr val="tx1"/>
                </a:solidFill>
                <a:latin typeface="맑은 고딕" pitchFamily="50" charset="-127"/>
                <a:ea typeface="맑은 고딕" pitchFamily="50" charset="-127"/>
              </a:rPr>
              <a:t>&gt;</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Ticker </a:t>
            </a:r>
            <a:r>
              <a:rPr lang="en-US" altLang="ko-KR" sz="1100" b="1" dirty="0" err="1">
                <a:solidFill>
                  <a:schemeClr val="tx1"/>
                </a:solidFill>
                <a:latin typeface="맑은 고딕" pitchFamily="50" charset="-127"/>
                <a:ea typeface="맑은 고딕" pitchFamily="50" charset="-127"/>
              </a:rPr>
              <a:t>ticker</a:t>
            </a:r>
            <a:r>
              <a:rPr lang="en-US" altLang="ko-KR" sz="1100" b="1" dirty="0">
                <a:solidFill>
                  <a:schemeClr val="tx1"/>
                </a:solidFill>
                <a:latin typeface="맑은 고딕" pitchFamily="50" charset="-127"/>
                <a:ea typeface="맑은 고딕" pitchFamily="50" charset="-127"/>
              </a:rPr>
              <a:t>;</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void flip()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digitalWrite</a:t>
            </a:r>
            <a:r>
              <a:rPr lang="en-US" altLang="ko-KR" sz="1100" b="1" dirty="0">
                <a:solidFill>
                  <a:schemeClr val="tx1"/>
                </a:solidFill>
                <a:latin typeface="맑은 고딕" pitchFamily="50" charset="-127"/>
                <a:ea typeface="맑은 고딕" pitchFamily="50" charset="-127"/>
              </a:rPr>
              <a:t>(LED_BUILTIN, !</a:t>
            </a:r>
            <a:r>
              <a:rPr lang="en-US" altLang="ko-KR" sz="1100" b="1" dirty="0" err="1">
                <a:solidFill>
                  <a:schemeClr val="tx1"/>
                </a:solidFill>
                <a:latin typeface="맑은 고딕" pitchFamily="50" charset="-127"/>
                <a:ea typeface="맑은 고딕" pitchFamily="50" charset="-127"/>
              </a:rPr>
              <a:t>digitalRead</a:t>
            </a:r>
            <a:r>
              <a:rPr lang="en-US" altLang="ko-KR" sz="1100" b="1" dirty="0">
                <a:solidFill>
                  <a:schemeClr val="tx1"/>
                </a:solidFill>
                <a:latin typeface="맑은 고딕" pitchFamily="50" charset="-127"/>
                <a:ea typeface="맑은 고딕" pitchFamily="50" charset="-127"/>
              </a:rPr>
              <a:t>(LED_BUILTIN)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void setup()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pinMode</a:t>
            </a:r>
            <a:r>
              <a:rPr lang="en-US" altLang="ko-KR" sz="1100" b="1" dirty="0">
                <a:solidFill>
                  <a:schemeClr val="tx1"/>
                </a:solidFill>
                <a:latin typeface="맑은 고딕" pitchFamily="50" charset="-127"/>
                <a:ea typeface="맑은 고딕" pitchFamily="50" charset="-127"/>
              </a:rPr>
              <a:t>(LED_BUILTIN, OUTPUT);</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ticker.attach_ms</a:t>
            </a:r>
            <a:r>
              <a:rPr lang="en-US" altLang="ko-KR" sz="1100" b="1" dirty="0">
                <a:solidFill>
                  <a:schemeClr val="tx1"/>
                </a:solidFill>
                <a:latin typeface="맑은 고딕" pitchFamily="50" charset="-127"/>
                <a:ea typeface="맑은 고딕" pitchFamily="50" charset="-127"/>
              </a:rPr>
              <a:t>(1000, flip); </a:t>
            </a:r>
            <a:endParaRPr lang="ko-KR" altLang="en-US"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a:t>
            </a:r>
          </a:p>
          <a:p>
            <a:pPr defTabSz="913755">
              <a:spcBef>
                <a:spcPts val="0"/>
              </a:spcBef>
              <a:buClr>
                <a:srgbClr val="506EA5"/>
              </a:buClr>
            </a:pPr>
            <a:endParaRPr lang="en-US" altLang="ko-KR" sz="11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void loop() {</a:t>
            </a:r>
          </a:p>
          <a:p>
            <a:pPr defTabSz="913755">
              <a:spcBef>
                <a:spcPts val="0"/>
              </a:spcBef>
              <a:buClr>
                <a:srgbClr val="506EA5"/>
              </a:buClr>
            </a:pPr>
            <a:r>
              <a:rPr lang="en-US" altLang="ko-KR" sz="1100" b="1" dirty="0">
                <a:solidFill>
                  <a:schemeClr val="tx1"/>
                </a:solidFill>
                <a:latin typeface="맑은 고딕" pitchFamily="50" charset="-127"/>
                <a:ea typeface="맑은 고딕" pitchFamily="50" charset="-127"/>
              </a:rPr>
              <a:t>}</a:t>
            </a:r>
          </a:p>
        </p:txBody>
      </p:sp>
      <p:sp>
        <p:nvSpPr>
          <p:cNvPr id="12" name="직사각형 11">
            <a:extLst>
              <a:ext uri="{FF2B5EF4-FFF2-40B4-BE49-F238E27FC236}">
                <a16:creationId xmlns:a16="http://schemas.microsoft.com/office/drawing/2014/main" id="{DE670818-69DC-4811-88E9-BAC7EA4F627F}"/>
              </a:ext>
            </a:extLst>
          </p:cNvPr>
          <p:cNvSpPr/>
          <p:nvPr/>
        </p:nvSpPr>
        <p:spPr>
          <a:xfrm>
            <a:off x="6769149" y="1943972"/>
            <a:ext cx="403244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0704116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Timer Lib.</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Timer Lib. </a:t>
            </a:r>
            <a:r>
              <a:rPr lang="ko-KR" altLang="en-US" dirty="0"/>
              <a:t>설치</a:t>
            </a:r>
            <a:endParaRPr lang="en-US" altLang="ko-KR" dirty="0"/>
          </a:p>
          <a:p>
            <a:pPr lvl="1"/>
            <a:r>
              <a:rPr lang="ko-KR" altLang="en-US" dirty="0"/>
              <a:t>단계 </a:t>
            </a:r>
            <a:r>
              <a:rPr lang="en-US" altLang="ko-KR" dirty="0"/>
              <a:t>1. </a:t>
            </a:r>
            <a:r>
              <a:rPr lang="ko-KR" altLang="en-US" dirty="0"/>
              <a:t>여기</a:t>
            </a:r>
            <a:r>
              <a:rPr lang="en-US" altLang="ko-KR" dirty="0"/>
              <a:t>(</a:t>
            </a:r>
            <a:r>
              <a:rPr lang="en-US" altLang="ko-KR" dirty="0">
                <a:hlinkClick r:id="rId3"/>
              </a:rPr>
              <a:t>https://github.com/JChristensen/Timer</a:t>
            </a:r>
            <a:r>
              <a:rPr lang="en-US" altLang="ko-KR" dirty="0"/>
              <a:t>) </a:t>
            </a:r>
            <a:r>
              <a:rPr lang="ko-KR" altLang="en-US" dirty="0"/>
              <a:t>접속</a:t>
            </a:r>
            <a:endParaRPr lang="en-US" altLang="ko-KR" dirty="0"/>
          </a:p>
          <a:p>
            <a:pPr lvl="2"/>
            <a:r>
              <a:rPr lang="en-US" altLang="ko-KR" dirty="0"/>
              <a:t>Code</a:t>
            </a:r>
            <a:r>
              <a:rPr lang="ko-KR" altLang="en-US" dirty="0"/>
              <a:t> 클릭</a:t>
            </a:r>
            <a:endParaRPr lang="en-US" altLang="ko-KR" dirty="0"/>
          </a:p>
          <a:p>
            <a:pPr lvl="2"/>
            <a:r>
              <a:rPr lang="en-US" altLang="ko-KR" dirty="0"/>
              <a:t>Download ZIP </a:t>
            </a:r>
            <a:r>
              <a:rPr lang="ko-KR" altLang="en-US" dirty="0"/>
              <a:t>클릭</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1"/>
            <a:endParaRPr lang="en-US" altLang="ko-KR" dirty="0"/>
          </a:p>
          <a:p>
            <a:pPr lvl="1"/>
            <a:endParaRPr lang="en-US" altLang="ko-KR" dirty="0"/>
          </a:p>
          <a:p>
            <a:pPr lvl="2"/>
            <a:r>
              <a:rPr lang="ko-KR" altLang="en-US" dirty="0"/>
              <a:t>다운로드 폴더로 다운로드 받은 파일</a:t>
            </a:r>
            <a:r>
              <a:rPr lang="en-US" altLang="ko-KR" dirty="0"/>
              <a:t>(Timer-master.zip) </a:t>
            </a:r>
            <a:r>
              <a:rPr lang="ko-KR" altLang="en-US" dirty="0"/>
              <a:t>파일의 이름을 </a:t>
            </a:r>
            <a:r>
              <a:rPr lang="en-US" altLang="ko-KR" dirty="0"/>
              <a:t>timer.zip</a:t>
            </a:r>
            <a:r>
              <a:rPr lang="ko-KR" altLang="en-US" dirty="0"/>
              <a:t>으로 변경</a:t>
            </a:r>
            <a:endParaRPr lang="en-US" altLang="ko-KR" dirty="0"/>
          </a:p>
          <a:p>
            <a:pPr lvl="1"/>
            <a:r>
              <a:rPr lang="ko-KR" altLang="en-US" dirty="0"/>
              <a:t>단계 </a:t>
            </a:r>
            <a:r>
              <a:rPr lang="en-US" altLang="ko-KR" dirty="0"/>
              <a:t>2. </a:t>
            </a:r>
            <a:r>
              <a:rPr lang="ko-KR" altLang="en-US" dirty="0" err="1"/>
              <a:t>아두이노</a:t>
            </a:r>
            <a:r>
              <a:rPr lang="ko-KR" altLang="en-US" dirty="0"/>
              <a:t> </a:t>
            </a:r>
            <a:r>
              <a:rPr lang="en-US" altLang="ko-KR" dirty="0"/>
              <a:t>IDE</a:t>
            </a:r>
            <a:r>
              <a:rPr lang="ko-KR" altLang="en-US" dirty="0"/>
              <a:t>의 주 메뉴</a:t>
            </a:r>
            <a:r>
              <a:rPr lang="en-US" altLang="ko-KR" dirty="0"/>
              <a:t> </a:t>
            </a:r>
            <a:r>
              <a:rPr lang="ko-KR" altLang="en-US" dirty="0"/>
              <a:t>스케치</a:t>
            </a:r>
            <a:r>
              <a:rPr lang="en-US" altLang="ko-KR" dirty="0"/>
              <a:t>/</a:t>
            </a:r>
            <a:r>
              <a:rPr lang="ko-KR" altLang="en-US" dirty="0"/>
              <a:t>라이브러리 포함하기</a:t>
            </a:r>
            <a:r>
              <a:rPr lang="en-US" altLang="ko-KR" dirty="0"/>
              <a:t>/.ZIP </a:t>
            </a:r>
            <a:r>
              <a:rPr lang="ko-KR" altLang="en-US" dirty="0"/>
              <a:t>라이브러리 추가</a:t>
            </a:r>
            <a:r>
              <a:rPr lang="en-US" altLang="ko-KR" dirty="0"/>
              <a:t>… </a:t>
            </a:r>
            <a:r>
              <a:rPr lang="ko-KR" altLang="en-US" dirty="0"/>
              <a:t>선택</a:t>
            </a:r>
            <a:endParaRPr lang="en-US" altLang="ko-KR" dirty="0"/>
          </a:p>
          <a:p>
            <a:pPr lvl="2"/>
            <a:r>
              <a:rPr lang="ko-KR" altLang="en-US" dirty="0"/>
              <a:t>다운로드 받은 </a:t>
            </a:r>
            <a:r>
              <a:rPr lang="en-US" altLang="ko-KR" dirty="0"/>
              <a:t>timer.zip</a:t>
            </a:r>
            <a:r>
              <a:rPr lang="ko-KR" altLang="en-US" dirty="0"/>
              <a:t>을 선택</a:t>
            </a:r>
            <a:endParaRPr lang="en-US" altLang="ko-KR" dirty="0"/>
          </a:p>
          <a:p>
            <a:pPr lvl="2"/>
            <a:endParaRPr lang="en-US" altLang="ko-KR" dirty="0"/>
          </a:p>
          <a:p>
            <a:pPr lvl="4"/>
            <a:endParaRPr lang="en-US" altLang="ko-KR" dirty="0"/>
          </a:p>
          <a:p>
            <a:pPr lvl="4"/>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106</a:t>
            </a:fld>
            <a:endParaRPr lang="en-US" dirty="0"/>
          </a:p>
        </p:txBody>
      </p:sp>
      <p:pic>
        <p:nvPicPr>
          <p:cNvPr id="5" name="그림 4">
            <a:extLst>
              <a:ext uri="{FF2B5EF4-FFF2-40B4-BE49-F238E27FC236}">
                <a16:creationId xmlns:a16="http://schemas.microsoft.com/office/drawing/2014/main" id="{951E630F-6058-4703-9810-86EFBCDC7A74}"/>
              </a:ext>
            </a:extLst>
          </p:cNvPr>
          <p:cNvPicPr>
            <a:picLocks noChangeAspect="1"/>
          </p:cNvPicPr>
          <p:nvPr/>
        </p:nvPicPr>
        <p:blipFill>
          <a:blip r:embed="rId4"/>
          <a:stretch>
            <a:fillRect/>
          </a:stretch>
        </p:blipFill>
        <p:spPr>
          <a:xfrm>
            <a:off x="4752925" y="1239666"/>
            <a:ext cx="5135880" cy="2354580"/>
          </a:xfrm>
          <a:prstGeom prst="rect">
            <a:avLst/>
          </a:prstGeom>
        </p:spPr>
      </p:pic>
      <p:sp>
        <p:nvSpPr>
          <p:cNvPr id="13" name="번개 12">
            <a:extLst>
              <a:ext uri="{FF2B5EF4-FFF2-40B4-BE49-F238E27FC236}">
                <a16:creationId xmlns:a16="http://schemas.microsoft.com/office/drawing/2014/main" id="{03C7FEEB-8A3D-4F03-9AC7-D84B98A9EC3E}"/>
              </a:ext>
            </a:extLst>
          </p:cNvPr>
          <p:cNvSpPr/>
          <p:nvPr/>
        </p:nvSpPr>
        <p:spPr>
          <a:xfrm>
            <a:off x="9145413" y="1239666"/>
            <a:ext cx="144016" cy="128213"/>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4" name="타원 13">
            <a:extLst>
              <a:ext uri="{FF2B5EF4-FFF2-40B4-BE49-F238E27FC236}">
                <a16:creationId xmlns:a16="http://schemas.microsoft.com/office/drawing/2014/main" id="{F5FE62E6-52DE-4B29-8466-F448C37A4794}"/>
              </a:ext>
            </a:extLst>
          </p:cNvPr>
          <p:cNvSpPr/>
          <p:nvPr/>
        </p:nvSpPr>
        <p:spPr>
          <a:xfrm>
            <a:off x="9134392" y="1059666"/>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15" name="번개 14">
            <a:extLst>
              <a:ext uri="{FF2B5EF4-FFF2-40B4-BE49-F238E27FC236}">
                <a16:creationId xmlns:a16="http://schemas.microsoft.com/office/drawing/2014/main" id="{6B63F003-DAD3-4D93-AE69-8EB2A548A8FE}"/>
              </a:ext>
            </a:extLst>
          </p:cNvPr>
          <p:cNvSpPr/>
          <p:nvPr/>
        </p:nvSpPr>
        <p:spPr>
          <a:xfrm>
            <a:off x="7140210" y="3183552"/>
            <a:ext cx="144016" cy="128213"/>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6" name="타원 15">
            <a:extLst>
              <a:ext uri="{FF2B5EF4-FFF2-40B4-BE49-F238E27FC236}">
                <a16:creationId xmlns:a16="http://schemas.microsoft.com/office/drawing/2014/main" id="{0991B618-98E1-4013-88ED-1B0A4F3D19A8}"/>
              </a:ext>
            </a:extLst>
          </p:cNvPr>
          <p:cNvSpPr/>
          <p:nvPr/>
        </p:nvSpPr>
        <p:spPr>
          <a:xfrm>
            <a:off x="7129189" y="3003552"/>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spTree>
    <p:extLst>
      <p:ext uri="{BB962C8B-B14F-4D97-AF65-F5344CB8AC3E}">
        <p14:creationId xmlns:p14="http://schemas.microsoft.com/office/powerpoint/2010/main" val="1994429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Timer Lib.</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Timer Lib. </a:t>
            </a:r>
            <a:r>
              <a:rPr lang="ko-KR" altLang="en-US" dirty="0"/>
              <a:t>활용</a:t>
            </a:r>
            <a:endParaRPr lang="en-US" altLang="ko-KR" dirty="0"/>
          </a:p>
          <a:p>
            <a:pPr lvl="1"/>
            <a:r>
              <a:rPr lang="ko-KR" altLang="en-US" dirty="0"/>
              <a:t>기본</a:t>
            </a:r>
            <a:r>
              <a:rPr lang="en-US" altLang="ko-KR" dirty="0"/>
              <a:t> </a:t>
            </a:r>
            <a:r>
              <a:rPr lang="ko-KR" altLang="en-US" dirty="0"/>
              <a:t>예제</a:t>
            </a:r>
            <a:endParaRPr lang="en-US" altLang="ko-KR" dirty="0"/>
          </a:p>
          <a:p>
            <a:pPr lvl="2"/>
            <a:r>
              <a:rPr lang="en-US" altLang="ko-KR" dirty="0"/>
              <a:t>int oscillate(int pin, long period, int </a:t>
            </a:r>
            <a:r>
              <a:rPr lang="en-US" altLang="ko-KR" dirty="0" err="1"/>
              <a:t>startingValue</a:t>
            </a:r>
            <a:r>
              <a:rPr lang="en-US" altLang="ko-KR" dirty="0"/>
              <a:t>)</a:t>
            </a:r>
          </a:p>
          <a:p>
            <a:pPr lvl="3"/>
            <a:r>
              <a:rPr lang="ko-KR" altLang="en-US" dirty="0"/>
              <a:t>변수 </a:t>
            </a:r>
            <a:r>
              <a:rPr lang="en-US" altLang="ko-KR" dirty="0"/>
              <a:t>pin</a:t>
            </a:r>
            <a:r>
              <a:rPr lang="ko-KR" altLang="en-US" dirty="0"/>
              <a:t>에 지정된 핀에 </a:t>
            </a:r>
            <a:r>
              <a:rPr lang="en-US" altLang="ko-KR" dirty="0"/>
              <a:t>period </a:t>
            </a:r>
            <a:r>
              <a:rPr lang="ko-KR" altLang="en-US" dirty="0"/>
              <a:t>주기로 </a:t>
            </a:r>
            <a:r>
              <a:rPr lang="en-US" altLang="ko-KR" dirty="0"/>
              <a:t>HIGH/LOW</a:t>
            </a:r>
            <a:r>
              <a:rPr lang="ko-KR" altLang="en-US" dirty="0"/>
              <a:t>를 반복 출력함</a:t>
            </a:r>
            <a:endParaRPr lang="en-US" altLang="ko-KR" dirty="0"/>
          </a:p>
          <a:p>
            <a:pPr lvl="3"/>
            <a:r>
              <a:rPr lang="en-US" altLang="ko-KR" dirty="0" err="1"/>
              <a:t>startingValue</a:t>
            </a:r>
            <a:r>
              <a:rPr lang="ko-KR" altLang="en-US" dirty="0"/>
              <a:t>에 핀의 처음 값을 부여</a:t>
            </a:r>
            <a:r>
              <a:rPr lang="en-US" altLang="ko-KR" dirty="0"/>
              <a:t>.</a:t>
            </a:r>
          </a:p>
          <a:p>
            <a:pPr lvl="2"/>
            <a:r>
              <a:rPr lang="en-US" altLang="ko-KR" dirty="0"/>
              <a:t>int update( )</a:t>
            </a:r>
          </a:p>
          <a:p>
            <a:pPr lvl="3"/>
            <a:r>
              <a:rPr lang="en-US" altLang="ko-KR" dirty="0"/>
              <a:t>loop( ) </a:t>
            </a:r>
            <a:r>
              <a:rPr lang="ko-KR" altLang="en-US" dirty="0"/>
              <a:t>함수 안에 반듯이 있어야 함</a:t>
            </a:r>
            <a:endParaRPr lang="en-US" altLang="ko-KR" dirty="0"/>
          </a:p>
          <a:p>
            <a:pPr lvl="3"/>
            <a:r>
              <a:rPr lang="en-US" altLang="ko-KR" dirty="0"/>
              <a:t>Timer</a:t>
            </a:r>
            <a:r>
              <a:rPr lang="ko-KR" altLang="en-US" dirty="0"/>
              <a:t>와 관련된 사건을 처리함</a:t>
            </a:r>
            <a:endParaRPr lang="en-US" altLang="ko-KR" dirty="0"/>
          </a:p>
          <a:p>
            <a:pPr lvl="3"/>
            <a:endParaRPr lang="en-US" altLang="ko-KR" dirty="0"/>
          </a:p>
          <a:p>
            <a:pPr lvl="4"/>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107</a:t>
            </a:fld>
            <a:endParaRPr lang="en-US" dirty="0"/>
          </a:p>
        </p:txBody>
      </p:sp>
      <p:sp>
        <p:nvSpPr>
          <p:cNvPr id="10" name="직사각형 9">
            <a:extLst>
              <a:ext uri="{FF2B5EF4-FFF2-40B4-BE49-F238E27FC236}">
                <a16:creationId xmlns:a16="http://schemas.microsoft.com/office/drawing/2014/main" id="{1FBC7B6E-F587-4791-B3EA-3F364BAB47F2}"/>
              </a:ext>
            </a:extLst>
          </p:cNvPr>
          <p:cNvSpPr/>
          <p:nvPr/>
        </p:nvSpPr>
        <p:spPr>
          <a:xfrm>
            <a:off x="6481117" y="1334050"/>
            <a:ext cx="2952328" cy="2004334"/>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b="1" dirty="0">
                <a:solidFill>
                  <a:schemeClr val="tx1"/>
                </a:solidFill>
                <a:latin typeface="맑은 고딕" pitchFamily="50" charset="-127"/>
                <a:ea typeface="맑은 고딕" pitchFamily="50" charset="-127"/>
              </a:rPr>
              <a:t>#include "</a:t>
            </a:r>
            <a:r>
              <a:rPr lang="en-US" altLang="ko-KR" sz="1100" b="1" dirty="0" err="1">
                <a:solidFill>
                  <a:schemeClr val="tx1"/>
                </a:solidFill>
                <a:latin typeface="맑은 고딕" pitchFamily="50" charset="-127"/>
                <a:ea typeface="맑은 고딕" pitchFamily="50" charset="-127"/>
              </a:rPr>
              <a:t>Timer.h</a:t>
            </a:r>
            <a:r>
              <a:rPr lang="en-US" altLang="ko-KR" sz="1100" b="1" dirty="0">
                <a:solidFill>
                  <a:schemeClr val="tx1"/>
                </a:solidFill>
                <a:latin typeface="맑은 고딕" pitchFamily="50" charset="-127"/>
                <a:ea typeface="맑은 고딕" pitchFamily="50" charset="-127"/>
              </a:rPr>
              <a:t>"</a:t>
            </a:r>
          </a:p>
          <a:p>
            <a:r>
              <a:rPr lang="en-US" altLang="ko-KR" sz="1100" b="1" dirty="0">
                <a:solidFill>
                  <a:schemeClr val="tx1"/>
                </a:solidFill>
                <a:latin typeface="맑은 고딕" pitchFamily="50" charset="-127"/>
                <a:ea typeface="맑은 고딕" pitchFamily="50" charset="-127"/>
              </a:rPr>
              <a:t>Timer t;</a:t>
            </a:r>
          </a:p>
          <a:p>
            <a:endParaRPr lang="en-US" altLang="ko-KR" sz="1100" b="1" dirty="0">
              <a:solidFill>
                <a:schemeClr val="tx1"/>
              </a:solidFill>
              <a:latin typeface="맑은 고딕" pitchFamily="50" charset="-127"/>
              <a:ea typeface="맑은 고딕" pitchFamily="50" charset="-127"/>
            </a:endParaRPr>
          </a:p>
          <a:p>
            <a:r>
              <a:rPr lang="en-US" altLang="ko-KR" sz="1100" b="1" dirty="0">
                <a:solidFill>
                  <a:schemeClr val="tx1"/>
                </a:solidFill>
                <a:latin typeface="맑은 고딕" pitchFamily="50" charset="-127"/>
                <a:ea typeface="맑은 고딕" pitchFamily="50" charset="-127"/>
              </a:rPr>
              <a:t>void setup() {</a:t>
            </a:r>
          </a:p>
          <a:p>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pinMode</a:t>
            </a:r>
            <a:r>
              <a:rPr lang="en-US" altLang="ko-KR" sz="1100" b="1" dirty="0">
                <a:solidFill>
                  <a:schemeClr val="tx1"/>
                </a:solidFill>
                <a:latin typeface="맑은 고딕" pitchFamily="50" charset="-127"/>
                <a:ea typeface="맑은 고딕" pitchFamily="50" charset="-127"/>
              </a:rPr>
              <a:t>(LED_BUILTIN, OUTPUT);</a:t>
            </a:r>
          </a:p>
          <a:p>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t.oscillate</a:t>
            </a:r>
            <a:r>
              <a:rPr lang="en-US" altLang="ko-KR" sz="1100" b="1" dirty="0">
                <a:solidFill>
                  <a:schemeClr val="tx1"/>
                </a:solidFill>
                <a:latin typeface="맑은 고딕" pitchFamily="50" charset="-127"/>
                <a:ea typeface="맑은 고딕" pitchFamily="50" charset="-127"/>
              </a:rPr>
              <a:t>(LED_BUILTIN, 1000, LOW);</a:t>
            </a:r>
          </a:p>
          <a:p>
            <a:r>
              <a:rPr lang="en-US" altLang="ko-KR" sz="1100" b="1" dirty="0">
                <a:solidFill>
                  <a:schemeClr val="tx1"/>
                </a:solidFill>
                <a:latin typeface="맑은 고딕" pitchFamily="50" charset="-127"/>
                <a:ea typeface="맑은 고딕" pitchFamily="50" charset="-127"/>
              </a:rPr>
              <a:t>}</a:t>
            </a:r>
          </a:p>
          <a:p>
            <a:endParaRPr lang="en-US" altLang="ko-KR" sz="1100" b="1" dirty="0">
              <a:solidFill>
                <a:schemeClr val="tx1"/>
              </a:solidFill>
              <a:latin typeface="맑은 고딕" pitchFamily="50" charset="-127"/>
              <a:ea typeface="맑은 고딕" pitchFamily="50" charset="-127"/>
            </a:endParaRPr>
          </a:p>
          <a:p>
            <a:r>
              <a:rPr lang="en-US" altLang="ko-KR" sz="1100" b="1" dirty="0">
                <a:solidFill>
                  <a:schemeClr val="tx1"/>
                </a:solidFill>
                <a:latin typeface="맑은 고딕" pitchFamily="50" charset="-127"/>
                <a:ea typeface="맑은 고딕" pitchFamily="50" charset="-127"/>
              </a:rPr>
              <a:t>void loop() {</a:t>
            </a:r>
          </a:p>
          <a:p>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t.update</a:t>
            </a:r>
            <a:r>
              <a:rPr lang="en-US" altLang="ko-KR" sz="1100" b="1" dirty="0">
                <a:solidFill>
                  <a:schemeClr val="tx1"/>
                </a:solidFill>
                <a:latin typeface="맑은 고딕" pitchFamily="50" charset="-127"/>
                <a:ea typeface="맑은 고딕" pitchFamily="50" charset="-127"/>
              </a:rPr>
              <a:t>();</a:t>
            </a:r>
          </a:p>
          <a:p>
            <a:r>
              <a:rPr lang="en-US" altLang="ko-KR" sz="1100" b="1" dirty="0">
                <a:solidFill>
                  <a:schemeClr val="tx1"/>
                </a:solidFill>
                <a:latin typeface="맑은 고딕" pitchFamily="50" charset="-127"/>
                <a:ea typeface="맑은 고딕" pitchFamily="50" charset="-127"/>
              </a:rPr>
              <a:t>}</a:t>
            </a:r>
          </a:p>
        </p:txBody>
      </p:sp>
      <p:sp>
        <p:nvSpPr>
          <p:cNvPr id="11" name="직사각형 10">
            <a:extLst>
              <a:ext uri="{FF2B5EF4-FFF2-40B4-BE49-F238E27FC236}">
                <a16:creationId xmlns:a16="http://schemas.microsoft.com/office/drawing/2014/main" id="{9EA6D757-4C64-403D-AE4D-533A54697E67}"/>
              </a:ext>
            </a:extLst>
          </p:cNvPr>
          <p:cNvSpPr/>
          <p:nvPr/>
        </p:nvSpPr>
        <p:spPr>
          <a:xfrm>
            <a:off x="6481117" y="1295871"/>
            <a:ext cx="295232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직사각형 16">
            <a:extLst>
              <a:ext uri="{FF2B5EF4-FFF2-40B4-BE49-F238E27FC236}">
                <a16:creationId xmlns:a16="http://schemas.microsoft.com/office/drawing/2014/main" id="{B3A9E3CF-C135-48C5-B20C-C7CBFC4F4E23}"/>
              </a:ext>
            </a:extLst>
          </p:cNvPr>
          <p:cNvSpPr/>
          <p:nvPr/>
        </p:nvSpPr>
        <p:spPr>
          <a:xfrm>
            <a:off x="6481117" y="3433501"/>
            <a:ext cx="2952328" cy="2902929"/>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b="1" dirty="0">
                <a:solidFill>
                  <a:schemeClr val="tx1"/>
                </a:solidFill>
                <a:latin typeface="맑은 고딕" pitchFamily="50" charset="-127"/>
                <a:ea typeface="맑은 고딕" pitchFamily="50" charset="-127"/>
              </a:rPr>
              <a:t>#include "</a:t>
            </a:r>
            <a:r>
              <a:rPr lang="en-US" altLang="ko-KR" sz="1100" b="1" dirty="0" err="1">
                <a:solidFill>
                  <a:schemeClr val="tx1"/>
                </a:solidFill>
                <a:latin typeface="맑은 고딕" pitchFamily="50" charset="-127"/>
                <a:ea typeface="맑은 고딕" pitchFamily="50" charset="-127"/>
              </a:rPr>
              <a:t>Timer.h</a:t>
            </a:r>
            <a:r>
              <a:rPr lang="en-US" altLang="ko-KR" sz="1100" b="1" dirty="0">
                <a:solidFill>
                  <a:schemeClr val="tx1"/>
                </a:solidFill>
                <a:latin typeface="맑은 고딕" pitchFamily="50" charset="-127"/>
                <a:ea typeface="맑은 고딕" pitchFamily="50" charset="-127"/>
              </a:rPr>
              <a:t>"</a:t>
            </a:r>
          </a:p>
          <a:p>
            <a:r>
              <a:rPr lang="en-US" altLang="ko-KR" sz="1100" b="1" dirty="0">
                <a:solidFill>
                  <a:schemeClr val="tx1"/>
                </a:solidFill>
                <a:latin typeface="맑은 고딕" pitchFamily="50" charset="-127"/>
                <a:ea typeface="맑은 고딕" pitchFamily="50" charset="-127"/>
              </a:rPr>
              <a:t>Timer t;</a:t>
            </a:r>
          </a:p>
          <a:p>
            <a:r>
              <a:rPr lang="en-US" altLang="ko-KR" sz="1100" b="1" dirty="0">
                <a:solidFill>
                  <a:schemeClr val="tx1"/>
                </a:solidFill>
                <a:latin typeface="맑은 고딕" pitchFamily="50" charset="-127"/>
                <a:ea typeface="맑은 고딕" pitchFamily="50" charset="-127"/>
              </a:rPr>
              <a:t>int </a:t>
            </a:r>
            <a:r>
              <a:rPr lang="en-US" altLang="ko-KR" sz="1100" b="1" dirty="0" err="1">
                <a:solidFill>
                  <a:schemeClr val="tx1"/>
                </a:solidFill>
                <a:latin typeface="맑은 고딕" pitchFamily="50" charset="-127"/>
                <a:ea typeface="맑은 고딕" pitchFamily="50" charset="-127"/>
              </a:rPr>
              <a:t>ledState</a:t>
            </a:r>
            <a:r>
              <a:rPr lang="en-US" altLang="ko-KR" sz="1100" b="1" dirty="0">
                <a:solidFill>
                  <a:schemeClr val="tx1"/>
                </a:solidFill>
                <a:latin typeface="맑은 고딕" pitchFamily="50" charset="-127"/>
                <a:ea typeface="맑은 고딕" pitchFamily="50" charset="-127"/>
              </a:rPr>
              <a:t> = LOW;</a:t>
            </a:r>
          </a:p>
          <a:p>
            <a:endParaRPr lang="en-US" altLang="ko-KR" sz="1100" b="1" dirty="0">
              <a:solidFill>
                <a:schemeClr val="tx1"/>
              </a:solidFill>
              <a:latin typeface="맑은 고딕" pitchFamily="50" charset="-127"/>
              <a:ea typeface="맑은 고딕" pitchFamily="50" charset="-127"/>
            </a:endParaRPr>
          </a:p>
          <a:p>
            <a:r>
              <a:rPr lang="en-US" altLang="ko-KR" sz="1100" b="1" dirty="0">
                <a:solidFill>
                  <a:schemeClr val="tx1"/>
                </a:solidFill>
                <a:latin typeface="맑은 고딕" pitchFamily="50" charset="-127"/>
                <a:ea typeface="맑은 고딕" pitchFamily="50" charset="-127"/>
              </a:rPr>
              <a:t>void flip(void) {</a:t>
            </a:r>
          </a:p>
          <a:p>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ledState</a:t>
            </a:r>
            <a:r>
              <a:rPr lang="en-US" altLang="ko-KR" sz="1100" b="1" dirty="0">
                <a:solidFill>
                  <a:schemeClr val="tx1"/>
                </a:solidFill>
                <a:latin typeface="맑은 고딕" pitchFamily="50" charset="-127"/>
                <a:ea typeface="맑은 고딕" pitchFamily="50" charset="-127"/>
              </a:rPr>
              <a:t> = !</a:t>
            </a:r>
            <a:r>
              <a:rPr lang="en-US" altLang="ko-KR" sz="1100" b="1" dirty="0" err="1">
                <a:solidFill>
                  <a:schemeClr val="tx1"/>
                </a:solidFill>
                <a:latin typeface="맑은 고딕" pitchFamily="50" charset="-127"/>
                <a:ea typeface="맑은 고딕" pitchFamily="50" charset="-127"/>
              </a:rPr>
              <a:t>ledState</a:t>
            </a:r>
            <a:r>
              <a:rPr lang="en-US" altLang="ko-KR" sz="1100" b="1" dirty="0">
                <a:solidFill>
                  <a:schemeClr val="tx1"/>
                </a:solidFill>
                <a:latin typeface="맑은 고딕" pitchFamily="50" charset="-127"/>
                <a:ea typeface="맑은 고딕" pitchFamily="50" charset="-127"/>
              </a:rPr>
              <a:t>;</a:t>
            </a:r>
          </a:p>
          <a:p>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digitalWrite</a:t>
            </a:r>
            <a:r>
              <a:rPr lang="en-US" altLang="ko-KR" sz="1100" b="1" dirty="0">
                <a:solidFill>
                  <a:schemeClr val="tx1"/>
                </a:solidFill>
                <a:latin typeface="맑은 고딕" pitchFamily="50" charset="-127"/>
                <a:ea typeface="맑은 고딕" pitchFamily="50" charset="-127"/>
              </a:rPr>
              <a:t>(LED_BUILTIN, </a:t>
            </a:r>
            <a:r>
              <a:rPr lang="en-US" altLang="ko-KR" sz="1100" b="1" dirty="0" err="1">
                <a:solidFill>
                  <a:schemeClr val="tx1"/>
                </a:solidFill>
                <a:latin typeface="맑은 고딕" pitchFamily="50" charset="-127"/>
                <a:ea typeface="맑은 고딕" pitchFamily="50" charset="-127"/>
              </a:rPr>
              <a:t>ledState</a:t>
            </a:r>
            <a:r>
              <a:rPr lang="en-US" altLang="ko-KR" sz="1100" b="1" dirty="0">
                <a:solidFill>
                  <a:schemeClr val="tx1"/>
                </a:solidFill>
                <a:latin typeface="맑은 고딕" pitchFamily="50" charset="-127"/>
                <a:ea typeface="맑은 고딕" pitchFamily="50" charset="-127"/>
              </a:rPr>
              <a:t> );</a:t>
            </a:r>
          </a:p>
          <a:p>
            <a:r>
              <a:rPr lang="en-US" altLang="ko-KR" sz="1100" b="1" dirty="0">
                <a:solidFill>
                  <a:schemeClr val="tx1"/>
                </a:solidFill>
                <a:latin typeface="맑은 고딕" pitchFamily="50" charset="-127"/>
                <a:ea typeface="맑은 고딕" pitchFamily="50" charset="-127"/>
              </a:rPr>
              <a:t>}</a:t>
            </a:r>
          </a:p>
          <a:p>
            <a:endParaRPr lang="en-US" altLang="ko-KR" sz="1100" b="1" dirty="0">
              <a:solidFill>
                <a:schemeClr val="tx1"/>
              </a:solidFill>
              <a:latin typeface="맑은 고딕" pitchFamily="50" charset="-127"/>
              <a:ea typeface="맑은 고딕" pitchFamily="50" charset="-127"/>
            </a:endParaRPr>
          </a:p>
          <a:p>
            <a:r>
              <a:rPr lang="en-US" altLang="ko-KR" sz="1100" b="1" dirty="0">
                <a:solidFill>
                  <a:schemeClr val="tx1"/>
                </a:solidFill>
                <a:latin typeface="맑은 고딕" pitchFamily="50" charset="-127"/>
                <a:ea typeface="맑은 고딕" pitchFamily="50" charset="-127"/>
              </a:rPr>
              <a:t>void setup() {</a:t>
            </a:r>
          </a:p>
          <a:p>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pinMode</a:t>
            </a:r>
            <a:r>
              <a:rPr lang="en-US" altLang="ko-KR" sz="1100" b="1" dirty="0">
                <a:solidFill>
                  <a:schemeClr val="tx1"/>
                </a:solidFill>
                <a:latin typeface="맑은 고딕" pitchFamily="50" charset="-127"/>
                <a:ea typeface="맑은 고딕" pitchFamily="50" charset="-127"/>
              </a:rPr>
              <a:t>(LED_BUILTIN, OUTPUT);</a:t>
            </a:r>
          </a:p>
          <a:p>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t.every</a:t>
            </a:r>
            <a:r>
              <a:rPr lang="en-US" altLang="ko-KR" sz="1100" b="1" dirty="0">
                <a:solidFill>
                  <a:schemeClr val="tx1"/>
                </a:solidFill>
                <a:latin typeface="맑은 고딕" pitchFamily="50" charset="-127"/>
                <a:ea typeface="맑은 고딕" pitchFamily="50" charset="-127"/>
              </a:rPr>
              <a:t>(1000, flip);</a:t>
            </a:r>
          </a:p>
          <a:p>
            <a:r>
              <a:rPr lang="en-US" altLang="ko-KR" sz="1100" b="1" dirty="0">
                <a:solidFill>
                  <a:schemeClr val="tx1"/>
                </a:solidFill>
                <a:latin typeface="맑은 고딕" pitchFamily="50" charset="-127"/>
                <a:ea typeface="맑은 고딕" pitchFamily="50" charset="-127"/>
              </a:rPr>
              <a:t>}</a:t>
            </a:r>
          </a:p>
          <a:p>
            <a:endParaRPr lang="en-US" altLang="ko-KR" sz="1100" b="1" dirty="0">
              <a:solidFill>
                <a:schemeClr val="tx1"/>
              </a:solidFill>
              <a:latin typeface="맑은 고딕" pitchFamily="50" charset="-127"/>
              <a:ea typeface="맑은 고딕" pitchFamily="50" charset="-127"/>
            </a:endParaRPr>
          </a:p>
          <a:p>
            <a:r>
              <a:rPr lang="en-US" altLang="ko-KR" sz="1100" b="1" dirty="0">
                <a:solidFill>
                  <a:schemeClr val="tx1"/>
                </a:solidFill>
                <a:latin typeface="맑은 고딕" pitchFamily="50" charset="-127"/>
                <a:ea typeface="맑은 고딕" pitchFamily="50" charset="-127"/>
              </a:rPr>
              <a:t>void loop() {</a:t>
            </a:r>
          </a:p>
          <a:p>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t.update</a:t>
            </a:r>
            <a:r>
              <a:rPr lang="en-US" altLang="ko-KR" sz="1100" b="1" dirty="0">
                <a:solidFill>
                  <a:schemeClr val="tx1"/>
                </a:solidFill>
                <a:latin typeface="맑은 고딕" pitchFamily="50" charset="-127"/>
                <a:ea typeface="맑은 고딕" pitchFamily="50" charset="-127"/>
              </a:rPr>
              <a:t>();</a:t>
            </a:r>
          </a:p>
          <a:p>
            <a:r>
              <a:rPr lang="en-US" altLang="ko-KR" sz="1100" b="1" dirty="0">
                <a:solidFill>
                  <a:schemeClr val="tx1"/>
                </a:solidFill>
                <a:latin typeface="맑은 고딕" pitchFamily="50" charset="-127"/>
                <a:ea typeface="맑은 고딕" pitchFamily="50" charset="-127"/>
              </a:rPr>
              <a:t>}</a:t>
            </a:r>
          </a:p>
        </p:txBody>
      </p:sp>
      <p:sp>
        <p:nvSpPr>
          <p:cNvPr id="18" name="직사각형 17">
            <a:extLst>
              <a:ext uri="{FF2B5EF4-FFF2-40B4-BE49-F238E27FC236}">
                <a16:creationId xmlns:a16="http://schemas.microsoft.com/office/drawing/2014/main" id="{5765441F-69B1-45EF-9C80-56D3A77C51F5}"/>
              </a:ext>
            </a:extLst>
          </p:cNvPr>
          <p:cNvSpPr/>
          <p:nvPr/>
        </p:nvSpPr>
        <p:spPr>
          <a:xfrm>
            <a:off x="6481117" y="3395323"/>
            <a:ext cx="295232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2661040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Timer Lib.</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Timer Lib. </a:t>
            </a:r>
            <a:r>
              <a:rPr lang="ko-KR" altLang="en-US" dirty="0"/>
              <a:t>활용</a:t>
            </a:r>
            <a:endParaRPr lang="en-US" altLang="ko-KR" dirty="0"/>
          </a:p>
          <a:p>
            <a:pPr lvl="1"/>
            <a:r>
              <a:rPr lang="ko-KR" altLang="en-US" dirty="0"/>
              <a:t>기본</a:t>
            </a:r>
            <a:r>
              <a:rPr lang="en-US" altLang="ko-KR" dirty="0"/>
              <a:t> </a:t>
            </a:r>
            <a:r>
              <a:rPr lang="ko-KR" altLang="en-US" dirty="0"/>
              <a:t>예제</a:t>
            </a:r>
            <a:endParaRPr lang="en-US" altLang="ko-KR" dirty="0"/>
          </a:p>
          <a:p>
            <a:pPr lvl="2"/>
            <a:r>
              <a:rPr lang="en-US" altLang="ko-KR" dirty="0"/>
              <a:t>int every(long period, callback)</a:t>
            </a:r>
          </a:p>
          <a:p>
            <a:pPr lvl="3"/>
            <a:r>
              <a:rPr lang="en-US" altLang="ko-KR" dirty="0"/>
              <a:t>period </a:t>
            </a:r>
            <a:r>
              <a:rPr lang="ko-KR" altLang="en-US" dirty="0"/>
              <a:t>주기로 </a:t>
            </a:r>
            <a:r>
              <a:rPr lang="en-US" altLang="ko-KR" dirty="0"/>
              <a:t>callback </a:t>
            </a:r>
            <a:r>
              <a:rPr lang="ko-KR" altLang="en-US" dirty="0"/>
              <a:t>함수를 호출함</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108</a:t>
            </a:fld>
            <a:endParaRPr lang="en-US" dirty="0"/>
          </a:p>
        </p:txBody>
      </p:sp>
      <p:sp>
        <p:nvSpPr>
          <p:cNvPr id="10" name="직사각형 9">
            <a:extLst>
              <a:ext uri="{FF2B5EF4-FFF2-40B4-BE49-F238E27FC236}">
                <a16:creationId xmlns:a16="http://schemas.microsoft.com/office/drawing/2014/main" id="{1FBC7B6E-F587-4791-B3EA-3F364BAB47F2}"/>
              </a:ext>
            </a:extLst>
          </p:cNvPr>
          <p:cNvSpPr/>
          <p:nvPr/>
        </p:nvSpPr>
        <p:spPr>
          <a:xfrm>
            <a:off x="2088629" y="1943943"/>
            <a:ext cx="2952328" cy="3130173"/>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b="1" dirty="0">
                <a:solidFill>
                  <a:schemeClr val="tx1"/>
                </a:solidFill>
                <a:latin typeface="맑은 고딕" pitchFamily="50" charset="-127"/>
                <a:ea typeface="맑은 고딕" pitchFamily="50" charset="-127"/>
              </a:rPr>
              <a:t>#include "</a:t>
            </a:r>
            <a:r>
              <a:rPr lang="en-US" altLang="ko-KR" sz="1100" b="1" dirty="0" err="1">
                <a:solidFill>
                  <a:schemeClr val="tx1"/>
                </a:solidFill>
                <a:latin typeface="맑은 고딕" pitchFamily="50" charset="-127"/>
                <a:ea typeface="맑은 고딕" pitchFamily="50" charset="-127"/>
              </a:rPr>
              <a:t>Timer.h</a:t>
            </a:r>
            <a:r>
              <a:rPr lang="en-US" altLang="ko-KR" sz="1100" b="1" dirty="0">
                <a:solidFill>
                  <a:schemeClr val="tx1"/>
                </a:solidFill>
                <a:latin typeface="맑은 고딕" pitchFamily="50" charset="-127"/>
                <a:ea typeface="맑은 고딕" pitchFamily="50" charset="-127"/>
              </a:rPr>
              <a:t>"</a:t>
            </a:r>
          </a:p>
          <a:p>
            <a:r>
              <a:rPr lang="en-US" altLang="ko-KR" sz="1100" b="1" dirty="0">
                <a:solidFill>
                  <a:schemeClr val="tx1"/>
                </a:solidFill>
                <a:latin typeface="맑은 고딕" pitchFamily="50" charset="-127"/>
                <a:ea typeface="맑은 고딕" pitchFamily="50" charset="-127"/>
              </a:rPr>
              <a:t>Timer t;</a:t>
            </a:r>
          </a:p>
          <a:p>
            <a:r>
              <a:rPr lang="en-US" altLang="ko-KR" sz="1100" b="1" dirty="0">
                <a:solidFill>
                  <a:schemeClr val="tx1"/>
                </a:solidFill>
                <a:latin typeface="맑은 고딕" pitchFamily="50" charset="-127"/>
                <a:ea typeface="맑은 고딕" pitchFamily="50" charset="-127"/>
              </a:rPr>
              <a:t>int </a:t>
            </a:r>
            <a:r>
              <a:rPr lang="en-US" altLang="ko-KR" sz="1100" b="1" dirty="0" err="1">
                <a:solidFill>
                  <a:schemeClr val="tx1"/>
                </a:solidFill>
                <a:latin typeface="맑은 고딕" pitchFamily="50" charset="-127"/>
                <a:ea typeface="맑은 고딕" pitchFamily="50" charset="-127"/>
              </a:rPr>
              <a:t>ledState</a:t>
            </a:r>
            <a:r>
              <a:rPr lang="en-US" altLang="ko-KR" sz="1100" b="1" dirty="0">
                <a:solidFill>
                  <a:schemeClr val="tx1"/>
                </a:solidFill>
                <a:latin typeface="맑은 고딕" pitchFamily="50" charset="-127"/>
                <a:ea typeface="맑은 고딕" pitchFamily="50" charset="-127"/>
              </a:rPr>
              <a:t> = LOW;</a:t>
            </a:r>
          </a:p>
          <a:p>
            <a:endParaRPr lang="en-US" altLang="ko-KR" sz="1100" b="1" dirty="0">
              <a:solidFill>
                <a:schemeClr val="tx1"/>
              </a:solidFill>
              <a:latin typeface="맑은 고딕" pitchFamily="50" charset="-127"/>
              <a:ea typeface="맑은 고딕" pitchFamily="50" charset="-127"/>
            </a:endParaRPr>
          </a:p>
          <a:p>
            <a:r>
              <a:rPr lang="en-US" altLang="ko-KR" sz="1100" b="1" dirty="0">
                <a:solidFill>
                  <a:schemeClr val="tx1"/>
                </a:solidFill>
                <a:latin typeface="맑은 고딕" pitchFamily="50" charset="-127"/>
                <a:ea typeface="맑은 고딕" pitchFamily="50" charset="-127"/>
              </a:rPr>
              <a:t>void flip(void) {</a:t>
            </a:r>
          </a:p>
          <a:p>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ledState</a:t>
            </a:r>
            <a:r>
              <a:rPr lang="en-US" altLang="ko-KR" sz="1100" b="1" dirty="0">
                <a:solidFill>
                  <a:schemeClr val="tx1"/>
                </a:solidFill>
                <a:latin typeface="맑은 고딕" pitchFamily="50" charset="-127"/>
                <a:ea typeface="맑은 고딕" pitchFamily="50" charset="-127"/>
              </a:rPr>
              <a:t> = !</a:t>
            </a:r>
            <a:r>
              <a:rPr lang="en-US" altLang="ko-KR" sz="1100" b="1" dirty="0" err="1">
                <a:solidFill>
                  <a:schemeClr val="tx1"/>
                </a:solidFill>
                <a:latin typeface="맑은 고딕" pitchFamily="50" charset="-127"/>
                <a:ea typeface="맑은 고딕" pitchFamily="50" charset="-127"/>
              </a:rPr>
              <a:t>ledState</a:t>
            </a:r>
            <a:r>
              <a:rPr lang="en-US" altLang="ko-KR" sz="1100" b="1" dirty="0">
                <a:solidFill>
                  <a:schemeClr val="tx1"/>
                </a:solidFill>
                <a:latin typeface="맑은 고딕" pitchFamily="50" charset="-127"/>
                <a:ea typeface="맑은 고딕" pitchFamily="50" charset="-127"/>
              </a:rPr>
              <a:t>;</a:t>
            </a:r>
          </a:p>
          <a:p>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digitalWrite</a:t>
            </a:r>
            <a:r>
              <a:rPr lang="en-US" altLang="ko-KR" sz="1100" b="1" dirty="0">
                <a:solidFill>
                  <a:schemeClr val="tx1"/>
                </a:solidFill>
                <a:latin typeface="맑은 고딕" pitchFamily="50" charset="-127"/>
                <a:ea typeface="맑은 고딕" pitchFamily="50" charset="-127"/>
              </a:rPr>
              <a:t>(LED_BUILTIN, </a:t>
            </a:r>
            <a:r>
              <a:rPr lang="en-US" altLang="ko-KR" sz="1100" b="1" dirty="0" err="1">
                <a:solidFill>
                  <a:schemeClr val="tx1"/>
                </a:solidFill>
                <a:latin typeface="맑은 고딕" pitchFamily="50" charset="-127"/>
                <a:ea typeface="맑은 고딕" pitchFamily="50" charset="-127"/>
              </a:rPr>
              <a:t>ledState</a:t>
            </a:r>
            <a:r>
              <a:rPr lang="en-US" altLang="ko-KR" sz="1100" b="1" dirty="0">
                <a:solidFill>
                  <a:schemeClr val="tx1"/>
                </a:solidFill>
                <a:latin typeface="맑은 고딕" pitchFamily="50" charset="-127"/>
                <a:ea typeface="맑은 고딕" pitchFamily="50" charset="-127"/>
              </a:rPr>
              <a:t> );</a:t>
            </a:r>
          </a:p>
          <a:p>
            <a:r>
              <a:rPr lang="en-US" altLang="ko-KR" sz="1100" b="1" dirty="0">
                <a:solidFill>
                  <a:schemeClr val="tx1"/>
                </a:solidFill>
                <a:latin typeface="맑은 고딕" pitchFamily="50" charset="-127"/>
                <a:ea typeface="맑은 고딕" pitchFamily="50" charset="-127"/>
              </a:rPr>
              <a:t>}</a:t>
            </a:r>
          </a:p>
          <a:p>
            <a:endParaRPr lang="en-US" altLang="ko-KR" sz="1100" b="1" dirty="0">
              <a:solidFill>
                <a:schemeClr val="tx1"/>
              </a:solidFill>
              <a:latin typeface="맑은 고딕" pitchFamily="50" charset="-127"/>
              <a:ea typeface="맑은 고딕" pitchFamily="50" charset="-127"/>
            </a:endParaRPr>
          </a:p>
          <a:p>
            <a:r>
              <a:rPr lang="en-US" altLang="ko-KR" sz="1100" b="1" dirty="0">
                <a:solidFill>
                  <a:schemeClr val="tx1"/>
                </a:solidFill>
                <a:latin typeface="맑은 고딕" pitchFamily="50" charset="-127"/>
                <a:ea typeface="맑은 고딕" pitchFamily="50" charset="-127"/>
              </a:rPr>
              <a:t>void setup() {</a:t>
            </a:r>
          </a:p>
          <a:p>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pinMode</a:t>
            </a:r>
            <a:r>
              <a:rPr lang="en-US" altLang="ko-KR" sz="1100" b="1" dirty="0">
                <a:solidFill>
                  <a:schemeClr val="tx1"/>
                </a:solidFill>
                <a:latin typeface="맑은 고딕" pitchFamily="50" charset="-127"/>
                <a:ea typeface="맑은 고딕" pitchFamily="50" charset="-127"/>
              </a:rPr>
              <a:t>(LED_BUILTIN, OUTPUT);</a:t>
            </a:r>
          </a:p>
          <a:p>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t.every</a:t>
            </a:r>
            <a:r>
              <a:rPr lang="en-US" altLang="ko-KR" sz="1100" b="1" dirty="0">
                <a:solidFill>
                  <a:schemeClr val="tx1"/>
                </a:solidFill>
                <a:latin typeface="맑은 고딕" pitchFamily="50" charset="-127"/>
                <a:ea typeface="맑은 고딕" pitchFamily="50" charset="-127"/>
              </a:rPr>
              <a:t>(1000, flip);</a:t>
            </a:r>
          </a:p>
          <a:p>
            <a:r>
              <a:rPr lang="en-US" altLang="ko-KR" sz="1100" b="1" dirty="0">
                <a:solidFill>
                  <a:schemeClr val="tx1"/>
                </a:solidFill>
                <a:latin typeface="맑은 고딕" pitchFamily="50" charset="-127"/>
                <a:ea typeface="맑은 고딕" pitchFamily="50" charset="-127"/>
              </a:rPr>
              <a:t>}</a:t>
            </a:r>
          </a:p>
          <a:p>
            <a:endParaRPr lang="en-US" altLang="ko-KR" sz="1100" b="1" dirty="0">
              <a:solidFill>
                <a:schemeClr val="tx1"/>
              </a:solidFill>
              <a:latin typeface="맑은 고딕" pitchFamily="50" charset="-127"/>
              <a:ea typeface="맑은 고딕" pitchFamily="50" charset="-127"/>
            </a:endParaRPr>
          </a:p>
          <a:p>
            <a:r>
              <a:rPr lang="en-US" altLang="ko-KR" sz="1100" b="1" dirty="0">
                <a:solidFill>
                  <a:schemeClr val="tx1"/>
                </a:solidFill>
                <a:latin typeface="맑은 고딕" pitchFamily="50" charset="-127"/>
                <a:ea typeface="맑은 고딕" pitchFamily="50" charset="-127"/>
              </a:rPr>
              <a:t>void loop() {</a:t>
            </a:r>
          </a:p>
          <a:p>
            <a:r>
              <a:rPr lang="en-US" altLang="ko-KR" sz="1100" b="1" dirty="0">
                <a:solidFill>
                  <a:schemeClr val="tx1"/>
                </a:solidFill>
                <a:latin typeface="맑은 고딕" pitchFamily="50" charset="-127"/>
                <a:ea typeface="맑은 고딕" pitchFamily="50" charset="-127"/>
              </a:rPr>
              <a:t>  </a:t>
            </a:r>
            <a:r>
              <a:rPr lang="en-US" altLang="ko-KR" sz="1100" b="1" dirty="0" err="1">
                <a:solidFill>
                  <a:schemeClr val="tx1"/>
                </a:solidFill>
                <a:latin typeface="맑은 고딕" pitchFamily="50" charset="-127"/>
                <a:ea typeface="맑은 고딕" pitchFamily="50" charset="-127"/>
              </a:rPr>
              <a:t>t.update</a:t>
            </a:r>
            <a:r>
              <a:rPr lang="en-US" altLang="ko-KR" sz="1100" b="1" dirty="0">
                <a:solidFill>
                  <a:schemeClr val="tx1"/>
                </a:solidFill>
                <a:latin typeface="맑은 고딕" pitchFamily="50" charset="-127"/>
                <a:ea typeface="맑은 고딕" pitchFamily="50" charset="-127"/>
              </a:rPr>
              <a:t>();</a:t>
            </a:r>
          </a:p>
          <a:p>
            <a:r>
              <a:rPr lang="en-US" altLang="ko-KR" sz="1100" b="1" dirty="0">
                <a:solidFill>
                  <a:schemeClr val="tx1"/>
                </a:solidFill>
                <a:latin typeface="맑은 고딕" pitchFamily="50" charset="-127"/>
                <a:ea typeface="맑은 고딕" pitchFamily="50" charset="-127"/>
              </a:rPr>
              <a:t>}</a:t>
            </a:r>
          </a:p>
        </p:txBody>
      </p:sp>
      <p:sp>
        <p:nvSpPr>
          <p:cNvPr id="11" name="직사각형 10">
            <a:extLst>
              <a:ext uri="{FF2B5EF4-FFF2-40B4-BE49-F238E27FC236}">
                <a16:creationId xmlns:a16="http://schemas.microsoft.com/office/drawing/2014/main" id="{9EA6D757-4C64-403D-AE4D-533A54697E67}"/>
              </a:ext>
            </a:extLst>
          </p:cNvPr>
          <p:cNvSpPr/>
          <p:nvPr/>
        </p:nvSpPr>
        <p:spPr>
          <a:xfrm>
            <a:off x="2088629" y="1905765"/>
            <a:ext cx="295232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96A7A4C7-CB1E-4EA9-8530-8DDF2D16AC2B}"/>
              </a:ext>
            </a:extLst>
          </p:cNvPr>
          <p:cNvSpPr/>
          <p:nvPr/>
        </p:nvSpPr>
        <p:spPr>
          <a:xfrm>
            <a:off x="5400997" y="1951484"/>
            <a:ext cx="4248472" cy="3130173"/>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b="1" dirty="0">
                <a:solidFill>
                  <a:schemeClr val="bg1">
                    <a:lumMod val="65000"/>
                  </a:schemeClr>
                </a:solidFill>
                <a:latin typeface="맑은 고딕" pitchFamily="50" charset="-127"/>
                <a:ea typeface="맑은 고딕" pitchFamily="50" charset="-127"/>
              </a:rPr>
              <a:t>#include "</a:t>
            </a:r>
            <a:r>
              <a:rPr lang="en-US" altLang="ko-KR" sz="1100" b="1" dirty="0" err="1">
                <a:solidFill>
                  <a:schemeClr val="bg1">
                    <a:lumMod val="65000"/>
                  </a:schemeClr>
                </a:solidFill>
                <a:latin typeface="맑은 고딕" pitchFamily="50" charset="-127"/>
                <a:ea typeface="맑은 고딕" pitchFamily="50" charset="-127"/>
              </a:rPr>
              <a:t>Timer.h</a:t>
            </a:r>
            <a:r>
              <a:rPr lang="en-US" altLang="ko-KR" sz="1100" b="1" dirty="0">
                <a:solidFill>
                  <a:schemeClr val="bg1">
                    <a:lumMod val="65000"/>
                  </a:schemeClr>
                </a:solidFill>
                <a:latin typeface="맑은 고딕" pitchFamily="50" charset="-127"/>
                <a:ea typeface="맑은 고딕" pitchFamily="50" charset="-127"/>
              </a:rPr>
              <a:t>"</a:t>
            </a:r>
          </a:p>
          <a:p>
            <a:r>
              <a:rPr lang="en-US" altLang="ko-KR" sz="1100" b="1" dirty="0">
                <a:solidFill>
                  <a:schemeClr val="bg1">
                    <a:lumMod val="65000"/>
                  </a:schemeClr>
                </a:solidFill>
                <a:latin typeface="맑은 고딕" pitchFamily="50" charset="-127"/>
                <a:ea typeface="맑은 고딕" pitchFamily="50" charset="-127"/>
              </a:rPr>
              <a:t>Timer t;</a:t>
            </a:r>
          </a:p>
          <a:p>
            <a:endParaRPr lang="en-US" altLang="ko-KR" sz="1100" b="1" dirty="0">
              <a:solidFill>
                <a:schemeClr val="bg1">
                  <a:lumMod val="65000"/>
                </a:schemeClr>
              </a:solidFill>
              <a:latin typeface="맑은 고딕" pitchFamily="50" charset="-127"/>
              <a:ea typeface="맑은 고딕" pitchFamily="50" charset="-127"/>
            </a:endParaRPr>
          </a:p>
          <a:p>
            <a:r>
              <a:rPr lang="en-US" altLang="ko-KR" sz="1100" b="1" dirty="0">
                <a:solidFill>
                  <a:schemeClr val="bg1">
                    <a:lumMod val="65000"/>
                  </a:schemeClr>
                </a:solidFill>
                <a:latin typeface="맑은 고딕" pitchFamily="50" charset="-127"/>
                <a:ea typeface="맑은 고딕" pitchFamily="50" charset="-127"/>
              </a:rPr>
              <a:t>void flip(void) {</a:t>
            </a:r>
          </a:p>
          <a:p>
            <a:r>
              <a:rPr lang="en-US" altLang="ko-KR" sz="1100" b="1" dirty="0">
                <a:solidFill>
                  <a:schemeClr val="bg1">
                    <a:lumMod val="65000"/>
                  </a:schemeClr>
                </a:solidFill>
                <a:latin typeface="맑은 고딕" pitchFamily="50" charset="-127"/>
                <a:ea typeface="맑은 고딕" pitchFamily="50" charset="-127"/>
              </a:rPr>
              <a:t>  </a:t>
            </a:r>
            <a:r>
              <a:rPr lang="en-US" altLang="ko-KR" sz="1100" b="1" dirty="0" err="1">
                <a:solidFill>
                  <a:schemeClr val="bg1">
                    <a:lumMod val="65000"/>
                  </a:schemeClr>
                </a:solidFill>
                <a:latin typeface="맑은 고딕" pitchFamily="50" charset="-127"/>
                <a:ea typeface="맑은 고딕" pitchFamily="50" charset="-127"/>
              </a:rPr>
              <a:t>digitalWrite</a:t>
            </a:r>
            <a:r>
              <a:rPr lang="en-US" altLang="ko-KR" sz="1100" b="1" dirty="0">
                <a:solidFill>
                  <a:schemeClr val="bg1">
                    <a:lumMod val="65000"/>
                  </a:schemeClr>
                </a:solidFill>
                <a:latin typeface="맑은 고딕" pitchFamily="50" charset="-127"/>
                <a:ea typeface="맑은 고딕" pitchFamily="50" charset="-127"/>
              </a:rPr>
              <a:t>( LED_BUILTIN, !</a:t>
            </a:r>
            <a:r>
              <a:rPr lang="en-US" altLang="ko-KR" sz="1100" b="1" dirty="0" err="1">
                <a:solidFill>
                  <a:schemeClr val="bg1">
                    <a:lumMod val="65000"/>
                  </a:schemeClr>
                </a:solidFill>
                <a:latin typeface="맑은 고딕" pitchFamily="50" charset="-127"/>
                <a:ea typeface="맑은 고딕" pitchFamily="50" charset="-127"/>
              </a:rPr>
              <a:t>digitalRead</a:t>
            </a:r>
            <a:r>
              <a:rPr lang="en-US" altLang="ko-KR" sz="1100" b="1" dirty="0">
                <a:solidFill>
                  <a:schemeClr val="bg1">
                    <a:lumMod val="65000"/>
                  </a:schemeClr>
                </a:solidFill>
                <a:latin typeface="맑은 고딕" pitchFamily="50" charset="-127"/>
                <a:ea typeface="맑은 고딕" pitchFamily="50" charset="-127"/>
              </a:rPr>
              <a:t>(LED_BUILTIN) );</a:t>
            </a:r>
          </a:p>
          <a:p>
            <a:r>
              <a:rPr lang="en-US" altLang="ko-KR" sz="1100" b="1" dirty="0">
                <a:solidFill>
                  <a:schemeClr val="bg1">
                    <a:lumMod val="65000"/>
                  </a:schemeClr>
                </a:solidFill>
                <a:latin typeface="맑은 고딕" pitchFamily="50" charset="-127"/>
                <a:ea typeface="맑은 고딕" pitchFamily="50" charset="-127"/>
              </a:rPr>
              <a:t>}</a:t>
            </a:r>
          </a:p>
          <a:p>
            <a:endParaRPr lang="en-US" altLang="ko-KR" sz="1100" b="1" dirty="0">
              <a:solidFill>
                <a:schemeClr val="bg1">
                  <a:lumMod val="65000"/>
                </a:schemeClr>
              </a:solidFill>
              <a:latin typeface="맑은 고딕" pitchFamily="50" charset="-127"/>
              <a:ea typeface="맑은 고딕" pitchFamily="50" charset="-127"/>
            </a:endParaRPr>
          </a:p>
          <a:p>
            <a:r>
              <a:rPr lang="en-US" altLang="ko-KR" sz="1100" b="1" dirty="0">
                <a:solidFill>
                  <a:schemeClr val="bg1">
                    <a:lumMod val="65000"/>
                  </a:schemeClr>
                </a:solidFill>
                <a:latin typeface="맑은 고딕" pitchFamily="50" charset="-127"/>
                <a:ea typeface="맑은 고딕" pitchFamily="50" charset="-127"/>
              </a:rPr>
              <a:t>void setup() {</a:t>
            </a:r>
          </a:p>
          <a:p>
            <a:r>
              <a:rPr lang="en-US" altLang="ko-KR" sz="1100" b="1" dirty="0">
                <a:solidFill>
                  <a:schemeClr val="bg1">
                    <a:lumMod val="65000"/>
                  </a:schemeClr>
                </a:solidFill>
                <a:latin typeface="맑은 고딕" pitchFamily="50" charset="-127"/>
                <a:ea typeface="맑은 고딕" pitchFamily="50" charset="-127"/>
              </a:rPr>
              <a:t>  </a:t>
            </a:r>
            <a:r>
              <a:rPr lang="en-US" altLang="ko-KR" sz="1100" b="1" dirty="0" err="1">
                <a:solidFill>
                  <a:schemeClr val="bg1">
                    <a:lumMod val="65000"/>
                  </a:schemeClr>
                </a:solidFill>
                <a:latin typeface="맑은 고딕" pitchFamily="50" charset="-127"/>
                <a:ea typeface="맑은 고딕" pitchFamily="50" charset="-127"/>
              </a:rPr>
              <a:t>pinMode</a:t>
            </a:r>
            <a:r>
              <a:rPr lang="en-US" altLang="ko-KR" sz="1100" b="1" dirty="0">
                <a:solidFill>
                  <a:schemeClr val="bg1">
                    <a:lumMod val="65000"/>
                  </a:schemeClr>
                </a:solidFill>
                <a:latin typeface="맑은 고딕" pitchFamily="50" charset="-127"/>
                <a:ea typeface="맑은 고딕" pitchFamily="50" charset="-127"/>
              </a:rPr>
              <a:t>(LED_BUILTIN, OUTPUT);</a:t>
            </a:r>
          </a:p>
          <a:p>
            <a:r>
              <a:rPr lang="en-US" altLang="ko-KR" sz="1100" b="1" dirty="0">
                <a:solidFill>
                  <a:schemeClr val="bg1">
                    <a:lumMod val="65000"/>
                  </a:schemeClr>
                </a:solidFill>
                <a:latin typeface="맑은 고딕" pitchFamily="50" charset="-127"/>
                <a:ea typeface="맑은 고딕" pitchFamily="50" charset="-127"/>
              </a:rPr>
              <a:t>  </a:t>
            </a:r>
            <a:r>
              <a:rPr lang="en-US" altLang="ko-KR" sz="1100" b="1" dirty="0" err="1">
                <a:solidFill>
                  <a:schemeClr val="bg1">
                    <a:lumMod val="65000"/>
                  </a:schemeClr>
                </a:solidFill>
                <a:latin typeface="맑은 고딕" pitchFamily="50" charset="-127"/>
                <a:ea typeface="맑은 고딕" pitchFamily="50" charset="-127"/>
              </a:rPr>
              <a:t>t.every</a:t>
            </a:r>
            <a:r>
              <a:rPr lang="en-US" altLang="ko-KR" sz="1100" b="1" dirty="0">
                <a:solidFill>
                  <a:schemeClr val="bg1">
                    <a:lumMod val="65000"/>
                  </a:schemeClr>
                </a:solidFill>
                <a:latin typeface="맑은 고딕" pitchFamily="50" charset="-127"/>
                <a:ea typeface="맑은 고딕" pitchFamily="50" charset="-127"/>
              </a:rPr>
              <a:t>(1000, flip);</a:t>
            </a:r>
          </a:p>
          <a:p>
            <a:r>
              <a:rPr lang="en-US" altLang="ko-KR" sz="1100" b="1" dirty="0">
                <a:solidFill>
                  <a:schemeClr val="bg1">
                    <a:lumMod val="65000"/>
                  </a:schemeClr>
                </a:solidFill>
                <a:latin typeface="맑은 고딕" pitchFamily="50" charset="-127"/>
                <a:ea typeface="맑은 고딕" pitchFamily="50" charset="-127"/>
              </a:rPr>
              <a:t>}</a:t>
            </a:r>
          </a:p>
          <a:p>
            <a:endParaRPr lang="en-US" altLang="ko-KR" sz="1100" b="1" dirty="0">
              <a:solidFill>
                <a:schemeClr val="bg1">
                  <a:lumMod val="65000"/>
                </a:schemeClr>
              </a:solidFill>
              <a:latin typeface="맑은 고딕" pitchFamily="50" charset="-127"/>
              <a:ea typeface="맑은 고딕" pitchFamily="50" charset="-127"/>
            </a:endParaRPr>
          </a:p>
          <a:p>
            <a:r>
              <a:rPr lang="en-US" altLang="ko-KR" sz="1100" b="1" dirty="0">
                <a:solidFill>
                  <a:schemeClr val="bg1">
                    <a:lumMod val="65000"/>
                  </a:schemeClr>
                </a:solidFill>
                <a:latin typeface="맑은 고딕" pitchFamily="50" charset="-127"/>
                <a:ea typeface="맑은 고딕" pitchFamily="50" charset="-127"/>
              </a:rPr>
              <a:t>void loop() {</a:t>
            </a:r>
          </a:p>
          <a:p>
            <a:r>
              <a:rPr lang="en-US" altLang="ko-KR" sz="1100" b="1" dirty="0">
                <a:solidFill>
                  <a:schemeClr val="bg1">
                    <a:lumMod val="65000"/>
                  </a:schemeClr>
                </a:solidFill>
                <a:latin typeface="맑은 고딕" pitchFamily="50" charset="-127"/>
                <a:ea typeface="맑은 고딕" pitchFamily="50" charset="-127"/>
              </a:rPr>
              <a:t>  </a:t>
            </a:r>
            <a:r>
              <a:rPr lang="en-US" altLang="ko-KR" sz="1100" b="1" dirty="0" err="1">
                <a:solidFill>
                  <a:schemeClr val="bg1">
                    <a:lumMod val="65000"/>
                  </a:schemeClr>
                </a:solidFill>
                <a:latin typeface="맑은 고딕" pitchFamily="50" charset="-127"/>
                <a:ea typeface="맑은 고딕" pitchFamily="50" charset="-127"/>
              </a:rPr>
              <a:t>t.update</a:t>
            </a:r>
            <a:r>
              <a:rPr lang="en-US" altLang="ko-KR" sz="1100" b="1" dirty="0">
                <a:solidFill>
                  <a:schemeClr val="bg1">
                    <a:lumMod val="65000"/>
                  </a:schemeClr>
                </a:solidFill>
                <a:latin typeface="맑은 고딕" pitchFamily="50" charset="-127"/>
                <a:ea typeface="맑은 고딕" pitchFamily="50" charset="-127"/>
              </a:rPr>
              <a:t>();</a:t>
            </a:r>
          </a:p>
          <a:p>
            <a:r>
              <a:rPr lang="en-US" altLang="ko-KR" sz="1100" b="1" dirty="0">
                <a:solidFill>
                  <a:schemeClr val="bg1">
                    <a:lumMod val="65000"/>
                  </a:schemeClr>
                </a:solidFill>
                <a:latin typeface="맑은 고딕" pitchFamily="50" charset="-127"/>
                <a:ea typeface="맑은 고딕" pitchFamily="50" charset="-127"/>
              </a:rPr>
              <a:t>}</a:t>
            </a:r>
          </a:p>
        </p:txBody>
      </p:sp>
      <p:sp>
        <p:nvSpPr>
          <p:cNvPr id="12" name="직사각형 11">
            <a:extLst>
              <a:ext uri="{FF2B5EF4-FFF2-40B4-BE49-F238E27FC236}">
                <a16:creationId xmlns:a16="http://schemas.microsoft.com/office/drawing/2014/main" id="{BD509F21-6750-4AF1-A12C-D23B163832DA}"/>
              </a:ext>
            </a:extLst>
          </p:cNvPr>
          <p:cNvSpPr/>
          <p:nvPr/>
        </p:nvSpPr>
        <p:spPr>
          <a:xfrm>
            <a:off x="5400997" y="1913306"/>
            <a:ext cx="424847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7047750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54279" y="73896"/>
            <a:ext cx="10842913" cy="400049"/>
          </a:xfrm>
        </p:spPr>
        <p:txBody>
          <a:bodyPr/>
          <a:lstStyle/>
          <a:p>
            <a:r>
              <a:rPr lang="en-US" altLang="ko-KR" dirty="0"/>
              <a:t>Timer Lib.</a:t>
            </a:r>
            <a:endParaRPr lang="ko-KR" altLang="en-US" dirty="0"/>
          </a:p>
        </p:txBody>
      </p:sp>
      <p:sp>
        <p:nvSpPr>
          <p:cNvPr id="2" name="내용 개체 틀 1"/>
          <p:cNvSpPr>
            <a:spLocks noGrp="1"/>
          </p:cNvSpPr>
          <p:nvPr>
            <p:ph sz="quarter" idx="11"/>
          </p:nvPr>
        </p:nvSpPr>
        <p:spPr>
          <a:xfrm>
            <a:off x="239260" y="567022"/>
            <a:ext cx="10979353" cy="1745730"/>
          </a:xfrm>
        </p:spPr>
        <p:txBody>
          <a:bodyPr/>
          <a:lstStyle/>
          <a:p>
            <a:r>
              <a:rPr lang="en-US" altLang="ko-KR" dirty="0"/>
              <a:t>Timer Lib. </a:t>
            </a:r>
          </a:p>
          <a:p>
            <a:pPr lvl="1"/>
            <a:r>
              <a:rPr lang="en-US" altLang="ko-KR" dirty="0"/>
              <a:t>Timer </a:t>
            </a:r>
            <a:r>
              <a:rPr lang="ko-KR" altLang="en-US" dirty="0"/>
              <a:t>객체의 메서드</a:t>
            </a:r>
            <a:endParaRPr lang="en-US" altLang="ko-KR" dirty="0"/>
          </a:p>
        </p:txBody>
      </p:sp>
      <p:sp>
        <p:nvSpPr>
          <p:cNvPr id="3" name="슬라이드 번호 개체 틀 2"/>
          <p:cNvSpPr>
            <a:spLocks noGrp="1"/>
          </p:cNvSpPr>
          <p:nvPr>
            <p:ph type="sldNum" sz="quarter" idx="12"/>
          </p:nvPr>
        </p:nvSpPr>
        <p:spPr>
          <a:xfrm>
            <a:off x="10355260" y="5820873"/>
            <a:ext cx="863353" cy="344929"/>
          </a:xfrm>
        </p:spPr>
        <p:txBody>
          <a:bodyPr/>
          <a:lstStyle/>
          <a:p>
            <a:fld id="{070A3F4A-4E56-472D-A19C-7CE7449ABD1B}" type="slidenum">
              <a:rPr lang="en-US" altLang="ko-KR" smtClean="0"/>
              <a:pPr/>
              <a:t>109</a:t>
            </a:fld>
            <a:endParaRPr lang="en-US" dirty="0"/>
          </a:p>
        </p:txBody>
      </p:sp>
      <p:graphicFrame>
        <p:nvGraphicFramePr>
          <p:cNvPr id="13" name="Group 38">
            <a:extLst>
              <a:ext uri="{FF2B5EF4-FFF2-40B4-BE49-F238E27FC236}">
                <a16:creationId xmlns:a16="http://schemas.microsoft.com/office/drawing/2014/main" id="{8B67C80E-2258-43BA-BD30-6640F50A31E5}"/>
              </a:ext>
            </a:extLst>
          </p:cNvPr>
          <p:cNvGraphicFramePr>
            <a:graphicFrameLocks noGrp="1"/>
          </p:cNvGraphicFramePr>
          <p:nvPr/>
        </p:nvGraphicFramePr>
        <p:xfrm>
          <a:off x="792485" y="1295871"/>
          <a:ext cx="10307020" cy="4033089"/>
        </p:xfrm>
        <a:graphic>
          <a:graphicData uri="http://schemas.openxmlformats.org/drawingml/2006/table">
            <a:tbl>
              <a:tblPr/>
              <a:tblGrid>
                <a:gridCol w="3816424">
                  <a:extLst>
                    <a:ext uri="{9D8B030D-6E8A-4147-A177-3AD203B41FA5}">
                      <a16:colId xmlns:a16="http://schemas.microsoft.com/office/drawing/2014/main" val="20000"/>
                    </a:ext>
                  </a:extLst>
                </a:gridCol>
                <a:gridCol w="6490596">
                  <a:extLst>
                    <a:ext uri="{9D8B030D-6E8A-4147-A177-3AD203B41FA5}">
                      <a16:colId xmlns:a16="http://schemas.microsoft.com/office/drawing/2014/main" val="20001"/>
                    </a:ext>
                  </a:extLst>
                </a:gridCol>
              </a:tblGrid>
              <a:tr h="124037">
                <a:tc>
                  <a:txBody>
                    <a:bodyPr/>
                    <a:lstStyle/>
                    <a:p>
                      <a:pPr algn="ctr" latinLnBrk="1">
                        <a:lnSpc>
                          <a:spcPct val="115000"/>
                        </a:lnSpc>
                        <a:spcAft>
                          <a:spcPts val="0"/>
                        </a:spcAft>
                      </a:pPr>
                      <a:r>
                        <a:rPr lang="ko-KR" altLang="en-US" sz="1200" b="1" kern="100" dirty="0">
                          <a:effectLst/>
                          <a:latin typeface="맑은 고딕" panose="020B0503020000020004" pitchFamily="50" charset="-127"/>
                          <a:ea typeface="맑은 고딕" panose="020B0503020000020004" pitchFamily="50" charset="-127"/>
                        </a:rPr>
                        <a:t>유형</a:t>
                      </a:r>
                      <a:endParaRPr lang="ko-KR" sz="1200" b="1" kern="100" dirty="0">
                        <a:effectLst/>
                        <a:latin typeface="맑은 고딕" panose="020B0503020000020004" pitchFamily="50" charset="-127"/>
                        <a:ea typeface="맑은 고딕" panose="020B0503020000020004" pitchFamily="50" charset="-127"/>
                        <a:cs typeface="Times New Roman"/>
                      </a:endParaRPr>
                    </a:p>
                  </a:txBody>
                  <a:tcPr marL="90000" marR="90000" marT="46800" marB="4680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a:noFill/>
                    </a:lnTlToBr>
                    <a:lnBlToTr>
                      <a:noFill/>
                    </a:lnBlToTr>
                    <a:gradFill rotWithShape="1">
                      <a:gsLst>
                        <a:gs pos="27000">
                          <a:schemeClr val="bg2">
                            <a:lumMod val="75000"/>
                          </a:schemeClr>
                        </a:gs>
                        <a:gs pos="3000">
                          <a:srgbClr val="BBB287"/>
                        </a:gs>
                      </a:gsLst>
                      <a:lin ang="5400000" scaled="1"/>
                    </a:gradFill>
                  </a:tcPr>
                </a:tc>
                <a:tc>
                  <a:txBody>
                    <a:bodyPr/>
                    <a:lstStyle/>
                    <a:p>
                      <a:pPr algn="ctr" latinLnBrk="1">
                        <a:lnSpc>
                          <a:spcPct val="115000"/>
                        </a:lnSpc>
                        <a:spcAft>
                          <a:spcPts val="0"/>
                        </a:spcAft>
                      </a:pPr>
                      <a:r>
                        <a:rPr lang="ko-KR" altLang="en-US" sz="1200" b="1" kern="100" dirty="0">
                          <a:effectLst/>
                          <a:latin typeface="맑은 고딕" panose="020B0503020000020004" pitchFamily="50" charset="-127"/>
                          <a:ea typeface="맑은 고딕" panose="020B0503020000020004" pitchFamily="50" charset="-127"/>
                        </a:rPr>
                        <a:t>내용</a:t>
                      </a:r>
                      <a:endParaRPr lang="ko-KR" sz="1200" b="1" kern="100" dirty="0">
                        <a:effectLst/>
                        <a:latin typeface="맑은 고딕" panose="020B0503020000020004" pitchFamily="50" charset="-127"/>
                        <a:ea typeface="맑은 고딕" panose="020B0503020000020004" pitchFamily="50" charset="-127"/>
                        <a:cs typeface="Times New Roman"/>
                      </a:endParaRPr>
                    </a:p>
                  </a:txBody>
                  <a:tcPr marL="90000" marR="90000" marT="46800" marB="4680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a:noFill/>
                    </a:lnTlToBr>
                    <a:lnBlToTr>
                      <a:noFill/>
                    </a:lnBlToTr>
                    <a:gradFill rotWithShape="1">
                      <a:gsLst>
                        <a:gs pos="27000">
                          <a:schemeClr val="bg2">
                            <a:lumMod val="75000"/>
                          </a:schemeClr>
                        </a:gs>
                        <a:gs pos="3000">
                          <a:srgbClr val="BBB287"/>
                        </a:gs>
                      </a:gsLst>
                      <a:lin ang="5400000" scaled="1"/>
                    </a:gradFill>
                  </a:tcPr>
                </a:tc>
                <a:extLst>
                  <a:ext uri="{0D108BD9-81ED-4DB2-BD59-A6C34878D82A}">
                    <a16:rowId xmlns:a16="http://schemas.microsoft.com/office/drawing/2014/main" val="10000"/>
                  </a:ext>
                </a:extLst>
              </a:tr>
              <a:tr h="124037">
                <a:tc>
                  <a:txBody>
                    <a:bodyPr/>
                    <a:lstStyle/>
                    <a:p>
                      <a:pPr algn="l" latinLnBrk="1">
                        <a:lnSpc>
                          <a:spcPct val="115000"/>
                        </a:lnSpc>
                        <a:spcAft>
                          <a:spcPts val="0"/>
                        </a:spcAft>
                      </a:pPr>
                      <a:r>
                        <a:rPr lang="en-US" altLang="ko-KR" sz="1200" b="1" kern="100" dirty="0" err="1">
                          <a:effectLst/>
                          <a:latin typeface="맑은 고딕" panose="020B0503020000020004" pitchFamily="50" charset="-127"/>
                          <a:ea typeface="맑은 고딕" panose="020B0503020000020004" pitchFamily="50" charset="-127"/>
                          <a:cs typeface="Times New Roman"/>
                        </a:rPr>
                        <a:t>int</a:t>
                      </a:r>
                      <a:r>
                        <a:rPr lang="en-US" altLang="ko-KR" sz="1200" b="1" kern="100" dirty="0">
                          <a:effectLst/>
                          <a:latin typeface="맑은 고딕" panose="020B0503020000020004" pitchFamily="50" charset="-127"/>
                          <a:ea typeface="맑은 고딕" panose="020B0503020000020004" pitchFamily="50" charset="-127"/>
                          <a:cs typeface="Times New Roman"/>
                        </a:rPr>
                        <a:t> every(long period, callback)</a:t>
                      </a:r>
                    </a:p>
                  </a:txBody>
                  <a:tcPr marL="90000" marR="90000" marT="46800" marB="4680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a:noFill/>
                    </a:lnTlToBr>
                    <a:lnBlToTr>
                      <a:noFill/>
                    </a:lnBlToTr>
                    <a:solidFill>
                      <a:schemeClr val="bg2"/>
                    </a:solidFill>
                  </a:tcPr>
                </a:tc>
                <a:tc>
                  <a:txBody>
                    <a:bodyPr/>
                    <a:lstStyle/>
                    <a:p>
                      <a:pPr algn="l" latinLnBrk="1">
                        <a:lnSpc>
                          <a:spcPct val="115000"/>
                        </a:lnSpc>
                        <a:spcAft>
                          <a:spcPts val="0"/>
                        </a:spcAft>
                      </a:pPr>
                      <a:r>
                        <a:rPr lang="en-US" altLang="ko-KR" sz="1200" b="1" kern="100" dirty="0">
                          <a:effectLst/>
                          <a:latin typeface="맑은 고딕" panose="020B0503020000020004" pitchFamily="50" charset="-127"/>
                          <a:ea typeface="맑은 고딕" panose="020B0503020000020004" pitchFamily="50" charset="-127"/>
                          <a:cs typeface="Times New Roman"/>
                        </a:rPr>
                        <a:t>Run the ‘callback’ every ‘period’ milliseconds. Returns the ID of the timer event.</a:t>
                      </a:r>
                      <a:endParaRPr lang="ko-KR" sz="1200" b="1" kern="100" dirty="0">
                        <a:effectLst/>
                        <a:latin typeface="맑은 고딕" panose="020B0503020000020004" pitchFamily="50" charset="-127"/>
                        <a:ea typeface="맑은 고딕" panose="020B0503020000020004" pitchFamily="50" charset="-127"/>
                        <a:cs typeface="Times New Roman"/>
                      </a:endParaRPr>
                    </a:p>
                  </a:txBody>
                  <a:tcPr marL="90000" marR="90000" marT="46800" marB="4680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5714">
                <a:tc>
                  <a:txBody>
                    <a:bodyPr/>
                    <a:lstStyle/>
                    <a:p>
                      <a:pPr algn="l" latinLnBrk="1">
                        <a:lnSpc>
                          <a:spcPct val="115000"/>
                        </a:lnSpc>
                        <a:spcAft>
                          <a:spcPts val="0"/>
                        </a:spcAft>
                      </a:pPr>
                      <a:r>
                        <a:rPr lang="en-US" altLang="ko-KR" sz="1200" b="1" kern="100" dirty="0" err="1">
                          <a:effectLst/>
                          <a:latin typeface="맑은 고딕" panose="020B0503020000020004" pitchFamily="50" charset="-127"/>
                          <a:ea typeface="맑은 고딕" panose="020B0503020000020004" pitchFamily="50" charset="-127"/>
                          <a:cs typeface="Times New Roman"/>
                        </a:rPr>
                        <a:t>int</a:t>
                      </a:r>
                      <a:r>
                        <a:rPr lang="en-US" altLang="ko-KR" sz="1200" b="1" kern="100" dirty="0">
                          <a:effectLst/>
                          <a:latin typeface="맑은 고딕" panose="020B0503020000020004" pitchFamily="50" charset="-127"/>
                          <a:ea typeface="맑은 고딕" panose="020B0503020000020004" pitchFamily="50" charset="-127"/>
                          <a:cs typeface="Times New Roman"/>
                        </a:rPr>
                        <a:t> every(long period, callback, </a:t>
                      </a:r>
                      <a:r>
                        <a:rPr lang="en-US" altLang="ko-KR" sz="1200" b="1" kern="100" dirty="0" err="1">
                          <a:effectLst/>
                          <a:latin typeface="맑은 고딕" panose="020B0503020000020004" pitchFamily="50" charset="-127"/>
                          <a:ea typeface="맑은 고딕" panose="020B0503020000020004" pitchFamily="50" charset="-127"/>
                          <a:cs typeface="Times New Roman"/>
                        </a:rPr>
                        <a:t>int</a:t>
                      </a:r>
                      <a:r>
                        <a:rPr lang="en-US" altLang="ko-KR" sz="1200" b="1" kern="100" dirty="0">
                          <a:effectLst/>
                          <a:latin typeface="맑은 고딕" panose="020B0503020000020004" pitchFamily="50" charset="-127"/>
                          <a:ea typeface="맑은 고딕" panose="020B0503020000020004" pitchFamily="50" charset="-127"/>
                          <a:cs typeface="Times New Roman"/>
                        </a:rPr>
                        <a:t> </a:t>
                      </a:r>
                      <a:r>
                        <a:rPr lang="en-US" altLang="ko-KR" sz="1200" b="1" kern="100" dirty="0" err="1">
                          <a:effectLst/>
                          <a:latin typeface="맑은 고딕" panose="020B0503020000020004" pitchFamily="50" charset="-127"/>
                          <a:ea typeface="맑은 고딕" panose="020B0503020000020004" pitchFamily="50" charset="-127"/>
                          <a:cs typeface="Times New Roman"/>
                        </a:rPr>
                        <a:t>repeatCount</a:t>
                      </a:r>
                      <a:r>
                        <a:rPr lang="en-US" altLang="ko-KR" sz="1200" b="1" kern="100" dirty="0">
                          <a:effectLst/>
                          <a:latin typeface="맑은 고딕" panose="020B0503020000020004" pitchFamily="50" charset="-127"/>
                          <a:ea typeface="맑은 고딕" panose="020B0503020000020004" pitchFamily="50" charset="-127"/>
                          <a:cs typeface="Times New Roman"/>
                        </a:rPr>
                        <a:t>)</a:t>
                      </a:r>
                    </a:p>
                  </a:txBody>
                  <a:tcPr marL="90000" marR="90000" marT="46800" marB="4680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a:noFill/>
                    </a:lnTlToBr>
                    <a:lnBlToTr>
                      <a:noFill/>
                    </a:lnBlToTr>
                    <a:solidFill>
                      <a:schemeClr val="bg2"/>
                    </a:solidFill>
                  </a:tcPr>
                </a:tc>
                <a:tc>
                  <a:txBody>
                    <a:bodyPr/>
                    <a:lstStyle/>
                    <a:p>
                      <a:pPr algn="l" latinLnBrk="1">
                        <a:lnSpc>
                          <a:spcPct val="115000"/>
                        </a:lnSpc>
                        <a:spcAft>
                          <a:spcPts val="0"/>
                        </a:spcAft>
                      </a:pPr>
                      <a:r>
                        <a:rPr lang="en-US" altLang="ko-KR" sz="1200" b="1" kern="100" dirty="0">
                          <a:effectLst/>
                          <a:latin typeface="맑은 고딕" panose="020B0503020000020004" pitchFamily="50" charset="-127"/>
                          <a:ea typeface="맑은 고딕" panose="020B0503020000020004" pitchFamily="50" charset="-127"/>
                          <a:cs typeface="Times New Roman"/>
                        </a:rPr>
                        <a:t>Run the ‘callback’ every ‘period’ milliseconds for a total of ‘</a:t>
                      </a:r>
                      <a:r>
                        <a:rPr lang="en-US" altLang="ko-KR" sz="1200" b="1" kern="100" dirty="0" err="1">
                          <a:effectLst/>
                          <a:latin typeface="맑은 고딕" panose="020B0503020000020004" pitchFamily="50" charset="-127"/>
                          <a:ea typeface="맑은 고딕" panose="020B0503020000020004" pitchFamily="50" charset="-127"/>
                          <a:cs typeface="Times New Roman"/>
                        </a:rPr>
                        <a:t>repeatCount</a:t>
                      </a:r>
                      <a:r>
                        <a:rPr lang="en-US" altLang="ko-KR" sz="1200" b="1" kern="100" dirty="0">
                          <a:effectLst/>
                          <a:latin typeface="맑은 고딕" panose="020B0503020000020004" pitchFamily="50" charset="-127"/>
                          <a:ea typeface="맑은 고딕" panose="020B0503020000020004" pitchFamily="50" charset="-127"/>
                          <a:cs typeface="Times New Roman"/>
                        </a:rPr>
                        <a:t>’ times. Returns the ID of the timer event.</a:t>
                      </a:r>
                      <a:endParaRPr lang="ko-KR" sz="1200" b="1" kern="100" dirty="0">
                        <a:effectLst/>
                        <a:latin typeface="맑은 고딕" panose="020B0503020000020004" pitchFamily="50" charset="-127"/>
                        <a:ea typeface="맑은 고딕" panose="020B0503020000020004" pitchFamily="50" charset="-127"/>
                        <a:cs typeface="Times New Roman"/>
                      </a:endParaRPr>
                    </a:p>
                  </a:txBody>
                  <a:tcPr marL="90000" marR="90000" marT="46800" marB="4680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4037">
                <a:tc>
                  <a:txBody>
                    <a:bodyPr/>
                    <a:lstStyle/>
                    <a:p>
                      <a:pPr algn="l" latinLnBrk="1">
                        <a:lnSpc>
                          <a:spcPct val="115000"/>
                        </a:lnSpc>
                        <a:spcAft>
                          <a:spcPts val="0"/>
                        </a:spcAft>
                      </a:pPr>
                      <a:r>
                        <a:rPr lang="en-US" altLang="ko-KR" sz="1200" b="1" kern="100" dirty="0" err="1">
                          <a:effectLst/>
                          <a:latin typeface="맑은 고딕" panose="020B0503020000020004" pitchFamily="50" charset="-127"/>
                          <a:ea typeface="맑은 고딕" panose="020B0503020000020004" pitchFamily="50" charset="-127"/>
                          <a:cs typeface="Times New Roman"/>
                        </a:rPr>
                        <a:t>int</a:t>
                      </a:r>
                      <a:r>
                        <a:rPr lang="en-US" altLang="ko-KR" sz="1200" b="1" kern="100" dirty="0">
                          <a:effectLst/>
                          <a:latin typeface="맑은 고딕" panose="020B0503020000020004" pitchFamily="50" charset="-127"/>
                          <a:ea typeface="맑은 고딕" panose="020B0503020000020004" pitchFamily="50" charset="-127"/>
                          <a:cs typeface="Times New Roman"/>
                        </a:rPr>
                        <a:t> after(long duration, callback)</a:t>
                      </a:r>
                    </a:p>
                  </a:txBody>
                  <a:tcPr marL="90000" marR="90000" marT="46800" marB="4680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a:noFill/>
                    </a:lnTlToBr>
                    <a:lnBlToTr>
                      <a:noFill/>
                    </a:lnBlToTr>
                    <a:solidFill>
                      <a:schemeClr val="bg2"/>
                    </a:solidFill>
                  </a:tcPr>
                </a:tc>
                <a:tc>
                  <a:txBody>
                    <a:bodyPr/>
                    <a:lstStyle/>
                    <a:p>
                      <a:pPr algn="l" latinLnBrk="1">
                        <a:lnSpc>
                          <a:spcPct val="115000"/>
                        </a:lnSpc>
                        <a:spcAft>
                          <a:spcPts val="0"/>
                        </a:spcAft>
                      </a:pPr>
                      <a:r>
                        <a:rPr lang="en-US" altLang="ko-KR" sz="1200" b="1" kern="100" dirty="0">
                          <a:effectLst/>
                          <a:latin typeface="맑은 고딕" panose="020B0503020000020004" pitchFamily="50" charset="-127"/>
                          <a:ea typeface="맑은 고딕" panose="020B0503020000020004" pitchFamily="50" charset="-127"/>
                          <a:cs typeface="Times New Roman"/>
                        </a:rPr>
                        <a:t>Run the ‘callback’ once after ‘period’ milliseconds. Returns the ID of the timer event.</a:t>
                      </a:r>
                      <a:endParaRPr lang="ko-KR" sz="1200" b="1" kern="100" dirty="0">
                        <a:effectLst/>
                        <a:latin typeface="맑은 고딕" panose="020B0503020000020004" pitchFamily="50" charset="-127"/>
                        <a:ea typeface="맑은 고딕" panose="020B0503020000020004" pitchFamily="50" charset="-127"/>
                        <a:cs typeface="Times New Roman"/>
                      </a:endParaRPr>
                    </a:p>
                  </a:txBody>
                  <a:tcPr marL="90000" marR="90000" marT="46800" marB="4680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7392">
                <a:tc>
                  <a:txBody>
                    <a:bodyPr/>
                    <a:lstStyle/>
                    <a:p>
                      <a:pPr algn="l" latinLnBrk="1">
                        <a:lnSpc>
                          <a:spcPct val="115000"/>
                        </a:lnSpc>
                        <a:spcAft>
                          <a:spcPts val="0"/>
                        </a:spcAft>
                      </a:pPr>
                      <a:r>
                        <a:rPr lang="en-US" altLang="ko-KR" sz="1200" b="1" kern="100" dirty="0" err="1">
                          <a:effectLst/>
                          <a:latin typeface="맑은 고딕" panose="020B0503020000020004" pitchFamily="50" charset="-127"/>
                          <a:ea typeface="맑은 고딕" panose="020B0503020000020004" pitchFamily="50" charset="-127"/>
                          <a:cs typeface="Times New Roman"/>
                        </a:rPr>
                        <a:t>int</a:t>
                      </a:r>
                      <a:r>
                        <a:rPr lang="en-US" altLang="ko-KR" sz="1200" b="1" kern="100" dirty="0">
                          <a:effectLst/>
                          <a:latin typeface="맑은 고딕" panose="020B0503020000020004" pitchFamily="50" charset="-127"/>
                          <a:ea typeface="맑은 고딕" panose="020B0503020000020004" pitchFamily="50" charset="-127"/>
                          <a:cs typeface="Times New Roman"/>
                        </a:rPr>
                        <a:t> oscillate(</a:t>
                      </a:r>
                      <a:r>
                        <a:rPr lang="en-US" altLang="ko-KR" sz="1200" b="1" kern="100" dirty="0" err="1">
                          <a:effectLst/>
                          <a:latin typeface="맑은 고딕" panose="020B0503020000020004" pitchFamily="50" charset="-127"/>
                          <a:ea typeface="맑은 고딕" panose="020B0503020000020004" pitchFamily="50" charset="-127"/>
                          <a:cs typeface="Times New Roman"/>
                        </a:rPr>
                        <a:t>int</a:t>
                      </a:r>
                      <a:r>
                        <a:rPr lang="en-US" altLang="ko-KR" sz="1200" b="1" kern="100" dirty="0">
                          <a:effectLst/>
                          <a:latin typeface="맑은 고딕" panose="020B0503020000020004" pitchFamily="50" charset="-127"/>
                          <a:ea typeface="맑은 고딕" panose="020B0503020000020004" pitchFamily="50" charset="-127"/>
                          <a:cs typeface="Times New Roman"/>
                        </a:rPr>
                        <a:t> pin, long period, </a:t>
                      </a:r>
                      <a:r>
                        <a:rPr lang="en-US" altLang="ko-KR" sz="1200" b="1" kern="100" dirty="0" err="1">
                          <a:effectLst/>
                          <a:latin typeface="맑은 고딕" panose="020B0503020000020004" pitchFamily="50" charset="-127"/>
                          <a:ea typeface="맑은 고딕" panose="020B0503020000020004" pitchFamily="50" charset="-127"/>
                          <a:cs typeface="Times New Roman"/>
                        </a:rPr>
                        <a:t>int</a:t>
                      </a:r>
                      <a:r>
                        <a:rPr lang="en-US" altLang="ko-KR" sz="1200" b="1" kern="100" dirty="0">
                          <a:effectLst/>
                          <a:latin typeface="맑은 고딕" panose="020B0503020000020004" pitchFamily="50" charset="-127"/>
                          <a:ea typeface="맑은 고딕" panose="020B0503020000020004" pitchFamily="50" charset="-127"/>
                          <a:cs typeface="Times New Roman"/>
                        </a:rPr>
                        <a:t> </a:t>
                      </a:r>
                      <a:r>
                        <a:rPr lang="en-US" altLang="ko-KR" sz="1200" b="1" kern="100" dirty="0" err="1">
                          <a:effectLst/>
                          <a:latin typeface="맑은 고딕" panose="020B0503020000020004" pitchFamily="50" charset="-127"/>
                          <a:ea typeface="맑은 고딕" panose="020B0503020000020004" pitchFamily="50" charset="-127"/>
                          <a:cs typeface="Times New Roman"/>
                        </a:rPr>
                        <a:t>startingValue</a:t>
                      </a:r>
                      <a:r>
                        <a:rPr lang="en-US" altLang="ko-KR" sz="1200" b="1" kern="100" dirty="0">
                          <a:effectLst/>
                          <a:latin typeface="맑은 고딕" panose="020B0503020000020004" pitchFamily="50" charset="-127"/>
                          <a:ea typeface="맑은 고딕" panose="020B0503020000020004" pitchFamily="50" charset="-127"/>
                          <a:cs typeface="Times New Roman"/>
                        </a:rPr>
                        <a:t>)</a:t>
                      </a:r>
                    </a:p>
                  </a:txBody>
                  <a:tcPr marL="90000" marR="90000" marT="46800" marB="4680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a:noFill/>
                    </a:lnTlToBr>
                    <a:lnBlToTr>
                      <a:noFill/>
                    </a:lnBlToTr>
                    <a:solidFill>
                      <a:schemeClr val="bg2"/>
                    </a:solidFill>
                  </a:tcPr>
                </a:tc>
                <a:tc>
                  <a:txBody>
                    <a:bodyPr/>
                    <a:lstStyle/>
                    <a:p>
                      <a:pPr algn="l" latinLnBrk="1">
                        <a:lnSpc>
                          <a:spcPct val="115000"/>
                        </a:lnSpc>
                        <a:spcAft>
                          <a:spcPts val="0"/>
                        </a:spcAft>
                      </a:pPr>
                      <a:r>
                        <a:rPr lang="en-US" altLang="ko-KR" sz="1200" b="1" kern="100" dirty="0">
                          <a:effectLst/>
                          <a:latin typeface="맑은 고딕" panose="020B0503020000020004" pitchFamily="50" charset="-127"/>
                          <a:ea typeface="맑은 고딕" panose="020B0503020000020004" pitchFamily="50" charset="-127"/>
                          <a:cs typeface="Times New Roman"/>
                        </a:rPr>
                        <a:t>Toggle the state of the digital output ‘pin’ every ‘period’ milliseconds. The pin's starting value is specified in ‘</a:t>
                      </a:r>
                      <a:r>
                        <a:rPr lang="en-US" altLang="ko-KR" sz="1200" b="1" kern="100" dirty="0" err="1">
                          <a:effectLst/>
                          <a:latin typeface="맑은 고딕" panose="020B0503020000020004" pitchFamily="50" charset="-127"/>
                          <a:ea typeface="맑은 고딕" panose="020B0503020000020004" pitchFamily="50" charset="-127"/>
                          <a:cs typeface="Times New Roman"/>
                        </a:rPr>
                        <a:t>startingValue</a:t>
                      </a:r>
                      <a:r>
                        <a:rPr lang="en-US" altLang="ko-KR" sz="1200" b="1" kern="100" dirty="0">
                          <a:effectLst/>
                          <a:latin typeface="맑은 고딕" panose="020B0503020000020004" pitchFamily="50" charset="-127"/>
                          <a:ea typeface="맑은 고딕" panose="020B0503020000020004" pitchFamily="50" charset="-127"/>
                          <a:cs typeface="Times New Roman"/>
                        </a:rPr>
                        <a:t>’, which should be HIGH or LOW. Returns the ID of the timer event.</a:t>
                      </a:r>
                    </a:p>
                  </a:txBody>
                  <a:tcPr marL="90000" marR="90000" marT="46800" marB="4680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7392">
                <a:tc>
                  <a:txBody>
                    <a:bodyPr/>
                    <a:lstStyle/>
                    <a:p>
                      <a:pPr algn="l" latinLnBrk="1">
                        <a:lnSpc>
                          <a:spcPct val="115000"/>
                        </a:lnSpc>
                        <a:spcAft>
                          <a:spcPts val="0"/>
                        </a:spcAft>
                      </a:pPr>
                      <a:r>
                        <a:rPr lang="en-US" altLang="ko-KR" sz="1200" b="1" kern="100" dirty="0" err="1">
                          <a:effectLst/>
                          <a:latin typeface="맑은 고딕" panose="020B0503020000020004" pitchFamily="50" charset="-127"/>
                          <a:ea typeface="맑은 고딕" panose="020B0503020000020004" pitchFamily="50" charset="-127"/>
                          <a:cs typeface="Times New Roman"/>
                        </a:rPr>
                        <a:t>int</a:t>
                      </a:r>
                      <a:r>
                        <a:rPr lang="en-US" altLang="ko-KR" sz="1200" b="1" kern="100" dirty="0">
                          <a:effectLst/>
                          <a:latin typeface="맑은 고딕" panose="020B0503020000020004" pitchFamily="50" charset="-127"/>
                          <a:ea typeface="맑은 고딕" panose="020B0503020000020004" pitchFamily="50" charset="-127"/>
                          <a:cs typeface="Times New Roman"/>
                        </a:rPr>
                        <a:t> oscillate(</a:t>
                      </a:r>
                      <a:r>
                        <a:rPr lang="en-US" altLang="ko-KR" sz="1200" b="1" kern="100" dirty="0" err="1">
                          <a:effectLst/>
                          <a:latin typeface="맑은 고딕" panose="020B0503020000020004" pitchFamily="50" charset="-127"/>
                          <a:ea typeface="맑은 고딕" panose="020B0503020000020004" pitchFamily="50" charset="-127"/>
                          <a:cs typeface="Times New Roman"/>
                        </a:rPr>
                        <a:t>int</a:t>
                      </a:r>
                      <a:r>
                        <a:rPr lang="en-US" altLang="ko-KR" sz="1200" b="1" kern="100" dirty="0">
                          <a:effectLst/>
                          <a:latin typeface="맑은 고딕" panose="020B0503020000020004" pitchFamily="50" charset="-127"/>
                          <a:ea typeface="맑은 고딕" panose="020B0503020000020004" pitchFamily="50" charset="-127"/>
                          <a:cs typeface="Times New Roman"/>
                        </a:rPr>
                        <a:t> pin, long period, </a:t>
                      </a:r>
                      <a:r>
                        <a:rPr lang="en-US" altLang="ko-KR" sz="1200" b="1" kern="100" dirty="0" err="1">
                          <a:effectLst/>
                          <a:latin typeface="맑은 고딕" panose="020B0503020000020004" pitchFamily="50" charset="-127"/>
                          <a:ea typeface="맑은 고딕" panose="020B0503020000020004" pitchFamily="50" charset="-127"/>
                          <a:cs typeface="Times New Roman"/>
                        </a:rPr>
                        <a:t>int</a:t>
                      </a:r>
                      <a:r>
                        <a:rPr lang="en-US" altLang="ko-KR" sz="1200" b="1" kern="100" dirty="0">
                          <a:effectLst/>
                          <a:latin typeface="맑은 고딕" panose="020B0503020000020004" pitchFamily="50" charset="-127"/>
                          <a:ea typeface="맑은 고딕" panose="020B0503020000020004" pitchFamily="50" charset="-127"/>
                          <a:cs typeface="Times New Roman"/>
                        </a:rPr>
                        <a:t> </a:t>
                      </a:r>
                      <a:r>
                        <a:rPr lang="en-US" altLang="ko-KR" sz="1200" b="1" kern="100" dirty="0" err="1">
                          <a:effectLst/>
                          <a:latin typeface="맑은 고딕" panose="020B0503020000020004" pitchFamily="50" charset="-127"/>
                          <a:ea typeface="맑은 고딕" panose="020B0503020000020004" pitchFamily="50" charset="-127"/>
                          <a:cs typeface="Times New Roman"/>
                        </a:rPr>
                        <a:t>startingValue</a:t>
                      </a:r>
                      <a:r>
                        <a:rPr lang="en-US" altLang="ko-KR" sz="1200" b="1" kern="100" dirty="0">
                          <a:effectLst/>
                          <a:latin typeface="맑은 고딕" panose="020B0503020000020004" pitchFamily="50" charset="-127"/>
                          <a:ea typeface="맑은 고딕" panose="020B0503020000020004" pitchFamily="50" charset="-127"/>
                          <a:cs typeface="Times New Roman"/>
                        </a:rPr>
                        <a:t>, </a:t>
                      </a:r>
                      <a:br>
                        <a:rPr lang="en-US" altLang="ko-KR" sz="1200" b="1" kern="100" dirty="0">
                          <a:effectLst/>
                          <a:latin typeface="맑은 고딕" panose="020B0503020000020004" pitchFamily="50" charset="-127"/>
                          <a:ea typeface="맑은 고딕" panose="020B0503020000020004" pitchFamily="50" charset="-127"/>
                          <a:cs typeface="Times New Roman"/>
                        </a:rPr>
                      </a:br>
                      <a:r>
                        <a:rPr lang="en-US" altLang="ko-KR" sz="1200" b="1" kern="100" dirty="0" err="1">
                          <a:effectLst/>
                          <a:latin typeface="맑은 고딕" panose="020B0503020000020004" pitchFamily="50" charset="-127"/>
                          <a:ea typeface="맑은 고딕" panose="020B0503020000020004" pitchFamily="50" charset="-127"/>
                          <a:cs typeface="Times New Roman"/>
                        </a:rPr>
                        <a:t>int</a:t>
                      </a:r>
                      <a:r>
                        <a:rPr lang="en-US" altLang="ko-KR" sz="1200" b="1" kern="100" dirty="0">
                          <a:effectLst/>
                          <a:latin typeface="맑은 고딕" panose="020B0503020000020004" pitchFamily="50" charset="-127"/>
                          <a:ea typeface="맑은 고딕" panose="020B0503020000020004" pitchFamily="50" charset="-127"/>
                          <a:cs typeface="Times New Roman"/>
                        </a:rPr>
                        <a:t> </a:t>
                      </a:r>
                      <a:r>
                        <a:rPr lang="en-US" altLang="ko-KR" sz="1200" b="1" kern="100" dirty="0" err="1">
                          <a:effectLst/>
                          <a:latin typeface="맑은 고딕" panose="020B0503020000020004" pitchFamily="50" charset="-127"/>
                          <a:ea typeface="맑은 고딕" panose="020B0503020000020004" pitchFamily="50" charset="-127"/>
                          <a:cs typeface="Times New Roman"/>
                        </a:rPr>
                        <a:t>repeatCount</a:t>
                      </a:r>
                      <a:r>
                        <a:rPr lang="en-US" altLang="ko-KR" sz="1200" b="1" kern="100" dirty="0">
                          <a:effectLst/>
                          <a:latin typeface="맑은 고딕" panose="020B0503020000020004" pitchFamily="50" charset="-127"/>
                          <a:ea typeface="맑은 고딕" panose="020B0503020000020004" pitchFamily="50" charset="-127"/>
                          <a:cs typeface="Times New Roman"/>
                        </a:rPr>
                        <a:t>)</a:t>
                      </a:r>
                    </a:p>
                  </a:txBody>
                  <a:tcPr marL="90000" marR="90000" marT="46800" marB="4680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a:noFill/>
                    </a:lnTlToBr>
                    <a:lnBlToTr>
                      <a:noFill/>
                    </a:lnBlToTr>
                    <a:solidFill>
                      <a:schemeClr val="bg2"/>
                    </a:solidFill>
                  </a:tcPr>
                </a:tc>
                <a:tc>
                  <a:txBody>
                    <a:bodyPr/>
                    <a:lstStyle/>
                    <a:p>
                      <a:pPr algn="l" latinLnBrk="1">
                        <a:lnSpc>
                          <a:spcPct val="115000"/>
                        </a:lnSpc>
                        <a:spcAft>
                          <a:spcPts val="0"/>
                        </a:spcAft>
                      </a:pPr>
                      <a:r>
                        <a:rPr lang="en-US" altLang="ko-KR" sz="1200" b="1" kern="100" dirty="0">
                          <a:effectLst/>
                          <a:latin typeface="맑은 고딕" panose="020B0503020000020004" pitchFamily="50" charset="-127"/>
                          <a:ea typeface="맑은 고딕" panose="020B0503020000020004" pitchFamily="50" charset="-127"/>
                          <a:cs typeface="Times New Roman"/>
                        </a:rPr>
                        <a:t>Toggle the state of the digital output ‘pin’ every ‘period’ milliseconds ‘</a:t>
                      </a:r>
                      <a:r>
                        <a:rPr lang="en-US" altLang="ko-KR" sz="1200" b="1" kern="100" dirty="0" err="1">
                          <a:effectLst/>
                          <a:latin typeface="맑은 고딕" panose="020B0503020000020004" pitchFamily="50" charset="-127"/>
                          <a:ea typeface="맑은 고딕" panose="020B0503020000020004" pitchFamily="50" charset="-127"/>
                          <a:cs typeface="Times New Roman"/>
                        </a:rPr>
                        <a:t>repeatCount</a:t>
                      </a:r>
                      <a:r>
                        <a:rPr lang="en-US" altLang="ko-KR" sz="1200" b="1" kern="100" dirty="0">
                          <a:effectLst/>
                          <a:latin typeface="맑은 고딕" panose="020B0503020000020004" pitchFamily="50" charset="-127"/>
                          <a:ea typeface="맑은 고딕" panose="020B0503020000020004" pitchFamily="50" charset="-127"/>
                          <a:cs typeface="Times New Roman"/>
                        </a:rPr>
                        <a:t>’ times. The pin’s starting value is specified in ‘</a:t>
                      </a:r>
                      <a:r>
                        <a:rPr lang="en-US" altLang="ko-KR" sz="1200" b="1" kern="100" dirty="0" err="1">
                          <a:effectLst/>
                          <a:latin typeface="맑은 고딕" panose="020B0503020000020004" pitchFamily="50" charset="-127"/>
                          <a:ea typeface="맑은 고딕" panose="020B0503020000020004" pitchFamily="50" charset="-127"/>
                          <a:cs typeface="Times New Roman"/>
                        </a:rPr>
                        <a:t>startingValue</a:t>
                      </a:r>
                      <a:r>
                        <a:rPr lang="en-US" altLang="ko-KR" sz="1200" b="1" kern="100" dirty="0">
                          <a:effectLst/>
                          <a:latin typeface="맑은 고딕" panose="020B0503020000020004" pitchFamily="50" charset="-127"/>
                          <a:ea typeface="맑은 고딕" panose="020B0503020000020004" pitchFamily="50" charset="-127"/>
                          <a:cs typeface="Times New Roman"/>
                        </a:rPr>
                        <a:t>’, which should be HIGH or LOW. Returns the ID of the timer event.</a:t>
                      </a:r>
                      <a:endParaRPr lang="ko-KR" sz="1200" b="1" kern="100" dirty="0">
                        <a:effectLst/>
                        <a:latin typeface="맑은 고딕" panose="020B0503020000020004" pitchFamily="50" charset="-127"/>
                        <a:ea typeface="맑은 고딕" panose="020B0503020000020004" pitchFamily="50" charset="-127"/>
                        <a:cs typeface="Times New Roman"/>
                      </a:endParaRPr>
                    </a:p>
                  </a:txBody>
                  <a:tcPr marL="90000" marR="90000" marT="46800" marB="4680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44681790"/>
                  </a:ext>
                </a:extLst>
              </a:tr>
              <a:tr h="307392">
                <a:tc>
                  <a:txBody>
                    <a:bodyPr/>
                    <a:lstStyle/>
                    <a:p>
                      <a:pPr algn="l" latinLnBrk="1">
                        <a:lnSpc>
                          <a:spcPct val="115000"/>
                        </a:lnSpc>
                        <a:spcAft>
                          <a:spcPts val="0"/>
                        </a:spcAft>
                      </a:pPr>
                      <a:r>
                        <a:rPr lang="en-US" altLang="ko-KR" sz="1200" b="1" kern="100" dirty="0" err="1">
                          <a:effectLst/>
                          <a:latin typeface="맑은 고딕" panose="020B0503020000020004" pitchFamily="50" charset="-127"/>
                          <a:ea typeface="맑은 고딕" panose="020B0503020000020004" pitchFamily="50" charset="-127"/>
                          <a:cs typeface="Times New Roman"/>
                        </a:rPr>
                        <a:t>int</a:t>
                      </a:r>
                      <a:r>
                        <a:rPr lang="en-US" altLang="ko-KR" sz="1200" b="1" kern="100" dirty="0">
                          <a:effectLst/>
                          <a:latin typeface="맑은 고딕" panose="020B0503020000020004" pitchFamily="50" charset="-127"/>
                          <a:ea typeface="맑은 고딕" panose="020B0503020000020004" pitchFamily="50" charset="-127"/>
                          <a:cs typeface="Times New Roman"/>
                        </a:rPr>
                        <a:t> pulse(</a:t>
                      </a:r>
                      <a:r>
                        <a:rPr lang="en-US" altLang="ko-KR" sz="1200" b="1" kern="100" dirty="0" err="1">
                          <a:effectLst/>
                          <a:latin typeface="맑은 고딕" panose="020B0503020000020004" pitchFamily="50" charset="-127"/>
                          <a:ea typeface="맑은 고딕" panose="020B0503020000020004" pitchFamily="50" charset="-127"/>
                          <a:cs typeface="Times New Roman"/>
                        </a:rPr>
                        <a:t>int</a:t>
                      </a:r>
                      <a:r>
                        <a:rPr lang="en-US" altLang="ko-KR" sz="1200" b="1" kern="100" dirty="0">
                          <a:effectLst/>
                          <a:latin typeface="맑은 고딕" panose="020B0503020000020004" pitchFamily="50" charset="-127"/>
                          <a:ea typeface="맑은 고딕" panose="020B0503020000020004" pitchFamily="50" charset="-127"/>
                          <a:cs typeface="Times New Roman"/>
                        </a:rPr>
                        <a:t> pin, long period, </a:t>
                      </a:r>
                      <a:r>
                        <a:rPr lang="en-US" altLang="ko-KR" sz="1200" b="1" kern="100" dirty="0" err="1">
                          <a:effectLst/>
                          <a:latin typeface="맑은 고딕" panose="020B0503020000020004" pitchFamily="50" charset="-127"/>
                          <a:ea typeface="맑은 고딕" panose="020B0503020000020004" pitchFamily="50" charset="-127"/>
                          <a:cs typeface="Times New Roman"/>
                        </a:rPr>
                        <a:t>int</a:t>
                      </a:r>
                      <a:r>
                        <a:rPr lang="en-US" altLang="ko-KR" sz="1200" b="1" kern="100" dirty="0">
                          <a:effectLst/>
                          <a:latin typeface="맑은 고딕" panose="020B0503020000020004" pitchFamily="50" charset="-127"/>
                          <a:ea typeface="맑은 고딕" panose="020B0503020000020004" pitchFamily="50" charset="-127"/>
                          <a:cs typeface="Times New Roman"/>
                        </a:rPr>
                        <a:t> </a:t>
                      </a:r>
                      <a:r>
                        <a:rPr lang="en-US" altLang="ko-KR" sz="1200" b="1" kern="100" dirty="0" err="1">
                          <a:effectLst/>
                          <a:latin typeface="맑은 고딕" panose="020B0503020000020004" pitchFamily="50" charset="-127"/>
                          <a:ea typeface="맑은 고딕" panose="020B0503020000020004" pitchFamily="50" charset="-127"/>
                          <a:cs typeface="Times New Roman"/>
                        </a:rPr>
                        <a:t>startingValue</a:t>
                      </a:r>
                      <a:r>
                        <a:rPr lang="en-US" altLang="ko-KR" sz="1200" b="1" kern="100" dirty="0">
                          <a:effectLst/>
                          <a:latin typeface="맑은 고딕" panose="020B0503020000020004" pitchFamily="50" charset="-127"/>
                          <a:ea typeface="맑은 고딕" panose="020B0503020000020004" pitchFamily="50" charset="-127"/>
                          <a:cs typeface="Times New Roman"/>
                        </a:rPr>
                        <a:t>)</a:t>
                      </a:r>
                    </a:p>
                  </a:txBody>
                  <a:tcPr marL="90000" marR="90000" marT="46800" marB="4680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a:noFill/>
                    </a:lnTlToBr>
                    <a:lnBlToTr>
                      <a:noFill/>
                    </a:lnBlToTr>
                    <a:solidFill>
                      <a:schemeClr val="bg2"/>
                    </a:solidFill>
                  </a:tcPr>
                </a:tc>
                <a:tc>
                  <a:txBody>
                    <a:bodyPr/>
                    <a:lstStyle/>
                    <a:p>
                      <a:pPr algn="l" latinLnBrk="1">
                        <a:lnSpc>
                          <a:spcPct val="115000"/>
                        </a:lnSpc>
                        <a:spcAft>
                          <a:spcPts val="0"/>
                        </a:spcAft>
                      </a:pPr>
                      <a:r>
                        <a:rPr lang="en-US" altLang="ko-KR" sz="1200" b="1" kern="100" dirty="0">
                          <a:effectLst/>
                          <a:latin typeface="맑은 고딕" panose="020B0503020000020004" pitchFamily="50" charset="-127"/>
                          <a:ea typeface="맑은 고딕" panose="020B0503020000020004" pitchFamily="50" charset="-127"/>
                          <a:cs typeface="Times New Roman"/>
                        </a:rPr>
                        <a:t>Toggle the state of the digital output ‘pin’ just once after ‘period’ milliseconds. The pin‘s starting value is specified in ‘</a:t>
                      </a:r>
                      <a:r>
                        <a:rPr lang="en-US" altLang="ko-KR" sz="1200" b="1" kern="100" dirty="0" err="1">
                          <a:effectLst/>
                          <a:latin typeface="맑은 고딕" panose="020B0503020000020004" pitchFamily="50" charset="-127"/>
                          <a:ea typeface="맑은 고딕" panose="020B0503020000020004" pitchFamily="50" charset="-127"/>
                          <a:cs typeface="Times New Roman"/>
                        </a:rPr>
                        <a:t>startingValue</a:t>
                      </a:r>
                      <a:r>
                        <a:rPr lang="en-US" altLang="ko-KR" sz="1200" b="1" kern="100" dirty="0">
                          <a:effectLst/>
                          <a:latin typeface="맑은 고딕" panose="020B0503020000020004" pitchFamily="50" charset="-127"/>
                          <a:ea typeface="맑은 고딕" panose="020B0503020000020004" pitchFamily="50" charset="-127"/>
                          <a:cs typeface="Times New Roman"/>
                        </a:rPr>
                        <a:t>’, which should be HIGH or LOW. Returns the ID of the timer event.</a:t>
                      </a:r>
                      <a:endParaRPr lang="ko-KR" sz="1200" b="1" kern="100" dirty="0">
                        <a:effectLst/>
                        <a:latin typeface="맑은 고딕" panose="020B0503020000020004" pitchFamily="50" charset="-127"/>
                        <a:ea typeface="맑은 고딕" panose="020B0503020000020004" pitchFamily="50" charset="-127"/>
                        <a:cs typeface="Times New Roman"/>
                      </a:endParaRPr>
                    </a:p>
                  </a:txBody>
                  <a:tcPr marL="90000" marR="90000" marT="46800" marB="4680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5788822"/>
                  </a:ext>
                </a:extLst>
              </a:tr>
              <a:tr h="124037">
                <a:tc>
                  <a:txBody>
                    <a:bodyPr/>
                    <a:lstStyle/>
                    <a:p>
                      <a:pPr algn="l" latinLnBrk="1">
                        <a:lnSpc>
                          <a:spcPct val="115000"/>
                        </a:lnSpc>
                        <a:spcAft>
                          <a:spcPts val="0"/>
                        </a:spcAft>
                      </a:pPr>
                      <a:r>
                        <a:rPr lang="en-US" altLang="ko-KR" sz="1200" b="1" kern="100" dirty="0" err="1">
                          <a:effectLst/>
                          <a:latin typeface="맑은 고딕" panose="020B0503020000020004" pitchFamily="50" charset="-127"/>
                          <a:ea typeface="맑은 고딕" panose="020B0503020000020004" pitchFamily="50" charset="-127"/>
                          <a:cs typeface="Times New Roman"/>
                        </a:rPr>
                        <a:t>int</a:t>
                      </a:r>
                      <a:r>
                        <a:rPr lang="en-US" altLang="ko-KR" sz="1200" b="1" kern="100" dirty="0">
                          <a:effectLst/>
                          <a:latin typeface="맑은 고딕" panose="020B0503020000020004" pitchFamily="50" charset="-127"/>
                          <a:ea typeface="맑은 고딕" panose="020B0503020000020004" pitchFamily="50" charset="-127"/>
                          <a:cs typeface="Times New Roman"/>
                        </a:rPr>
                        <a:t> stop(</a:t>
                      </a:r>
                      <a:r>
                        <a:rPr lang="en-US" altLang="ko-KR" sz="1200" b="1" kern="100" dirty="0" err="1">
                          <a:effectLst/>
                          <a:latin typeface="맑은 고딕" panose="020B0503020000020004" pitchFamily="50" charset="-127"/>
                          <a:ea typeface="맑은 고딕" panose="020B0503020000020004" pitchFamily="50" charset="-127"/>
                          <a:cs typeface="Times New Roman"/>
                        </a:rPr>
                        <a:t>int</a:t>
                      </a:r>
                      <a:r>
                        <a:rPr lang="en-US" altLang="ko-KR" sz="1200" b="1" kern="100" dirty="0">
                          <a:effectLst/>
                          <a:latin typeface="맑은 고딕" panose="020B0503020000020004" pitchFamily="50" charset="-127"/>
                          <a:ea typeface="맑은 고딕" panose="020B0503020000020004" pitchFamily="50" charset="-127"/>
                          <a:cs typeface="Times New Roman"/>
                        </a:rPr>
                        <a:t> id)</a:t>
                      </a:r>
                    </a:p>
                  </a:txBody>
                  <a:tcPr marL="90000" marR="90000" marT="46800" marB="4680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a:noFill/>
                    </a:lnTlToBr>
                    <a:lnBlToTr>
                      <a:noFill/>
                    </a:lnBlToTr>
                    <a:solidFill>
                      <a:schemeClr val="bg2"/>
                    </a:solidFill>
                  </a:tcPr>
                </a:tc>
                <a:tc>
                  <a:txBody>
                    <a:bodyPr/>
                    <a:lstStyle/>
                    <a:p>
                      <a:pPr algn="l" latinLnBrk="1">
                        <a:lnSpc>
                          <a:spcPct val="115000"/>
                        </a:lnSpc>
                        <a:spcAft>
                          <a:spcPts val="0"/>
                        </a:spcAft>
                      </a:pPr>
                      <a:r>
                        <a:rPr lang="en-US" altLang="ko-KR" sz="1200" b="1" kern="100" dirty="0">
                          <a:effectLst/>
                          <a:latin typeface="맑은 고딕" panose="020B0503020000020004" pitchFamily="50" charset="-127"/>
                          <a:ea typeface="맑은 고딕" panose="020B0503020000020004" pitchFamily="50" charset="-127"/>
                          <a:cs typeface="Times New Roman"/>
                        </a:rPr>
                        <a:t>Stop the timer event running. Returns the ID of the timer event.</a:t>
                      </a:r>
                      <a:endParaRPr lang="ko-KR" sz="1200" b="1" kern="100" dirty="0">
                        <a:effectLst/>
                        <a:latin typeface="맑은 고딕" panose="020B0503020000020004" pitchFamily="50" charset="-127"/>
                        <a:ea typeface="맑은 고딕" panose="020B0503020000020004" pitchFamily="50" charset="-127"/>
                        <a:cs typeface="Times New Roman"/>
                      </a:endParaRPr>
                    </a:p>
                  </a:txBody>
                  <a:tcPr marL="90000" marR="90000" marT="46800" marB="4680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71148238"/>
                  </a:ext>
                </a:extLst>
              </a:tr>
              <a:tr h="166164">
                <a:tc>
                  <a:txBody>
                    <a:bodyPr/>
                    <a:lstStyle/>
                    <a:p>
                      <a:pPr algn="l" latinLnBrk="1">
                        <a:lnSpc>
                          <a:spcPct val="115000"/>
                        </a:lnSpc>
                        <a:spcAft>
                          <a:spcPts val="0"/>
                        </a:spcAft>
                      </a:pPr>
                      <a:r>
                        <a:rPr lang="en-US" altLang="ko-KR" sz="1200" b="1" kern="100" dirty="0" err="1">
                          <a:effectLst/>
                          <a:latin typeface="맑은 고딕" panose="020B0503020000020004" pitchFamily="50" charset="-127"/>
                          <a:ea typeface="맑은 고딕" panose="020B0503020000020004" pitchFamily="50" charset="-127"/>
                          <a:cs typeface="Times New Roman"/>
                        </a:rPr>
                        <a:t>int</a:t>
                      </a:r>
                      <a:r>
                        <a:rPr lang="en-US" altLang="ko-KR" sz="1200" b="1" kern="100" dirty="0">
                          <a:effectLst/>
                          <a:latin typeface="맑은 고딕" panose="020B0503020000020004" pitchFamily="50" charset="-127"/>
                          <a:ea typeface="맑은 고딕" panose="020B0503020000020004" pitchFamily="50" charset="-127"/>
                          <a:cs typeface="Times New Roman"/>
                        </a:rPr>
                        <a:t> update()</a:t>
                      </a:r>
                    </a:p>
                  </a:txBody>
                  <a:tcPr marL="90000" marR="90000" marT="46800" marB="4680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a:noFill/>
                    </a:lnTlToBr>
                    <a:lnBlToTr>
                      <a:noFill/>
                    </a:lnBlToTr>
                    <a:solidFill>
                      <a:schemeClr val="bg2"/>
                    </a:solidFill>
                  </a:tcPr>
                </a:tc>
                <a:tc>
                  <a:txBody>
                    <a:bodyPr/>
                    <a:lstStyle/>
                    <a:p>
                      <a:pPr algn="l" latinLnBrk="1">
                        <a:lnSpc>
                          <a:spcPct val="115000"/>
                        </a:lnSpc>
                        <a:spcAft>
                          <a:spcPts val="0"/>
                        </a:spcAft>
                      </a:pPr>
                      <a:r>
                        <a:rPr lang="en-US" altLang="ko-KR" sz="1200" b="1" kern="100" dirty="0">
                          <a:effectLst/>
                          <a:latin typeface="맑은 고딕" panose="020B0503020000020004" pitchFamily="50" charset="-127"/>
                          <a:ea typeface="맑은 고딕" panose="020B0503020000020004" pitchFamily="50" charset="-127"/>
                          <a:cs typeface="Times New Roman"/>
                        </a:rPr>
                        <a:t>Must be called from ‘loop’. This will service all the events associated with the timer.</a:t>
                      </a:r>
                      <a:endParaRPr lang="ko-KR" sz="1200" b="1" kern="100" dirty="0">
                        <a:effectLst/>
                        <a:latin typeface="맑은 고딕" panose="020B0503020000020004" pitchFamily="50" charset="-127"/>
                        <a:ea typeface="맑은 고딕" panose="020B0503020000020004" pitchFamily="50" charset="-127"/>
                        <a:cs typeface="Times New Roman"/>
                      </a:endParaRPr>
                    </a:p>
                  </a:txBody>
                  <a:tcPr marL="90000" marR="90000" marT="46800" marB="4680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68684694"/>
                  </a:ext>
                </a:extLst>
              </a:tr>
            </a:tbl>
          </a:graphicData>
        </a:graphic>
      </p:graphicFrame>
    </p:spTree>
    <p:extLst>
      <p:ext uri="{BB962C8B-B14F-4D97-AF65-F5344CB8AC3E}">
        <p14:creationId xmlns:p14="http://schemas.microsoft.com/office/powerpoint/2010/main" val="3214403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Phi board v1.0</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ko-KR" altLang="en-US" dirty="0"/>
              <a:t>초기 내장 프로그램</a:t>
            </a:r>
            <a:endParaRPr lang="en-US" altLang="ko-KR" dirty="0"/>
          </a:p>
          <a:p>
            <a:pPr lvl="1"/>
            <a:r>
              <a:rPr lang="ko-KR" altLang="en-US" dirty="0"/>
              <a:t>실행 일곱 번째 단계 </a:t>
            </a:r>
            <a:r>
              <a:rPr lang="en-US" altLang="ko-KR" dirty="0"/>
              <a:t>- MicroSD memory card </a:t>
            </a:r>
            <a:r>
              <a:rPr lang="ko-KR" altLang="en-US" dirty="0"/>
              <a:t>유무 점검</a:t>
            </a:r>
            <a:endParaRPr lang="en-US" altLang="ko-KR" dirty="0"/>
          </a:p>
          <a:p>
            <a:pPr lvl="2"/>
            <a:r>
              <a:rPr lang="ko-KR" altLang="en-US" dirty="0"/>
              <a:t>주변 공유기 중 하나의 이름과 신호 강도를 표시</a:t>
            </a:r>
            <a:endParaRPr lang="en-US" altLang="ko-KR" dirty="0"/>
          </a:p>
          <a:p>
            <a:pPr lvl="3"/>
            <a:r>
              <a:rPr lang="en-US" altLang="ko-KR" dirty="0"/>
              <a:t>Serial </a:t>
            </a:r>
            <a:r>
              <a:rPr lang="ko-KR" altLang="en-US" dirty="0"/>
              <a:t>포트로 주변 공유기 목록과 해당 공유기의 신호 강도 표시</a:t>
            </a:r>
            <a:endParaRPr lang="en-US" altLang="ko-KR" dirty="0"/>
          </a:p>
          <a:p>
            <a:pPr lvl="3"/>
            <a:endParaRPr lang="en-US" altLang="ko-KR" dirty="0"/>
          </a:p>
          <a:p>
            <a:pPr lvl="3"/>
            <a:endParaRPr lang="en-US" altLang="ko-KR" dirty="0"/>
          </a:p>
          <a:p>
            <a:pPr lvl="3"/>
            <a:endParaRPr lang="en-US" altLang="ko-KR" dirty="0"/>
          </a:p>
          <a:p>
            <a:pPr lvl="1"/>
            <a:endParaRPr lang="en-US" altLang="ko-KR" dirty="0"/>
          </a:p>
          <a:p>
            <a:pPr lvl="1"/>
            <a:endParaRPr lang="en-US" altLang="ko-KR" dirty="0"/>
          </a:p>
          <a:p>
            <a:pPr lvl="1"/>
            <a:r>
              <a:rPr lang="ko-KR" altLang="en-US" dirty="0"/>
              <a:t>실행 여덟 번째 단계 </a:t>
            </a:r>
            <a:endParaRPr lang="en-US" altLang="ko-KR" dirty="0"/>
          </a:p>
          <a:p>
            <a:pPr lvl="2"/>
            <a:r>
              <a:rPr lang="ko-KR" altLang="en-US" dirty="0"/>
              <a:t>로고</a:t>
            </a:r>
            <a:r>
              <a:rPr lang="en-US" altLang="ko-KR" dirty="0"/>
              <a:t>(Phi, </a:t>
            </a:r>
            <a:r>
              <a:rPr lang="el-GR" altLang="ko-KR" dirty="0"/>
              <a:t>Φ</a:t>
            </a:r>
            <a:r>
              <a:rPr lang="en-US" altLang="ko-KR" dirty="0"/>
              <a:t>) </a:t>
            </a:r>
            <a:r>
              <a:rPr lang="ko-KR" altLang="en-US" dirty="0"/>
              <a:t>출력 후 두 </a:t>
            </a:r>
            <a:r>
              <a:rPr lang="en-US" altLang="ko-KR" dirty="0"/>
              <a:t>LED </a:t>
            </a:r>
            <a:r>
              <a:rPr lang="ko-KR" altLang="en-US" dirty="0"/>
              <a:t>점멸 및 </a:t>
            </a:r>
            <a:r>
              <a:rPr lang="en-US" altLang="ko-KR" dirty="0"/>
              <a:t>A0 </a:t>
            </a:r>
            <a:r>
              <a:rPr lang="ko-KR" altLang="en-US" dirty="0"/>
              <a:t>핀의 전압을 </a:t>
            </a:r>
            <a:r>
              <a:rPr lang="en-US" altLang="ko-KR" dirty="0"/>
              <a:t>AD</a:t>
            </a:r>
            <a:r>
              <a:rPr lang="ko-KR" altLang="en-US" dirty="0"/>
              <a:t> 변환하여 </a:t>
            </a:r>
            <a:r>
              <a:rPr lang="en-US" altLang="ko-KR" dirty="0"/>
              <a:t>Serial </a:t>
            </a:r>
            <a:r>
              <a:rPr lang="ko-KR" altLang="en-US" dirty="0"/>
              <a:t>포트로 출력</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r>
              <a:rPr lang="ko-KR" altLang="en-US" dirty="0"/>
              <a:t>새로운 프로그램을 업로드하면 </a:t>
            </a:r>
            <a:r>
              <a:rPr lang="ko-KR" altLang="en-US" dirty="0">
                <a:solidFill>
                  <a:srgbClr val="00B050"/>
                </a:solidFill>
              </a:rPr>
              <a:t>초기 내장 프로그램을 사라집니다</a:t>
            </a:r>
            <a:r>
              <a:rPr lang="en-US" altLang="ko-KR" dirty="0">
                <a:solidFill>
                  <a:srgbClr val="00B050"/>
                </a:solidFill>
              </a:rPr>
              <a:t>. ^^!</a:t>
            </a:r>
            <a:endParaRPr lang="en-US" altLang="ko-KR" dirty="0"/>
          </a:p>
          <a:p>
            <a:pPr marL="542925" lvl="2" indent="0">
              <a:buNone/>
            </a:pP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11</a:t>
            </a:fld>
            <a:endParaRPr lang="en-US" dirty="0"/>
          </a:p>
        </p:txBody>
      </p:sp>
      <p:pic>
        <p:nvPicPr>
          <p:cNvPr id="5" name="그림 4">
            <a:extLst>
              <a:ext uri="{FF2B5EF4-FFF2-40B4-BE49-F238E27FC236}">
                <a16:creationId xmlns:a16="http://schemas.microsoft.com/office/drawing/2014/main" id="{7C6AD0E2-B9E4-452B-AA19-8D5F19C91304}"/>
              </a:ext>
            </a:extLst>
          </p:cNvPr>
          <p:cNvPicPr>
            <a:picLocks noChangeAspect="1"/>
          </p:cNvPicPr>
          <p:nvPr/>
        </p:nvPicPr>
        <p:blipFill>
          <a:blip r:embed="rId3"/>
          <a:stretch>
            <a:fillRect/>
          </a:stretch>
        </p:blipFill>
        <p:spPr>
          <a:xfrm>
            <a:off x="4474963" y="1935162"/>
            <a:ext cx="2562225" cy="1304925"/>
          </a:xfrm>
          <a:prstGeom prst="rect">
            <a:avLst/>
          </a:prstGeom>
        </p:spPr>
      </p:pic>
      <p:pic>
        <p:nvPicPr>
          <p:cNvPr id="9" name="그림 8">
            <a:extLst>
              <a:ext uri="{FF2B5EF4-FFF2-40B4-BE49-F238E27FC236}">
                <a16:creationId xmlns:a16="http://schemas.microsoft.com/office/drawing/2014/main" id="{A605F7EE-0CCF-437D-9A7A-DC8EE16DE264}"/>
              </a:ext>
            </a:extLst>
          </p:cNvPr>
          <p:cNvPicPr>
            <a:picLocks noChangeAspect="1"/>
          </p:cNvPicPr>
          <p:nvPr/>
        </p:nvPicPr>
        <p:blipFill>
          <a:blip r:embed="rId4"/>
          <a:stretch>
            <a:fillRect/>
          </a:stretch>
        </p:blipFill>
        <p:spPr>
          <a:xfrm>
            <a:off x="4474963" y="4032919"/>
            <a:ext cx="2562225" cy="1295400"/>
          </a:xfrm>
          <a:prstGeom prst="rect">
            <a:avLst/>
          </a:prstGeom>
        </p:spPr>
      </p:pic>
      <p:sp>
        <p:nvSpPr>
          <p:cNvPr id="11" name="타원 10">
            <a:extLst>
              <a:ext uri="{FF2B5EF4-FFF2-40B4-BE49-F238E27FC236}">
                <a16:creationId xmlns:a16="http://schemas.microsoft.com/office/drawing/2014/main" id="{12E47F67-0250-4B88-B9D2-CF68937E31A7}"/>
              </a:ext>
            </a:extLst>
          </p:cNvPr>
          <p:cNvSpPr/>
          <p:nvPr/>
        </p:nvSpPr>
        <p:spPr>
          <a:xfrm>
            <a:off x="4241847" y="1842085"/>
            <a:ext cx="216024" cy="2144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7</a:t>
            </a:r>
            <a:endParaRPr lang="ko-KR" altLang="en-US" sz="1100" dirty="0">
              <a:solidFill>
                <a:schemeClr val="tx1"/>
              </a:solidFill>
            </a:endParaRPr>
          </a:p>
        </p:txBody>
      </p:sp>
      <p:sp>
        <p:nvSpPr>
          <p:cNvPr id="12" name="타원 11">
            <a:extLst>
              <a:ext uri="{FF2B5EF4-FFF2-40B4-BE49-F238E27FC236}">
                <a16:creationId xmlns:a16="http://schemas.microsoft.com/office/drawing/2014/main" id="{8E3B61D8-4CB5-4282-B34C-AF2EA3836B8C}"/>
              </a:ext>
            </a:extLst>
          </p:cNvPr>
          <p:cNvSpPr/>
          <p:nvPr/>
        </p:nvSpPr>
        <p:spPr>
          <a:xfrm>
            <a:off x="4241847" y="3936281"/>
            <a:ext cx="216024" cy="2144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8</a:t>
            </a:r>
            <a:endParaRPr lang="ko-KR" altLang="en-US" sz="1100" dirty="0">
              <a:solidFill>
                <a:schemeClr val="tx1"/>
              </a:solidFill>
            </a:endParaRPr>
          </a:p>
        </p:txBody>
      </p:sp>
    </p:spTree>
    <p:extLst>
      <p:ext uri="{BB962C8B-B14F-4D97-AF65-F5344CB8AC3E}">
        <p14:creationId xmlns:p14="http://schemas.microsoft.com/office/powerpoint/2010/main" val="6245991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DE8B3D0E-017F-4727-83C2-75037A734A37}"/>
              </a:ext>
            </a:extLst>
          </p:cNvPr>
          <p:cNvSpPr>
            <a:spLocks noGrp="1"/>
          </p:cNvSpPr>
          <p:nvPr>
            <p:ph type="body" sz="quarter" idx="11"/>
          </p:nvPr>
        </p:nvSpPr>
        <p:spPr>
          <a:xfrm>
            <a:off x="1623804" y="1367805"/>
            <a:ext cx="8241689" cy="359890"/>
          </a:xfrm>
        </p:spPr>
        <p:txBody>
          <a:bodyPr/>
          <a:lstStyle/>
          <a:p>
            <a:r>
              <a:rPr lang="en-US" altLang="ko-KR" sz="1600" dirty="0"/>
              <a:t>Timer </a:t>
            </a:r>
            <a:r>
              <a:rPr lang="ko-KR" altLang="en-US" sz="1600" dirty="0"/>
              <a:t>라이브러리</a:t>
            </a:r>
            <a:endParaRPr lang="en-US" altLang="ko-KR" sz="1600" dirty="0"/>
          </a:p>
          <a:p>
            <a:pPr lvl="1"/>
            <a:r>
              <a:rPr lang="en-US" altLang="ko-KR" sz="1699" dirty="0"/>
              <a:t>Timer </a:t>
            </a:r>
            <a:r>
              <a:rPr lang="ko-KR" altLang="en-US" sz="1699" dirty="0"/>
              <a:t>라이브러리를 활용하여 </a:t>
            </a:r>
            <a:r>
              <a:rPr lang="en-US" altLang="ko-KR" sz="1699" dirty="0"/>
              <a:t>delay( ) </a:t>
            </a:r>
            <a:r>
              <a:rPr lang="ko-KR" altLang="en-US" sz="1699" dirty="0"/>
              <a:t>함수 사용 없이 주기적인 동작 실행</a:t>
            </a:r>
          </a:p>
        </p:txBody>
      </p:sp>
      <p:sp>
        <p:nvSpPr>
          <p:cNvPr id="4" name="제목 3">
            <a:extLst>
              <a:ext uri="{FF2B5EF4-FFF2-40B4-BE49-F238E27FC236}">
                <a16:creationId xmlns:a16="http://schemas.microsoft.com/office/drawing/2014/main" id="{ADB48DC7-8C56-42E9-BD47-6836BC7F6E6E}"/>
              </a:ext>
            </a:extLst>
          </p:cNvPr>
          <p:cNvSpPr>
            <a:spLocks noGrp="1"/>
          </p:cNvSpPr>
          <p:nvPr>
            <p:ph type="title"/>
          </p:nvPr>
        </p:nvSpPr>
        <p:spPr>
          <a:xfrm>
            <a:off x="181419" y="85023"/>
            <a:ext cx="10842913" cy="400049"/>
          </a:xfrm>
        </p:spPr>
        <p:txBody>
          <a:bodyPr/>
          <a:lstStyle/>
          <a:p>
            <a:r>
              <a:rPr lang="ko-KR" altLang="en-US" dirty="0"/>
              <a:t>자</a:t>
            </a:r>
            <a:r>
              <a:rPr lang="en-US" altLang="ko-KR" dirty="0"/>
              <a:t>~ </a:t>
            </a:r>
            <a:r>
              <a:rPr lang="ko-KR" altLang="en-US" dirty="0"/>
              <a:t>정리를 좀 하죠</a:t>
            </a:r>
            <a:r>
              <a:rPr lang="en-US" altLang="ko-KR" dirty="0"/>
              <a:t>!</a:t>
            </a:r>
            <a:endParaRPr lang="ko-KR" altLang="en-US" dirty="0"/>
          </a:p>
        </p:txBody>
      </p:sp>
    </p:spTree>
    <p:extLst>
      <p:ext uri="{BB962C8B-B14F-4D97-AF65-F5344CB8AC3E}">
        <p14:creationId xmlns:p14="http://schemas.microsoft.com/office/powerpoint/2010/main" val="16921967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fontScale="90000"/>
          </a:bodyPr>
          <a:lstStyle/>
          <a:p>
            <a:r>
              <a:rPr lang="en-US" altLang="ko-KR" b="1" dirty="0"/>
              <a:t>Mini Project I</a:t>
            </a:r>
            <a:br>
              <a:rPr lang="en-US" altLang="ko-KR" b="1" dirty="0"/>
            </a:br>
            <a:r>
              <a:rPr lang="en-US" altLang="ko-KR" sz="4400" b="1" dirty="0"/>
              <a:t>DHT11 &amp; OLED</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5819803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센서 활용</a:t>
            </a:r>
          </a:p>
        </p:txBody>
      </p:sp>
      <p:sp>
        <p:nvSpPr>
          <p:cNvPr id="2" name="내용 개체 틀 1"/>
          <p:cNvSpPr>
            <a:spLocks noGrp="1"/>
          </p:cNvSpPr>
          <p:nvPr>
            <p:ph sz="quarter" idx="11"/>
          </p:nvPr>
        </p:nvSpPr>
        <p:spPr/>
        <p:txBody>
          <a:bodyPr/>
          <a:lstStyle/>
          <a:p>
            <a:r>
              <a:rPr lang="ko-KR" altLang="en-US" dirty="0" err="1"/>
              <a:t>온습도</a:t>
            </a:r>
            <a:r>
              <a:rPr lang="ko-KR" altLang="en-US" dirty="0"/>
              <a:t> 값을 측정 후 </a:t>
            </a:r>
            <a:r>
              <a:rPr lang="en-US" altLang="ko-KR" dirty="0"/>
              <a:t>OLED</a:t>
            </a:r>
            <a:r>
              <a:rPr lang="ko-KR" altLang="en-US" dirty="0"/>
              <a:t>에 출력</a:t>
            </a:r>
            <a:r>
              <a:rPr lang="en-US" altLang="ko-KR" dirty="0"/>
              <a:t>(</a:t>
            </a:r>
            <a:r>
              <a:rPr lang="ko-KR" altLang="en-US" dirty="0"/>
              <a:t>파일</a:t>
            </a:r>
            <a:r>
              <a:rPr lang="en-US" altLang="ko-KR" dirty="0"/>
              <a:t> </a:t>
            </a:r>
            <a:r>
              <a:rPr lang="ko-KR" altLang="en-US" dirty="0"/>
              <a:t>이름 </a:t>
            </a:r>
            <a:r>
              <a:rPr lang="en-US" altLang="ko-KR" dirty="0"/>
              <a:t>: P_DHT11_OLED.ino)</a:t>
            </a:r>
          </a:p>
          <a:p>
            <a:endParaRPr lang="en-US" altLang="ko-KR" dirty="0"/>
          </a:p>
          <a:p>
            <a:pPr marL="342900" lvl="1" indent="0">
              <a:buNone/>
            </a:pPr>
            <a:endParaRPr lang="es-ES" altLang="ko-KR" dirty="0"/>
          </a:p>
          <a:p>
            <a:pPr lvl="1"/>
            <a:endParaRPr lang="en-US" altLang="ko-KR" dirty="0"/>
          </a:p>
          <a:p>
            <a:pPr lvl="2"/>
            <a:endParaRPr lang="en-US" altLang="ko-KR" dirty="0"/>
          </a:p>
          <a:p>
            <a:pPr lvl="2"/>
            <a:endParaRPr lang="en-US" altLang="ko-KR" dirty="0"/>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112</a:t>
            </a:fld>
            <a:endParaRPr lang="en-US" dirty="0"/>
          </a:p>
        </p:txBody>
      </p:sp>
      <p:sp>
        <p:nvSpPr>
          <p:cNvPr id="9" name="직사각형 8">
            <a:extLst>
              <a:ext uri="{FF2B5EF4-FFF2-40B4-BE49-F238E27FC236}">
                <a16:creationId xmlns:a16="http://schemas.microsoft.com/office/drawing/2014/main" id="{45174E1E-C1BA-4114-85AA-B15AEB646702}"/>
              </a:ext>
            </a:extLst>
          </p:cNvPr>
          <p:cNvSpPr/>
          <p:nvPr/>
        </p:nvSpPr>
        <p:spPr>
          <a:xfrm>
            <a:off x="711964" y="1008027"/>
            <a:ext cx="5040560" cy="4823974"/>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a:t>
            </a:r>
            <a:r>
              <a:rPr lang="en-US" altLang="ko-KR" sz="1200" b="1" dirty="0" err="1">
                <a:solidFill>
                  <a:schemeClr val="tx1">
                    <a:lumMod val="95000"/>
                    <a:lumOff val="5000"/>
                  </a:schemeClr>
                </a:solidFill>
                <a:latin typeface="맑은 고딕" pitchFamily="50" charset="-127"/>
              </a:rPr>
              <a:t>DHT.h</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&lt;</a:t>
            </a:r>
            <a:r>
              <a:rPr lang="en-US" altLang="ko-KR" sz="1200" b="1" dirty="0" err="1">
                <a:solidFill>
                  <a:schemeClr val="tx1">
                    <a:lumMod val="95000"/>
                    <a:lumOff val="5000"/>
                  </a:schemeClr>
                </a:solidFill>
                <a:latin typeface="맑은 고딕" pitchFamily="50" charset="-127"/>
              </a:rPr>
              <a:t>SPI.h</a:t>
            </a:r>
            <a:r>
              <a:rPr lang="en-US" altLang="ko-KR" sz="1200" b="1" dirty="0">
                <a:solidFill>
                  <a:schemeClr val="tx1">
                    <a:lumMod val="95000"/>
                    <a:lumOff val="5000"/>
                  </a:schemeClr>
                </a:solidFill>
                <a:latin typeface="맑은 고딕" pitchFamily="50" charset="-127"/>
              </a:rPr>
              <a:t>&gt;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&lt;</a:t>
            </a:r>
            <a:r>
              <a:rPr lang="en-US" altLang="ko-KR" sz="1200" b="1" dirty="0" err="1">
                <a:solidFill>
                  <a:schemeClr val="tx1">
                    <a:lumMod val="95000"/>
                    <a:lumOff val="5000"/>
                  </a:schemeClr>
                </a:solidFill>
                <a:latin typeface="맑은 고딕" pitchFamily="50" charset="-127"/>
              </a:rPr>
              <a:t>Wire.h</a:t>
            </a:r>
            <a:r>
              <a:rPr lang="en-US" altLang="ko-KR" sz="1200" b="1" dirty="0">
                <a:solidFill>
                  <a:schemeClr val="tx1">
                    <a:lumMod val="95000"/>
                    <a:lumOff val="5000"/>
                  </a:schemeClr>
                </a:solidFill>
                <a:latin typeface="맑은 고딕" pitchFamily="50" charset="-127"/>
              </a:rPr>
              <a:t>&gt;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&lt;</a:t>
            </a:r>
            <a:r>
              <a:rPr lang="en-US" altLang="ko-KR" sz="1200" b="1" dirty="0" err="1">
                <a:solidFill>
                  <a:schemeClr val="tx1">
                    <a:lumMod val="95000"/>
                    <a:lumOff val="5000"/>
                  </a:schemeClr>
                </a:solidFill>
                <a:latin typeface="맑은 고딕" pitchFamily="50" charset="-127"/>
              </a:rPr>
              <a:t>Adafruit_GFX.h</a:t>
            </a:r>
            <a:r>
              <a:rPr lang="en-US" altLang="ko-KR" sz="1200" b="1" dirty="0">
                <a:solidFill>
                  <a:schemeClr val="tx1">
                    <a:lumMod val="95000"/>
                    <a:lumOff val="5000"/>
                  </a:schemeClr>
                </a:solidFill>
                <a:latin typeface="맑은 고딕" pitchFamily="50" charset="-127"/>
              </a:rPr>
              <a:t>&gt;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&lt;Adafruit_SSD1306.h&gt;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#define SCREEN_WIDTH 128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#define SCREEN_HEIGHT 64</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#define OLED_RESET -1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#define DHTPIN D4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#define DHTTYPE DHT11</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Adafruit_SSD1306 display(SCREEN_WIDTH, SCREEN_HEIGHT,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&amp;Wire, OLED_RESET);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DHT </a:t>
            </a:r>
            <a:r>
              <a:rPr lang="en-US" altLang="ko-KR" sz="1200" b="1" dirty="0" err="1">
                <a:solidFill>
                  <a:schemeClr val="tx1">
                    <a:lumMod val="95000"/>
                    <a:lumOff val="5000"/>
                  </a:schemeClr>
                </a:solidFill>
                <a:latin typeface="맑은 고딕" pitchFamily="50" charset="-127"/>
              </a:rPr>
              <a:t>dht</a:t>
            </a:r>
            <a:r>
              <a:rPr lang="en-US" altLang="ko-KR" sz="1200" b="1" dirty="0">
                <a:solidFill>
                  <a:schemeClr val="tx1">
                    <a:lumMod val="95000"/>
                    <a:lumOff val="5000"/>
                  </a:schemeClr>
                </a:solidFill>
                <a:latin typeface="맑은 고딕" pitchFamily="50" charset="-127"/>
              </a:rPr>
              <a:t>(DHTPIN, DHTTYPE);</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void setup()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Serial.begin</a:t>
            </a:r>
            <a:r>
              <a:rPr lang="en-US" altLang="ko-KR" sz="1200" b="1" dirty="0">
                <a:solidFill>
                  <a:schemeClr val="tx1">
                    <a:lumMod val="95000"/>
                    <a:lumOff val="5000"/>
                  </a:schemeClr>
                </a:solidFill>
                <a:latin typeface="맑은 고딕" pitchFamily="50" charset="-127"/>
              </a:rPr>
              <a:t>(9600);</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if(!</a:t>
            </a:r>
            <a:r>
              <a:rPr lang="en-US" altLang="ko-KR" sz="1200" b="1" dirty="0" err="1">
                <a:solidFill>
                  <a:schemeClr val="tx1">
                    <a:lumMod val="95000"/>
                    <a:lumOff val="5000"/>
                  </a:schemeClr>
                </a:solidFill>
                <a:latin typeface="맑은 고딕" pitchFamily="50" charset="-127"/>
              </a:rPr>
              <a:t>display.begin</a:t>
            </a:r>
            <a:r>
              <a:rPr lang="en-US" altLang="ko-KR" sz="1200" b="1" dirty="0">
                <a:solidFill>
                  <a:schemeClr val="tx1">
                    <a:lumMod val="95000"/>
                    <a:lumOff val="5000"/>
                  </a:schemeClr>
                </a:solidFill>
                <a:latin typeface="맑은 고딕" pitchFamily="50" charset="-127"/>
              </a:rPr>
              <a:t>(SSD1306_SWITCHCAPVCC, 0x3C))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Serial.println</a:t>
            </a:r>
            <a:r>
              <a:rPr lang="en-US" altLang="ko-KR" sz="1200" b="1" dirty="0">
                <a:solidFill>
                  <a:schemeClr val="tx1">
                    <a:lumMod val="95000"/>
                    <a:lumOff val="5000"/>
                  </a:schemeClr>
                </a:solidFill>
                <a:latin typeface="맑은 고딕" pitchFamily="50" charset="-127"/>
              </a:rPr>
              <a:t>(F("OLED(SSD1306) allocation failed"));</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for(;;); </a:t>
            </a:r>
            <a:r>
              <a:rPr lang="en-US" altLang="ko-KR" sz="1200" b="1" dirty="0">
                <a:solidFill>
                  <a:schemeClr val="bg1">
                    <a:lumMod val="65000"/>
                  </a:schemeClr>
                </a:solidFill>
                <a:latin typeface="맑은 고딕" pitchFamily="50" charset="-127"/>
              </a:rPr>
              <a:t>// Don't proceed, loop forever</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dht.begin</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display.clearDisplay</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display.setTextColor</a:t>
            </a:r>
            <a:r>
              <a:rPr lang="en-US" altLang="ko-KR" sz="1200" b="1" dirty="0">
                <a:solidFill>
                  <a:schemeClr val="tx1">
                    <a:lumMod val="95000"/>
                    <a:lumOff val="5000"/>
                  </a:schemeClr>
                </a:solidFill>
                <a:latin typeface="맑은 고딕" pitchFamily="50" charset="-127"/>
              </a:rPr>
              <a:t>(WHITE);</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a:t>
            </a:r>
          </a:p>
        </p:txBody>
      </p:sp>
      <p:sp>
        <p:nvSpPr>
          <p:cNvPr id="10" name="직사각형 9">
            <a:extLst>
              <a:ext uri="{FF2B5EF4-FFF2-40B4-BE49-F238E27FC236}">
                <a16:creationId xmlns:a16="http://schemas.microsoft.com/office/drawing/2014/main" id="{F327497F-F08D-42D2-BE82-F6439FF8CFFE}"/>
              </a:ext>
            </a:extLst>
          </p:cNvPr>
          <p:cNvSpPr/>
          <p:nvPr/>
        </p:nvSpPr>
        <p:spPr>
          <a:xfrm>
            <a:off x="715286" y="990935"/>
            <a:ext cx="5040560"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6B19BA85-3F04-42C9-B4AD-23DDF19F6DBF}"/>
              </a:ext>
            </a:extLst>
          </p:cNvPr>
          <p:cNvSpPr/>
          <p:nvPr/>
        </p:nvSpPr>
        <p:spPr>
          <a:xfrm>
            <a:off x="5833045" y="1015860"/>
            <a:ext cx="5040560" cy="481614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void loop(){</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float h = </a:t>
            </a:r>
            <a:r>
              <a:rPr lang="en-US" altLang="ko-KR" sz="1200" b="1" dirty="0" err="1">
                <a:solidFill>
                  <a:schemeClr val="tx1">
                    <a:lumMod val="95000"/>
                    <a:lumOff val="5000"/>
                  </a:schemeClr>
                </a:solidFill>
                <a:latin typeface="맑은 고딕" pitchFamily="50" charset="-127"/>
              </a:rPr>
              <a:t>dht.readHumidity</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float t = </a:t>
            </a:r>
            <a:r>
              <a:rPr lang="en-US" altLang="ko-KR" sz="1200" b="1" dirty="0" err="1">
                <a:solidFill>
                  <a:schemeClr val="tx1">
                    <a:lumMod val="95000"/>
                    <a:lumOff val="5000"/>
                  </a:schemeClr>
                </a:solidFill>
                <a:latin typeface="맑은 고딕" pitchFamily="50" charset="-127"/>
              </a:rPr>
              <a:t>dht.readTemperature</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if (</a:t>
            </a:r>
            <a:r>
              <a:rPr lang="en-US" altLang="ko-KR" sz="1200" b="1" dirty="0" err="1">
                <a:solidFill>
                  <a:schemeClr val="tx1">
                    <a:lumMod val="95000"/>
                    <a:lumOff val="5000"/>
                  </a:schemeClr>
                </a:solidFill>
                <a:latin typeface="맑은 고딕" pitchFamily="50" charset="-127"/>
              </a:rPr>
              <a:t>isnan</a:t>
            </a:r>
            <a:r>
              <a:rPr lang="en-US" altLang="ko-KR" sz="1200" b="1" dirty="0">
                <a:solidFill>
                  <a:schemeClr val="tx1">
                    <a:lumMod val="95000"/>
                    <a:lumOff val="5000"/>
                  </a:schemeClr>
                </a:solidFill>
                <a:latin typeface="맑은 고딕" pitchFamily="50" charset="-127"/>
              </a:rPr>
              <a:t>(h) || </a:t>
            </a:r>
            <a:r>
              <a:rPr lang="en-US" altLang="ko-KR" sz="1200" b="1" dirty="0" err="1">
                <a:solidFill>
                  <a:schemeClr val="tx1">
                    <a:lumMod val="95000"/>
                    <a:lumOff val="5000"/>
                  </a:schemeClr>
                </a:solidFill>
                <a:latin typeface="맑은 고딕" pitchFamily="50" charset="-127"/>
              </a:rPr>
              <a:t>isnan</a:t>
            </a:r>
            <a:r>
              <a:rPr lang="en-US" altLang="ko-KR" sz="1200" b="1" dirty="0">
                <a:solidFill>
                  <a:schemeClr val="tx1">
                    <a:lumMod val="95000"/>
                    <a:lumOff val="5000"/>
                  </a:schemeClr>
                </a:solidFill>
                <a:latin typeface="맑은 고딕" pitchFamily="50" charset="-127"/>
              </a:rPr>
              <a:t>(t)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Serial.println</a:t>
            </a:r>
            <a:r>
              <a:rPr lang="en-US" altLang="ko-KR" sz="1200" b="1" dirty="0">
                <a:solidFill>
                  <a:schemeClr val="tx1">
                    <a:lumMod val="95000"/>
                    <a:lumOff val="5000"/>
                  </a:schemeClr>
                </a:solidFill>
                <a:latin typeface="맑은 고딕" pitchFamily="50" charset="-127"/>
              </a:rPr>
              <a:t>("Failed to read from DHT sensor!");</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return;</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a:t>
            </a:r>
            <a:r>
              <a:rPr lang="en-US" altLang="ko-KR" sz="1200" b="1" dirty="0" err="1">
                <a:solidFill>
                  <a:schemeClr val="tx1">
                    <a:lumMod val="95000"/>
                    <a:lumOff val="5000"/>
                  </a:schemeClr>
                </a:solidFill>
                <a:latin typeface="맑은 고딕" pitchFamily="50" charset="-127"/>
              </a:rPr>
              <a:t>Humi</a:t>
            </a:r>
            <a:r>
              <a:rPr lang="en-US" altLang="ko-KR" sz="1200" b="1" dirty="0">
                <a:solidFill>
                  <a:schemeClr val="tx1">
                    <a:lumMod val="95000"/>
                    <a:lumOff val="5000"/>
                  </a:schemeClr>
                </a:solidFill>
                <a:latin typeface="맑은 고딕" pitchFamily="50" charset="-127"/>
              </a:rPr>
              <a:t>. : ");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(h);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("Temp. : ");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(t);  </a:t>
            </a:r>
            <a:r>
              <a:rPr lang="en-US" altLang="ko-KR" sz="1200" b="1" dirty="0" err="1">
                <a:solidFill>
                  <a:schemeClr val="tx1">
                    <a:lumMod val="95000"/>
                    <a:lumOff val="5000"/>
                  </a:schemeClr>
                </a:solidFill>
                <a:latin typeface="맑은 고딕" pitchFamily="50" charset="-127"/>
              </a:rPr>
              <a:t>Serial.println</a:t>
            </a:r>
            <a:r>
              <a:rPr lang="en-US" altLang="ko-KR" sz="1200" b="1" dirty="0">
                <a:solidFill>
                  <a:schemeClr val="tx1">
                    <a:lumMod val="95000"/>
                    <a:lumOff val="5000"/>
                  </a:schemeClr>
                </a:solidFill>
                <a:latin typeface="맑은 고딕" pitchFamily="50" charset="-127"/>
              </a:rPr>
              <a:t>("[*C]");</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display.clearDisplay</a:t>
            </a:r>
            <a:r>
              <a:rPr lang="en-US" altLang="ko-KR" sz="1200" b="1" dirty="0">
                <a:solidFill>
                  <a:schemeClr val="tx1">
                    <a:lumMod val="95000"/>
                    <a:lumOff val="5000"/>
                  </a:schemeClr>
                </a:solidFill>
                <a:latin typeface="맑은 고딕" pitchFamily="50" charset="-127"/>
              </a:rPr>
              <a:t>();         </a:t>
            </a:r>
            <a:r>
              <a:rPr lang="en-US" altLang="ko-KR" sz="1000" b="1" dirty="0">
                <a:solidFill>
                  <a:schemeClr val="bg1">
                    <a:lumMod val="65000"/>
                  </a:schemeClr>
                </a:solidFill>
                <a:latin typeface="맑은 고딕" pitchFamily="50" charset="-127"/>
              </a:rPr>
              <a:t>// OLED </a:t>
            </a:r>
            <a:r>
              <a:rPr lang="ko-KR" altLang="en-US" sz="1000" b="1" dirty="0">
                <a:solidFill>
                  <a:schemeClr val="bg1">
                    <a:lumMod val="65000"/>
                  </a:schemeClr>
                </a:solidFill>
                <a:latin typeface="맑은 고딕" pitchFamily="50" charset="-127"/>
              </a:rPr>
              <a:t>비디오 메모리 삭제</a:t>
            </a:r>
            <a:endParaRPr lang="ko-KR" altLang="en-US" sz="1200" b="1" dirty="0">
              <a:solidFill>
                <a:schemeClr val="bg1">
                  <a:lumMod val="65000"/>
                </a:schemeClr>
              </a:solidFill>
              <a:latin typeface="맑은 고딕" pitchFamily="50" charset="-127"/>
            </a:endParaRPr>
          </a:p>
          <a:p>
            <a:pPr defTabSz="913755">
              <a:spcBef>
                <a:spcPts val="0"/>
              </a:spcBef>
              <a:buClr>
                <a:srgbClr val="506EA5"/>
              </a:buClr>
            </a:pPr>
            <a:r>
              <a:rPr lang="ko-KR" altLang="en-US"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display.setCursor</a:t>
            </a:r>
            <a:r>
              <a:rPr lang="en-US" altLang="ko-KR" sz="1200" b="1" dirty="0">
                <a:solidFill>
                  <a:schemeClr val="tx1">
                    <a:lumMod val="95000"/>
                    <a:lumOff val="5000"/>
                  </a:schemeClr>
                </a:solidFill>
                <a:latin typeface="맑은 고딕" pitchFamily="50" charset="-127"/>
              </a:rPr>
              <a:t>(0,0);         </a:t>
            </a:r>
            <a:r>
              <a:rPr lang="en-US" altLang="ko-KR" sz="1000" b="1" dirty="0">
                <a:solidFill>
                  <a:schemeClr val="bg1">
                    <a:lumMod val="65000"/>
                  </a:schemeClr>
                </a:solidFill>
                <a:latin typeface="맑은 고딕" pitchFamily="50" charset="-127"/>
              </a:rPr>
              <a:t>// </a:t>
            </a:r>
            <a:r>
              <a:rPr lang="ko-KR" altLang="en-US" sz="1000" b="1" dirty="0">
                <a:solidFill>
                  <a:schemeClr val="bg1">
                    <a:lumMod val="65000"/>
                  </a:schemeClr>
                </a:solidFill>
                <a:latin typeface="맑은 고딕" pitchFamily="50" charset="-127"/>
              </a:rPr>
              <a:t>커서의 위치를 </a:t>
            </a:r>
            <a:r>
              <a:rPr lang="en-US" altLang="ko-KR" sz="1000" b="1" dirty="0">
                <a:solidFill>
                  <a:schemeClr val="bg1">
                    <a:lumMod val="65000"/>
                  </a:schemeClr>
                </a:solidFill>
                <a:latin typeface="맑은 고딕" pitchFamily="50" charset="-127"/>
              </a:rPr>
              <a:t>0, 0</a:t>
            </a:r>
            <a:r>
              <a:rPr lang="ko-KR" altLang="en-US" sz="1000" b="1" dirty="0">
                <a:solidFill>
                  <a:schemeClr val="bg1">
                    <a:lumMod val="65000"/>
                  </a:schemeClr>
                </a:solidFill>
                <a:latin typeface="맑은 고딕" pitchFamily="50" charset="-127"/>
              </a:rPr>
              <a:t>으로 이동</a:t>
            </a:r>
            <a:endParaRPr lang="ko-KR" altLang="en-US" sz="1200" b="1" dirty="0">
              <a:solidFill>
                <a:schemeClr val="bg1">
                  <a:lumMod val="65000"/>
                </a:schemeClr>
              </a:solidFill>
              <a:latin typeface="맑은 고딕" pitchFamily="50" charset="-127"/>
            </a:endParaRPr>
          </a:p>
          <a:p>
            <a:pPr defTabSz="913755">
              <a:spcBef>
                <a:spcPts val="0"/>
              </a:spcBef>
              <a:buClr>
                <a:srgbClr val="506EA5"/>
              </a:buClr>
            </a:pPr>
            <a:r>
              <a:rPr lang="ko-KR" altLang="en-US"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display.setTextSize</a:t>
            </a:r>
            <a:r>
              <a:rPr lang="en-US" altLang="ko-KR" sz="1200" b="1" dirty="0">
                <a:solidFill>
                  <a:schemeClr val="tx1">
                    <a:lumMod val="95000"/>
                    <a:lumOff val="5000"/>
                  </a:schemeClr>
                </a:solidFill>
                <a:latin typeface="맑은 고딕" pitchFamily="50" charset="-127"/>
              </a:rPr>
              <a:t>(2);         </a:t>
            </a:r>
            <a:r>
              <a:rPr lang="en-US" altLang="ko-KR" sz="1000" b="1" dirty="0">
                <a:solidFill>
                  <a:schemeClr val="bg1">
                    <a:lumMod val="65000"/>
                  </a:schemeClr>
                </a:solidFill>
                <a:latin typeface="맑은 고딕" pitchFamily="50" charset="-127"/>
              </a:rPr>
              <a:t>// </a:t>
            </a:r>
            <a:r>
              <a:rPr lang="ko-KR" altLang="en-US" sz="1000" b="1" dirty="0">
                <a:solidFill>
                  <a:schemeClr val="bg1">
                    <a:lumMod val="65000"/>
                  </a:schemeClr>
                </a:solidFill>
                <a:latin typeface="맑은 고딕" pitchFamily="50" charset="-127"/>
              </a:rPr>
              <a:t>폰트 사이즈 </a:t>
            </a:r>
            <a:r>
              <a:rPr lang="en-US" altLang="ko-KR" sz="1000" b="1" dirty="0">
                <a:solidFill>
                  <a:schemeClr val="bg1">
                    <a:lumMod val="65000"/>
                  </a:schemeClr>
                </a:solidFill>
                <a:latin typeface="맑은 고딕" pitchFamily="50" charset="-127"/>
              </a:rPr>
              <a:t>2</a:t>
            </a:r>
            <a:r>
              <a:rPr lang="ko-KR" altLang="en-US" sz="1000" b="1" dirty="0">
                <a:solidFill>
                  <a:schemeClr val="bg1">
                    <a:lumMod val="65000"/>
                  </a:schemeClr>
                </a:solidFill>
                <a:latin typeface="맑은 고딕" pitchFamily="50" charset="-127"/>
              </a:rPr>
              <a:t>로 변경</a:t>
            </a:r>
            <a:endParaRPr lang="ko-KR" altLang="en-US" sz="1200" b="1" dirty="0">
              <a:solidFill>
                <a:schemeClr val="bg1">
                  <a:lumMod val="65000"/>
                </a:schemeClr>
              </a:solidFill>
              <a:latin typeface="맑은 고딕" pitchFamily="50" charset="-127"/>
            </a:endParaRPr>
          </a:p>
          <a:p>
            <a:pPr defTabSz="913755">
              <a:spcBef>
                <a:spcPts val="0"/>
              </a:spcBef>
              <a:buClr>
                <a:srgbClr val="506EA5"/>
              </a:buClr>
            </a:pPr>
            <a:r>
              <a:rPr lang="ko-KR" altLang="en-US"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display.println</a:t>
            </a:r>
            <a:r>
              <a:rPr lang="en-US" altLang="ko-KR" sz="1200" b="1" dirty="0">
                <a:solidFill>
                  <a:schemeClr val="tx1">
                    <a:lumMod val="95000"/>
                    <a:lumOff val="5000"/>
                  </a:schemeClr>
                </a:solidFill>
                <a:latin typeface="맑은 고딕" pitchFamily="50" charset="-127"/>
              </a:rPr>
              <a:t>("</a:t>
            </a:r>
            <a:r>
              <a:rPr lang="en-US" altLang="ko-KR" sz="1200" b="1" dirty="0" err="1">
                <a:solidFill>
                  <a:schemeClr val="tx1">
                    <a:lumMod val="95000"/>
                    <a:lumOff val="5000"/>
                  </a:schemeClr>
                </a:solidFill>
                <a:latin typeface="맑은 고딕" pitchFamily="50" charset="-127"/>
              </a:rPr>
              <a:t>Temp&amp;Humi</a:t>
            </a:r>
            <a:r>
              <a:rPr lang="en-US" altLang="ko-KR" sz="1200" b="1" dirty="0">
                <a:solidFill>
                  <a:schemeClr val="tx1">
                    <a:lumMod val="95000"/>
                    <a:lumOff val="5000"/>
                  </a:schemeClr>
                </a:solidFill>
                <a:latin typeface="맑은 고딕" pitchFamily="50" charset="-127"/>
              </a:rPr>
              <a:t>");  /</a:t>
            </a:r>
            <a:r>
              <a:rPr lang="en-US" altLang="ko-KR" sz="1000" b="1" dirty="0">
                <a:solidFill>
                  <a:schemeClr val="bg1">
                    <a:lumMod val="65000"/>
                  </a:schemeClr>
                </a:solidFill>
                <a:latin typeface="맑은 고딕" pitchFamily="50" charset="-127"/>
              </a:rPr>
              <a:t>/ </a:t>
            </a:r>
            <a:r>
              <a:rPr lang="ko-KR" altLang="en-US" sz="1000" b="1" dirty="0">
                <a:solidFill>
                  <a:schemeClr val="bg1">
                    <a:lumMod val="65000"/>
                  </a:schemeClr>
                </a:solidFill>
                <a:latin typeface="맑은 고딕" pitchFamily="50" charset="-127"/>
              </a:rPr>
              <a:t>제목</a:t>
            </a:r>
            <a:r>
              <a:rPr lang="en-US" altLang="ko-KR" sz="1000" b="1" dirty="0">
                <a:solidFill>
                  <a:schemeClr val="bg1">
                    <a:lumMod val="65000"/>
                  </a:schemeClr>
                </a:solidFill>
                <a:latin typeface="맑은 고딕" pitchFamily="50" charset="-127"/>
              </a:rPr>
              <a:t>, "</a:t>
            </a:r>
            <a:r>
              <a:rPr lang="en-US" altLang="ko-KR" sz="1000" b="1" dirty="0" err="1">
                <a:solidFill>
                  <a:schemeClr val="bg1">
                    <a:lumMod val="65000"/>
                  </a:schemeClr>
                </a:solidFill>
                <a:latin typeface="맑은 고딕" pitchFamily="50" charset="-127"/>
              </a:rPr>
              <a:t>Temp&amp;Humi</a:t>
            </a:r>
            <a:r>
              <a:rPr lang="en-US" altLang="ko-KR" sz="1000" b="1" dirty="0">
                <a:solidFill>
                  <a:schemeClr val="bg1">
                    <a:lumMod val="65000"/>
                  </a:schemeClr>
                </a:solidFill>
                <a:latin typeface="맑은 고딕" pitchFamily="50" charset="-127"/>
              </a:rPr>
              <a:t>"</a:t>
            </a:r>
            <a:r>
              <a:rPr lang="ko-KR" altLang="en-US" sz="1000" b="1" dirty="0">
                <a:solidFill>
                  <a:schemeClr val="bg1">
                    <a:lumMod val="65000"/>
                  </a:schemeClr>
                </a:solidFill>
                <a:latin typeface="맑은 고딕" pitchFamily="50" charset="-127"/>
              </a:rPr>
              <a:t>출력</a:t>
            </a:r>
            <a:endParaRPr lang="ko-KR" altLang="en-US" sz="1200" b="1" dirty="0">
              <a:solidFill>
                <a:schemeClr val="bg1">
                  <a:lumMod val="65000"/>
                </a:schemeClr>
              </a:solidFill>
              <a:latin typeface="맑은 고딕" pitchFamily="50" charset="-127"/>
            </a:endParaRPr>
          </a:p>
          <a:p>
            <a:pPr defTabSz="913755">
              <a:spcBef>
                <a:spcPts val="0"/>
              </a:spcBef>
              <a:buClr>
                <a:srgbClr val="506EA5"/>
              </a:buClr>
            </a:pPr>
            <a:r>
              <a:rPr lang="ko-KR" altLang="en-US" sz="1200" b="1" dirty="0">
                <a:solidFill>
                  <a:schemeClr val="tx1">
                    <a:lumMod val="95000"/>
                    <a:lumOff val="5000"/>
                  </a:schemeClr>
                </a:solidFill>
                <a:latin typeface="맑은 고딕" pitchFamily="50" charset="-127"/>
              </a:rPr>
              <a:t>  </a:t>
            </a:r>
          </a:p>
          <a:p>
            <a:pPr defTabSz="913755">
              <a:spcBef>
                <a:spcPts val="0"/>
              </a:spcBef>
              <a:buClr>
                <a:srgbClr val="506EA5"/>
              </a:buClr>
            </a:pPr>
            <a:r>
              <a:rPr lang="ko-KR" altLang="en-US"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display.setTextSize</a:t>
            </a:r>
            <a:r>
              <a:rPr lang="en-US" altLang="ko-KR" sz="1200" b="1" dirty="0">
                <a:solidFill>
                  <a:schemeClr val="tx1">
                    <a:lumMod val="95000"/>
                    <a:lumOff val="5000"/>
                  </a:schemeClr>
                </a:solidFill>
                <a:latin typeface="맑은 고딕" pitchFamily="50" charset="-127"/>
              </a:rPr>
              <a:t>(1);         </a:t>
            </a:r>
            <a:r>
              <a:rPr lang="en-US" altLang="ko-KR" sz="1000" b="1" dirty="0">
                <a:solidFill>
                  <a:schemeClr val="bg1">
                    <a:lumMod val="65000"/>
                  </a:schemeClr>
                </a:solidFill>
                <a:latin typeface="맑은 고딕" pitchFamily="50" charset="-127"/>
              </a:rPr>
              <a:t>// </a:t>
            </a:r>
            <a:r>
              <a:rPr lang="ko-KR" altLang="en-US" sz="1000" b="1" dirty="0">
                <a:solidFill>
                  <a:schemeClr val="bg1">
                    <a:lumMod val="65000"/>
                  </a:schemeClr>
                </a:solidFill>
                <a:latin typeface="맑은 고딕" pitchFamily="50" charset="-127"/>
              </a:rPr>
              <a:t>폰트 사이즈 </a:t>
            </a:r>
            <a:r>
              <a:rPr lang="en-US" altLang="ko-KR" sz="1000" b="1" dirty="0">
                <a:solidFill>
                  <a:schemeClr val="bg1">
                    <a:lumMod val="65000"/>
                  </a:schemeClr>
                </a:solidFill>
                <a:latin typeface="맑은 고딕" pitchFamily="50" charset="-127"/>
              </a:rPr>
              <a:t>1</a:t>
            </a:r>
            <a:r>
              <a:rPr lang="ko-KR" altLang="en-US" sz="1000" b="1" dirty="0">
                <a:solidFill>
                  <a:schemeClr val="bg1">
                    <a:lumMod val="65000"/>
                  </a:schemeClr>
                </a:solidFill>
                <a:latin typeface="맑은 고딕" pitchFamily="50" charset="-127"/>
              </a:rPr>
              <a:t>로 변경</a:t>
            </a:r>
            <a:endParaRPr lang="ko-KR" altLang="en-US" sz="1200" b="1" dirty="0">
              <a:solidFill>
                <a:schemeClr val="bg1">
                  <a:lumMod val="65000"/>
                </a:schemeClr>
              </a:solidFill>
              <a:latin typeface="맑은 고딕" pitchFamily="50" charset="-127"/>
            </a:endParaRPr>
          </a:p>
          <a:p>
            <a:pPr defTabSz="913755">
              <a:spcBef>
                <a:spcPts val="0"/>
              </a:spcBef>
              <a:buClr>
                <a:srgbClr val="506EA5"/>
              </a:buClr>
            </a:pPr>
            <a:r>
              <a:rPr lang="ko-KR" altLang="en-US"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display.setCursor</a:t>
            </a:r>
            <a:r>
              <a:rPr lang="en-US" altLang="ko-KR" sz="1200" b="1" dirty="0">
                <a:solidFill>
                  <a:schemeClr val="tx1">
                    <a:lumMod val="95000"/>
                    <a:lumOff val="5000"/>
                  </a:schemeClr>
                </a:solidFill>
                <a:latin typeface="맑은 고딕" pitchFamily="50" charset="-127"/>
              </a:rPr>
              <a:t>(0,20);        </a:t>
            </a:r>
            <a:r>
              <a:rPr lang="en-US" altLang="ko-KR" sz="1000" b="1" dirty="0">
                <a:solidFill>
                  <a:schemeClr val="bg1">
                    <a:lumMod val="65000"/>
                  </a:schemeClr>
                </a:solidFill>
                <a:latin typeface="맑은 고딕" pitchFamily="50" charset="-127"/>
              </a:rPr>
              <a:t>// </a:t>
            </a:r>
            <a:r>
              <a:rPr lang="ko-KR" altLang="en-US" sz="1000" b="1" dirty="0">
                <a:solidFill>
                  <a:schemeClr val="bg1">
                    <a:lumMod val="65000"/>
                  </a:schemeClr>
                </a:solidFill>
                <a:latin typeface="맑은 고딕" pitchFamily="50" charset="-127"/>
              </a:rPr>
              <a:t>커서의 위치 </a:t>
            </a:r>
            <a:r>
              <a:rPr lang="en-US" altLang="ko-KR" sz="1000" b="1" dirty="0">
                <a:solidFill>
                  <a:schemeClr val="bg1">
                    <a:lumMod val="65000"/>
                  </a:schemeClr>
                </a:solidFill>
                <a:latin typeface="맑은 고딕" pitchFamily="50" charset="-127"/>
              </a:rPr>
              <a:t>0, 20</a:t>
            </a:r>
            <a:r>
              <a:rPr lang="ko-KR" altLang="en-US" sz="1000" b="1" dirty="0">
                <a:solidFill>
                  <a:schemeClr val="bg1">
                    <a:lumMod val="65000"/>
                  </a:schemeClr>
                </a:solidFill>
                <a:latin typeface="맑은 고딕" pitchFamily="50" charset="-127"/>
              </a:rPr>
              <a:t>으로 변경</a:t>
            </a:r>
            <a:endParaRPr lang="ko-KR" altLang="en-US" sz="1200" b="1" dirty="0">
              <a:solidFill>
                <a:schemeClr val="bg1">
                  <a:lumMod val="65000"/>
                </a:schemeClr>
              </a:solidFill>
              <a:latin typeface="맑은 고딕" pitchFamily="50" charset="-127"/>
            </a:endParaRPr>
          </a:p>
          <a:p>
            <a:pPr defTabSz="913755">
              <a:spcBef>
                <a:spcPts val="0"/>
              </a:spcBef>
              <a:buClr>
                <a:srgbClr val="506EA5"/>
              </a:buClr>
            </a:pPr>
            <a:r>
              <a:rPr lang="ko-KR" altLang="en-US"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display.print</a:t>
            </a:r>
            <a:r>
              <a:rPr lang="en-US" altLang="ko-KR" sz="1200" b="1" dirty="0">
                <a:solidFill>
                  <a:schemeClr val="tx1">
                    <a:lumMod val="95000"/>
                    <a:lumOff val="5000"/>
                  </a:schemeClr>
                </a:solidFill>
                <a:latin typeface="맑은 고딕" pitchFamily="50" charset="-127"/>
              </a:rPr>
              <a:t>("</a:t>
            </a:r>
            <a:r>
              <a:rPr lang="en-US" altLang="ko-KR" sz="1200" b="1" dirty="0" err="1">
                <a:solidFill>
                  <a:schemeClr val="tx1">
                    <a:lumMod val="95000"/>
                    <a:lumOff val="5000"/>
                  </a:schemeClr>
                </a:solidFill>
                <a:latin typeface="맑은 고딕" pitchFamily="50" charset="-127"/>
              </a:rPr>
              <a:t>Humi</a:t>
            </a:r>
            <a:r>
              <a:rPr lang="en-US" altLang="ko-KR" sz="1200" b="1" dirty="0">
                <a:solidFill>
                  <a:schemeClr val="tx1">
                    <a:lumMod val="95000"/>
                    <a:lumOff val="5000"/>
                  </a:schemeClr>
                </a:solidFill>
                <a:latin typeface="맑은 고딕" pitchFamily="50" charset="-127"/>
              </a:rPr>
              <a:t>. : "); </a:t>
            </a:r>
            <a:r>
              <a:rPr lang="en-US" altLang="ko-KR" sz="1200" b="1" dirty="0" err="1">
                <a:solidFill>
                  <a:schemeClr val="tx1">
                    <a:lumMod val="95000"/>
                    <a:lumOff val="5000"/>
                  </a:schemeClr>
                </a:solidFill>
                <a:latin typeface="맑은 고딕" pitchFamily="50" charset="-127"/>
              </a:rPr>
              <a:t>display.print</a:t>
            </a:r>
            <a:r>
              <a:rPr lang="en-US" altLang="ko-KR" sz="1200" b="1" dirty="0">
                <a:solidFill>
                  <a:schemeClr val="tx1">
                    <a:lumMod val="95000"/>
                    <a:lumOff val="5000"/>
                  </a:schemeClr>
                </a:solidFill>
                <a:latin typeface="맑은 고딕" pitchFamily="50" charset="-127"/>
              </a:rPr>
              <a:t>(h); </a:t>
            </a:r>
            <a:r>
              <a:rPr lang="en-US" altLang="ko-KR" sz="1200" b="1" dirty="0" err="1">
                <a:solidFill>
                  <a:schemeClr val="tx1">
                    <a:lumMod val="95000"/>
                    <a:lumOff val="5000"/>
                  </a:schemeClr>
                </a:solidFill>
                <a:latin typeface="맑은 고딕" pitchFamily="50" charset="-127"/>
              </a:rPr>
              <a:t>display.println</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display.print</a:t>
            </a:r>
            <a:r>
              <a:rPr lang="en-US" altLang="ko-KR" sz="1200" b="1" dirty="0">
                <a:solidFill>
                  <a:schemeClr val="tx1">
                    <a:lumMod val="95000"/>
                    <a:lumOff val="5000"/>
                  </a:schemeClr>
                </a:solidFill>
                <a:latin typeface="맑은 고딕" pitchFamily="50" charset="-127"/>
              </a:rPr>
              <a:t>("Temp. : "); </a:t>
            </a:r>
            <a:r>
              <a:rPr lang="en-US" altLang="ko-KR" sz="1200" b="1" dirty="0" err="1">
                <a:solidFill>
                  <a:schemeClr val="tx1">
                    <a:lumMod val="95000"/>
                    <a:lumOff val="5000"/>
                  </a:schemeClr>
                </a:solidFill>
                <a:latin typeface="맑은 고딕" pitchFamily="50" charset="-127"/>
              </a:rPr>
              <a:t>display.print</a:t>
            </a:r>
            <a:r>
              <a:rPr lang="en-US" altLang="ko-KR" sz="1200" b="1" dirty="0">
                <a:solidFill>
                  <a:schemeClr val="tx1">
                    <a:lumMod val="95000"/>
                    <a:lumOff val="5000"/>
                  </a:schemeClr>
                </a:solidFill>
                <a:latin typeface="맑은 고딕" pitchFamily="50" charset="-127"/>
              </a:rPr>
              <a:t>(t); </a:t>
            </a:r>
            <a:r>
              <a:rPr lang="en-US" altLang="ko-KR" sz="1200" b="1" dirty="0" err="1">
                <a:solidFill>
                  <a:schemeClr val="tx1">
                    <a:lumMod val="95000"/>
                    <a:lumOff val="5000"/>
                  </a:schemeClr>
                </a:solidFill>
                <a:latin typeface="맑은 고딕" pitchFamily="50" charset="-127"/>
              </a:rPr>
              <a:t>display.println</a:t>
            </a:r>
            <a:r>
              <a:rPr lang="en-US" altLang="ko-KR" sz="1200" b="1" dirty="0">
                <a:solidFill>
                  <a:schemeClr val="tx1">
                    <a:lumMod val="95000"/>
                    <a:lumOff val="5000"/>
                  </a:schemeClr>
                </a:solidFill>
                <a:latin typeface="맑은 고딕" pitchFamily="50" charset="-127"/>
              </a:rPr>
              <a:t>("[*C]");</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display.display</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delay(1000);</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a:t>
            </a:r>
          </a:p>
        </p:txBody>
      </p:sp>
      <p:sp>
        <p:nvSpPr>
          <p:cNvPr id="14" name="직사각형 13">
            <a:extLst>
              <a:ext uri="{FF2B5EF4-FFF2-40B4-BE49-F238E27FC236}">
                <a16:creationId xmlns:a16="http://schemas.microsoft.com/office/drawing/2014/main" id="{723EB712-8783-4A12-933D-A27C5FB94BAF}"/>
              </a:ext>
            </a:extLst>
          </p:cNvPr>
          <p:cNvSpPr/>
          <p:nvPr/>
        </p:nvSpPr>
        <p:spPr>
          <a:xfrm>
            <a:off x="5836367" y="998769"/>
            <a:ext cx="5040560"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482868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fontScale="90000"/>
          </a:bodyPr>
          <a:lstStyle/>
          <a:p>
            <a:r>
              <a:rPr lang="en-US" altLang="ko-KR" b="1" dirty="0"/>
              <a:t>Mini Project II</a:t>
            </a:r>
            <a:br>
              <a:rPr lang="en-US" altLang="ko-KR" b="1" dirty="0"/>
            </a:br>
            <a:r>
              <a:rPr lang="en-US" altLang="ko-KR" sz="4400" b="1" dirty="0"/>
              <a:t>DHT11, </a:t>
            </a:r>
            <a:r>
              <a:rPr lang="en-US" altLang="ko-KR" sz="4400" dirty="0"/>
              <a:t>BH1750</a:t>
            </a:r>
            <a:r>
              <a:rPr lang="en-US" altLang="ko-KR" sz="4400" b="1" dirty="0"/>
              <a:t> &amp; OLED</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21333175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센서 활용</a:t>
            </a:r>
          </a:p>
        </p:txBody>
      </p:sp>
      <p:sp>
        <p:nvSpPr>
          <p:cNvPr id="2" name="내용 개체 틀 1"/>
          <p:cNvSpPr>
            <a:spLocks noGrp="1"/>
          </p:cNvSpPr>
          <p:nvPr>
            <p:ph sz="quarter" idx="11"/>
          </p:nvPr>
        </p:nvSpPr>
        <p:spPr/>
        <p:txBody>
          <a:bodyPr/>
          <a:lstStyle/>
          <a:p>
            <a:r>
              <a:rPr lang="ko-KR" altLang="en-US" dirty="0" err="1"/>
              <a:t>온습도</a:t>
            </a:r>
            <a:r>
              <a:rPr lang="ko-KR" altLang="en-US" dirty="0"/>
              <a:t> 값을 측정 후 </a:t>
            </a:r>
            <a:r>
              <a:rPr lang="en-US" altLang="ko-KR" dirty="0"/>
              <a:t>OLED</a:t>
            </a:r>
            <a:r>
              <a:rPr lang="ko-KR" altLang="en-US" dirty="0"/>
              <a:t>에 출력</a:t>
            </a:r>
            <a:r>
              <a:rPr lang="en-US" altLang="ko-KR" dirty="0"/>
              <a:t>(</a:t>
            </a:r>
            <a:r>
              <a:rPr lang="ko-KR" altLang="en-US" dirty="0"/>
              <a:t>파일</a:t>
            </a:r>
            <a:r>
              <a:rPr lang="en-US" altLang="ko-KR" dirty="0"/>
              <a:t> </a:t>
            </a:r>
            <a:r>
              <a:rPr lang="ko-KR" altLang="en-US" dirty="0"/>
              <a:t>이름 </a:t>
            </a:r>
            <a:r>
              <a:rPr lang="en-US" altLang="ko-KR" dirty="0"/>
              <a:t>: P_DHT11_BH1750_OLED.ino)</a:t>
            </a:r>
          </a:p>
          <a:p>
            <a:endParaRPr lang="en-US" altLang="ko-KR" dirty="0"/>
          </a:p>
          <a:p>
            <a:pPr marL="342900" lvl="1" indent="0">
              <a:buNone/>
            </a:pPr>
            <a:endParaRPr lang="es-ES" altLang="ko-KR" dirty="0"/>
          </a:p>
          <a:p>
            <a:pPr lvl="1"/>
            <a:endParaRPr lang="en-US" altLang="ko-KR" dirty="0"/>
          </a:p>
          <a:p>
            <a:pPr lvl="2"/>
            <a:endParaRPr lang="en-US" altLang="ko-KR" dirty="0"/>
          </a:p>
          <a:p>
            <a:pPr lvl="2"/>
            <a:endParaRPr lang="en-US" altLang="ko-KR" dirty="0"/>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114</a:t>
            </a:fld>
            <a:endParaRPr lang="en-US" dirty="0"/>
          </a:p>
        </p:txBody>
      </p:sp>
      <p:sp>
        <p:nvSpPr>
          <p:cNvPr id="9" name="직사각형 8">
            <a:extLst>
              <a:ext uri="{FF2B5EF4-FFF2-40B4-BE49-F238E27FC236}">
                <a16:creationId xmlns:a16="http://schemas.microsoft.com/office/drawing/2014/main" id="{45174E1E-C1BA-4114-85AA-B15AEB646702}"/>
              </a:ext>
            </a:extLst>
          </p:cNvPr>
          <p:cNvSpPr/>
          <p:nvPr/>
        </p:nvSpPr>
        <p:spPr>
          <a:xfrm>
            <a:off x="711964" y="1008027"/>
            <a:ext cx="5040560" cy="4968364"/>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#include "</a:t>
            </a:r>
            <a:r>
              <a:rPr lang="en-US" altLang="ko-KR" sz="1000" b="1" dirty="0" err="1">
                <a:solidFill>
                  <a:schemeClr val="tx1">
                    <a:lumMod val="95000"/>
                    <a:lumOff val="5000"/>
                  </a:schemeClr>
                </a:solidFill>
                <a:latin typeface="맑은 고딕" pitchFamily="50" charset="-127"/>
              </a:rPr>
              <a:t>DHT.h</a:t>
            </a:r>
            <a:r>
              <a:rPr lang="en-US" altLang="ko-KR" sz="10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#include &lt;</a:t>
            </a:r>
            <a:r>
              <a:rPr lang="en-US" altLang="ko-KR" sz="1000" b="1" dirty="0" err="1">
                <a:solidFill>
                  <a:schemeClr val="tx1">
                    <a:lumMod val="95000"/>
                    <a:lumOff val="5000"/>
                  </a:schemeClr>
                </a:solidFill>
                <a:latin typeface="맑은 고딕" pitchFamily="50" charset="-127"/>
              </a:rPr>
              <a:t>SPI.h</a:t>
            </a:r>
            <a:r>
              <a:rPr lang="en-US" altLang="ko-KR" sz="1000" b="1" dirty="0">
                <a:solidFill>
                  <a:schemeClr val="tx1">
                    <a:lumMod val="95000"/>
                    <a:lumOff val="5000"/>
                  </a:schemeClr>
                </a:solidFill>
                <a:latin typeface="맑은 고딕" pitchFamily="50" charset="-127"/>
              </a:rPr>
              <a:t>&gt;</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#include &lt;</a:t>
            </a:r>
            <a:r>
              <a:rPr lang="en-US" altLang="ko-KR" sz="1000" b="1" dirty="0" err="1">
                <a:solidFill>
                  <a:schemeClr val="tx1">
                    <a:lumMod val="95000"/>
                    <a:lumOff val="5000"/>
                  </a:schemeClr>
                </a:solidFill>
                <a:latin typeface="맑은 고딕" pitchFamily="50" charset="-127"/>
              </a:rPr>
              <a:t>Wire.h</a:t>
            </a:r>
            <a:r>
              <a:rPr lang="en-US" altLang="ko-KR" sz="1000" b="1" dirty="0">
                <a:solidFill>
                  <a:schemeClr val="tx1">
                    <a:lumMod val="95000"/>
                    <a:lumOff val="5000"/>
                  </a:schemeClr>
                </a:solidFill>
                <a:latin typeface="맑은 고딕" pitchFamily="50" charset="-127"/>
              </a:rPr>
              <a:t>&gt;</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#include &lt;BH1750.h&gt;</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#include &lt;</a:t>
            </a:r>
            <a:r>
              <a:rPr lang="en-US" altLang="ko-KR" sz="1000" b="1" dirty="0" err="1">
                <a:solidFill>
                  <a:schemeClr val="tx1">
                    <a:lumMod val="95000"/>
                    <a:lumOff val="5000"/>
                  </a:schemeClr>
                </a:solidFill>
                <a:latin typeface="맑은 고딕" pitchFamily="50" charset="-127"/>
              </a:rPr>
              <a:t>Adafruit_GFX.h</a:t>
            </a:r>
            <a:r>
              <a:rPr lang="en-US" altLang="ko-KR" sz="1000" b="1" dirty="0">
                <a:solidFill>
                  <a:schemeClr val="tx1">
                    <a:lumMod val="95000"/>
                    <a:lumOff val="5000"/>
                  </a:schemeClr>
                </a:solidFill>
                <a:latin typeface="맑은 고딕" pitchFamily="50" charset="-127"/>
              </a:rPr>
              <a:t>&gt;</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#include &lt;Adafruit_SSD1306.h&gt;</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#define SCREEN_WIDTH 128 </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#define SCREEN_HEIGHT 64</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#define OLED_RESET -1  </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#define DHTPIN D4     </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#define DHTTYPE DHT11</a:t>
            </a:r>
          </a:p>
          <a:p>
            <a:pPr defTabSz="913755">
              <a:spcBef>
                <a:spcPts val="0"/>
              </a:spcBef>
              <a:buClr>
                <a:srgbClr val="506EA5"/>
              </a:buClr>
            </a:pPr>
            <a:endParaRPr lang="en-US" altLang="ko-KR" sz="10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Adafruit_SSD1306 display(SCREEN_WIDTH, SCREEN_HEIGHT,                            </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                                    &amp;Wire, OLED_RESET);</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DHT </a:t>
            </a:r>
            <a:r>
              <a:rPr lang="en-US" altLang="ko-KR" sz="1000" b="1" dirty="0" err="1">
                <a:solidFill>
                  <a:schemeClr val="tx1">
                    <a:lumMod val="95000"/>
                    <a:lumOff val="5000"/>
                  </a:schemeClr>
                </a:solidFill>
                <a:latin typeface="맑은 고딕" pitchFamily="50" charset="-127"/>
              </a:rPr>
              <a:t>dht</a:t>
            </a:r>
            <a:r>
              <a:rPr lang="en-US" altLang="ko-KR" sz="1000" b="1" dirty="0">
                <a:solidFill>
                  <a:schemeClr val="tx1">
                    <a:lumMod val="95000"/>
                    <a:lumOff val="5000"/>
                  </a:schemeClr>
                </a:solidFill>
                <a:latin typeface="맑은 고딕" pitchFamily="50" charset="-127"/>
              </a:rPr>
              <a:t>(DHTPIN, DHTTYPE);</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BH1750 </a:t>
            </a:r>
            <a:r>
              <a:rPr lang="en-US" altLang="ko-KR" sz="1000" b="1" dirty="0" err="1">
                <a:solidFill>
                  <a:schemeClr val="tx1">
                    <a:lumMod val="95000"/>
                    <a:lumOff val="5000"/>
                  </a:schemeClr>
                </a:solidFill>
                <a:latin typeface="맑은 고딕" pitchFamily="50" charset="-127"/>
              </a:rPr>
              <a:t>lightMeter</a:t>
            </a:r>
            <a:r>
              <a:rPr lang="en-US" altLang="ko-KR" sz="10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void setup() {</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  </a:t>
            </a:r>
            <a:r>
              <a:rPr lang="en-US" altLang="ko-KR" sz="1000" b="1" dirty="0" err="1">
                <a:solidFill>
                  <a:schemeClr val="tx1">
                    <a:lumMod val="95000"/>
                    <a:lumOff val="5000"/>
                  </a:schemeClr>
                </a:solidFill>
                <a:latin typeface="맑은 고딕" pitchFamily="50" charset="-127"/>
              </a:rPr>
              <a:t>Serial.begin</a:t>
            </a:r>
            <a:r>
              <a:rPr lang="en-US" altLang="ko-KR" sz="1000" b="1" dirty="0">
                <a:solidFill>
                  <a:schemeClr val="tx1">
                    <a:lumMod val="95000"/>
                    <a:lumOff val="5000"/>
                  </a:schemeClr>
                </a:solidFill>
                <a:latin typeface="맑은 고딕" pitchFamily="50" charset="-127"/>
              </a:rPr>
              <a:t>(9600);</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  </a:t>
            </a:r>
            <a:r>
              <a:rPr lang="en-US" altLang="ko-KR" sz="1000" b="1" dirty="0" err="1">
                <a:solidFill>
                  <a:schemeClr val="tx1">
                    <a:lumMod val="95000"/>
                    <a:lumOff val="5000"/>
                  </a:schemeClr>
                </a:solidFill>
                <a:latin typeface="맑은 고딕" pitchFamily="50" charset="-127"/>
              </a:rPr>
              <a:t>Wire.begin</a:t>
            </a:r>
            <a:r>
              <a:rPr lang="en-US" altLang="ko-KR" sz="10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  </a:t>
            </a:r>
            <a:r>
              <a:rPr lang="en-US" altLang="ko-KR" sz="1000" b="1" dirty="0" err="1">
                <a:solidFill>
                  <a:schemeClr val="tx1">
                    <a:lumMod val="95000"/>
                    <a:lumOff val="5000"/>
                  </a:schemeClr>
                </a:solidFill>
                <a:latin typeface="맑은 고딕" pitchFamily="50" charset="-127"/>
              </a:rPr>
              <a:t>lightMeter.begin</a:t>
            </a:r>
            <a:r>
              <a:rPr lang="en-US" altLang="ko-KR" sz="10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  if(!</a:t>
            </a:r>
            <a:r>
              <a:rPr lang="en-US" altLang="ko-KR" sz="1000" b="1" dirty="0" err="1">
                <a:solidFill>
                  <a:schemeClr val="tx1">
                    <a:lumMod val="95000"/>
                    <a:lumOff val="5000"/>
                  </a:schemeClr>
                </a:solidFill>
                <a:latin typeface="맑은 고딕" pitchFamily="50" charset="-127"/>
              </a:rPr>
              <a:t>display.begin</a:t>
            </a:r>
            <a:r>
              <a:rPr lang="en-US" altLang="ko-KR" sz="1000" b="1" dirty="0">
                <a:solidFill>
                  <a:schemeClr val="tx1">
                    <a:lumMod val="95000"/>
                    <a:lumOff val="5000"/>
                  </a:schemeClr>
                </a:solidFill>
                <a:latin typeface="맑은 고딕" pitchFamily="50" charset="-127"/>
              </a:rPr>
              <a:t>(SSD1306_SWITCHCAPVCC, 0x3C)) { </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    </a:t>
            </a:r>
            <a:r>
              <a:rPr lang="en-US" altLang="ko-KR" sz="1000" b="1" dirty="0" err="1">
                <a:solidFill>
                  <a:schemeClr val="tx1">
                    <a:lumMod val="95000"/>
                    <a:lumOff val="5000"/>
                  </a:schemeClr>
                </a:solidFill>
                <a:latin typeface="맑은 고딕" pitchFamily="50" charset="-127"/>
              </a:rPr>
              <a:t>Serial.println</a:t>
            </a:r>
            <a:r>
              <a:rPr lang="en-US" altLang="ko-KR" sz="1000" b="1" dirty="0">
                <a:solidFill>
                  <a:schemeClr val="tx1">
                    <a:lumMod val="95000"/>
                    <a:lumOff val="5000"/>
                  </a:schemeClr>
                </a:solidFill>
                <a:latin typeface="맑은 고딕" pitchFamily="50" charset="-127"/>
              </a:rPr>
              <a:t>(F("OLED(SSD1306) allocation failed"));</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    for(;;); // Don't proceed, loop forever</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  }</a:t>
            </a:r>
          </a:p>
          <a:p>
            <a:pPr defTabSz="913755">
              <a:spcBef>
                <a:spcPts val="0"/>
              </a:spcBef>
              <a:buClr>
                <a:srgbClr val="506EA5"/>
              </a:buClr>
            </a:pPr>
            <a:endParaRPr lang="en-US" altLang="ko-KR" sz="10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  </a:t>
            </a:r>
            <a:r>
              <a:rPr lang="en-US" altLang="ko-KR" sz="1000" b="1" dirty="0" err="1">
                <a:solidFill>
                  <a:schemeClr val="tx1">
                    <a:lumMod val="95000"/>
                    <a:lumOff val="5000"/>
                  </a:schemeClr>
                </a:solidFill>
                <a:latin typeface="맑은 고딕" pitchFamily="50" charset="-127"/>
              </a:rPr>
              <a:t>dht.begin</a:t>
            </a:r>
            <a:r>
              <a:rPr lang="en-US" altLang="ko-KR" sz="10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  </a:t>
            </a:r>
            <a:r>
              <a:rPr lang="en-US" altLang="ko-KR" sz="1000" b="1" dirty="0" err="1">
                <a:solidFill>
                  <a:schemeClr val="tx1">
                    <a:lumMod val="95000"/>
                    <a:lumOff val="5000"/>
                  </a:schemeClr>
                </a:solidFill>
                <a:latin typeface="맑은 고딕" pitchFamily="50" charset="-127"/>
              </a:rPr>
              <a:t>display.clearDisplay</a:t>
            </a:r>
            <a:r>
              <a:rPr lang="en-US" altLang="ko-KR" sz="10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  </a:t>
            </a:r>
            <a:r>
              <a:rPr lang="en-US" altLang="ko-KR" sz="1000" b="1" dirty="0" err="1">
                <a:solidFill>
                  <a:schemeClr val="tx1">
                    <a:lumMod val="95000"/>
                    <a:lumOff val="5000"/>
                  </a:schemeClr>
                </a:solidFill>
                <a:latin typeface="맑은 고딕" pitchFamily="50" charset="-127"/>
              </a:rPr>
              <a:t>display.setTextColor</a:t>
            </a:r>
            <a:r>
              <a:rPr lang="en-US" altLang="ko-KR" sz="1000" b="1" dirty="0">
                <a:solidFill>
                  <a:schemeClr val="tx1">
                    <a:lumMod val="95000"/>
                    <a:lumOff val="5000"/>
                  </a:schemeClr>
                </a:solidFill>
                <a:latin typeface="맑은 고딕" pitchFamily="50" charset="-127"/>
              </a:rPr>
              <a:t>(WHITE);</a:t>
            </a:r>
          </a:p>
          <a:p>
            <a:pPr defTabSz="913755">
              <a:spcBef>
                <a:spcPts val="0"/>
              </a:spcBef>
              <a:buClr>
                <a:srgbClr val="506EA5"/>
              </a:buClr>
            </a:pPr>
            <a:r>
              <a:rPr lang="en-US" altLang="ko-KR" sz="1000" b="1" dirty="0">
                <a:solidFill>
                  <a:schemeClr val="tx1">
                    <a:lumMod val="95000"/>
                    <a:lumOff val="5000"/>
                  </a:schemeClr>
                </a:solidFill>
                <a:latin typeface="맑은 고딕" pitchFamily="50" charset="-127"/>
              </a:rPr>
              <a:t>}</a:t>
            </a:r>
          </a:p>
        </p:txBody>
      </p:sp>
      <p:sp>
        <p:nvSpPr>
          <p:cNvPr id="10" name="직사각형 9">
            <a:extLst>
              <a:ext uri="{FF2B5EF4-FFF2-40B4-BE49-F238E27FC236}">
                <a16:creationId xmlns:a16="http://schemas.microsoft.com/office/drawing/2014/main" id="{F327497F-F08D-42D2-BE82-F6439FF8CFFE}"/>
              </a:ext>
            </a:extLst>
          </p:cNvPr>
          <p:cNvSpPr/>
          <p:nvPr/>
        </p:nvSpPr>
        <p:spPr>
          <a:xfrm>
            <a:off x="715286" y="990935"/>
            <a:ext cx="5040560"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6B19BA85-3F04-42C9-B4AD-23DDF19F6DBF}"/>
              </a:ext>
            </a:extLst>
          </p:cNvPr>
          <p:cNvSpPr/>
          <p:nvPr/>
        </p:nvSpPr>
        <p:spPr>
          <a:xfrm>
            <a:off x="5833045" y="1015859"/>
            <a:ext cx="5040560" cy="4960531"/>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void loop(){</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float h = </a:t>
            </a:r>
            <a:r>
              <a:rPr lang="en-US" altLang="ko-KR" sz="1200" b="1" dirty="0" err="1">
                <a:solidFill>
                  <a:schemeClr val="tx1">
                    <a:lumMod val="95000"/>
                    <a:lumOff val="5000"/>
                  </a:schemeClr>
                </a:solidFill>
                <a:latin typeface="맑은 고딕" pitchFamily="50" charset="-127"/>
              </a:rPr>
              <a:t>dht.readHumidity</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float t = </a:t>
            </a:r>
            <a:r>
              <a:rPr lang="en-US" altLang="ko-KR" sz="1200" b="1" dirty="0" err="1">
                <a:solidFill>
                  <a:schemeClr val="tx1">
                    <a:lumMod val="95000"/>
                    <a:lumOff val="5000"/>
                  </a:schemeClr>
                </a:solidFill>
                <a:latin typeface="맑은 고딕" pitchFamily="50" charset="-127"/>
              </a:rPr>
              <a:t>dht.readTemperature</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if (</a:t>
            </a:r>
            <a:r>
              <a:rPr lang="en-US" altLang="ko-KR" sz="1200" b="1" dirty="0" err="1">
                <a:solidFill>
                  <a:schemeClr val="tx1">
                    <a:lumMod val="95000"/>
                    <a:lumOff val="5000"/>
                  </a:schemeClr>
                </a:solidFill>
                <a:latin typeface="맑은 고딕" pitchFamily="50" charset="-127"/>
              </a:rPr>
              <a:t>isnan</a:t>
            </a:r>
            <a:r>
              <a:rPr lang="en-US" altLang="ko-KR" sz="1200" b="1" dirty="0">
                <a:solidFill>
                  <a:schemeClr val="tx1">
                    <a:lumMod val="95000"/>
                    <a:lumOff val="5000"/>
                  </a:schemeClr>
                </a:solidFill>
                <a:latin typeface="맑은 고딕" pitchFamily="50" charset="-127"/>
              </a:rPr>
              <a:t>(h) || </a:t>
            </a:r>
            <a:r>
              <a:rPr lang="en-US" altLang="ko-KR" sz="1200" b="1" dirty="0" err="1">
                <a:solidFill>
                  <a:schemeClr val="tx1">
                    <a:lumMod val="95000"/>
                    <a:lumOff val="5000"/>
                  </a:schemeClr>
                </a:solidFill>
                <a:latin typeface="맑은 고딕" pitchFamily="50" charset="-127"/>
              </a:rPr>
              <a:t>isnan</a:t>
            </a:r>
            <a:r>
              <a:rPr lang="en-US" altLang="ko-KR" sz="1200" b="1" dirty="0">
                <a:solidFill>
                  <a:schemeClr val="tx1">
                    <a:lumMod val="95000"/>
                    <a:lumOff val="5000"/>
                  </a:schemeClr>
                </a:solidFill>
                <a:latin typeface="맑은 고딕" pitchFamily="50" charset="-127"/>
              </a:rPr>
              <a:t>(t)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Serial.println</a:t>
            </a:r>
            <a:r>
              <a:rPr lang="en-US" altLang="ko-KR" sz="1200" b="1" dirty="0">
                <a:solidFill>
                  <a:schemeClr val="tx1">
                    <a:lumMod val="95000"/>
                    <a:lumOff val="5000"/>
                  </a:schemeClr>
                </a:solidFill>
                <a:latin typeface="맑은 고딕" pitchFamily="50" charset="-127"/>
              </a:rPr>
              <a:t>("Failed to read from DHT sensor!");</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return;</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float lux = </a:t>
            </a:r>
            <a:r>
              <a:rPr lang="en-US" altLang="ko-KR" sz="1200" b="1" dirty="0" err="1">
                <a:solidFill>
                  <a:schemeClr val="tx1">
                    <a:lumMod val="95000"/>
                    <a:lumOff val="5000"/>
                  </a:schemeClr>
                </a:solidFill>
                <a:latin typeface="맑은 고딕" pitchFamily="50" charset="-127"/>
              </a:rPr>
              <a:t>lightMeter.readLightLevel</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a:t>
            </a:r>
            <a:r>
              <a:rPr lang="en-US" altLang="ko-KR" sz="1200" b="1" dirty="0" err="1">
                <a:solidFill>
                  <a:schemeClr val="tx1">
                    <a:lumMod val="95000"/>
                    <a:lumOff val="5000"/>
                  </a:schemeClr>
                </a:solidFill>
                <a:latin typeface="맑은 고딕" pitchFamily="50" charset="-127"/>
              </a:rPr>
              <a:t>Humi</a:t>
            </a:r>
            <a:r>
              <a:rPr lang="en-US" altLang="ko-KR" sz="1200" b="1" dirty="0">
                <a:solidFill>
                  <a:schemeClr val="tx1">
                    <a:lumMod val="95000"/>
                    <a:lumOff val="5000"/>
                  </a:schemeClr>
                </a:solidFill>
                <a:latin typeface="맑은 고딕" pitchFamily="50" charset="-127"/>
              </a:rPr>
              <a:t>. : ");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(h);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("Temp. : ");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("[*C]\t");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("Light: ");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(lux); </a:t>
            </a:r>
            <a:r>
              <a:rPr lang="en-US" altLang="ko-KR" sz="1200" b="1" dirty="0" err="1">
                <a:solidFill>
                  <a:schemeClr val="tx1">
                    <a:lumMod val="95000"/>
                    <a:lumOff val="5000"/>
                  </a:schemeClr>
                </a:solidFill>
                <a:latin typeface="맑은 고딕" pitchFamily="50" charset="-127"/>
              </a:rPr>
              <a:t>Serial.println</a:t>
            </a:r>
            <a:r>
              <a:rPr lang="en-US" altLang="ko-KR" sz="1200" b="1" dirty="0">
                <a:solidFill>
                  <a:schemeClr val="tx1">
                    <a:lumMod val="95000"/>
                    <a:lumOff val="5000"/>
                  </a:schemeClr>
                </a:solidFill>
                <a:latin typeface="맑은 고딕" pitchFamily="50" charset="-127"/>
              </a:rPr>
              <a:t>("[lux]");</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display.clearDisplay</a:t>
            </a:r>
            <a:r>
              <a:rPr lang="en-US" altLang="ko-KR" sz="1200" b="1" dirty="0">
                <a:solidFill>
                  <a:schemeClr val="tx1">
                    <a:lumMod val="95000"/>
                    <a:lumOff val="5000"/>
                  </a:schemeClr>
                </a:solidFill>
                <a:latin typeface="맑은 고딕" pitchFamily="50" charset="-127"/>
              </a:rPr>
              <a:t>();         </a:t>
            </a:r>
            <a:r>
              <a:rPr lang="en-US" altLang="ko-KR" sz="1000" b="1" dirty="0">
                <a:solidFill>
                  <a:schemeClr val="bg1">
                    <a:lumMod val="65000"/>
                  </a:schemeClr>
                </a:solidFill>
                <a:latin typeface="맑은 고딕" pitchFamily="50" charset="-127"/>
              </a:rPr>
              <a:t>// OLED </a:t>
            </a:r>
            <a:r>
              <a:rPr lang="ko-KR" altLang="en-US" sz="1000" b="1" dirty="0">
                <a:solidFill>
                  <a:schemeClr val="bg1">
                    <a:lumMod val="65000"/>
                  </a:schemeClr>
                </a:solidFill>
                <a:latin typeface="맑은 고딕" pitchFamily="50" charset="-127"/>
              </a:rPr>
              <a:t>비디오 메모리 삭제</a:t>
            </a:r>
            <a:endParaRPr lang="ko-KR" altLang="en-US" sz="1200" b="1" dirty="0">
              <a:solidFill>
                <a:schemeClr val="bg1">
                  <a:lumMod val="65000"/>
                </a:schemeClr>
              </a:solidFill>
              <a:latin typeface="맑은 고딕" pitchFamily="50" charset="-127"/>
            </a:endParaRPr>
          </a:p>
          <a:p>
            <a:pPr defTabSz="913755">
              <a:spcBef>
                <a:spcPts val="0"/>
              </a:spcBef>
              <a:buClr>
                <a:srgbClr val="506EA5"/>
              </a:buClr>
            </a:pPr>
            <a:r>
              <a:rPr lang="ko-KR" altLang="en-US"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display.setCursor</a:t>
            </a:r>
            <a:r>
              <a:rPr lang="en-US" altLang="ko-KR" sz="1200" b="1" dirty="0">
                <a:solidFill>
                  <a:schemeClr val="tx1">
                    <a:lumMod val="95000"/>
                    <a:lumOff val="5000"/>
                  </a:schemeClr>
                </a:solidFill>
                <a:latin typeface="맑은 고딕" pitchFamily="50" charset="-127"/>
              </a:rPr>
              <a:t>(0,0);         </a:t>
            </a:r>
            <a:r>
              <a:rPr lang="en-US" altLang="ko-KR" sz="1000" b="1" dirty="0">
                <a:solidFill>
                  <a:schemeClr val="bg1">
                    <a:lumMod val="65000"/>
                  </a:schemeClr>
                </a:solidFill>
                <a:latin typeface="맑은 고딕" pitchFamily="50" charset="-127"/>
              </a:rPr>
              <a:t>// </a:t>
            </a:r>
            <a:r>
              <a:rPr lang="ko-KR" altLang="en-US" sz="1000" b="1" dirty="0">
                <a:solidFill>
                  <a:schemeClr val="bg1">
                    <a:lumMod val="65000"/>
                  </a:schemeClr>
                </a:solidFill>
                <a:latin typeface="맑은 고딕" pitchFamily="50" charset="-127"/>
              </a:rPr>
              <a:t>커서의 위치를 </a:t>
            </a:r>
            <a:r>
              <a:rPr lang="en-US" altLang="ko-KR" sz="1000" b="1" dirty="0">
                <a:solidFill>
                  <a:schemeClr val="bg1">
                    <a:lumMod val="65000"/>
                  </a:schemeClr>
                </a:solidFill>
                <a:latin typeface="맑은 고딕" pitchFamily="50" charset="-127"/>
              </a:rPr>
              <a:t>0, 0</a:t>
            </a:r>
            <a:r>
              <a:rPr lang="ko-KR" altLang="en-US" sz="1000" b="1" dirty="0">
                <a:solidFill>
                  <a:schemeClr val="bg1">
                    <a:lumMod val="65000"/>
                  </a:schemeClr>
                </a:solidFill>
                <a:latin typeface="맑은 고딕" pitchFamily="50" charset="-127"/>
              </a:rPr>
              <a:t>으로 이동</a:t>
            </a:r>
            <a:endParaRPr lang="ko-KR" altLang="en-US" sz="1200" b="1" dirty="0">
              <a:solidFill>
                <a:schemeClr val="bg1">
                  <a:lumMod val="65000"/>
                </a:schemeClr>
              </a:solidFill>
              <a:latin typeface="맑은 고딕" pitchFamily="50" charset="-127"/>
            </a:endParaRPr>
          </a:p>
          <a:p>
            <a:pPr defTabSz="913755">
              <a:spcBef>
                <a:spcPts val="0"/>
              </a:spcBef>
              <a:buClr>
                <a:srgbClr val="506EA5"/>
              </a:buClr>
            </a:pPr>
            <a:r>
              <a:rPr lang="ko-KR" altLang="en-US"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display.println</a:t>
            </a:r>
            <a:r>
              <a:rPr lang="en-US" altLang="ko-KR" sz="1200" b="1" dirty="0">
                <a:solidFill>
                  <a:schemeClr val="tx1">
                    <a:lumMod val="95000"/>
                    <a:lumOff val="5000"/>
                  </a:schemeClr>
                </a:solidFill>
                <a:latin typeface="맑은 고딕" pitchFamily="50" charset="-127"/>
              </a:rPr>
              <a:t>("Sensor Value\n");  </a:t>
            </a:r>
            <a:r>
              <a:rPr lang="en-US" altLang="ko-KR" sz="1000" b="1" dirty="0">
                <a:solidFill>
                  <a:schemeClr val="bg1">
                    <a:lumMod val="65000"/>
                  </a:schemeClr>
                </a:solidFill>
                <a:latin typeface="맑은 고딕" pitchFamily="50" charset="-127"/>
              </a:rPr>
              <a:t>// </a:t>
            </a:r>
            <a:r>
              <a:rPr lang="ko-KR" altLang="en-US" sz="1000" b="1" dirty="0">
                <a:solidFill>
                  <a:schemeClr val="bg1">
                    <a:lumMod val="65000"/>
                  </a:schemeClr>
                </a:solidFill>
                <a:latin typeface="맑은 고딕" pitchFamily="50" charset="-127"/>
              </a:rPr>
              <a:t>제목</a:t>
            </a:r>
            <a:r>
              <a:rPr lang="en-US" altLang="ko-KR" sz="1000" b="1" dirty="0">
                <a:solidFill>
                  <a:schemeClr val="bg1">
                    <a:lumMod val="65000"/>
                  </a:schemeClr>
                </a:solidFill>
                <a:latin typeface="맑은 고딕" pitchFamily="50" charset="-127"/>
              </a:rPr>
              <a:t>, “Sensor Value"</a:t>
            </a:r>
            <a:r>
              <a:rPr lang="ko-KR" altLang="en-US" sz="1000" b="1" dirty="0">
                <a:solidFill>
                  <a:schemeClr val="bg1">
                    <a:lumMod val="65000"/>
                  </a:schemeClr>
                </a:solidFill>
                <a:latin typeface="맑은 고딕" pitchFamily="50" charset="-127"/>
              </a:rPr>
              <a:t>출력</a:t>
            </a:r>
            <a:endParaRPr lang="ko-KR" altLang="en-US" sz="1200" b="1" dirty="0">
              <a:solidFill>
                <a:schemeClr val="bg1">
                  <a:lumMod val="65000"/>
                </a:schemeClr>
              </a:solidFill>
              <a:latin typeface="맑은 고딕" pitchFamily="50" charset="-127"/>
            </a:endParaRPr>
          </a:p>
          <a:p>
            <a:pPr defTabSz="913755">
              <a:spcBef>
                <a:spcPts val="0"/>
              </a:spcBef>
              <a:buClr>
                <a:srgbClr val="506EA5"/>
              </a:buClr>
            </a:pPr>
            <a:r>
              <a:rPr lang="ko-KR" altLang="en-US"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display.print</a:t>
            </a:r>
            <a:r>
              <a:rPr lang="en-US" altLang="ko-KR" sz="1200" b="1" dirty="0">
                <a:solidFill>
                  <a:schemeClr val="tx1">
                    <a:lumMod val="95000"/>
                    <a:lumOff val="5000"/>
                  </a:schemeClr>
                </a:solidFill>
                <a:latin typeface="맑은 고딕" pitchFamily="50" charset="-127"/>
              </a:rPr>
              <a:t>("</a:t>
            </a:r>
            <a:r>
              <a:rPr lang="en-US" altLang="ko-KR" sz="1200" b="1" dirty="0" err="1">
                <a:solidFill>
                  <a:schemeClr val="tx1">
                    <a:lumMod val="95000"/>
                    <a:lumOff val="5000"/>
                  </a:schemeClr>
                </a:solidFill>
                <a:latin typeface="맑은 고딕" pitchFamily="50" charset="-127"/>
              </a:rPr>
              <a:t>Humi</a:t>
            </a:r>
            <a:r>
              <a:rPr lang="en-US" altLang="ko-KR" sz="1200" b="1" dirty="0">
                <a:solidFill>
                  <a:schemeClr val="tx1">
                    <a:lumMod val="95000"/>
                    <a:lumOff val="5000"/>
                  </a:schemeClr>
                </a:solidFill>
                <a:latin typeface="맑은 고딕" pitchFamily="50" charset="-127"/>
              </a:rPr>
              <a:t>. : "); </a:t>
            </a:r>
            <a:r>
              <a:rPr lang="en-US" altLang="ko-KR" sz="1200" b="1" dirty="0" err="1">
                <a:solidFill>
                  <a:schemeClr val="tx1">
                    <a:lumMod val="95000"/>
                    <a:lumOff val="5000"/>
                  </a:schemeClr>
                </a:solidFill>
                <a:latin typeface="맑은 고딕" pitchFamily="50" charset="-127"/>
              </a:rPr>
              <a:t>display.print</a:t>
            </a:r>
            <a:r>
              <a:rPr lang="en-US" altLang="ko-KR" sz="1200" b="1" dirty="0">
                <a:solidFill>
                  <a:schemeClr val="tx1">
                    <a:lumMod val="95000"/>
                    <a:lumOff val="5000"/>
                  </a:schemeClr>
                </a:solidFill>
                <a:latin typeface="맑은 고딕" pitchFamily="50" charset="-127"/>
              </a:rPr>
              <a:t>(h); </a:t>
            </a:r>
            <a:r>
              <a:rPr lang="en-US" altLang="ko-KR" sz="1200" b="1" dirty="0" err="1">
                <a:solidFill>
                  <a:schemeClr val="tx1">
                    <a:lumMod val="95000"/>
                    <a:lumOff val="5000"/>
                  </a:schemeClr>
                </a:solidFill>
                <a:latin typeface="맑은 고딕" pitchFamily="50" charset="-127"/>
              </a:rPr>
              <a:t>display.println</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display.print</a:t>
            </a:r>
            <a:r>
              <a:rPr lang="en-US" altLang="ko-KR" sz="1200" b="1" dirty="0">
                <a:solidFill>
                  <a:schemeClr val="tx1">
                    <a:lumMod val="95000"/>
                    <a:lumOff val="5000"/>
                  </a:schemeClr>
                </a:solidFill>
                <a:latin typeface="맑은 고딕" pitchFamily="50" charset="-127"/>
              </a:rPr>
              <a:t>("Temp. : "); </a:t>
            </a:r>
            <a:r>
              <a:rPr lang="en-US" altLang="ko-KR" sz="1200" b="1" dirty="0" err="1">
                <a:solidFill>
                  <a:schemeClr val="tx1">
                    <a:lumMod val="95000"/>
                    <a:lumOff val="5000"/>
                  </a:schemeClr>
                </a:solidFill>
                <a:latin typeface="맑은 고딕" pitchFamily="50" charset="-127"/>
              </a:rPr>
              <a:t>display.print</a:t>
            </a:r>
            <a:r>
              <a:rPr lang="en-US" altLang="ko-KR" sz="1200" b="1" dirty="0">
                <a:solidFill>
                  <a:schemeClr val="tx1">
                    <a:lumMod val="95000"/>
                    <a:lumOff val="5000"/>
                  </a:schemeClr>
                </a:solidFill>
                <a:latin typeface="맑은 고딕" pitchFamily="50" charset="-127"/>
              </a:rPr>
              <a:t>(t); </a:t>
            </a:r>
            <a:r>
              <a:rPr lang="en-US" altLang="ko-KR" sz="1200" b="1" dirty="0" err="1">
                <a:solidFill>
                  <a:schemeClr val="tx1">
                    <a:lumMod val="95000"/>
                    <a:lumOff val="5000"/>
                  </a:schemeClr>
                </a:solidFill>
                <a:latin typeface="맑은 고딕" pitchFamily="50" charset="-127"/>
              </a:rPr>
              <a:t>display.println</a:t>
            </a:r>
            <a:r>
              <a:rPr lang="en-US" altLang="ko-KR" sz="1200" b="1" dirty="0">
                <a:solidFill>
                  <a:schemeClr val="tx1">
                    <a:lumMod val="95000"/>
                    <a:lumOff val="5000"/>
                  </a:schemeClr>
                </a:solidFill>
                <a:latin typeface="맑은 고딕" pitchFamily="50" charset="-127"/>
              </a:rPr>
              <a:t>("[*C]");</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display.print</a:t>
            </a:r>
            <a:r>
              <a:rPr lang="en-US" altLang="ko-KR" sz="1200" b="1" dirty="0">
                <a:solidFill>
                  <a:schemeClr val="tx1">
                    <a:lumMod val="95000"/>
                    <a:lumOff val="5000"/>
                  </a:schemeClr>
                </a:solidFill>
                <a:latin typeface="맑은 고딕" pitchFamily="50" charset="-127"/>
              </a:rPr>
              <a:t>("Lux. : "); </a:t>
            </a:r>
            <a:r>
              <a:rPr lang="en-US" altLang="ko-KR" sz="1200" b="1" dirty="0" err="1">
                <a:solidFill>
                  <a:schemeClr val="tx1">
                    <a:lumMod val="95000"/>
                    <a:lumOff val="5000"/>
                  </a:schemeClr>
                </a:solidFill>
                <a:latin typeface="맑은 고딕" pitchFamily="50" charset="-127"/>
              </a:rPr>
              <a:t>display.print</a:t>
            </a:r>
            <a:r>
              <a:rPr lang="en-US" altLang="ko-KR" sz="1200" b="1" dirty="0">
                <a:solidFill>
                  <a:schemeClr val="tx1">
                    <a:lumMod val="95000"/>
                    <a:lumOff val="5000"/>
                  </a:schemeClr>
                </a:solidFill>
                <a:latin typeface="맑은 고딕" pitchFamily="50" charset="-127"/>
              </a:rPr>
              <a:t>(lux);</a:t>
            </a:r>
            <a:r>
              <a:rPr lang="en-US" altLang="ko-KR" sz="1200" b="1" dirty="0" err="1">
                <a:solidFill>
                  <a:schemeClr val="tx1">
                    <a:lumMod val="95000"/>
                    <a:lumOff val="5000"/>
                  </a:schemeClr>
                </a:solidFill>
                <a:latin typeface="맑은 고딕" pitchFamily="50" charset="-127"/>
              </a:rPr>
              <a:t>display.println</a:t>
            </a:r>
            <a:r>
              <a:rPr lang="en-US" altLang="ko-KR" sz="1200" b="1" dirty="0">
                <a:solidFill>
                  <a:schemeClr val="tx1">
                    <a:lumMod val="95000"/>
                    <a:lumOff val="5000"/>
                  </a:schemeClr>
                </a:solidFill>
                <a:latin typeface="맑은 고딕" pitchFamily="50" charset="-127"/>
              </a:rPr>
              <a:t>("[lux]");</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display.display</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delay(1000);</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a:t>
            </a:r>
          </a:p>
        </p:txBody>
      </p:sp>
      <p:sp>
        <p:nvSpPr>
          <p:cNvPr id="14" name="직사각형 13">
            <a:extLst>
              <a:ext uri="{FF2B5EF4-FFF2-40B4-BE49-F238E27FC236}">
                <a16:creationId xmlns:a16="http://schemas.microsoft.com/office/drawing/2014/main" id="{723EB712-8783-4A12-933D-A27C5FB94BAF}"/>
              </a:ext>
            </a:extLst>
          </p:cNvPr>
          <p:cNvSpPr/>
          <p:nvPr/>
        </p:nvSpPr>
        <p:spPr>
          <a:xfrm>
            <a:off x="5836367" y="998769"/>
            <a:ext cx="5040560"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078875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971763"/>
          </a:xfrm>
        </p:spPr>
        <p:txBody>
          <a:bodyPr>
            <a:normAutofit fontScale="90000"/>
          </a:bodyPr>
          <a:lstStyle/>
          <a:p>
            <a:r>
              <a:rPr lang="en-US" altLang="ko-KR" b="1" dirty="0"/>
              <a:t>Mini Project III</a:t>
            </a:r>
            <a:br>
              <a:rPr lang="en-US" altLang="ko-KR" b="1" dirty="0"/>
            </a:br>
            <a:r>
              <a:rPr lang="en-US" altLang="ko-KR" sz="4400" b="1" dirty="0"/>
              <a:t>DHT11, </a:t>
            </a:r>
            <a:r>
              <a:rPr lang="en-US" altLang="ko-KR" sz="4400" dirty="0"/>
              <a:t>BH1750</a:t>
            </a:r>
            <a:r>
              <a:rPr lang="en-US" altLang="ko-KR" sz="4400" b="1" dirty="0"/>
              <a:t> &amp; OLED </a:t>
            </a:r>
            <a:br>
              <a:rPr lang="en-US" altLang="ko-KR" sz="4400" b="1" dirty="0"/>
            </a:br>
            <a:r>
              <a:rPr lang="en-US" altLang="ko-KR" sz="4400" b="1" dirty="0"/>
              <a:t>and Save your data to a MicroSD (csv file)</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25483227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센서 활용</a:t>
            </a:r>
          </a:p>
        </p:txBody>
      </p:sp>
      <p:sp>
        <p:nvSpPr>
          <p:cNvPr id="2" name="내용 개체 틀 1"/>
          <p:cNvSpPr>
            <a:spLocks noGrp="1"/>
          </p:cNvSpPr>
          <p:nvPr>
            <p:ph sz="quarter" idx="11"/>
          </p:nvPr>
        </p:nvSpPr>
        <p:spPr/>
        <p:txBody>
          <a:bodyPr/>
          <a:lstStyle/>
          <a:p>
            <a:r>
              <a:rPr lang="ko-KR" altLang="en-US" dirty="0" err="1"/>
              <a:t>온습도</a:t>
            </a:r>
            <a:r>
              <a:rPr lang="ko-KR" altLang="en-US" dirty="0"/>
              <a:t> 값을 측정 후 </a:t>
            </a:r>
            <a:r>
              <a:rPr lang="en-US" altLang="ko-KR" dirty="0"/>
              <a:t>OLED</a:t>
            </a:r>
            <a:r>
              <a:rPr lang="ko-KR" altLang="en-US" dirty="0"/>
              <a:t>에 출력</a:t>
            </a:r>
            <a:r>
              <a:rPr lang="en-US" altLang="ko-KR" dirty="0"/>
              <a:t>(</a:t>
            </a:r>
            <a:r>
              <a:rPr lang="ko-KR" altLang="en-US" dirty="0"/>
              <a:t>파일</a:t>
            </a:r>
            <a:r>
              <a:rPr lang="en-US" altLang="ko-KR" dirty="0"/>
              <a:t> </a:t>
            </a:r>
            <a:r>
              <a:rPr lang="ko-KR" altLang="en-US" dirty="0"/>
              <a:t>이름 </a:t>
            </a:r>
            <a:r>
              <a:rPr lang="en-US" altLang="ko-KR" dirty="0"/>
              <a:t>: P_DHT11_BH1750_OLED_MICROSD.ino)</a:t>
            </a:r>
          </a:p>
          <a:p>
            <a:endParaRPr lang="en-US" altLang="ko-KR" dirty="0"/>
          </a:p>
          <a:p>
            <a:pPr marL="342900" lvl="1" indent="0">
              <a:buNone/>
            </a:pPr>
            <a:endParaRPr lang="es-ES" altLang="ko-KR" dirty="0"/>
          </a:p>
          <a:p>
            <a:pPr lvl="1"/>
            <a:endParaRPr lang="en-US" altLang="ko-KR" dirty="0"/>
          </a:p>
          <a:p>
            <a:pPr lvl="2"/>
            <a:endParaRPr lang="en-US" altLang="ko-KR" dirty="0"/>
          </a:p>
          <a:p>
            <a:pPr lvl="2"/>
            <a:endParaRPr lang="en-US" altLang="ko-KR" dirty="0"/>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116</a:t>
            </a:fld>
            <a:endParaRPr lang="en-US" dirty="0"/>
          </a:p>
        </p:txBody>
      </p:sp>
      <p:sp>
        <p:nvSpPr>
          <p:cNvPr id="9" name="직사각형 8">
            <a:extLst>
              <a:ext uri="{FF2B5EF4-FFF2-40B4-BE49-F238E27FC236}">
                <a16:creationId xmlns:a16="http://schemas.microsoft.com/office/drawing/2014/main" id="{45174E1E-C1BA-4114-85AA-B15AEB646702}"/>
              </a:ext>
            </a:extLst>
          </p:cNvPr>
          <p:cNvSpPr/>
          <p:nvPr/>
        </p:nvSpPr>
        <p:spPr>
          <a:xfrm>
            <a:off x="711964" y="1008027"/>
            <a:ext cx="5040560" cy="3888244"/>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a:t>
            </a:r>
            <a:r>
              <a:rPr lang="en-US" altLang="ko-KR" sz="1200" b="1" dirty="0" err="1">
                <a:solidFill>
                  <a:schemeClr val="tx1">
                    <a:lumMod val="95000"/>
                    <a:lumOff val="5000"/>
                  </a:schemeClr>
                </a:solidFill>
                <a:latin typeface="맑은 고딕" pitchFamily="50" charset="-127"/>
              </a:rPr>
              <a:t>DHT.h</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&lt;</a:t>
            </a:r>
            <a:r>
              <a:rPr lang="en-US" altLang="ko-KR" sz="1200" b="1" dirty="0" err="1">
                <a:solidFill>
                  <a:schemeClr val="tx1">
                    <a:lumMod val="95000"/>
                    <a:lumOff val="5000"/>
                  </a:schemeClr>
                </a:solidFill>
                <a:latin typeface="맑은 고딕" pitchFamily="50" charset="-127"/>
              </a:rPr>
              <a:t>SPI.h</a:t>
            </a:r>
            <a:r>
              <a:rPr lang="en-US" altLang="ko-KR" sz="1200" b="1" dirty="0">
                <a:solidFill>
                  <a:schemeClr val="tx1">
                    <a:lumMod val="95000"/>
                    <a:lumOff val="5000"/>
                  </a:schemeClr>
                </a:solidFill>
                <a:latin typeface="맑은 고딕" pitchFamily="50" charset="-127"/>
              </a:rPr>
              <a:t>&gt;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&lt;</a:t>
            </a:r>
            <a:r>
              <a:rPr lang="en-US" altLang="ko-KR" sz="1200" b="1" dirty="0" err="1">
                <a:solidFill>
                  <a:schemeClr val="tx1">
                    <a:lumMod val="95000"/>
                    <a:lumOff val="5000"/>
                  </a:schemeClr>
                </a:solidFill>
                <a:latin typeface="맑은 고딕" pitchFamily="50" charset="-127"/>
              </a:rPr>
              <a:t>SD.h</a:t>
            </a:r>
            <a:r>
              <a:rPr lang="en-US" altLang="ko-KR" sz="1200" b="1" dirty="0">
                <a:solidFill>
                  <a:schemeClr val="tx1">
                    <a:lumMod val="95000"/>
                    <a:lumOff val="5000"/>
                  </a:schemeClr>
                </a:solidFill>
                <a:latin typeface="맑은 고딕" pitchFamily="50" charset="-127"/>
              </a:rPr>
              <a:t>&gt;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&lt;</a:t>
            </a:r>
            <a:r>
              <a:rPr lang="en-US" altLang="ko-KR" sz="1200" b="1" dirty="0" err="1">
                <a:solidFill>
                  <a:schemeClr val="tx1">
                    <a:lumMod val="95000"/>
                    <a:lumOff val="5000"/>
                  </a:schemeClr>
                </a:solidFill>
                <a:latin typeface="맑은 고딕" pitchFamily="50" charset="-127"/>
              </a:rPr>
              <a:t>Wire.h</a:t>
            </a:r>
            <a:r>
              <a:rPr lang="en-US" altLang="ko-KR" sz="1200" b="1" dirty="0">
                <a:solidFill>
                  <a:schemeClr val="tx1">
                    <a:lumMod val="95000"/>
                    <a:lumOff val="5000"/>
                  </a:schemeClr>
                </a:solidFill>
                <a:latin typeface="맑은 고딕" pitchFamily="50" charset="-127"/>
              </a:rPr>
              <a:t>&gt;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&lt;BH1750.h&gt;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&lt;</a:t>
            </a:r>
            <a:r>
              <a:rPr lang="en-US" altLang="ko-KR" sz="1200" b="1" dirty="0" err="1">
                <a:solidFill>
                  <a:schemeClr val="tx1">
                    <a:lumMod val="95000"/>
                    <a:lumOff val="5000"/>
                  </a:schemeClr>
                </a:solidFill>
                <a:latin typeface="맑은 고딕" pitchFamily="50" charset="-127"/>
              </a:rPr>
              <a:t>Adafruit_GFX.h</a:t>
            </a:r>
            <a:r>
              <a:rPr lang="en-US" altLang="ko-KR" sz="1200" b="1" dirty="0">
                <a:solidFill>
                  <a:schemeClr val="tx1">
                    <a:lumMod val="95000"/>
                    <a:lumOff val="5000"/>
                  </a:schemeClr>
                </a:solidFill>
                <a:latin typeface="맑은 고딕" pitchFamily="50" charset="-127"/>
              </a:rPr>
              <a:t>&gt;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&lt;Adafruit_SSD1306.h&gt;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#define SCREEN_WIDTH 128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#define SCREEN_HEIGHT 64</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#define OLED_RESET -1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#define DHTPIN D4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#define DHTTYPE DHT11</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#define  CS_PIN  D3</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Adafruit_SSD1306 display(SCREEN_WIDTH, SCREEN_HEIGHT, 			&amp;Wire, OLED_RESET);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DHT </a:t>
            </a:r>
            <a:r>
              <a:rPr lang="en-US" altLang="ko-KR" sz="1200" b="1" dirty="0" err="1">
                <a:solidFill>
                  <a:schemeClr val="tx1">
                    <a:lumMod val="95000"/>
                    <a:lumOff val="5000"/>
                  </a:schemeClr>
                </a:solidFill>
                <a:latin typeface="맑은 고딕" pitchFamily="50" charset="-127"/>
              </a:rPr>
              <a:t>dht</a:t>
            </a:r>
            <a:r>
              <a:rPr lang="en-US" altLang="ko-KR" sz="1200" b="1" dirty="0">
                <a:solidFill>
                  <a:schemeClr val="tx1">
                    <a:lumMod val="95000"/>
                    <a:lumOff val="5000"/>
                  </a:schemeClr>
                </a:solidFill>
                <a:latin typeface="맑은 고딕" pitchFamily="50" charset="-127"/>
              </a:rPr>
              <a:t>(DHTPIN, DHTTYPE);</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BH1750 </a:t>
            </a:r>
            <a:r>
              <a:rPr lang="en-US" altLang="ko-KR" sz="1200" b="1" dirty="0" err="1">
                <a:solidFill>
                  <a:schemeClr val="tx1">
                    <a:lumMod val="95000"/>
                    <a:lumOff val="5000"/>
                  </a:schemeClr>
                </a:solidFill>
                <a:latin typeface="맑은 고딕" pitchFamily="50" charset="-127"/>
              </a:rPr>
              <a:t>lightMeter</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File </a:t>
            </a:r>
            <a:r>
              <a:rPr lang="en-US" altLang="ko-KR" sz="1200" b="1" dirty="0" err="1">
                <a:solidFill>
                  <a:schemeClr val="tx1">
                    <a:lumMod val="95000"/>
                    <a:lumOff val="5000"/>
                  </a:schemeClr>
                </a:solidFill>
                <a:latin typeface="맑은 고딕" pitchFamily="50" charset="-127"/>
              </a:rPr>
              <a:t>myFile</a:t>
            </a:r>
            <a:r>
              <a:rPr lang="en-US" altLang="ko-KR" sz="1200" b="1" dirty="0">
                <a:solidFill>
                  <a:schemeClr val="tx1">
                    <a:lumMod val="95000"/>
                    <a:lumOff val="5000"/>
                  </a:schemeClr>
                </a:solidFill>
                <a:latin typeface="맑은 고딕" pitchFamily="50" charset="-127"/>
              </a:rPr>
              <a:t>;</a:t>
            </a:r>
          </a:p>
        </p:txBody>
      </p:sp>
      <p:sp>
        <p:nvSpPr>
          <p:cNvPr id="10" name="직사각형 9">
            <a:extLst>
              <a:ext uri="{FF2B5EF4-FFF2-40B4-BE49-F238E27FC236}">
                <a16:creationId xmlns:a16="http://schemas.microsoft.com/office/drawing/2014/main" id="{F327497F-F08D-42D2-BE82-F6439FF8CFFE}"/>
              </a:ext>
            </a:extLst>
          </p:cNvPr>
          <p:cNvSpPr/>
          <p:nvPr/>
        </p:nvSpPr>
        <p:spPr>
          <a:xfrm>
            <a:off x="715286" y="990935"/>
            <a:ext cx="5040560"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6B19BA85-3F04-42C9-B4AD-23DDF19F6DBF}"/>
              </a:ext>
            </a:extLst>
          </p:cNvPr>
          <p:cNvSpPr/>
          <p:nvPr/>
        </p:nvSpPr>
        <p:spPr>
          <a:xfrm>
            <a:off x="5833045" y="1015860"/>
            <a:ext cx="5040560" cy="3888244"/>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void setup()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Serial.begin</a:t>
            </a:r>
            <a:r>
              <a:rPr lang="en-US" altLang="ko-KR" sz="1200" b="1" dirty="0">
                <a:solidFill>
                  <a:schemeClr val="tx1">
                    <a:lumMod val="95000"/>
                    <a:lumOff val="5000"/>
                  </a:schemeClr>
                </a:solidFill>
                <a:latin typeface="맑은 고딕" pitchFamily="50" charset="-127"/>
              </a:rPr>
              <a:t>(9600);</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Wire.begin</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lightMeter.begin</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if(!</a:t>
            </a:r>
            <a:r>
              <a:rPr lang="en-US" altLang="ko-KR" sz="1200" b="1" dirty="0" err="1">
                <a:solidFill>
                  <a:schemeClr val="tx1">
                    <a:lumMod val="95000"/>
                    <a:lumOff val="5000"/>
                  </a:schemeClr>
                </a:solidFill>
                <a:latin typeface="맑은 고딕" pitchFamily="50" charset="-127"/>
              </a:rPr>
              <a:t>display.begin</a:t>
            </a:r>
            <a:r>
              <a:rPr lang="en-US" altLang="ko-KR" sz="1200" b="1" dirty="0">
                <a:solidFill>
                  <a:schemeClr val="tx1">
                    <a:lumMod val="95000"/>
                    <a:lumOff val="5000"/>
                  </a:schemeClr>
                </a:solidFill>
                <a:latin typeface="맑은 고딕" pitchFamily="50" charset="-127"/>
              </a:rPr>
              <a:t>(SSD1306_SWITCHCAPVCC, 0x3C))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Serial.println</a:t>
            </a:r>
            <a:r>
              <a:rPr lang="en-US" altLang="ko-KR" sz="1200" b="1" dirty="0">
                <a:solidFill>
                  <a:schemeClr val="tx1">
                    <a:lumMod val="95000"/>
                    <a:lumOff val="5000"/>
                  </a:schemeClr>
                </a:solidFill>
                <a:latin typeface="맑은 고딕" pitchFamily="50" charset="-127"/>
              </a:rPr>
              <a:t>(F("OLED(SSD1306) allocation failed"));</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for(;;); // Don't proceed, loop forever</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if (!</a:t>
            </a:r>
            <a:r>
              <a:rPr lang="en-US" altLang="ko-KR" sz="1200" b="1" dirty="0" err="1">
                <a:solidFill>
                  <a:schemeClr val="tx1">
                    <a:lumMod val="95000"/>
                    <a:lumOff val="5000"/>
                  </a:schemeClr>
                </a:solidFill>
                <a:latin typeface="맑은 고딕" pitchFamily="50" charset="-127"/>
              </a:rPr>
              <a:t>SD.begin</a:t>
            </a:r>
            <a:r>
              <a:rPr lang="en-US" altLang="ko-KR" sz="1200" b="1" dirty="0">
                <a:solidFill>
                  <a:schemeClr val="tx1">
                    <a:lumMod val="95000"/>
                    <a:lumOff val="5000"/>
                  </a:schemeClr>
                </a:solidFill>
                <a:latin typeface="맑은 고딕" pitchFamily="50" charset="-127"/>
              </a:rPr>
              <a:t>(CS_PIN))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Serial.println</a:t>
            </a:r>
            <a:r>
              <a:rPr lang="en-US" altLang="ko-KR" sz="1200" b="1" dirty="0">
                <a:solidFill>
                  <a:schemeClr val="tx1">
                    <a:lumMod val="95000"/>
                    <a:lumOff val="5000"/>
                  </a:schemeClr>
                </a:solidFill>
                <a:latin typeface="맑은 고딕" pitchFamily="50" charset="-127"/>
              </a:rPr>
              <a:t>("initialization failed!");</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while (1);</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dht.begin</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display.clearDisplay</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display.setTextColor</a:t>
            </a:r>
            <a:r>
              <a:rPr lang="en-US" altLang="ko-KR" sz="1200" b="1" dirty="0">
                <a:solidFill>
                  <a:schemeClr val="tx1">
                    <a:lumMod val="95000"/>
                    <a:lumOff val="5000"/>
                  </a:schemeClr>
                </a:solidFill>
                <a:latin typeface="맑은 고딕" pitchFamily="50" charset="-127"/>
              </a:rPr>
              <a:t>(WHITE);</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a:t>
            </a:r>
          </a:p>
        </p:txBody>
      </p:sp>
      <p:sp>
        <p:nvSpPr>
          <p:cNvPr id="14" name="직사각형 13">
            <a:extLst>
              <a:ext uri="{FF2B5EF4-FFF2-40B4-BE49-F238E27FC236}">
                <a16:creationId xmlns:a16="http://schemas.microsoft.com/office/drawing/2014/main" id="{723EB712-8783-4A12-933D-A27C5FB94BAF}"/>
              </a:ext>
            </a:extLst>
          </p:cNvPr>
          <p:cNvSpPr/>
          <p:nvPr/>
        </p:nvSpPr>
        <p:spPr>
          <a:xfrm>
            <a:off x="5836367" y="998769"/>
            <a:ext cx="5040560"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888163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센서 활용</a:t>
            </a:r>
          </a:p>
        </p:txBody>
      </p:sp>
      <p:sp>
        <p:nvSpPr>
          <p:cNvPr id="2" name="내용 개체 틀 1"/>
          <p:cNvSpPr>
            <a:spLocks noGrp="1"/>
          </p:cNvSpPr>
          <p:nvPr>
            <p:ph sz="quarter" idx="11"/>
          </p:nvPr>
        </p:nvSpPr>
        <p:spPr/>
        <p:txBody>
          <a:bodyPr/>
          <a:lstStyle/>
          <a:p>
            <a:r>
              <a:rPr lang="ko-KR" altLang="en-US" dirty="0" err="1"/>
              <a:t>온습도</a:t>
            </a:r>
            <a:r>
              <a:rPr lang="ko-KR" altLang="en-US" dirty="0"/>
              <a:t> 값을 측정 후 </a:t>
            </a:r>
            <a:r>
              <a:rPr lang="en-US" altLang="ko-KR" dirty="0"/>
              <a:t>OLED</a:t>
            </a:r>
            <a:r>
              <a:rPr lang="ko-KR" altLang="en-US" dirty="0"/>
              <a:t>에 출력</a:t>
            </a:r>
            <a:r>
              <a:rPr lang="en-US" altLang="ko-KR" dirty="0"/>
              <a:t>(</a:t>
            </a:r>
            <a:r>
              <a:rPr lang="ko-KR" altLang="en-US" dirty="0"/>
              <a:t>파일</a:t>
            </a:r>
            <a:r>
              <a:rPr lang="en-US" altLang="ko-KR" dirty="0"/>
              <a:t> </a:t>
            </a:r>
            <a:r>
              <a:rPr lang="ko-KR" altLang="en-US" dirty="0"/>
              <a:t>이름 </a:t>
            </a:r>
            <a:r>
              <a:rPr lang="en-US" altLang="ko-KR" dirty="0"/>
              <a:t>: P_DHT11_BH1750_OLED_MICROSD.ino)</a:t>
            </a:r>
          </a:p>
          <a:p>
            <a:endParaRPr lang="en-US" altLang="ko-KR" dirty="0"/>
          </a:p>
          <a:p>
            <a:pPr marL="342900" lvl="1" indent="0">
              <a:buNone/>
            </a:pPr>
            <a:endParaRPr lang="es-ES" altLang="ko-KR" dirty="0"/>
          </a:p>
          <a:p>
            <a:pPr lvl="1"/>
            <a:endParaRPr lang="en-US" altLang="ko-KR" dirty="0"/>
          </a:p>
          <a:p>
            <a:pPr lvl="2"/>
            <a:endParaRPr lang="en-US" altLang="ko-KR" dirty="0"/>
          </a:p>
          <a:p>
            <a:pPr lvl="2"/>
            <a:endParaRPr lang="en-US" altLang="ko-KR" dirty="0"/>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117</a:t>
            </a:fld>
            <a:endParaRPr lang="en-US" dirty="0"/>
          </a:p>
        </p:txBody>
      </p:sp>
      <p:sp>
        <p:nvSpPr>
          <p:cNvPr id="9" name="직사각형 8">
            <a:extLst>
              <a:ext uri="{FF2B5EF4-FFF2-40B4-BE49-F238E27FC236}">
                <a16:creationId xmlns:a16="http://schemas.microsoft.com/office/drawing/2014/main" id="{45174E1E-C1BA-4114-85AA-B15AEB646702}"/>
              </a:ext>
            </a:extLst>
          </p:cNvPr>
          <p:cNvSpPr/>
          <p:nvPr/>
        </p:nvSpPr>
        <p:spPr>
          <a:xfrm>
            <a:off x="711964" y="1008027"/>
            <a:ext cx="5040560" cy="3348189"/>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void loop(){</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float h = </a:t>
            </a:r>
            <a:r>
              <a:rPr lang="en-US" altLang="ko-KR" sz="1200" b="1" dirty="0" err="1">
                <a:solidFill>
                  <a:schemeClr val="tx1">
                    <a:lumMod val="95000"/>
                    <a:lumOff val="5000"/>
                  </a:schemeClr>
                </a:solidFill>
                <a:latin typeface="맑은 고딕" pitchFamily="50" charset="-127"/>
              </a:rPr>
              <a:t>dht.readHumidity</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float t = </a:t>
            </a:r>
            <a:r>
              <a:rPr lang="en-US" altLang="ko-KR" sz="1200" b="1" dirty="0" err="1">
                <a:solidFill>
                  <a:schemeClr val="tx1">
                    <a:lumMod val="95000"/>
                    <a:lumOff val="5000"/>
                  </a:schemeClr>
                </a:solidFill>
                <a:latin typeface="맑은 고딕" pitchFamily="50" charset="-127"/>
              </a:rPr>
              <a:t>dht.readTemperature</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if (</a:t>
            </a:r>
            <a:r>
              <a:rPr lang="en-US" altLang="ko-KR" sz="1200" b="1" dirty="0" err="1">
                <a:solidFill>
                  <a:schemeClr val="tx1">
                    <a:lumMod val="95000"/>
                    <a:lumOff val="5000"/>
                  </a:schemeClr>
                </a:solidFill>
                <a:latin typeface="맑은 고딕" pitchFamily="50" charset="-127"/>
              </a:rPr>
              <a:t>isnan</a:t>
            </a:r>
            <a:r>
              <a:rPr lang="en-US" altLang="ko-KR" sz="1200" b="1" dirty="0">
                <a:solidFill>
                  <a:schemeClr val="tx1">
                    <a:lumMod val="95000"/>
                    <a:lumOff val="5000"/>
                  </a:schemeClr>
                </a:solidFill>
                <a:latin typeface="맑은 고딕" pitchFamily="50" charset="-127"/>
              </a:rPr>
              <a:t>(h) || </a:t>
            </a:r>
            <a:r>
              <a:rPr lang="en-US" altLang="ko-KR" sz="1200" b="1" dirty="0" err="1">
                <a:solidFill>
                  <a:schemeClr val="tx1">
                    <a:lumMod val="95000"/>
                    <a:lumOff val="5000"/>
                  </a:schemeClr>
                </a:solidFill>
                <a:latin typeface="맑은 고딕" pitchFamily="50" charset="-127"/>
              </a:rPr>
              <a:t>isnan</a:t>
            </a:r>
            <a:r>
              <a:rPr lang="en-US" altLang="ko-KR" sz="1200" b="1" dirty="0">
                <a:solidFill>
                  <a:schemeClr val="tx1">
                    <a:lumMod val="95000"/>
                    <a:lumOff val="5000"/>
                  </a:schemeClr>
                </a:solidFill>
                <a:latin typeface="맑은 고딕" pitchFamily="50" charset="-127"/>
              </a:rPr>
              <a:t>(t)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Serial.println</a:t>
            </a:r>
            <a:r>
              <a:rPr lang="en-US" altLang="ko-KR" sz="1200" b="1" dirty="0">
                <a:solidFill>
                  <a:schemeClr val="tx1">
                    <a:lumMod val="95000"/>
                    <a:lumOff val="5000"/>
                  </a:schemeClr>
                </a:solidFill>
                <a:latin typeface="맑은 고딕" pitchFamily="50" charset="-127"/>
              </a:rPr>
              <a:t>("Failed to read from DHT sensor!");</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return;</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float lux = </a:t>
            </a:r>
            <a:r>
              <a:rPr lang="en-US" altLang="ko-KR" sz="1200" b="1" dirty="0" err="1">
                <a:solidFill>
                  <a:schemeClr val="tx1">
                    <a:lumMod val="95000"/>
                    <a:lumOff val="5000"/>
                  </a:schemeClr>
                </a:solidFill>
                <a:latin typeface="맑은 고딕" pitchFamily="50" charset="-127"/>
              </a:rPr>
              <a:t>lightMeter.readLightLevel</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display.clearDisplay</a:t>
            </a:r>
            <a:r>
              <a:rPr lang="en-US" altLang="ko-KR" sz="1200" b="1" dirty="0">
                <a:solidFill>
                  <a:schemeClr val="tx1">
                    <a:lumMod val="95000"/>
                    <a:lumOff val="5000"/>
                  </a:schemeClr>
                </a:solidFill>
                <a:latin typeface="맑은 고딕" pitchFamily="50" charset="-127"/>
              </a:rPr>
              <a:t>();         // OLED </a:t>
            </a:r>
            <a:r>
              <a:rPr lang="ko-KR" altLang="en-US" sz="1200" b="1" dirty="0">
                <a:solidFill>
                  <a:schemeClr val="tx1">
                    <a:lumMod val="95000"/>
                    <a:lumOff val="5000"/>
                  </a:schemeClr>
                </a:solidFill>
                <a:latin typeface="맑은 고딕" pitchFamily="50" charset="-127"/>
              </a:rPr>
              <a:t>비디오 메모리 삭제</a:t>
            </a:r>
          </a:p>
          <a:p>
            <a:pPr defTabSz="913755">
              <a:spcBef>
                <a:spcPts val="0"/>
              </a:spcBef>
              <a:buClr>
                <a:srgbClr val="506EA5"/>
              </a:buClr>
            </a:pPr>
            <a:r>
              <a:rPr lang="ko-KR" altLang="en-US"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display.setCursor</a:t>
            </a:r>
            <a:r>
              <a:rPr lang="en-US" altLang="ko-KR" sz="1200" b="1" dirty="0">
                <a:solidFill>
                  <a:schemeClr val="tx1">
                    <a:lumMod val="95000"/>
                    <a:lumOff val="5000"/>
                  </a:schemeClr>
                </a:solidFill>
                <a:latin typeface="맑은 고딕" pitchFamily="50" charset="-127"/>
              </a:rPr>
              <a:t>(0,0);         // </a:t>
            </a:r>
            <a:r>
              <a:rPr lang="ko-KR" altLang="en-US" sz="1200" b="1" dirty="0">
                <a:solidFill>
                  <a:schemeClr val="tx1">
                    <a:lumMod val="95000"/>
                    <a:lumOff val="5000"/>
                  </a:schemeClr>
                </a:solidFill>
                <a:latin typeface="맑은 고딕" pitchFamily="50" charset="-127"/>
              </a:rPr>
              <a:t>커서의 위치를 </a:t>
            </a:r>
            <a:r>
              <a:rPr lang="en-US" altLang="ko-KR" sz="1200" b="1" dirty="0">
                <a:solidFill>
                  <a:schemeClr val="tx1">
                    <a:lumMod val="95000"/>
                    <a:lumOff val="5000"/>
                  </a:schemeClr>
                </a:solidFill>
                <a:latin typeface="맑은 고딕" pitchFamily="50" charset="-127"/>
              </a:rPr>
              <a:t>0, 0</a:t>
            </a:r>
            <a:r>
              <a:rPr lang="ko-KR" altLang="en-US" sz="1200" b="1" dirty="0">
                <a:solidFill>
                  <a:schemeClr val="tx1">
                    <a:lumMod val="95000"/>
                    <a:lumOff val="5000"/>
                  </a:schemeClr>
                </a:solidFill>
                <a:latin typeface="맑은 고딕" pitchFamily="50" charset="-127"/>
              </a:rPr>
              <a:t>으로 이동</a:t>
            </a:r>
          </a:p>
          <a:p>
            <a:pPr defTabSz="913755">
              <a:spcBef>
                <a:spcPts val="0"/>
              </a:spcBef>
              <a:buClr>
                <a:srgbClr val="506EA5"/>
              </a:buClr>
            </a:pPr>
            <a:r>
              <a:rPr lang="ko-KR" altLang="en-US"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display.println</a:t>
            </a:r>
            <a:r>
              <a:rPr lang="en-US" altLang="ko-KR" sz="1200" b="1" dirty="0">
                <a:solidFill>
                  <a:schemeClr val="tx1">
                    <a:lumMod val="95000"/>
                    <a:lumOff val="5000"/>
                  </a:schemeClr>
                </a:solidFill>
                <a:latin typeface="맑은 고딕" pitchFamily="50" charset="-127"/>
              </a:rPr>
              <a:t>("Sensor Value\n");  // </a:t>
            </a:r>
            <a:r>
              <a:rPr lang="ko-KR" altLang="en-US" sz="1200" b="1" dirty="0">
                <a:solidFill>
                  <a:schemeClr val="tx1">
                    <a:lumMod val="95000"/>
                    <a:lumOff val="5000"/>
                  </a:schemeClr>
                </a:solidFill>
                <a:latin typeface="맑은 고딕" pitchFamily="50" charset="-127"/>
              </a:rPr>
              <a:t>제목</a:t>
            </a:r>
            <a:r>
              <a:rPr lang="en-US" altLang="ko-KR" sz="1200" b="1" dirty="0">
                <a:solidFill>
                  <a:schemeClr val="tx1">
                    <a:lumMod val="95000"/>
                    <a:lumOff val="5000"/>
                  </a:schemeClr>
                </a:solidFill>
                <a:latin typeface="맑은 고딕" pitchFamily="50" charset="-127"/>
              </a:rPr>
              <a:t>, "Temp.&amp;</a:t>
            </a:r>
            <a:r>
              <a:rPr lang="en-US" altLang="ko-KR" sz="1200" b="1" dirty="0" err="1">
                <a:solidFill>
                  <a:schemeClr val="tx1">
                    <a:lumMod val="95000"/>
                    <a:lumOff val="5000"/>
                  </a:schemeClr>
                </a:solidFill>
                <a:latin typeface="맑은 고딕" pitchFamily="50" charset="-127"/>
              </a:rPr>
              <a:t>Humi</a:t>
            </a:r>
            <a:r>
              <a:rPr lang="en-US" altLang="ko-KR" sz="1200" b="1" dirty="0">
                <a:solidFill>
                  <a:schemeClr val="tx1">
                    <a:lumMod val="95000"/>
                    <a:lumOff val="5000"/>
                  </a:schemeClr>
                </a:solidFill>
                <a:latin typeface="맑은 고딕" pitchFamily="50" charset="-127"/>
              </a:rPr>
              <a:t>."</a:t>
            </a:r>
            <a:r>
              <a:rPr lang="ko-KR" altLang="en-US" sz="1200" b="1" dirty="0">
                <a:solidFill>
                  <a:schemeClr val="tx1">
                    <a:lumMod val="95000"/>
                    <a:lumOff val="5000"/>
                  </a:schemeClr>
                </a:solidFill>
                <a:latin typeface="맑은 고딕" pitchFamily="50" charset="-127"/>
              </a:rPr>
              <a:t>출력</a:t>
            </a:r>
          </a:p>
          <a:p>
            <a:pPr defTabSz="913755">
              <a:spcBef>
                <a:spcPts val="0"/>
              </a:spcBef>
              <a:buClr>
                <a:srgbClr val="506EA5"/>
              </a:buClr>
            </a:pPr>
            <a:r>
              <a:rPr lang="ko-KR" altLang="en-US"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display.print</a:t>
            </a:r>
            <a:r>
              <a:rPr lang="en-US" altLang="ko-KR" sz="1200" b="1" dirty="0">
                <a:solidFill>
                  <a:schemeClr val="tx1">
                    <a:lumMod val="95000"/>
                    <a:lumOff val="5000"/>
                  </a:schemeClr>
                </a:solidFill>
                <a:latin typeface="맑은 고딕" pitchFamily="50" charset="-127"/>
              </a:rPr>
              <a:t>("</a:t>
            </a:r>
            <a:r>
              <a:rPr lang="en-US" altLang="ko-KR" sz="1200" b="1" dirty="0" err="1">
                <a:solidFill>
                  <a:schemeClr val="tx1">
                    <a:lumMod val="95000"/>
                    <a:lumOff val="5000"/>
                  </a:schemeClr>
                </a:solidFill>
                <a:latin typeface="맑은 고딕" pitchFamily="50" charset="-127"/>
              </a:rPr>
              <a:t>Humi</a:t>
            </a:r>
            <a:r>
              <a:rPr lang="en-US" altLang="ko-KR" sz="1200" b="1" dirty="0">
                <a:solidFill>
                  <a:schemeClr val="tx1">
                    <a:lumMod val="95000"/>
                    <a:lumOff val="5000"/>
                  </a:schemeClr>
                </a:solidFill>
                <a:latin typeface="맑은 고딕" pitchFamily="50" charset="-127"/>
              </a:rPr>
              <a:t>. : "); </a:t>
            </a:r>
            <a:r>
              <a:rPr lang="en-US" altLang="ko-KR" sz="1200" b="1" dirty="0" err="1">
                <a:solidFill>
                  <a:schemeClr val="tx1">
                    <a:lumMod val="95000"/>
                    <a:lumOff val="5000"/>
                  </a:schemeClr>
                </a:solidFill>
                <a:latin typeface="맑은 고딕" pitchFamily="50" charset="-127"/>
              </a:rPr>
              <a:t>display.print</a:t>
            </a:r>
            <a:r>
              <a:rPr lang="en-US" altLang="ko-KR" sz="1200" b="1" dirty="0">
                <a:solidFill>
                  <a:schemeClr val="tx1">
                    <a:lumMod val="95000"/>
                    <a:lumOff val="5000"/>
                  </a:schemeClr>
                </a:solidFill>
                <a:latin typeface="맑은 고딕" pitchFamily="50" charset="-127"/>
              </a:rPr>
              <a:t>(h); </a:t>
            </a:r>
            <a:r>
              <a:rPr lang="en-US" altLang="ko-KR" sz="1200" b="1" dirty="0" err="1">
                <a:solidFill>
                  <a:schemeClr val="tx1">
                    <a:lumMod val="95000"/>
                    <a:lumOff val="5000"/>
                  </a:schemeClr>
                </a:solidFill>
                <a:latin typeface="맑은 고딕" pitchFamily="50" charset="-127"/>
              </a:rPr>
              <a:t>display.println</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display.print</a:t>
            </a:r>
            <a:r>
              <a:rPr lang="en-US" altLang="ko-KR" sz="1200" b="1" dirty="0">
                <a:solidFill>
                  <a:schemeClr val="tx1">
                    <a:lumMod val="95000"/>
                    <a:lumOff val="5000"/>
                  </a:schemeClr>
                </a:solidFill>
                <a:latin typeface="맑은 고딕" pitchFamily="50" charset="-127"/>
              </a:rPr>
              <a:t>("Temp. : "); </a:t>
            </a:r>
            <a:r>
              <a:rPr lang="en-US" altLang="ko-KR" sz="1200" b="1" dirty="0" err="1">
                <a:solidFill>
                  <a:schemeClr val="tx1">
                    <a:lumMod val="95000"/>
                    <a:lumOff val="5000"/>
                  </a:schemeClr>
                </a:solidFill>
                <a:latin typeface="맑은 고딕" pitchFamily="50" charset="-127"/>
              </a:rPr>
              <a:t>display.print</a:t>
            </a:r>
            <a:r>
              <a:rPr lang="en-US" altLang="ko-KR" sz="1200" b="1" dirty="0">
                <a:solidFill>
                  <a:schemeClr val="tx1">
                    <a:lumMod val="95000"/>
                    <a:lumOff val="5000"/>
                  </a:schemeClr>
                </a:solidFill>
                <a:latin typeface="맑은 고딕" pitchFamily="50" charset="-127"/>
              </a:rPr>
              <a:t>(t); </a:t>
            </a:r>
            <a:r>
              <a:rPr lang="en-US" altLang="ko-KR" sz="1200" b="1" dirty="0" err="1">
                <a:solidFill>
                  <a:schemeClr val="tx1">
                    <a:lumMod val="95000"/>
                    <a:lumOff val="5000"/>
                  </a:schemeClr>
                </a:solidFill>
                <a:latin typeface="맑은 고딕" pitchFamily="50" charset="-127"/>
              </a:rPr>
              <a:t>display.println</a:t>
            </a:r>
            <a:r>
              <a:rPr lang="en-US" altLang="ko-KR" sz="1200" b="1" dirty="0">
                <a:solidFill>
                  <a:schemeClr val="tx1">
                    <a:lumMod val="95000"/>
                    <a:lumOff val="5000"/>
                  </a:schemeClr>
                </a:solidFill>
                <a:latin typeface="맑은 고딕" pitchFamily="50" charset="-127"/>
              </a:rPr>
              <a:t>("[*C]");</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display.print</a:t>
            </a:r>
            <a:r>
              <a:rPr lang="en-US" altLang="ko-KR" sz="1200" b="1" dirty="0">
                <a:solidFill>
                  <a:schemeClr val="tx1">
                    <a:lumMod val="95000"/>
                    <a:lumOff val="5000"/>
                  </a:schemeClr>
                </a:solidFill>
                <a:latin typeface="맑은 고딕" pitchFamily="50" charset="-127"/>
              </a:rPr>
              <a:t>("Lux. : "); </a:t>
            </a:r>
            <a:r>
              <a:rPr lang="en-US" altLang="ko-KR" sz="1200" b="1" dirty="0" err="1">
                <a:solidFill>
                  <a:schemeClr val="tx1">
                    <a:lumMod val="95000"/>
                    <a:lumOff val="5000"/>
                  </a:schemeClr>
                </a:solidFill>
                <a:latin typeface="맑은 고딕" pitchFamily="50" charset="-127"/>
              </a:rPr>
              <a:t>display.print</a:t>
            </a:r>
            <a:r>
              <a:rPr lang="en-US" altLang="ko-KR" sz="1200" b="1" dirty="0">
                <a:solidFill>
                  <a:schemeClr val="tx1">
                    <a:lumMod val="95000"/>
                    <a:lumOff val="5000"/>
                  </a:schemeClr>
                </a:solidFill>
                <a:latin typeface="맑은 고딕" pitchFamily="50" charset="-127"/>
              </a:rPr>
              <a:t>(lux);</a:t>
            </a:r>
            <a:r>
              <a:rPr lang="en-US" altLang="ko-KR" sz="1200" b="1" dirty="0" err="1">
                <a:solidFill>
                  <a:schemeClr val="tx1">
                    <a:lumMod val="95000"/>
                    <a:lumOff val="5000"/>
                  </a:schemeClr>
                </a:solidFill>
                <a:latin typeface="맑은 고딕" pitchFamily="50" charset="-127"/>
              </a:rPr>
              <a:t>display.println</a:t>
            </a:r>
            <a:r>
              <a:rPr lang="en-US" altLang="ko-KR" sz="1200" b="1" dirty="0">
                <a:solidFill>
                  <a:schemeClr val="tx1">
                    <a:lumMod val="95000"/>
                    <a:lumOff val="5000"/>
                  </a:schemeClr>
                </a:solidFill>
                <a:latin typeface="맑은 고딕" pitchFamily="50" charset="-127"/>
              </a:rPr>
              <a:t>("[lux]");</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display.display</a:t>
            </a:r>
            <a:r>
              <a:rPr lang="en-US" altLang="ko-KR" sz="1200" b="1" dirty="0">
                <a:solidFill>
                  <a:schemeClr val="tx1">
                    <a:lumMod val="95000"/>
                    <a:lumOff val="5000"/>
                  </a:schemeClr>
                </a:solidFill>
                <a:latin typeface="맑은 고딕" pitchFamily="50" charset="-127"/>
              </a:rPr>
              <a:t>();</a:t>
            </a:r>
          </a:p>
        </p:txBody>
      </p:sp>
      <p:sp>
        <p:nvSpPr>
          <p:cNvPr id="10" name="직사각형 9">
            <a:extLst>
              <a:ext uri="{FF2B5EF4-FFF2-40B4-BE49-F238E27FC236}">
                <a16:creationId xmlns:a16="http://schemas.microsoft.com/office/drawing/2014/main" id="{F327497F-F08D-42D2-BE82-F6439FF8CFFE}"/>
              </a:ext>
            </a:extLst>
          </p:cNvPr>
          <p:cNvSpPr/>
          <p:nvPr/>
        </p:nvSpPr>
        <p:spPr>
          <a:xfrm>
            <a:off x="715286" y="990935"/>
            <a:ext cx="5040560"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6B19BA85-3F04-42C9-B4AD-23DDF19F6DBF}"/>
              </a:ext>
            </a:extLst>
          </p:cNvPr>
          <p:cNvSpPr/>
          <p:nvPr/>
        </p:nvSpPr>
        <p:spPr>
          <a:xfrm>
            <a:off x="5833045" y="1015859"/>
            <a:ext cx="5040560" cy="3340357"/>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myFile</a:t>
            </a:r>
            <a:r>
              <a:rPr lang="en-US" altLang="ko-KR" sz="1200" b="1" dirty="0">
                <a:solidFill>
                  <a:schemeClr val="tx1">
                    <a:lumMod val="95000"/>
                    <a:lumOff val="5000"/>
                  </a:schemeClr>
                </a:solidFill>
                <a:latin typeface="맑은 고딕" pitchFamily="50" charset="-127"/>
              </a:rPr>
              <a:t> = </a:t>
            </a:r>
            <a:r>
              <a:rPr lang="en-US" altLang="ko-KR" sz="1200" b="1" dirty="0" err="1">
                <a:solidFill>
                  <a:schemeClr val="tx1">
                    <a:lumMod val="95000"/>
                    <a:lumOff val="5000"/>
                  </a:schemeClr>
                </a:solidFill>
                <a:latin typeface="맑은 고딕" pitchFamily="50" charset="-127"/>
              </a:rPr>
              <a:t>SD.open</a:t>
            </a:r>
            <a:r>
              <a:rPr lang="en-US" altLang="ko-KR" sz="1200" b="1" dirty="0">
                <a:solidFill>
                  <a:schemeClr val="tx1">
                    <a:lumMod val="95000"/>
                    <a:lumOff val="5000"/>
                  </a:schemeClr>
                </a:solidFill>
                <a:latin typeface="맑은 고딕" pitchFamily="50" charset="-127"/>
              </a:rPr>
              <a:t>("result.csv", FILE_WRITE);</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if (</a:t>
            </a:r>
            <a:r>
              <a:rPr lang="en-US" altLang="ko-KR" sz="1200" b="1" dirty="0" err="1">
                <a:solidFill>
                  <a:schemeClr val="tx1">
                    <a:lumMod val="95000"/>
                    <a:lumOff val="5000"/>
                  </a:schemeClr>
                </a:solidFill>
                <a:latin typeface="맑은 고딕" pitchFamily="50" charset="-127"/>
              </a:rPr>
              <a:t>myFile</a:t>
            </a: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Serial.println</a:t>
            </a:r>
            <a:r>
              <a:rPr lang="en-US" altLang="ko-KR" sz="1200" b="1" dirty="0">
                <a:solidFill>
                  <a:schemeClr val="tx1">
                    <a:lumMod val="95000"/>
                    <a:lumOff val="5000"/>
                  </a:schemeClr>
                </a:solidFill>
                <a:latin typeface="맑은 고딕" pitchFamily="50" charset="-127"/>
              </a:rPr>
              <a:t>("Writing </a:t>
            </a:r>
            <a:r>
              <a:rPr lang="en-US" altLang="ko-KR" sz="1200" b="1" dirty="0" err="1">
                <a:solidFill>
                  <a:schemeClr val="tx1">
                    <a:lumMod val="95000"/>
                    <a:lumOff val="5000"/>
                  </a:schemeClr>
                </a:solidFill>
                <a:latin typeface="맑은 고딕" pitchFamily="50" charset="-127"/>
              </a:rPr>
              <a:t>humi</a:t>
            </a:r>
            <a:r>
              <a:rPr lang="en-US" altLang="ko-KR" sz="1200" b="1" dirty="0">
                <a:solidFill>
                  <a:schemeClr val="tx1">
                    <a:lumMod val="95000"/>
                    <a:lumOff val="5000"/>
                  </a:schemeClr>
                </a:solidFill>
                <a:latin typeface="맑은 고딕" pitchFamily="50" charset="-127"/>
              </a:rPr>
              <a:t>. temp. lux. to result.csv");</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a:t>
            </a:r>
            <a:r>
              <a:rPr lang="en-US" altLang="ko-KR" sz="1200" b="1" dirty="0" err="1">
                <a:solidFill>
                  <a:schemeClr val="tx1">
                    <a:lumMod val="95000"/>
                    <a:lumOff val="5000"/>
                  </a:schemeClr>
                </a:solidFill>
                <a:latin typeface="맑은 고딕" pitchFamily="50" charset="-127"/>
              </a:rPr>
              <a:t>Humi</a:t>
            </a:r>
            <a:r>
              <a:rPr lang="en-US" altLang="ko-KR" sz="1200" b="1" dirty="0">
                <a:solidFill>
                  <a:schemeClr val="tx1">
                    <a:lumMod val="95000"/>
                    <a:lumOff val="5000"/>
                  </a:schemeClr>
                </a:solidFill>
                <a:latin typeface="맑은 고딕" pitchFamily="50" charset="-127"/>
              </a:rPr>
              <a:t>. : ");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(h);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("Temp. : ");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("[*C]\t");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("Light: ");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(lux); </a:t>
            </a:r>
            <a:r>
              <a:rPr lang="en-US" altLang="ko-KR" sz="1200" b="1" dirty="0" err="1">
                <a:solidFill>
                  <a:schemeClr val="tx1">
                    <a:lumMod val="95000"/>
                    <a:lumOff val="5000"/>
                  </a:schemeClr>
                </a:solidFill>
                <a:latin typeface="맑은 고딕" pitchFamily="50" charset="-127"/>
              </a:rPr>
              <a:t>Serial.println</a:t>
            </a:r>
            <a:r>
              <a:rPr lang="en-US" altLang="ko-KR" sz="1200" b="1" dirty="0">
                <a:solidFill>
                  <a:schemeClr val="tx1">
                    <a:lumMod val="95000"/>
                    <a:lumOff val="5000"/>
                  </a:schemeClr>
                </a:solidFill>
                <a:latin typeface="맑은 고딕" pitchFamily="50" charset="-127"/>
              </a:rPr>
              <a:t>("[lux]");</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myFile.print</a:t>
            </a:r>
            <a:r>
              <a:rPr lang="en-US" altLang="ko-KR" sz="1200" b="1" dirty="0">
                <a:solidFill>
                  <a:schemeClr val="tx1">
                    <a:lumMod val="95000"/>
                    <a:lumOff val="5000"/>
                  </a:schemeClr>
                </a:solidFill>
                <a:latin typeface="맑은 고딕" pitchFamily="50" charset="-127"/>
              </a:rPr>
              <a:t>(h);</a:t>
            </a:r>
            <a:r>
              <a:rPr lang="en-US" altLang="ko-KR" sz="1200" b="1" dirty="0" err="1">
                <a:solidFill>
                  <a:schemeClr val="tx1">
                    <a:lumMod val="95000"/>
                    <a:lumOff val="5000"/>
                  </a:schemeClr>
                </a:solidFill>
                <a:latin typeface="맑은 고딕" pitchFamily="50" charset="-127"/>
              </a:rPr>
              <a:t>myFile.print</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myFile.print</a:t>
            </a:r>
            <a:r>
              <a:rPr lang="en-US" altLang="ko-KR" sz="1200" b="1" dirty="0">
                <a:solidFill>
                  <a:schemeClr val="tx1">
                    <a:lumMod val="95000"/>
                    <a:lumOff val="5000"/>
                  </a:schemeClr>
                </a:solidFill>
                <a:latin typeface="맑은 고딕" pitchFamily="50" charset="-127"/>
              </a:rPr>
              <a:t>(t);</a:t>
            </a:r>
            <a:r>
              <a:rPr lang="en-US" altLang="ko-KR" sz="1200" b="1" dirty="0" err="1">
                <a:solidFill>
                  <a:schemeClr val="tx1">
                    <a:lumMod val="95000"/>
                    <a:lumOff val="5000"/>
                  </a:schemeClr>
                </a:solidFill>
                <a:latin typeface="맑은 고딕" pitchFamily="50" charset="-127"/>
              </a:rPr>
              <a:t>myFile.print</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myFile.println</a:t>
            </a:r>
            <a:r>
              <a:rPr lang="en-US" altLang="ko-KR" sz="1200" b="1" dirty="0">
                <a:solidFill>
                  <a:schemeClr val="tx1">
                    <a:lumMod val="95000"/>
                    <a:lumOff val="5000"/>
                  </a:schemeClr>
                </a:solidFill>
                <a:latin typeface="맑은 고딕" pitchFamily="50" charset="-127"/>
              </a:rPr>
              <a:t>(lux);</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myFile.close</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Serial.println</a:t>
            </a:r>
            <a:r>
              <a:rPr lang="en-US" altLang="ko-KR" sz="1200" b="1" dirty="0">
                <a:solidFill>
                  <a:schemeClr val="tx1">
                    <a:lumMod val="95000"/>
                    <a:lumOff val="5000"/>
                  </a:schemeClr>
                </a:solidFill>
                <a:latin typeface="맑은 고딕" pitchFamily="50" charset="-127"/>
              </a:rPr>
              <a:t>("done.");</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 else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Serial.println</a:t>
            </a:r>
            <a:r>
              <a:rPr lang="en-US" altLang="ko-KR" sz="1200" b="1" dirty="0">
                <a:solidFill>
                  <a:schemeClr val="tx1">
                    <a:lumMod val="95000"/>
                    <a:lumOff val="5000"/>
                  </a:schemeClr>
                </a:solidFill>
                <a:latin typeface="맑은 고딕" pitchFamily="50" charset="-127"/>
              </a:rPr>
              <a:t>("error opening result.csv");</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delay(1000);</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a:t>
            </a:r>
          </a:p>
        </p:txBody>
      </p:sp>
      <p:sp>
        <p:nvSpPr>
          <p:cNvPr id="14" name="직사각형 13">
            <a:extLst>
              <a:ext uri="{FF2B5EF4-FFF2-40B4-BE49-F238E27FC236}">
                <a16:creationId xmlns:a16="http://schemas.microsoft.com/office/drawing/2014/main" id="{723EB712-8783-4A12-933D-A27C5FB94BAF}"/>
              </a:ext>
            </a:extLst>
          </p:cNvPr>
          <p:cNvSpPr/>
          <p:nvPr/>
        </p:nvSpPr>
        <p:spPr>
          <a:xfrm>
            <a:off x="5836367" y="998769"/>
            <a:ext cx="5040560"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691399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a:bodyPr>
          <a:lstStyle/>
          <a:p>
            <a:r>
              <a:rPr lang="en-US" altLang="ko-KR" b="1" dirty="0"/>
              <a:t>2</a:t>
            </a:r>
            <a:r>
              <a:rPr lang="ko-KR" altLang="en-US" b="1" dirty="0"/>
              <a:t>부 </a:t>
            </a:r>
            <a:r>
              <a:rPr lang="en-US" altLang="ko-KR" b="1" dirty="0"/>
              <a:t>NTP, MQTT</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981182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a:bodyPr>
          <a:lstStyle/>
          <a:p>
            <a:r>
              <a:rPr lang="en-US" altLang="ko-KR" b="1" dirty="0"/>
              <a:t>NTP</a:t>
            </a:r>
            <a:r>
              <a:rPr lang="en-US" altLang="ko-KR" dirty="0"/>
              <a:t>(Network Time Protocol)</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3257611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DE8B3D0E-017F-4727-83C2-75037A734A37}"/>
              </a:ext>
            </a:extLst>
          </p:cNvPr>
          <p:cNvSpPr>
            <a:spLocks noGrp="1"/>
          </p:cNvSpPr>
          <p:nvPr>
            <p:ph type="body" sz="quarter" idx="11"/>
          </p:nvPr>
        </p:nvSpPr>
        <p:spPr>
          <a:xfrm>
            <a:off x="1623804" y="1367805"/>
            <a:ext cx="8241689" cy="359890"/>
          </a:xfrm>
        </p:spPr>
        <p:txBody>
          <a:bodyPr/>
          <a:lstStyle/>
          <a:p>
            <a:r>
              <a:rPr lang="ko-KR" altLang="en-US" sz="1800" dirty="0"/>
              <a:t>초기 내장 프로그램</a:t>
            </a:r>
            <a:endParaRPr lang="en-US" altLang="ko-KR" sz="1600" dirty="0"/>
          </a:p>
          <a:p>
            <a:pPr lvl="1"/>
            <a:r>
              <a:rPr lang="ko-KR" altLang="en-US" sz="1699" dirty="0"/>
              <a:t>보드가 부착된 여러 소자들의 동작 상태를 간략히 테스트 함</a:t>
            </a:r>
            <a:endParaRPr lang="en-US" altLang="ko-KR" sz="1699" dirty="0"/>
          </a:p>
          <a:p>
            <a:pPr lvl="1"/>
            <a:r>
              <a:rPr lang="ko-KR" altLang="en-US" sz="1600" dirty="0"/>
              <a:t>새로운 프로그램</a:t>
            </a:r>
            <a:r>
              <a:rPr lang="en-US" altLang="ko-KR" sz="1600" dirty="0"/>
              <a:t>(</a:t>
            </a:r>
            <a:r>
              <a:rPr lang="ko-KR" altLang="en-US" sz="1600" dirty="0"/>
              <a:t>스케치</a:t>
            </a:r>
            <a:r>
              <a:rPr lang="en-US" altLang="ko-KR" sz="1600" dirty="0"/>
              <a:t>)</a:t>
            </a:r>
            <a:r>
              <a:rPr lang="ko-KR" altLang="en-US" sz="1600" dirty="0"/>
              <a:t>를 업로드 하면 초기 내장 프로그램을 사라짐</a:t>
            </a:r>
          </a:p>
        </p:txBody>
      </p:sp>
      <p:sp>
        <p:nvSpPr>
          <p:cNvPr id="4" name="제목 3">
            <a:extLst>
              <a:ext uri="{FF2B5EF4-FFF2-40B4-BE49-F238E27FC236}">
                <a16:creationId xmlns:a16="http://schemas.microsoft.com/office/drawing/2014/main" id="{ADB48DC7-8C56-42E9-BD47-6836BC7F6E6E}"/>
              </a:ext>
            </a:extLst>
          </p:cNvPr>
          <p:cNvSpPr>
            <a:spLocks noGrp="1"/>
          </p:cNvSpPr>
          <p:nvPr>
            <p:ph type="title"/>
          </p:nvPr>
        </p:nvSpPr>
        <p:spPr>
          <a:xfrm>
            <a:off x="181419" y="85023"/>
            <a:ext cx="10842913" cy="400049"/>
          </a:xfrm>
        </p:spPr>
        <p:txBody>
          <a:bodyPr/>
          <a:lstStyle/>
          <a:p>
            <a:r>
              <a:rPr lang="ko-KR" altLang="en-US" dirty="0"/>
              <a:t>자</a:t>
            </a:r>
            <a:r>
              <a:rPr lang="en-US" altLang="ko-KR" dirty="0"/>
              <a:t>~ </a:t>
            </a:r>
            <a:r>
              <a:rPr lang="ko-KR" altLang="en-US" dirty="0"/>
              <a:t>정리를 좀 하죠</a:t>
            </a:r>
            <a:r>
              <a:rPr lang="en-US" altLang="ko-KR" dirty="0"/>
              <a:t>!</a:t>
            </a:r>
            <a:endParaRPr lang="ko-KR" altLang="en-US" dirty="0"/>
          </a:p>
        </p:txBody>
      </p:sp>
    </p:spTree>
    <p:extLst>
      <p:ext uri="{BB962C8B-B14F-4D97-AF65-F5344CB8AC3E}">
        <p14:creationId xmlns:p14="http://schemas.microsoft.com/office/powerpoint/2010/main" val="38401294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NTP(Network Time Protocol)</a:t>
            </a:r>
            <a:endParaRPr lang="ko-KR" altLang="en-US" dirty="0"/>
          </a:p>
        </p:txBody>
      </p:sp>
      <p:sp>
        <p:nvSpPr>
          <p:cNvPr id="2" name="내용 개체 틀 1"/>
          <p:cNvSpPr>
            <a:spLocks noGrp="1"/>
          </p:cNvSpPr>
          <p:nvPr>
            <p:ph sz="quarter" idx="11"/>
          </p:nvPr>
        </p:nvSpPr>
        <p:spPr>
          <a:xfrm>
            <a:off x="266400" y="578149"/>
            <a:ext cx="6790781" cy="1745730"/>
          </a:xfrm>
        </p:spPr>
        <p:txBody>
          <a:bodyPr/>
          <a:lstStyle/>
          <a:p>
            <a:r>
              <a:rPr lang="en-US" altLang="ko-KR" dirty="0"/>
              <a:t>NTP(Network Time Protocol)</a:t>
            </a:r>
          </a:p>
          <a:p>
            <a:pPr lvl="2"/>
            <a:r>
              <a:rPr lang="en-US" altLang="ko-KR" sz="1400" dirty="0"/>
              <a:t>It’s a standard Internet Protocol(IP) for synchronizing the computer clocks to some reference over a network</a:t>
            </a:r>
          </a:p>
          <a:p>
            <a:r>
              <a:rPr lang="en-US" altLang="ko-KR" dirty="0"/>
              <a:t>How HTP Works?</a:t>
            </a:r>
          </a:p>
          <a:p>
            <a:pPr lvl="1"/>
            <a:r>
              <a:rPr lang="en-US" altLang="ko-KR" sz="1600" dirty="0"/>
              <a:t>NTP can operate in a number of ways. The most common configuration is to operate in client-server mode. The basic working principle is as follows:</a:t>
            </a:r>
          </a:p>
          <a:p>
            <a:pPr lvl="2"/>
            <a:r>
              <a:rPr lang="en-US" altLang="ko-KR" sz="1400" dirty="0"/>
              <a:t>The client device such as ESP8266 connects to the server using the User Datagram Protocol(UDP) on port 123.</a:t>
            </a:r>
          </a:p>
          <a:p>
            <a:pPr lvl="2"/>
            <a:r>
              <a:rPr lang="en-US" altLang="ko-KR" sz="1400" dirty="0"/>
              <a:t>A Client then transmits a request packet to a NTP server.</a:t>
            </a:r>
          </a:p>
          <a:p>
            <a:pPr lvl="2"/>
            <a:r>
              <a:rPr lang="en-US" altLang="ko-KR" sz="1400" dirty="0"/>
              <a:t>In response of this request the NTP server sends a time stamp packet.</a:t>
            </a:r>
          </a:p>
          <a:p>
            <a:pPr lvl="2"/>
            <a:r>
              <a:rPr lang="en-US" altLang="ko-KR" sz="1400" dirty="0"/>
              <a:t>A time stamp packet contains multiple information like UNIX timestamp, accuracy, delay or </a:t>
            </a:r>
            <a:r>
              <a:rPr lang="en-US" altLang="ko-KR" sz="1400" dirty="0" err="1"/>
              <a:t>timezone</a:t>
            </a:r>
            <a:r>
              <a:rPr lang="en-US" altLang="ko-KR" sz="1400" dirty="0"/>
              <a:t>.</a:t>
            </a:r>
          </a:p>
          <a:p>
            <a:pPr lvl="2"/>
            <a:r>
              <a:rPr lang="en-US" altLang="ko-KR" sz="1400" dirty="0"/>
              <a:t>A client can then parse out current data &amp; time values.</a:t>
            </a:r>
            <a:endParaRPr lang="en-US" altLang="ko-KR" dirty="0"/>
          </a:p>
          <a:p>
            <a:pPr lvl="2"/>
            <a:endParaRPr lang="en-US" altLang="ko-KR" dirty="0"/>
          </a:p>
          <a:p>
            <a:pPr lvl="2"/>
            <a:endParaRPr lang="en-US" altLang="ko-KR" dirty="0"/>
          </a:p>
          <a:p>
            <a:pPr lvl="2"/>
            <a:endParaRPr lang="en-US" altLang="ko-KR" dirty="0"/>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120</a:t>
            </a:fld>
            <a:endParaRPr lang="en-US" dirty="0"/>
          </a:p>
        </p:txBody>
      </p:sp>
      <p:pic>
        <p:nvPicPr>
          <p:cNvPr id="5" name="Picture 2" descr="NTP Server Working - Request And Timestamp Packet Transfer">
            <a:extLst>
              <a:ext uri="{FF2B5EF4-FFF2-40B4-BE49-F238E27FC236}">
                <a16:creationId xmlns:a16="http://schemas.microsoft.com/office/drawing/2014/main" id="{3B9DD41A-4DD3-4601-B512-94D19129E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7253" y="1943943"/>
            <a:ext cx="3595428" cy="2142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8305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NTP(Network Time Protocol)</a:t>
            </a:r>
            <a:endParaRPr lang="ko-KR" altLang="en-US" dirty="0"/>
          </a:p>
        </p:txBody>
      </p:sp>
      <p:sp>
        <p:nvSpPr>
          <p:cNvPr id="2" name="내용 개체 틀 1"/>
          <p:cNvSpPr>
            <a:spLocks noGrp="1"/>
          </p:cNvSpPr>
          <p:nvPr>
            <p:ph sz="quarter" idx="11"/>
          </p:nvPr>
        </p:nvSpPr>
        <p:spPr>
          <a:xfrm>
            <a:off x="266400" y="578149"/>
            <a:ext cx="11039253" cy="1745730"/>
          </a:xfrm>
        </p:spPr>
        <p:txBody>
          <a:bodyPr/>
          <a:lstStyle/>
          <a:p>
            <a:r>
              <a:rPr lang="en-US" altLang="ko-KR" sz="1600" dirty="0"/>
              <a:t>NTP</a:t>
            </a:r>
            <a:r>
              <a:rPr lang="ko-KR" altLang="en-US" sz="1600" dirty="0"/>
              <a:t> </a:t>
            </a:r>
            <a:r>
              <a:rPr lang="en-US" altLang="ko-KR" sz="1600" dirty="0"/>
              <a:t>Client</a:t>
            </a:r>
            <a:r>
              <a:rPr lang="ko-KR" altLang="en-US" sz="1600" dirty="0"/>
              <a:t> 라이브러리 설치</a:t>
            </a:r>
            <a:endParaRPr lang="en-US" altLang="ko-KR" sz="1600" dirty="0"/>
          </a:p>
          <a:p>
            <a:pPr lvl="1"/>
            <a:r>
              <a:rPr lang="ko-KR" altLang="en-US" sz="1600" dirty="0"/>
              <a:t>단계 </a:t>
            </a:r>
            <a:r>
              <a:rPr lang="en-US" altLang="ko-KR" sz="1600" dirty="0"/>
              <a:t>1. </a:t>
            </a:r>
            <a:r>
              <a:rPr lang="ko-KR" altLang="en-US" sz="1600" dirty="0"/>
              <a:t>라이브러리 다운로드</a:t>
            </a:r>
            <a:endParaRPr lang="en-US" altLang="ko-KR" sz="1600" dirty="0"/>
          </a:p>
          <a:p>
            <a:pPr lvl="2"/>
            <a:r>
              <a:rPr lang="ko-KR" altLang="en-US" dirty="0"/>
              <a:t>여기</a:t>
            </a:r>
            <a:r>
              <a:rPr lang="en-US" altLang="ko-KR" dirty="0"/>
              <a:t>(</a:t>
            </a:r>
            <a:r>
              <a:rPr lang="en-US" altLang="ko-KR" dirty="0">
                <a:hlinkClick r:id="rId3"/>
              </a:rPr>
              <a:t>https://github.com/taranais/NTPClient</a:t>
            </a:r>
            <a:r>
              <a:rPr lang="en-US" altLang="ko-KR" dirty="0"/>
              <a:t>) </a:t>
            </a:r>
            <a:r>
              <a:rPr lang="ko-KR" altLang="en-US" dirty="0"/>
              <a:t>접속</a:t>
            </a:r>
            <a:endParaRPr lang="en-US" altLang="ko-KR" dirty="0"/>
          </a:p>
          <a:p>
            <a:pPr lvl="2"/>
            <a:r>
              <a:rPr lang="en-US" altLang="ko-KR" dirty="0"/>
              <a:t>Download ZIP </a:t>
            </a:r>
            <a:r>
              <a:rPr lang="ko-KR" altLang="en-US" dirty="0"/>
              <a:t>선택</a:t>
            </a:r>
            <a:r>
              <a:rPr lang="en-US" altLang="ko-KR" dirty="0"/>
              <a:t> </a:t>
            </a:r>
            <a:r>
              <a:rPr lang="en-US" altLang="ko-KR" dirty="0">
                <a:sym typeface="Wingdings" panose="05000000000000000000" pitchFamily="2" charset="2"/>
              </a:rPr>
              <a:t> Zip </a:t>
            </a:r>
            <a:r>
              <a:rPr lang="ko-KR" altLang="en-US" dirty="0">
                <a:sym typeface="Wingdings" panose="05000000000000000000" pitchFamily="2" charset="2"/>
              </a:rPr>
              <a:t>파일이 내 컴퓨터의  </a:t>
            </a:r>
            <a:r>
              <a:rPr lang="en-US" altLang="ko-KR" dirty="0">
                <a:sym typeface="Wingdings" panose="05000000000000000000" pitchFamily="2" charset="2"/>
              </a:rPr>
              <a:t>‘</a:t>
            </a:r>
            <a:r>
              <a:rPr lang="ko-KR" altLang="en-US" dirty="0">
                <a:sym typeface="Wingdings" panose="05000000000000000000" pitchFamily="2" charset="2"/>
              </a:rPr>
              <a:t>다운로드</a:t>
            </a:r>
            <a:r>
              <a:rPr lang="en-US" altLang="ko-KR" dirty="0">
                <a:sym typeface="Wingdings" panose="05000000000000000000" pitchFamily="2" charset="2"/>
              </a:rPr>
              <a:t>‘ </a:t>
            </a:r>
            <a:r>
              <a:rPr lang="ko-KR" altLang="en-US" dirty="0">
                <a:sym typeface="Wingdings" panose="05000000000000000000" pitchFamily="2" charset="2"/>
              </a:rPr>
              <a:t>폴더에 저장됨</a:t>
            </a:r>
            <a:r>
              <a:rPr lang="en-US" altLang="ko-KR" dirty="0">
                <a:sym typeface="Wingdings" panose="05000000000000000000" pitchFamily="2" charset="2"/>
              </a:rPr>
              <a:t>(</a:t>
            </a:r>
            <a:r>
              <a:rPr lang="ko-KR" altLang="en-US" dirty="0">
                <a:sym typeface="Wingdings" panose="05000000000000000000" pitchFamily="2" charset="2"/>
              </a:rPr>
              <a:t>압축 풀지 마세요</a:t>
            </a:r>
            <a:r>
              <a:rPr lang="en-US" altLang="ko-KR" dirty="0">
                <a:sym typeface="Wingdings" panose="05000000000000000000" pitchFamily="2" charset="2"/>
              </a:rPr>
              <a:t>)</a:t>
            </a:r>
            <a:endParaRPr lang="en-US" altLang="ko-KR" dirty="0"/>
          </a:p>
          <a:p>
            <a:pPr lvl="3"/>
            <a:endParaRPr lang="en-US" altLang="ko-KR" dirty="0"/>
          </a:p>
          <a:p>
            <a:pPr lvl="2"/>
            <a:endParaRPr lang="en-US" altLang="ko-KR" dirty="0"/>
          </a:p>
          <a:p>
            <a:pPr lvl="1"/>
            <a:endParaRPr lang="en-US" altLang="ko-KR" dirty="0"/>
          </a:p>
          <a:p>
            <a:pPr lvl="1"/>
            <a:endParaRPr lang="en-US" altLang="ko-KR" sz="1600" dirty="0"/>
          </a:p>
          <a:p>
            <a:pPr lvl="1"/>
            <a:endParaRPr lang="en-US" altLang="ko-KR" dirty="0"/>
          </a:p>
          <a:p>
            <a:pPr lvl="1"/>
            <a:endParaRPr lang="en-US" altLang="ko-KR" sz="1600" dirty="0"/>
          </a:p>
          <a:p>
            <a:pPr lvl="1"/>
            <a:endParaRPr lang="en-US" altLang="ko-KR" dirty="0"/>
          </a:p>
          <a:p>
            <a:pPr lvl="1"/>
            <a:endParaRPr lang="en-US" altLang="ko-KR" sz="1600" dirty="0"/>
          </a:p>
          <a:p>
            <a:pPr lvl="1"/>
            <a:r>
              <a:rPr lang="ko-KR" altLang="en-US" dirty="0"/>
              <a:t>단계 </a:t>
            </a:r>
            <a:r>
              <a:rPr lang="en-US" altLang="ko-KR" dirty="0"/>
              <a:t>2. Zip </a:t>
            </a:r>
            <a:r>
              <a:rPr lang="ko-KR" altLang="en-US" dirty="0"/>
              <a:t>파일 형태의 라이브러리 파일을 </a:t>
            </a:r>
            <a:r>
              <a:rPr lang="ko-KR" altLang="en-US" dirty="0" err="1"/>
              <a:t>아두이노</a:t>
            </a:r>
            <a:r>
              <a:rPr lang="ko-KR" altLang="en-US" dirty="0"/>
              <a:t> </a:t>
            </a:r>
            <a:r>
              <a:rPr lang="en-US" altLang="ko-KR" dirty="0"/>
              <a:t>IDE</a:t>
            </a:r>
            <a:r>
              <a:rPr lang="ko-KR" altLang="en-US" dirty="0"/>
              <a:t>에 추가 </a:t>
            </a:r>
            <a:endParaRPr lang="en-US" altLang="ko-KR" dirty="0"/>
          </a:p>
          <a:p>
            <a:pPr lvl="2"/>
            <a:r>
              <a:rPr lang="ko-KR" altLang="en-US" dirty="0" err="1"/>
              <a:t>아두이노</a:t>
            </a:r>
            <a:r>
              <a:rPr lang="ko-KR" altLang="en-US" dirty="0"/>
              <a:t> 통합개발환경</a:t>
            </a:r>
            <a:r>
              <a:rPr lang="en-US" altLang="ko-KR" dirty="0"/>
              <a:t>(IDE)</a:t>
            </a:r>
            <a:r>
              <a:rPr lang="ko-KR" altLang="en-US" dirty="0"/>
              <a:t>의 주 메뉴에서 </a:t>
            </a:r>
            <a:r>
              <a:rPr lang="ko-KR" altLang="en-US" i="1" dirty="0"/>
              <a:t>스케치</a:t>
            </a:r>
            <a:r>
              <a:rPr lang="en-US" altLang="ko-KR" i="1" dirty="0"/>
              <a:t>/</a:t>
            </a:r>
            <a:r>
              <a:rPr lang="ko-KR" altLang="en-US" i="1" dirty="0"/>
              <a:t>라이브러리 포함하기</a:t>
            </a:r>
            <a:r>
              <a:rPr lang="en-US" altLang="ko-KR" i="1" dirty="0"/>
              <a:t>/.ZIP </a:t>
            </a:r>
            <a:r>
              <a:rPr lang="ko-KR" altLang="en-US" i="1" dirty="0"/>
              <a:t>라이브러리 추가 </a:t>
            </a:r>
            <a:r>
              <a:rPr lang="ko-KR" altLang="en-US" dirty="0"/>
              <a:t>선택</a:t>
            </a:r>
            <a:endParaRPr lang="en-US" altLang="ko-KR" dirty="0"/>
          </a:p>
          <a:p>
            <a:pPr lvl="2"/>
            <a:r>
              <a:rPr lang="ko-KR" altLang="en-US" sz="1600" dirty="0"/>
              <a:t>다운로드 폴더에 있는 </a:t>
            </a:r>
            <a:r>
              <a:rPr lang="en-US" altLang="ko-KR" sz="1600" dirty="0"/>
              <a:t>NTPClient-master.zip </a:t>
            </a:r>
            <a:r>
              <a:rPr lang="ko-KR" altLang="en-US" sz="1600" dirty="0"/>
              <a:t>파일 선택</a:t>
            </a:r>
            <a:endParaRPr lang="en-US" altLang="ko-KR" sz="1600" dirty="0"/>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121</a:t>
            </a:fld>
            <a:endParaRPr lang="en-US" dirty="0"/>
          </a:p>
        </p:txBody>
      </p:sp>
      <p:pic>
        <p:nvPicPr>
          <p:cNvPr id="19" name="그림 18">
            <a:extLst>
              <a:ext uri="{FF2B5EF4-FFF2-40B4-BE49-F238E27FC236}">
                <a16:creationId xmlns:a16="http://schemas.microsoft.com/office/drawing/2014/main" id="{63D6C0D7-562F-4CA2-8E25-AA980806A932}"/>
              </a:ext>
            </a:extLst>
          </p:cNvPr>
          <p:cNvPicPr>
            <a:picLocks noChangeAspect="1"/>
          </p:cNvPicPr>
          <p:nvPr/>
        </p:nvPicPr>
        <p:blipFill>
          <a:blip r:embed="rId4"/>
          <a:stretch>
            <a:fillRect/>
          </a:stretch>
        </p:blipFill>
        <p:spPr>
          <a:xfrm>
            <a:off x="1872605" y="1852091"/>
            <a:ext cx="6926580" cy="2324100"/>
          </a:xfrm>
          <a:prstGeom prst="rect">
            <a:avLst/>
          </a:prstGeom>
        </p:spPr>
      </p:pic>
      <p:sp>
        <p:nvSpPr>
          <p:cNvPr id="20" name="번개 19">
            <a:extLst>
              <a:ext uri="{FF2B5EF4-FFF2-40B4-BE49-F238E27FC236}">
                <a16:creationId xmlns:a16="http://schemas.microsoft.com/office/drawing/2014/main" id="{32721AB5-72A6-4A59-8E12-5FC253EE2192}"/>
              </a:ext>
            </a:extLst>
          </p:cNvPr>
          <p:cNvSpPr/>
          <p:nvPr/>
        </p:nvSpPr>
        <p:spPr>
          <a:xfrm>
            <a:off x="8497341" y="1780083"/>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1" name="번개 20">
            <a:extLst>
              <a:ext uri="{FF2B5EF4-FFF2-40B4-BE49-F238E27FC236}">
                <a16:creationId xmlns:a16="http://schemas.microsoft.com/office/drawing/2014/main" id="{162A1F7A-DB03-46BF-9B70-F20DE159BE92}"/>
              </a:ext>
            </a:extLst>
          </p:cNvPr>
          <p:cNvSpPr/>
          <p:nvPr/>
        </p:nvSpPr>
        <p:spPr>
          <a:xfrm>
            <a:off x="6121077" y="3652291"/>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2" name="타원 21">
            <a:extLst>
              <a:ext uri="{FF2B5EF4-FFF2-40B4-BE49-F238E27FC236}">
                <a16:creationId xmlns:a16="http://schemas.microsoft.com/office/drawing/2014/main" id="{0DD52042-A9F4-4D1A-A079-186438E37E8D}"/>
              </a:ext>
            </a:extLst>
          </p:cNvPr>
          <p:cNvSpPr/>
          <p:nvPr/>
        </p:nvSpPr>
        <p:spPr>
          <a:xfrm>
            <a:off x="8551357" y="1610146"/>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23" name="타원 22">
            <a:extLst>
              <a:ext uri="{FF2B5EF4-FFF2-40B4-BE49-F238E27FC236}">
                <a16:creationId xmlns:a16="http://schemas.microsoft.com/office/drawing/2014/main" id="{20A35149-293A-4DB0-BAEB-2381E9711E55}"/>
              </a:ext>
            </a:extLst>
          </p:cNvPr>
          <p:cNvSpPr/>
          <p:nvPr/>
        </p:nvSpPr>
        <p:spPr>
          <a:xfrm>
            <a:off x="5921693" y="3597821"/>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spTree>
    <p:extLst>
      <p:ext uri="{BB962C8B-B14F-4D97-AF65-F5344CB8AC3E}">
        <p14:creationId xmlns:p14="http://schemas.microsoft.com/office/powerpoint/2010/main" val="41003699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NTP(Network Time Protocol)</a:t>
            </a:r>
            <a:endParaRPr lang="ko-KR" altLang="en-US" dirty="0"/>
          </a:p>
        </p:txBody>
      </p:sp>
      <p:sp>
        <p:nvSpPr>
          <p:cNvPr id="2" name="내용 개체 틀 1"/>
          <p:cNvSpPr>
            <a:spLocks noGrp="1"/>
          </p:cNvSpPr>
          <p:nvPr>
            <p:ph sz="quarter" idx="11"/>
          </p:nvPr>
        </p:nvSpPr>
        <p:spPr>
          <a:xfrm>
            <a:off x="266400" y="578149"/>
            <a:ext cx="11039253" cy="1745730"/>
          </a:xfrm>
        </p:spPr>
        <p:txBody>
          <a:bodyPr/>
          <a:lstStyle/>
          <a:p>
            <a:r>
              <a:rPr lang="en-US" altLang="ko-KR" dirty="0"/>
              <a:t>NTP</a:t>
            </a:r>
            <a:r>
              <a:rPr lang="ko-KR" altLang="en-US" dirty="0"/>
              <a:t>를 통해 </a:t>
            </a:r>
            <a:r>
              <a:rPr lang="ko-KR" altLang="en-US" dirty="0">
                <a:solidFill>
                  <a:srgbClr val="FF0000"/>
                </a:solidFill>
              </a:rPr>
              <a:t>시간 정보</a:t>
            </a:r>
            <a:r>
              <a:rPr lang="ko-KR" altLang="en-US" dirty="0"/>
              <a:t>를 얻기 위한 기본 코드</a:t>
            </a:r>
            <a:r>
              <a:rPr lang="en-US" altLang="ko-KR" sz="1400" dirty="0"/>
              <a:t>(</a:t>
            </a:r>
            <a:r>
              <a:rPr lang="ko-KR" altLang="en-US" sz="1400" dirty="0"/>
              <a:t>파일 이름 </a:t>
            </a:r>
            <a:r>
              <a:rPr lang="en-US" altLang="ko-KR" sz="1400" dirty="0"/>
              <a:t>: </a:t>
            </a:r>
            <a:r>
              <a:rPr lang="en-US" altLang="ko-KR" sz="1400" dirty="0" err="1"/>
              <a:t>Phi_NTP_Basic.ino</a:t>
            </a:r>
            <a:r>
              <a:rPr lang="en-US" altLang="ko-KR" sz="1400" dirty="0"/>
              <a:t>)</a:t>
            </a:r>
            <a:endParaRPr lang="en-US" altLang="ko-KR" dirty="0"/>
          </a:p>
          <a:p>
            <a:pPr lvl="1"/>
            <a:r>
              <a:rPr lang="en-US" altLang="ko-KR" sz="1600" dirty="0" err="1">
                <a:solidFill>
                  <a:schemeClr val="accent6"/>
                </a:solidFill>
              </a:rPr>
              <a:t>timeClient</a:t>
            </a:r>
            <a:r>
              <a:rPr lang="en-US" altLang="ko-KR" sz="1600" dirty="0">
                <a:solidFill>
                  <a:schemeClr val="accent6"/>
                </a:solidFill>
              </a:rPr>
              <a:t>(</a:t>
            </a:r>
            <a:r>
              <a:rPr lang="en-US" altLang="ko-KR" sz="1600" dirty="0"/>
              <a:t>UDP&amp; </a:t>
            </a:r>
            <a:r>
              <a:rPr lang="en-US" altLang="ko-KR" sz="1600" dirty="0" err="1"/>
              <a:t>udp</a:t>
            </a:r>
            <a:r>
              <a:rPr lang="en-US" altLang="ko-KR" sz="1600" dirty="0"/>
              <a:t>, constant char* </a:t>
            </a:r>
            <a:r>
              <a:rPr lang="en-US" altLang="ko-KR" sz="1600" dirty="0" err="1"/>
              <a:t>poolServerName</a:t>
            </a:r>
            <a:r>
              <a:rPr lang="en-US" altLang="ko-KR" sz="1600" dirty="0">
                <a:solidFill>
                  <a:schemeClr val="accent6"/>
                </a:solidFill>
              </a:rPr>
              <a:t>)</a:t>
            </a:r>
          </a:p>
          <a:p>
            <a:pPr lvl="2"/>
            <a:r>
              <a:rPr lang="ko-KR" altLang="en-US" sz="1400" dirty="0"/>
              <a:t>두 번째 인수 </a:t>
            </a:r>
            <a:r>
              <a:rPr lang="en-US" altLang="ko-KR" sz="1400" dirty="0"/>
              <a:t>: NTP </a:t>
            </a:r>
            <a:r>
              <a:rPr lang="ko-KR" altLang="en-US" sz="1400" dirty="0"/>
              <a:t>서버 주소</a:t>
            </a:r>
            <a:endParaRPr lang="en-US" altLang="ko-KR" sz="1400" dirty="0"/>
          </a:p>
          <a:p>
            <a:pPr lvl="3"/>
            <a:r>
              <a:rPr lang="en-US" altLang="ko-KR" sz="1400" dirty="0"/>
              <a:t>kr.pool.ntp.org</a:t>
            </a:r>
          </a:p>
          <a:p>
            <a:pPr lvl="1"/>
            <a:r>
              <a:rPr lang="ko-KR" altLang="en-US" sz="1400" dirty="0"/>
              <a:t>실행</a:t>
            </a:r>
            <a:r>
              <a:rPr lang="en-US" altLang="ko-KR" sz="1400" dirty="0"/>
              <a:t> </a:t>
            </a:r>
            <a:r>
              <a:rPr lang="ko-KR" altLang="en-US" sz="1400" dirty="0"/>
              <a:t>결과 시간이 맞지 않음</a:t>
            </a:r>
            <a:r>
              <a:rPr lang="en-US" altLang="ko-KR" sz="1400" dirty="0"/>
              <a:t>.</a:t>
            </a:r>
          </a:p>
          <a:p>
            <a:pPr lvl="2"/>
            <a:r>
              <a:rPr lang="en-US" altLang="ko-KR" sz="1400" dirty="0"/>
              <a:t>UTC(</a:t>
            </a:r>
            <a:r>
              <a:rPr lang="ko-KR" altLang="en-US" sz="1400" dirty="0"/>
              <a:t>협정 세계표준시</a:t>
            </a:r>
            <a:r>
              <a:rPr lang="en-US" altLang="ko-KR" sz="1400" dirty="0"/>
              <a:t>) </a:t>
            </a:r>
            <a:r>
              <a:rPr lang="ko-KR" altLang="en-US" sz="1400" dirty="0"/>
              <a:t>즉 </a:t>
            </a:r>
            <a:r>
              <a:rPr lang="en-US" altLang="ko-KR" sz="1400" dirty="0"/>
              <a:t>GMT(</a:t>
            </a:r>
            <a:r>
              <a:rPr lang="ko-KR" altLang="en-US" sz="1400" dirty="0"/>
              <a:t>그리니치 시</a:t>
            </a:r>
            <a:r>
              <a:rPr lang="en-US" altLang="ko-KR" sz="1400" dirty="0"/>
              <a:t>)</a:t>
            </a:r>
            <a:r>
              <a:rPr lang="ko-KR" altLang="en-US" sz="1400" dirty="0"/>
              <a:t>가 출력됨</a:t>
            </a:r>
            <a:endParaRPr lang="en-US" altLang="ko-KR" sz="1400" dirty="0"/>
          </a:p>
          <a:p>
            <a:pPr lvl="2"/>
            <a:r>
              <a:rPr lang="ko-KR" altLang="en-US" sz="1400" dirty="0">
                <a:solidFill>
                  <a:srgbClr val="00B050"/>
                </a:solidFill>
              </a:rPr>
              <a:t>우리 나라 시간대로 보정 필요</a:t>
            </a:r>
            <a:endParaRPr lang="en-US" altLang="ko-KR" sz="1400" dirty="0">
              <a:solidFill>
                <a:srgbClr val="00B050"/>
              </a:solidFill>
            </a:endParaRPr>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122</a:t>
            </a:fld>
            <a:endParaRPr lang="en-US" dirty="0"/>
          </a:p>
        </p:txBody>
      </p:sp>
      <p:sp>
        <p:nvSpPr>
          <p:cNvPr id="11" name="직사각형 10">
            <a:extLst>
              <a:ext uri="{FF2B5EF4-FFF2-40B4-BE49-F238E27FC236}">
                <a16:creationId xmlns:a16="http://schemas.microsoft.com/office/drawing/2014/main" id="{E1239C6B-FE5D-446A-A68F-72E0738C36EB}"/>
              </a:ext>
            </a:extLst>
          </p:cNvPr>
          <p:cNvSpPr/>
          <p:nvPr/>
        </p:nvSpPr>
        <p:spPr>
          <a:xfrm>
            <a:off x="5689029" y="1367879"/>
            <a:ext cx="5040560" cy="4464121"/>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a:t>
            </a:r>
            <a:r>
              <a:rPr lang="ko-KR" altLang="en-US" sz="1200" b="1" dirty="0">
                <a:solidFill>
                  <a:schemeClr val="tx1">
                    <a:lumMod val="95000"/>
                    <a:lumOff val="5000"/>
                  </a:schemeClr>
                </a:solidFill>
                <a:latin typeface="맑은 고딕" pitchFamily="50" charset="-127"/>
              </a:rPr>
              <a:t> </a:t>
            </a:r>
            <a:r>
              <a:rPr lang="en-US" altLang="ko-KR" sz="1200" b="1" dirty="0">
                <a:solidFill>
                  <a:schemeClr val="tx1">
                    <a:lumMod val="95000"/>
                    <a:lumOff val="5000"/>
                  </a:schemeClr>
                </a:solidFill>
                <a:latin typeface="맑은 고딕" pitchFamily="50" charset="-127"/>
              </a:rPr>
              <a:t>&lt;</a:t>
            </a:r>
            <a:r>
              <a:rPr lang="en-US" altLang="ko-KR" sz="1200" b="1" dirty="0" err="1">
                <a:solidFill>
                  <a:schemeClr val="tx1">
                    <a:lumMod val="95000"/>
                    <a:lumOff val="5000"/>
                  </a:schemeClr>
                </a:solidFill>
                <a:latin typeface="맑은 고딕" pitchFamily="50" charset="-127"/>
              </a:rPr>
              <a:t>NTPClient.h</a:t>
            </a:r>
            <a:r>
              <a:rPr lang="en-US" altLang="ko-KR" sz="1200" b="1" dirty="0">
                <a:solidFill>
                  <a:schemeClr val="tx1">
                    <a:lumMod val="95000"/>
                    <a:lumOff val="5000"/>
                  </a:schemeClr>
                </a:solidFill>
                <a:latin typeface="맑은 고딕" pitchFamily="50" charset="-127"/>
              </a:rPr>
              <a:t>&gt;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&lt;ESP8266WiFi.h&gt;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&lt;</a:t>
            </a:r>
            <a:r>
              <a:rPr lang="en-US" altLang="ko-KR" sz="1200" b="1" dirty="0" err="1">
                <a:solidFill>
                  <a:schemeClr val="tx1">
                    <a:lumMod val="95000"/>
                    <a:lumOff val="5000"/>
                  </a:schemeClr>
                </a:solidFill>
                <a:latin typeface="맑은 고딕" pitchFamily="50" charset="-127"/>
              </a:rPr>
              <a:t>WiFiUdp.h</a:t>
            </a:r>
            <a:r>
              <a:rPr lang="en-US" altLang="ko-KR" sz="1200" b="1" dirty="0">
                <a:solidFill>
                  <a:schemeClr val="tx1">
                    <a:lumMod val="95000"/>
                    <a:lumOff val="5000"/>
                  </a:schemeClr>
                </a:solidFill>
                <a:latin typeface="맑은 고딕" pitchFamily="50" charset="-127"/>
              </a:rPr>
              <a:t>&gt;</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const char *</a:t>
            </a:r>
            <a:r>
              <a:rPr lang="en-US" altLang="ko-KR" sz="1200" b="1" dirty="0" err="1">
                <a:solidFill>
                  <a:schemeClr val="tx1">
                    <a:lumMod val="95000"/>
                    <a:lumOff val="5000"/>
                  </a:schemeClr>
                </a:solidFill>
                <a:latin typeface="맑은 고딕" pitchFamily="50" charset="-127"/>
              </a:rPr>
              <a:t>ssid</a:t>
            </a:r>
            <a:r>
              <a:rPr lang="en-US" altLang="ko-KR" sz="1200" b="1" dirty="0">
                <a:solidFill>
                  <a:schemeClr val="tx1">
                    <a:lumMod val="95000"/>
                    <a:lumOff val="5000"/>
                  </a:schemeClr>
                </a:solidFill>
                <a:latin typeface="맑은 고딕" pitchFamily="50" charset="-127"/>
              </a:rPr>
              <a:t> = “RiatechChief_2G”;  </a:t>
            </a:r>
            <a:r>
              <a:rPr lang="en-US" altLang="ko-KR" sz="1200" b="1" dirty="0">
                <a:solidFill>
                  <a:schemeClr val="bg1">
                    <a:lumMod val="50000"/>
                  </a:schemeClr>
                </a:solidFill>
                <a:latin typeface="맑은 고딕" pitchFamily="50" charset="-127"/>
              </a:rPr>
              <a:t>//</a:t>
            </a:r>
            <a:r>
              <a:rPr lang="ko-KR" altLang="en-US" sz="1200" b="1" dirty="0">
                <a:solidFill>
                  <a:schemeClr val="bg1">
                    <a:lumMod val="50000"/>
                  </a:schemeClr>
                </a:solidFill>
                <a:latin typeface="맑은 고딕" pitchFamily="50" charset="-127"/>
              </a:rPr>
              <a:t>접속 가능한 공유기</a:t>
            </a:r>
            <a:r>
              <a:rPr lang="en-US" altLang="ko-KR" sz="1200" b="1" dirty="0">
                <a:solidFill>
                  <a:schemeClr val="bg1">
                    <a:lumMod val="50000"/>
                  </a:schemeClr>
                </a:solidFill>
                <a:latin typeface="맑은 고딕" pitchFamily="50" charset="-127"/>
              </a:rPr>
              <a:t> </a:t>
            </a:r>
            <a:r>
              <a:rPr lang="ko-KR" altLang="en-US" sz="1200" b="1" dirty="0">
                <a:solidFill>
                  <a:schemeClr val="bg1">
                    <a:lumMod val="50000"/>
                  </a:schemeClr>
                </a:solidFill>
                <a:latin typeface="맑은 고딕" pitchFamily="50" charset="-127"/>
              </a:rPr>
              <a:t>이름</a:t>
            </a:r>
            <a:endParaRPr lang="en-US" altLang="ko-KR" sz="1200" b="1" dirty="0">
              <a:solidFill>
                <a:schemeClr val="bg1">
                  <a:lumMod val="50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const char *password = “12345678”;</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err="1">
                <a:solidFill>
                  <a:schemeClr val="tx1">
                    <a:lumMod val="95000"/>
                    <a:lumOff val="5000"/>
                  </a:schemeClr>
                </a:solidFill>
                <a:latin typeface="맑은 고딕" pitchFamily="50" charset="-127"/>
              </a:rPr>
              <a:t>WiFiUDP</a:t>
            </a: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udp</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err="1">
                <a:solidFill>
                  <a:schemeClr val="tx1">
                    <a:lumMod val="95000"/>
                    <a:lumOff val="5000"/>
                  </a:schemeClr>
                </a:solidFill>
                <a:latin typeface="맑은 고딕" pitchFamily="50" charset="-127"/>
              </a:rPr>
              <a:t>NTPClient</a:t>
            </a:r>
            <a:r>
              <a:rPr lang="en-US" altLang="ko-KR" sz="1200" b="1" dirty="0">
                <a:solidFill>
                  <a:schemeClr val="tx1">
                    <a:lumMod val="95000"/>
                    <a:lumOff val="5000"/>
                  </a:schemeClr>
                </a:solidFill>
                <a:latin typeface="맑은 고딕" pitchFamily="50" charset="-127"/>
              </a:rPr>
              <a:t> </a:t>
            </a:r>
            <a:r>
              <a:rPr lang="en-US" altLang="ko-KR" sz="1200" b="1" dirty="0" err="1">
                <a:solidFill>
                  <a:srgbClr val="FFC000"/>
                </a:solidFill>
                <a:latin typeface="맑은 고딕" pitchFamily="50" charset="-127"/>
              </a:rPr>
              <a:t>timeClient</a:t>
            </a:r>
            <a:r>
              <a:rPr lang="en-US" altLang="ko-KR" sz="1200" b="1" dirty="0">
                <a:solidFill>
                  <a:srgbClr val="FFC000"/>
                </a:solidFill>
                <a:latin typeface="맑은 고딕" pitchFamily="50" charset="-127"/>
              </a:rPr>
              <a:t>(</a:t>
            </a:r>
            <a:r>
              <a:rPr lang="en-US" altLang="ko-KR" sz="1200" b="1" dirty="0" err="1">
                <a:solidFill>
                  <a:srgbClr val="FFC000"/>
                </a:solidFill>
                <a:latin typeface="맑은 고딕" pitchFamily="50" charset="-127"/>
              </a:rPr>
              <a:t>udp</a:t>
            </a:r>
            <a:r>
              <a:rPr lang="en-US" altLang="ko-KR" sz="1200" b="1" dirty="0">
                <a:solidFill>
                  <a:srgbClr val="FFC000"/>
                </a:solidFill>
                <a:latin typeface="맑은 고딕" pitchFamily="50" charset="-127"/>
              </a:rPr>
              <a:t>, “kr.pool.ntp.org”);</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void setup(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Serial.begin</a:t>
            </a:r>
            <a:r>
              <a:rPr lang="en-US" altLang="ko-KR" sz="1200" b="1" dirty="0">
                <a:solidFill>
                  <a:schemeClr val="tx1">
                    <a:lumMod val="95000"/>
                    <a:lumOff val="5000"/>
                  </a:schemeClr>
                </a:solidFill>
                <a:latin typeface="맑은 고딕" pitchFamily="50" charset="-127"/>
              </a:rPr>
              <a:t>(9600);</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WiFi.begin</a:t>
            </a:r>
            <a:r>
              <a:rPr lang="en-US" altLang="ko-KR" sz="1200" b="1" dirty="0">
                <a:solidFill>
                  <a:schemeClr val="tx1">
                    <a:lumMod val="95000"/>
                    <a:lumOff val="5000"/>
                  </a:schemeClr>
                </a:solidFill>
                <a:latin typeface="맑은 고딕" pitchFamily="50" charset="-127"/>
              </a:rPr>
              <a:t>(</a:t>
            </a:r>
            <a:r>
              <a:rPr lang="en-US" altLang="ko-KR" sz="1200" b="1" dirty="0" err="1">
                <a:solidFill>
                  <a:schemeClr val="tx1">
                    <a:lumMod val="95000"/>
                    <a:lumOff val="5000"/>
                  </a:schemeClr>
                </a:solidFill>
                <a:latin typeface="맑은 고딕" pitchFamily="50" charset="-127"/>
              </a:rPr>
              <a:t>ssid</a:t>
            </a:r>
            <a:r>
              <a:rPr lang="en-US" altLang="ko-KR" sz="1200" b="1" dirty="0">
                <a:solidFill>
                  <a:schemeClr val="tx1">
                    <a:lumMod val="95000"/>
                    <a:lumOff val="5000"/>
                  </a:schemeClr>
                </a:solidFill>
                <a:latin typeface="맑은 고딕" pitchFamily="50" charset="-127"/>
              </a:rPr>
              <a:t>, password);</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while( </a:t>
            </a:r>
            <a:r>
              <a:rPr lang="en-US" altLang="ko-KR" sz="1200" b="1" dirty="0" err="1">
                <a:solidFill>
                  <a:schemeClr val="tx1">
                    <a:lumMod val="95000"/>
                    <a:lumOff val="5000"/>
                  </a:schemeClr>
                </a:solidFill>
                <a:latin typeface="맑은 고딕" pitchFamily="50" charset="-127"/>
              </a:rPr>
              <a:t>WiFi.status</a:t>
            </a:r>
            <a:r>
              <a:rPr lang="en-US" altLang="ko-KR" sz="1200" b="1" dirty="0">
                <a:solidFill>
                  <a:schemeClr val="tx1">
                    <a:lumMod val="95000"/>
                    <a:lumOff val="5000"/>
                  </a:schemeClr>
                </a:solidFill>
                <a:latin typeface="맑은 고딕" pitchFamily="50" charset="-127"/>
              </a:rPr>
              <a:t>( ) != WL_CONNECTED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delay(500);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timeClient.begin</a:t>
            </a: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timeClient.update</a:t>
            </a: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void loop()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Serial.println</a:t>
            </a: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timeClient.getFormattedTime</a:t>
            </a:r>
            <a:r>
              <a:rPr lang="en-US" altLang="ko-KR" sz="1200" b="1" dirty="0">
                <a:solidFill>
                  <a:schemeClr val="tx1"/>
                </a:solidFill>
                <a:latin typeface="맑은 고딕" pitchFamily="50" charset="-127"/>
              </a:rPr>
              <a:t>(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delay(1000);</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a:t>
            </a:r>
          </a:p>
        </p:txBody>
      </p:sp>
      <p:sp>
        <p:nvSpPr>
          <p:cNvPr id="12" name="직사각형 11">
            <a:extLst>
              <a:ext uri="{FF2B5EF4-FFF2-40B4-BE49-F238E27FC236}">
                <a16:creationId xmlns:a16="http://schemas.microsoft.com/office/drawing/2014/main" id="{C8B27F60-DA0C-4744-B519-BD96728F3E2C}"/>
              </a:ext>
            </a:extLst>
          </p:cNvPr>
          <p:cNvSpPr/>
          <p:nvPr/>
        </p:nvSpPr>
        <p:spPr>
          <a:xfrm>
            <a:off x="5692351" y="1350788"/>
            <a:ext cx="5040560"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92F73ACA-B574-4CCA-A29A-51FA5F097414}"/>
              </a:ext>
            </a:extLst>
          </p:cNvPr>
          <p:cNvPicPr>
            <a:picLocks noChangeAspect="1"/>
          </p:cNvPicPr>
          <p:nvPr/>
        </p:nvPicPr>
        <p:blipFill>
          <a:blip r:embed="rId3"/>
          <a:stretch>
            <a:fillRect/>
          </a:stretch>
        </p:blipFill>
        <p:spPr>
          <a:xfrm>
            <a:off x="955627" y="3078322"/>
            <a:ext cx="4647248" cy="2753678"/>
          </a:xfrm>
          <a:prstGeom prst="rect">
            <a:avLst/>
          </a:prstGeom>
        </p:spPr>
      </p:pic>
    </p:spTree>
    <p:extLst>
      <p:ext uri="{BB962C8B-B14F-4D97-AF65-F5344CB8AC3E}">
        <p14:creationId xmlns:p14="http://schemas.microsoft.com/office/powerpoint/2010/main" val="30014035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NTP(Network Time Protocol)</a:t>
            </a:r>
            <a:endParaRPr lang="ko-KR" altLang="en-US" dirty="0"/>
          </a:p>
        </p:txBody>
      </p:sp>
      <p:sp>
        <p:nvSpPr>
          <p:cNvPr id="2" name="내용 개체 틀 1"/>
          <p:cNvSpPr>
            <a:spLocks noGrp="1"/>
          </p:cNvSpPr>
          <p:nvPr>
            <p:ph sz="quarter" idx="11"/>
          </p:nvPr>
        </p:nvSpPr>
        <p:spPr>
          <a:xfrm>
            <a:off x="266400" y="578149"/>
            <a:ext cx="11039253" cy="1745730"/>
          </a:xfrm>
        </p:spPr>
        <p:txBody>
          <a:bodyPr/>
          <a:lstStyle/>
          <a:p>
            <a:r>
              <a:rPr lang="en-US" altLang="ko-KR" dirty="0"/>
              <a:t>NTP</a:t>
            </a:r>
            <a:r>
              <a:rPr lang="ko-KR" altLang="en-US" dirty="0"/>
              <a:t>를 통해 </a:t>
            </a:r>
            <a:r>
              <a:rPr lang="ko-KR" altLang="en-US" dirty="0">
                <a:solidFill>
                  <a:srgbClr val="FF0000"/>
                </a:solidFill>
              </a:rPr>
              <a:t>시간 정보</a:t>
            </a:r>
            <a:r>
              <a:rPr lang="ko-KR" altLang="en-US" dirty="0"/>
              <a:t>를 얻기 위한 기본 코드</a:t>
            </a:r>
            <a:r>
              <a:rPr lang="en-US" altLang="ko-KR" sz="1800" dirty="0"/>
              <a:t> </a:t>
            </a:r>
            <a:r>
              <a:rPr lang="en-US" altLang="ko-KR" sz="1400" dirty="0"/>
              <a:t>(</a:t>
            </a:r>
            <a:r>
              <a:rPr lang="ko-KR" altLang="en-US" sz="1400" dirty="0"/>
              <a:t>파일 이름 </a:t>
            </a:r>
            <a:r>
              <a:rPr lang="en-US" altLang="ko-KR" sz="1400" dirty="0"/>
              <a:t>: </a:t>
            </a:r>
            <a:r>
              <a:rPr lang="en-US" altLang="ko-KR" sz="1400" dirty="0" err="1"/>
              <a:t>Phi_NTP_TimeAdjust.ino</a:t>
            </a:r>
            <a:r>
              <a:rPr lang="en-US" altLang="ko-KR" sz="1400" dirty="0"/>
              <a:t>)</a:t>
            </a:r>
          </a:p>
          <a:p>
            <a:pPr lvl="1"/>
            <a:r>
              <a:rPr lang="en-US" altLang="ko-KR" sz="1600" dirty="0" err="1"/>
              <a:t>timeClient</a:t>
            </a:r>
            <a:r>
              <a:rPr lang="en-US" altLang="ko-KR" sz="1600" dirty="0"/>
              <a:t>(UDP&amp; </a:t>
            </a:r>
            <a:r>
              <a:rPr lang="en-US" altLang="ko-KR" sz="1600" dirty="0" err="1"/>
              <a:t>udp</a:t>
            </a:r>
            <a:r>
              <a:rPr lang="en-US" altLang="ko-KR" sz="1600" dirty="0"/>
              <a:t>, constant char* </a:t>
            </a:r>
            <a:r>
              <a:rPr lang="en-US" altLang="ko-KR" sz="1600" dirty="0" err="1"/>
              <a:t>poolServerName</a:t>
            </a:r>
            <a:r>
              <a:rPr lang="en-US" altLang="ko-KR" sz="1600" dirty="0"/>
              <a:t>, int </a:t>
            </a:r>
            <a:r>
              <a:rPr lang="en-US" altLang="ko-KR" sz="1600" dirty="0" err="1">
                <a:solidFill>
                  <a:schemeClr val="accent6"/>
                </a:solidFill>
              </a:rPr>
              <a:t>timeOffset</a:t>
            </a:r>
            <a:r>
              <a:rPr lang="en-US" altLang="ko-KR" sz="1600" dirty="0"/>
              <a:t>)</a:t>
            </a:r>
          </a:p>
          <a:p>
            <a:pPr lvl="2"/>
            <a:r>
              <a:rPr lang="ko-KR" altLang="en-US" sz="1400" dirty="0"/>
              <a:t>두 번째 인수 </a:t>
            </a:r>
            <a:r>
              <a:rPr lang="en-US" altLang="ko-KR" sz="1400" dirty="0"/>
              <a:t>: NTP </a:t>
            </a:r>
            <a:r>
              <a:rPr lang="ko-KR" altLang="en-US" sz="1400" dirty="0"/>
              <a:t>서버 주소</a:t>
            </a:r>
            <a:endParaRPr lang="en-US" altLang="ko-KR" sz="1400" dirty="0"/>
          </a:p>
          <a:p>
            <a:pPr lvl="2"/>
            <a:r>
              <a:rPr lang="ko-KR" altLang="en-US" sz="1400" dirty="0"/>
              <a:t>세 번째 인수 </a:t>
            </a:r>
            <a:r>
              <a:rPr lang="en-US" altLang="ko-KR" sz="1400" dirty="0"/>
              <a:t>: </a:t>
            </a:r>
            <a:r>
              <a:rPr lang="ko-KR" altLang="en-US" sz="1400" dirty="0">
                <a:solidFill>
                  <a:schemeClr val="accent6"/>
                </a:solidFill>
              </a:rPr>
              <a:t>시간 보정</a:t>
            </a:r>
            <a:endParaRPr lang="en-US" altLang="ko-KR" sz="1400" dirty="0">
              <a:solidFill>
                <a:schemeClr val="accent6"/>
              </a:solidFill>
            </a:endParaRPr>
          </a:p>
          <a:p>
            <a:pPr lvl="3"/>
            <a:r>
              <a:rPr lang="en-US" altLang="ko-KR" sz="1400" dirty="0"/>
              <a:t>GMT + 9</a:t>
            </a:r>
          </a:p>
          <a:p>
            <a:pPr lvl="4"/>
            <a:r>
              <a:rPr lang="ko-KR" altLang="en-US" sz="1200" dirty="0"/>
              <a:t>대한민국은 표준시에 </a:t>
            </a:r>
            <a:r>
              <a:rPr lang="en-US" altLang="ko-KR" sz="1200" dirty="0"/>
              <a:t>9</a:t>
            </a:r>
            <a:r>
              <a:rPr lang="ko-KR" altLang="en-US" sz="1200" dirty="0"/>
              <a:t>시간을 더한 시간대인 </a:t>
            </a:r>
            <a:r>
              <a:rPr lang="en-US" altLang="ko-KR" sz="1200" dirty="0"/>
              <a:t>UTC+9</a:t>
            </a:r>
            <a:r>
              <a:rPr lang="ko-KR" altLang="en-US" sz="1200" dirty="0"/>
              <a:t>를</a:t>
            </a:r>
            <a:r>
              <a:rPr lang="en-US" altLang="ko-KR" sz="1200" dirty="0"/>
              <a:t> </a:t>
            </a:r>
            <a:r>
              <a:rPr lang="ko-KR" altLang="en-US" sz="1200" dirty="0"/>
              <a:t>사용</a:t>
            </a:r>
            <a:endParaRPr lang="en-US" altLang="ko-KR" sz="1200" dirty="0"/>
          </a:p>
          <a:p>
            <a:pPr lvl="3"/>
            <a:r>
              <a:rPr lang="en-US" altLang="ko-KR" sz="1400" dirty="0" err="1"/>
              <a:t>timeOffset</a:t>
            </a:r>
            <a:r>
              <a:rPr lang="ko-KR" altLang="en-US" sz="1400" dirty="0"/>
              <a:t>은 초 단위 </a:t>
            </a:r>
            <a:r>
              <a:rPr lang="en-US" altLang="ko-KR" sz="1400" dirty="0"/>
              <a:t>: 9 * 3600 = </a:t>
            </a:r>
            <a:r>
              <a:rPr lang="en-US" altLang="ko-KR" sz="1400" dirty="0">
                <a:solidFill>
                  <a:schemeClr val="accent6"/>
                </a:solidFill>
              </a:rPr>
              <a:t>32400</a:t>
            </a:r>
            <a:r>
              <a:rPr lang="en-US" altLang="ko-KR" sz="1400" dirty="0"/>
              <a:t>[sec]</a:t>
            </a:r>
          </a:p>
          <a:p>
            <a:pPr lvl="1"/>
            <a:r>
              <a:rPr lang="en-US" altLang="ko-KR" sz="1400" dirty="0" err="1">
                <a:solidFill>
                  <a:schemeClr val="bg1">
                    <a:lumMod val="50000"/>
                  </a:schemeClr>
                </a:solidFill>
              </a:rPr>
              <a:t>timeClient.update</a:t>
            </a:r>
            <a:r>
              <a:rPr lang="en-US" altLang="ko-KR" sz="1400" dirty="0">
                <a:solidFill>
                  <a:schemeClr val="bg1">
                    <a:lumMod val="50000"/>
                  </a:schemeClr>
                </a:solidFill>
              </a:rPr>
              <a:t>( )</a:t>
            </a:r>
          </a:p>
          <a:p>
            <a:pPr lvl="2"/>
            <a:r>
              <a:rPr lang="en-US" altLang="ko-KR" sz="1400" dirty="0">
                <a:solidFill>
                  <a:schemeClr val="bg1">
                    <a:lumMod val="50000"/>
                  </a:schemeClr>
                </a:solidFill>
              </a:rPr>
              <a:t>NTP </a:t>
            </a:r>
            <a:r>
              <a:rPr lang="ko-KR" altLang="en-US" sz="1400" dirty="0">
                <a:solidFill>
                  <a:schemeClr val="bg1">
                    <a:lumMod val="50000"/>
                  </a:schemeClr>
                </a:solidFill>
              </a:rPr>
              <a:t>서버에 접속하여 시간 정보를 가져오는 함수</a:t>
            </a:r>
            <a:endParaRPr lang="en-US" altLang="ko-KR" sz="1400" dirty="0">
              <a:solidFill>
                <a:schemeClr val="bg1">
                  <a:lumMod val="50000"/>
                </a:schemeClr>
              </a:solidFill>
            </a:endParaRPr>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123</a:t>
            </a:fld>
            <a:endParaRPr lang="en-US" dirty="0"/>
          </a:p>
        </p:txBody>
      </p:sp>
      <p:sp>
        <p:nvSpPr>
          <p:cNvPr id="11" name="직사각형 10">
            <a:extLst>
              <a:ext uri="{FF2B5EF4-FFF2-40B4-BE49-F238E27FC236}">
                <a16:creationId xmlns:a16="http://schemas.microsoft.com/office/drawing/2014/main" id="{E1239C6B-FE5D-446A-A68F-72E0738C36EB}"/>
              </a:ext>
            </a:extLst>
          </p:cNvPr>
          <p:cNvSpPr/>
          <p:nvPr/>
        </p:nvSpPr>
        <p:spPr>
          <a:xfrm>
            <a:off x="5689029" y="1367879"/>
            <a:ext cx="5040560" cy="4464121"/>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a:t>
            </a:r>
            <a:r>
              <a:rPr lang="ko-KR" altLang="en-US" sz="1200" b="1" dirty="0">
                <a:solidFill>
                  <a:schemeClr val="tx1">
                    <a:lumMod val="95000"/>
                    <a:lumOff val="5000"/>
                  </a:schemeClr>
                </a:solidFill>
                <a:latin typeface="맑은 고딕" pitchFamily="50" charset="-127"/>
              </a:rPr>
              <a:t> </a:t>
            </a:r>
            <a:r>
              <a:rPr lang="en-US" altLang="ko-KR" sz="1200" b="1" dirty="0">
                <a:solidFill>
                  <a:schemeClr val="tx1">
                    <a:lumMod val="95000"/>
                    <a:lumOff val="5000"/>
                  </a:schemeClr>
                </a:solidFill>
                <a:latin typeface="맑은 고딕" pitchFamily="50" charset="-127"/>
              </a:rPr>
              <a:t>&lt;</a:t>
            </a:r>
            <a:r>
              <a:rPr lang="en-US" altLang="ko-KR" sz="1200" b="1" dirty="0" err="1">
                <a:solidFill>
                  <a:schemeClr val="tx1">
                    <a:lumMod val="95000"/>
                    <a:lumOff val="5000"/>
                  </a:schemeClr>
                </a:solidFill>
                <a:latin typeface="맑은 고딕" pitchFamily="50" charset="-127"/>
              </a:rPr>
              <a:t>NTPClient.h</a:t>
            </a:r>
            <a:r>
              <a:rPr lang="en-US" altLang="ko-KR" sz="1200" b="1" dirty="0">
                <a:solidFill>
                  <a:schemeClr val="tx1">
                    <a:lumMod val="95000"/>
                    <a:lumOff val="5000"/>
                  </a:schemeClr>
                </a:solidFill>
                <a:latin typeface="맑은 고딕" pitchFamily="50" charset="-127"/>
              </a:rPr>
              <a:t>&gt;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&lt;ESP8266WiFi.h&gt;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&lt;</a:t>
            </a:r>
            <a:r>
              <a:rPr lang="en-US" altLang="ko-KR" sz="1200" b="1" dirty="0" err="1">
                <a:solidFill>
                  <a:schemeClr val="tx1">
                    <a:lumMod val="95000"/>
                    <a:lumOff val="5000"/>
                  </a:schemeClr>
                </a:solidFill>
                <a:latin typeface="맑은 고딕" pitchFamily="50" charset="-127"/>
              </a:rPr>
              <a:t>WiFiUdp.h</a:t>
            </a:r>
            <a:r>
              <a:rPr lang="en-US" altLang="ko-KR" sz="1200" b="1" dirty="0">
                <a:solidFill>
                  <a:schemeClr val="tx1">
                    <a:lumMod val="95000"/>
                    <a:lumOff val="5000"/>
                  </a:schemeClr>
                </a:solidFill>
                <a:latin typeface="맑은 고딕" pitchFamily="50" charset="-127"/>
              </a:rPr>
              <a:t>&gt;</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const char *</a:t>
            </a:r>
            <a:r>
              <a:rPr lang="en-US" altLang="ko-KR" sz="1200" b="1" dirty="0" err="1">
                <a:solidFill>
                  <a:schemeClr val="tx1">
                    <a:lumMod val="95000"/>
                    <a:lumOff val="5000"/>
                  </a:schemeClr>
                </a:solidFill>
                <a:latin typeface="맑은 고딕" pitchFamily="50" charset="-127"/>
              </a:rPr>
              <a:t>ssid</a:t>
            </a:r>
            <a:r>
              <a:rPr lang="en-US" altLang="ko-KR" sz="1200" b="1" dirty="0">
                <a:solidFill>
                  <a:schemeClr val="tx1">
                    <a:lumMod val="95000"/>
                    <a:lumOff val="5000"/>
                  </a:schemeClr>
                </a:solidFill>
                <a:latin typeface="맑은 고딕" pitchFamily="50" charset="-127"/>
              </a:rPr>
              <a:t> = “RiatechChief_2G”;  </a:t>
            </a:r>
            <a:r>
              <a:rPr lang="en-US" altLang="ko-KR" sz="1200" b="1" dirty="0">
                <a:solidFill>
                  <a:schemeClr val="bg1">
                    <a:lumMod val="50000"/>
                  </a:schemeClr>
                </a:solidFill>
                <a:latin typeface="맑은 고딕" pitchFamily="50" charset="-127"/>
              </a:rPr>
              <a:t>//</a:t>
            </a:r>
            <a:r>
              <a:rPr lang="ko-KR" altLang="en-US" sz="1200" b="1" dirty="0">
                <a:solidFill>
                  <a:schemeClr val="bg1">
                    <a:lumMod val="50000"/>
                  </a:schemeClr>
                </a:solidFill>
                <a:latin typeface="맑은 고딕" pitchFamily="50" charset="-127"/>
              </a:rPr>
              <a:t>접속 가능한 공유기</a:t>
            </a:r>
            <a:r>
              <a:rPr lang="en-US" altLang="ko-KR" sz="1200" b="1" dirty="0">
                <a:solidFill>
                  <a:schemeClr val="bg1">
                    <a:lumMod val="50000"/>
                  </a:schemeClr>
                </a:solidFill>
                <a:latin typeface="맑은 고딕" pitchFamily="50" charset="-127"/>
              </a:rPr>
              <a:t> </a:t>
            </a:r>
            <a:r>
              <a:rPr lang="ko-KR" altLang="en-US" sz="1200" b="1" dirty="0">
                <a:solidFill>
                  <a:schemeClr val="bg1">
                    <a:lumMod val="50000"/>
                  </a:schemeClr>
                </a:solidFill>
                <a:latin typeface="맑은 고딕" pitchFamily="50" charset="-127"/>
              </a:rPr>
              <a:t>이름</a:t>
            </a:r>
            <a:endParaRPr lang="en-US" altLang="ko-KR" sz="1200" b="1" dirty="0">
              <a:solidFill>
                <a:schemeClr val="bg1">
                  <a:lumMod val="50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const char *password = “12345678”;</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err="1">
                <a:solidFill>
                  <a:schemeClr val="tx1">
                    <a:lumMod val="95000"/>
                    <a:lumOff val="5000"/>
                  </a:schemeClr>
                </a:solidFill>
                <a:latin typeface="맑은 고딕" pitchFamily="50" charset="-127"/>
              </a:rPr>
              <a:t>WiFiUDP</a:t>
            </a: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udp</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err="1">
                <a:solidFill>
                  <a:schemeClr val="tx1">
                    <a:lumMod val="95000"/>
                    <a:lumOff val="5000"/>
                  </a:schemeClr>
                </a:solidFill>
                <a:latin typeface="맑은 고딕" pitchFamily="50" charset="-127"/>
              </a:rPr>
              <a:t>NTPClient</a:t>
            </a: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solidFill>
                <a:latin typeface="맑은 고딕" pitchFamily="50" charset="-127"/>
              </a:rPr>
              <a:t>timeClient</a:t>
            </a:r>
            <a:r>
              <a:rPr lang="en-US" altLang="ko-KR" sz="1200" b="1" dirty="0">
                <a:solidFill>
                  <a:schemeClr val="tx1"/>
                </a:solidFill>
                <a:latin typeface="맑은 고딕" pitchFamily="50" charset="-127"/>
              </a:rPr>
              <a:t>(</a:t>
            </a:r>
            <a:r>
              <a:rPr lang="en-US" altLang="ko-KR" sz="1200" b="1" dirty="0" err="1">
                <a:solidFill>
                  <a:schemeClr val="tx1"/>
                </a:solidFill>
                <a:latin typeface="맑은 고딕" pitchFamily="50" charset="-127"/>
              </a:rPr>
              <a:t>udp</a:t>
            </a:r>
            <a:r>
              <a:rPr lang="en-US" altLang="ko-KR" sz="1200" b="1" dirty="0">
                <a:solidFill>
                  <a:schemeClr val="tx1"/>
                </a:solidFill>
                <a:latin typeface="맑은 고딕" pitchFamily="50" charset="-127"/>
              </a:rPr>
              <a:t>, “kr.pool.ntp.org”, </a:t>
            </a:r>
            <a:r>
              <a:rPr lang="en-US" altLang="ko-KR" sz="1200" b="1" dirty="0">
                <a:solidFill>
                  <a:schemeClr val="accent6"/>
                </a:solidFill>
                <a:latin typeface="맑은 고딕" pitchFamily="50" charset="-127"/>
              </a:rPr>
              <a:t>32400</a:t>
            </a:r>
            <a:r>
              <a:rPr lang="en-US" altLang="ko-KR" sz="1200" b="1" dirty="0">
                <a:solidFill>
                  <a:schemeClr val="tx1"/>
                </a:solidFill>
                <a:latin typeface="맑은 고딕" pitchFamily="50" charset="-127"/>
              </a:rPr>
              <a:t>);</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void setup(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Serial.begin</a:t>
            </a:r>
            <a:r>
              <a:rPr lang="en-US" altLang="ko-KR" sz="1200" b="1" dirty="0">
                <a:solidFill>
                  <a:schemeClr val="tx1">
                    <a:lumMod val="95000"/>
                    <a:lumOff val="5000"/>
                  </a:schemeClr>
                </a:solidFill>
                <a:latin typeface="맑은 고딕" pitchFamily="50" charset="-127"/>
              </a:rPr>
              <a:t>(9600);</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WiFi.begin</a:t>
            </a:r>
            <a:r>
              <a:rPr lang="en-US" altLang="ko-KR" sz="1200" b="1" dirty="0">
                <a:solidFill>
                  <a:schemeClr val="tx1">
                    <a:lumMod val="95000"/>
                    <a:lumOff val="5000"/>
                  </a:schemeClr>
                </a:solidFill>
                <a:latin typeface="맑은 고딕" pitchFamily="50" charset="-127"/>
              </a:rPr>
              <a:t>(</a:t>
            </a:r>
            <a:r>
              <a:rPr lang="en-US" altLang="ko-KR" sz="1200" b="1" dirty="0" err="1">
                <a:solidFill>
                  <a:schemeClr val="tx1">
                    <a:lumMod val="95000"/>
                    <a:lumOff val="5000"/>
                  </a:schemeClr>
                </a:solidFill>
                <a:latin typeface="맑은 고딕" pitchFamily="50" charset="-127"/>
              </a:rPr>
              <a:t>ssid</a:t>
            </a:r>
            <a:r>
              <a:rPr lang="en-US" altLang="ko-KR" sz="1200" b="1" dirty="0">
                <a:solidFill>
                  <a:schemeClr val="tx1">
                    <a:lumMod val="95000"/>
                    <a:lumOff val="5000"/>
                  </a:schemeClr>
                </a:solidFill>
                <a:latin typeface="맑은 고딕" pitchFamily="50" charset="-127"/>
              </a:rPr>
              <a:t>, password);</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while( </a:t>
            </a:r>
            <a:r>
              <a:rPr lang="en-US" altLang="ko-KR" sz="1200" b="1" dirty="0" err="1">
                <a:solidFill>
                  <a:schemeClr val="tx1">
                    <a:lumMod val="95000"/>
                    <a:lumOff val="5000"/>
                  </a:schemeClr>
                </a:solidFill>
                <a:latin typeface="맑은 고딕" pitchFamily="50" charset="-127"/>
              </a:rPr>
              <a:t>WiFi.status</a:t>
            </a:r>
            <a:r>
              <a:rPr lang="en-US" altLang="ko-KR" sz="1200" b="1" dirty="0">
                <a:solidFill>
                  <a:schemeClr val="tx1">
                    <a:lumMod val="95000"/>
                    <a:lumOff val="5000"/>
                  </a:schemeClr>
                </a:solidFill>
                <a:latin typeface="맑은 고딕" pitchFamily="50" charset="-127"/>
              </a:rPr>
              <a:t>( ) != WL_CONNECTED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delay(500);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timeClient.begin</a:t>
            </a: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timeClient.update</a:t>
            </a: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void loop()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Serial.println</a:t>
            </a: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timeClient.getFormattedTime</a:t>
            </a:r>
            <a:r>
              <a:rPr lang="en-US" altLang="ko-KR" sz="1200" b="1" dirty="0">
                <a:solidFill>
                  <a:schemeClr val="tx1"/>
                </a:solidFill>
                <a:latin typeface="맑은 고딕" pitchFamily="50" charset="-127"/>
              </a:rPr>
              <a:t>(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delay(1000);</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a:t>
            </a:r>
          </a:p>
        </p:txBody>
      </p:sp>
      <p:sp>
        <p:nvSpPr>
          <p:cNvPr id="12" name="직사각형 11">
            <a:extLst>
              <a:ext uri="{FF2B5EF4-FFF2-40B4-BE49-F238E27FC236}">
                <a16:creationId xmlns:a16="http://schemas.microsoft.com/office/drawing/2014/main" id="{C8B27F60-DA0C-4744-B519-BD96728F3E2C}"/>
              </a:ext>
            </a:extLst>
          </p:cNvPr>
          <p:cNvSpPr/>
          <p:nvPr/>
        </p:nvSpPr>
        <p:spPr>
          <a:xfrm>
            <a:off x="5692351" y="1350788"/>
            <a:ext cx="5040560"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6DFC45F3-ADDC-466C-95DD-0B1CC3EA1914}"/>
              </a:ext>
            </a:extLst>
          </p:cNvPr>
          <p:cNvPicPr>
            <a:picLocks noChangeAspect="1"/>
          </p:cNvPicPr>
          <p:nvPr/>
        </p:nvPicPr>
        <p:blipFill>
          <a:blip r:embed="rId3"/>
          <a:stretch>
            <a:fillRect/>
          </a:stretch>
        </p:blipFill>
        <p:spPr>
          <a:xfrm>
            <a:off x="938145" y="3414949"/>
            <a:ext cx="4079139" cy="2417051"/>
          </a:xfrm>
          <a:prstGeom prst="rect">
            <a:avLst/>
          </a:prstGeom>
        </p:spPr>
      </p:pic>
    </p:spTree>
    <p:extLst>
      <p:ext uri="{BB962C8B-B14F-4D97-AF65-F5344CB8AC3E}">
        <p14:creationId xmlns:p14="http://schemas.microsoft.com/office/powerpoint/2010/main" val="39698599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NTP(Network Time Protocol)</a:t>
            </a:r>
            <a:endParaRPr lang="ko-KR" altLang="en-US" dirty="0"/>
          </a:p>
        </p:txBody>
      </p:sp>
      <p:sp>
        <p:nvSpPr>
          <p:cNvPr id="2" name="내용 개체 틀 1"/>
          <p:cNvSpPr>
            <a:spLocks noGrp="1"/>
          </p:cNvSpPr>
          <p:nvPr>
            <p:ph sz="quarter" idx="11"/>
          </p:nvPr>
        </p:nvSpPr>
        <p:spPr>
          <a:xfrm>
            <a:off x="266400" y="578149"/>
            <a:ext cx="11039253" cy="1745730"/>
          </a:xfrm>
        </p:spPr>
        <p:txBody>
          <a:bodyPr/>
          <a:lstStyle/>
          <a:p>
            <a:r>
              <a:rPr lang="en-US" altLang="ko-KR" dirty="0"/>
              <a:t>NTP</a:t>
            </a:r>
            <a:r>
              <a:rPr lang="ko-KR" altLang="en-US" dirty="0"/>
              <a:t>를 통해 </a:t>
            </a:r>
            <a:r>
              <a:rPr lang="ko-KR" altLang="en-US" dirty="0">
                <a:solidFill>
                  <a:srgbClr val="FF0000"/>
                </a:solidFill>
              </a:rPr>
              <a:t>시간 정보</a:t>
            </a:r>
            <a:r>
              <a:rPr lang="ko-KR" altLang="en-US" dirty="0"/>
              <a:t>를 얻기 위한 기본 코드</a:t>
            </a:r>
            <a:r>
              <a:rPr lang="en-US" altLang="ko-KR" sz="1800" dirty="0"/>
              <a:t> </a:t>
            </a:r>
            <a:r>
              <a:rPr lang="en-US" altLang="ko-KR" sz="1400" dirty="0"/>
              <a:t>(</a:t>
            </a:r>
            <a:r>
              <a:rPr lang="ko-KR" altLang="en-US" sz="1400" dirty="0"/>
              <a:t>파일 이름 </a:t>
            </a:r>
            <a:r>
              <a:rPr lang="en-US" altLang="ko-KR" sz="1400" dirty="0"/>
              <a:t>: </a:t>
            </a:r>
            <a:r>
              <a:rPr lang="en-US" altLang="ko-KR" sz="1400" dirty="0" err="1"/>
              <a:t>Phi_NTP_TimeAdjust_Update.ino</a:t>
            </a:r>
            <a:r>
              <a:rPr lang="en-US" altLang="ko-KR" sz="1400" dirty="0"/>
              <a:t>)</a:t>
            </a:r>
            <a:endParaRPr lang="en-US" altLang="ko-KR" dirty="0"/>
          </a:p>
          <a:p>
            <a:pPr lvl="1"/>
            <a:r>
              <a:rPr lang="en-US" altLang="ko-KR" sz="1600" dirty="0" err="1"/>
              <a:t>timeClient</a:t>
            </a:r>
            <a:r>
              <a:rPr lang="en-US" altLang="ko-KR" sz="1600" dirty="0"/>
              <a:t>(UDP&amp; </a:t>
            </a:r>
            <a:r>
              <a:rPr lang="en-US" altLang="ko-KR" sz="1600" dirty="0" err="1"/>
              <a:t>udp</a:t>
            </a:r>
            <a:r>
              <a:rPr lang="en-US" altLang="ko-KR" sz="1600" dirty="0"/>
              <a:t>, constant char* </a:t>
            </a:r>
            <a:r>
              <a:rPr lang="en-US" altLang="ko-KR" sz="1600" dirty="0" err="1"/>
              <a:t>poolServerName</a:t>
            </a:r>
            <a:r>
              <a:rPr lang="en-US" altLang="ko-KR" sz="1600" dirty="0"/>
              <a:t>, int </a:t>
            </a:r>
            <a:r>
              <a:rPr lang="en-US" altLang="ko-KR" sz="1600" dirty="0" err="1"/>
              <a:t>timeOffset</a:t>
            </a:r>
            <a:r>
              <a:rPr lang="en-US" altLang="ko-KR" sz="1600" dirty="0"/>
              <a:t>, int </a:t>
            </a:r>
            <a:r>
              <a:rPr lang="en-US" altLang="ko-KR" sz="1600" dirty="0" err="1">
                <a:solidFill>
                  <a:schemeClr val="accent6"/>
                </a:solidFill>
              </a:rPr>
              <a:t>updateInterval</a:t>
            </a:r>
            <a:r>
              <a:rPr lang="en-US" altLang="ko-KR" sz="1600" dirty="0"/>
              <a:t>)</a:t>
            </a:r>
          </a:p>
          <a:p>
            <a:pPr lvl="2"/>
            <a:r>
              <a:rPr lang="ko-KR" altLang="en-US" sz="1400" dirty="0"/>
              <a:t>두 번째 인수 </a:t>
            </a:r>
            <a:r>
              <a:rPr lang="en-US" altLang="ko-KR" sz="1400" dirty="0"/>
              <a:t>: NTP </a:t>
            </a:r>
            <a:r>
              <a:rPr lang="ko-KR" altLang="en-US" sz="1400" dirty="0"/>
              <a:t>서버 주소</a:t>
            </a:r>
            <a:endParaRPr lang="en-US" altLang="ko-KR" sz="1400" dirty="0"/>
          </a:p>
          <a:p>
            <a:pPr lvl="2"/>
            <a:r>
              <a:rPr lang="ko-KR" altLang="en-US" sz="1400" dirty="0"/>
              <a:t>세 번째 인수 </a:t>
            </a:r>
            <a:r>
              <a:rPr lang="en-US" altLang="ko-KR" sz="1400" dirty="0"/>
              <a:t>: </a:t>
            </a:r>
            <a:r>
              <a:rPr lang="ko-KR" altLang="en-US" sz="1400" dirty="0"/>
              <a:t>시간 보정</a:t>
            </a:r>
            <a:endParaRPr lang="en-US" altLang="ko-KR" sz="1400" dirty="0"/>
          </a:p>
          <a:p>
            <a:pPr lvl="3"/>
            <a:r>
              <a:rPr lang="en-US" altLang="ko-KR" sz="1200" dirty="0"/>
              <a:t>GMT + 9</a:t>
            </a:r>
          </a:p>
          <a:p>
            <a:pPr lvl="3"/>
            <a:r>
              <a:rPr lang="en-US" altLang="ko-KR" sz="1200" dirty="0" err="1"/>
              <a:t>timeOffset</a:t>
            </a:r>
            <a:r>
              <a:rPr lang="ko-KR" altLang="en-US" sz="1200" dirty="0"/>
              <a:t>은 초 단위 </a:t>
            </a:r>
            <a:r>
              <a:rPr lang="en-US" altLang="ko-KR" sz="1200" dirty="0"/>
              <a:t>: 9 * 3600 = 32400[sec]</a:t>
            </a:r>
            <a:endParaRPr lang="en-US" altLang="ko-KR" sz="1400" dirty="0"/>
          </a:p>
          <a:p>
            <a:pPr lvl="2"/>
            <a:r>
              <a:rPr lang="ko-KR" altLang="en-US" sz="1400" dirty="0">
                <a:solidFill>
                  <a:schemeClr val="accent6"/>
                </a:solidFill>
              </a:rPr>
              <a:t>네 번째 인수 </a:t>
            </a:r>
            <a:r>
              <a:rPr lang="en-US" altLang="ko-KR" sz="1400" dirty="0"/>
              <a:t>: </a:t>
            </a:r>
            <a:r>
              <a:rPr lang="ko-KR" altLang="en-US" sz="1400" dirty="0"/>
              <a:t>시간 업데이트 주기 설정</a:t>
            </a:r>
            <a:endParaRPr lang="en-US" altLang="ko-KR" sz="1400" dirty="0"/>
          </a:p>
          <a:p>
            <a:pPr lvl="3"/>
            <a:r>
              <a:rPr lang="en-US" altLang="ko-KR" sz="1200" dirty="0" err="1"/>
              <a:t>timeClient.update</a:t>
            </a:r>
            <a:r>
              <a:rPr lang="en-US" altLang="ko-KR" sz="1200" dirty="0"/>
              <a:t>( ) </a:t>
            </a:r>
          </a:p>
          <a:p>
            <a:pPr lvl="4"/>
            <a:r>
              <a:rPr lang="ko-KR" altLang="en-US" dirty="0"/>
              <a:t>함수가 실행되어야 시간 정보 업데이트 함</a:t>
            </a:r>
            <a:r>
              <a:rPr lang="en-US" altLang="ko-KR" dirty="0"/>
              <a:t>.</a:t>
            </a:r>
          </a:p>
          <a:p>
            <a:pPr lvl="3"/>
            <a:r>
              <a:rPr lang="en-US" altLang="ko-KR" sz="1200" dirty="0" err="1"/>
              <a:t>updateInterval</a:t>
            </a:r>
            <a:r>
              <a:rPr lang="ko-KR" altLang="en-US" dirty="0"/>
              <a:t> 만큼 시간 경과 후 </a:t>
            </a:r>
            <a:endParaRPr lang="en-US" altLang="ko-KR" dirty="0"/>
          </a:p>
          <a:p>
            <a:pPr lvl="4"/>
            <a:r>
              <a:rPr lang="en-US" altLang="ko-KR" dirty="0"/>
              <a:t>NTP</a:t>
            </a:r>
            <a:r>
              <a:rPr lang="ko-KR" altLang="en-US" dirty="0"/>
              <a:t> 서버에 접속하여 시간 업데이트 함</a:t>
            </a:r>
            <a:endParaRPr lang="en-US" altLang="ko-KR" dirty="0"/>
          </a:p>
          <a:p>
            <a:pPr lvl="4"/>
            <a:r>
              <a:rPr lang="en-US" altLang="ko-KR" dirty="0" err="1"/>
              <a:t>timeClient.update</a:t>
            </a:r>
            <a:r>
              <a:rPr lang="en-US" altLang="ko-KR" dirty="0"/>
              <a:t>() </a:t>
            </a:r>
            <a:r>
              <a:rPr lang="ko-KR" altLang="en-US" dirty="0"/>
              <a:t>함수가 호출되어도 </a:t>
            </a:r>
            <a:endParaRPr lang="en-US" altLang="ko-KR" dirty="0"/>
          </a:p>
          <a:p>
            <a:pPr marL="914400" lvl="4" indent="0">
              <a:buNone/>
            </a:pPr>
            <a:r>
              <a:rPr lang="en-US" altLang="ko-KR" dirty="0"/>
              <a:t>    </a:t>
            </a:r>
            <a:r>
              <a:rPr lang="ko-KR" altLang="en-US" dirty="0"/>
              <a:t>최근 업데이트 이후 </a:t>
            </a:r>
            <a:r>
              <a:rPr lang="en-US" altLang="ko-KR" dirty="0" err="1"/>
              <a:t>updateInterval</a:t>
            </a:r>
            <a:r>
              <a:rPr lang="ko-KR" altLang="en-US" dirty="0"/>
              <a:t>만큼</a:t>
            </a:r>
            <a:r>
              <a:rPr lang="en-US" altLang="ko-KR" dirty="0"/>
              <a:t> </a:t>
            </a:r>
            <a:r>
              <a:rPr lang="ko-KR" altLang="en-US" dirty="0"/>
              <a:t>시간이 경과되지 않았다면 </a:t>
            </a:r>
            <a:endParaRPr lang="en-US" altLang="ko-KR" dirty="0"/>
          </a:p>
          <a:p>
            <a:pPr marL="914400" lvl="4" indent="0">
              <a:buNone/>
            </a:pPr>
            <a:r>
              <a:rPr lang="en-US" altLang="ko-KR" dirty="0"/>
              <a:t>    </a:t>
            </a:r>
            <a:r>
              <a:rPr lang="ko-KR" altLang="en-US" dirty="0"/>
              <a:t>시간 정보 업데이트를 위한 서버 접속을 시도하지 않음</a:t>
            </a:r>
            <a:r>
              <a:rPr lang="en-US" altLang="ko-KR" dirty="0"/>
              <a:t>.</a:t>
            </a:r>
          </a:p>
          <a:p>
            <a:pPr lvl="3"/>
            <a:r>
              <a:rPr lang="en-US" altLang="ko-KR" sz="1200" dirty="0" err="1"/>
              <a:t>updateInterval</a:t>
            </a:r>
            <a:r>
              <a:rPr lang="ko-KR" altLang="en-US" sz="1200" dirty="0"/>
              <a:t>은 </a:t>
            </a:r>
            <a:r>
              <a:rPr lang="en-US" altLang="ko-KR" sz="1200" dirty="0"/>
              <a:t>millisecond </a:t>
            </a:r>
            <a:r>
              <a:rPr lang="ko-KR" altLang="en-US" sz="1200" dirty="0"/>
              <a:t>단위</a:t>
            </a:r>
            <a:r>
              <a:rPr lang="en-US" altLang="ko-KR" sz="1200" dirty="0"/>
              <a:t>, 3,600,000 </a:t>
            </a:r>
            <a:r>
              <a:rPr lang="en-US" altLang="ko-KR" sz="1200" dirty="0">
                <a:sym typeface="Wingdings" panose="05000000000000000000" pitchFamily="2" charset="2"/>
              </a:rPr>
              <a:t> 1 </a:t>
            </a:r>
            <a:r>
              <a:rPr lang="ko-KR" altLang="en-US" sz="1200" dirty="0">
                <a:sym typeface="Wingdings" panose="05000000000000000000" pitchFamily="2" charset="2"/>
              </a:rPr>
              <a:t>시간</a:t>
            </a:r>
            <a:endParaRPr lang="en-US" altLang="ko-KR" sz="1200" dirty="0">
              <a:sym typeface="Wingdings" panose="05000000000000000000" pitchFamily="2" charset="2"/>
            </a:endParaRPr>
          </a:p>
          <a:p>
            <a:pPr lvl="4"/>
            <a:r>
              <a:rPr lang="en-US" altLang="ko-KR" dirty="0">
                <a:sym typeface="Wingdings" panose="05000000000000000000" pitchFamily="2" charset="2"/>
              </a:rPr>
              <a:t>1</a:t>
            </a:r>
            <a:r>
              <a:rPr lang="ko-KR" altLang="en-US" dirty="0">
                <a:sym typeface="Wingdings" panose="05000000000000000000" pitchFamily="2" charset="2"/>
              </a:rPr>
              <a:t>시간 </a:t>
            </a:r>
            <a:r>
              <a:rPr lang="en-US" altLang="ko-KR" dirty="0">
                <a:sym typeface="Wingdings" panose="05000000000000000000" pitchFamily="2" charset="2"/>
              </a:rPr>
              <a:t>/ 4 = </a:t>
            </a:r>
            <a:r>
              <a:rPr lang="en-US" altLang="ko-KR" dirty="0">
                <a:highlight>
                  <a:srgbClr val="FFFF00"/>
                </a:highlight>
                <a:sym typeface="Wingdings" panose="05000000000000000000" pitchFamily="2" charset="2"/>
              </a:rPr>
              <a:t>15</a:t>
            </a:r>
            <a:r>
              <a:rPr lang="ko-KR" altLang="en-US" dirty="0">
                <a:highlight>
                  <a:srgbClr val="FFFF00"/>
                </a:highlight>
                <a:sym typeface="Wingdings" panose="05000000000000000000" pitchFamily="2" charset="2"/>
              </a:rPr>
              <a:t>분</a:t>
            </a:r>
            <a:r>
              <a:rPr lang="en-US" altLang="ko-KR" dirty="0">
                <a:sym typeface="Wingdings" panose="05000000000000000000" pitchFamily="2" charset="2"/>
              </a:rPr>
              <a:t>. 3,600,000/4 = 900,000</a:t>
            </a:r>
            <a:endParaRPr lang="en-US" altLang="ko-KR" dirty="0"/>
          </a:p>
          <a:p>
            <a:pPr marL="702000" lvl="3" indent="0">
              <a:buNone/>
            </a:pPr>
            <a:r>
              <a:rPr lang="en-US" altLang="ko-KR" sz="1400" dirty="0"/>
              <a:t>    </a:t>
            </a:r>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124</a:t>
            </a:fld>
            <a:endParaRPr lang="en-US" dirty="0"/>
          </a:p>
        </p:txBody>
      </p:sp>
      <p:sp>
        <p:nvSpPr>
          <p:cNvPr id="11" name="직사각형 10">
            <a:extLst>
              <a:ext uri="{FF2B5EF4-FFF2-40B4-BE49-F238E27FC236}">
                <a16:creationId xmlns:a16="http://schemas.microsoft.com/office/drawing/2014/main" id="{E1239C6B-FE5D-446A-A68F-72E0738C36EB}"/>
              </a:ext>
            </a:extLst>
          </p:cNvPr>
          <p:cNvSpPr/>
          <p:nvPr/>
        </p:nvSpPr>
        <p:spPr>
          <a:xfrm>
            <a:off x="5689029" y="1367879"/>
            <a:ext cx="5040560" cy="4464121"/>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a:t>
            </a:r>
            <a:r>
              <a:rPr lang="ko-KR" altLang="en-US" sz="1200" b="1" dirty="0">
                <a:solidFill>
                  <a:schemeClr val="tx1">
                    <a:lumMod val="95000"/>
                    <a:lumOff val="5000"/>
                  </a:schemeClr>
                </a:solidFill>
                <a:latin typeface="맑은 고딕" pitchFamily="50" charset="-127"/>
              </a:rPr>
              <a:t> </a:t>
            </a:r>
            <a:r>
              <a:rPr lang="en-US" altLang="ko-KR" sz="1200" b="1" dirty="0">
                <a:solidFill>
                  <a:schemeClr val="tx1">
                    <a:lumMod val="95000"/>
                    <a:lumOff val="5000"/>
                  </a:schemeClr>
                </a:solidFill>
                <a:latin typeface="맑은 고딕" pitchFamily="50" charset="-127"/>
              </a:rPr>
              <a:t>&lt;</a:t>
            </a:r>
            <a:r>
              <a:rPr lang="en-US" altLang="ko-KR" sz="1200" b="1" dirty="0" err="1">
                <a:solidFill>
                  <a:schemeClr val="tx1">
                    <a:lumMod val="95000"/>
                    <a:lumOff val="5000"/>
                  </a:schemeClr>
                </a:solidFill>
                <a:latin typeface="맑은 고딕" pitchFamily="50" charset="-127"/>
              </a:rPr>
              <a:t>NTPClient.h</a:t>
            </a:r>
            <a:r>
              <a:rPr lang="en-US" altLang="ko-KR" sz="1200" b="1" dirty="0">
                <a:solidFill>
                  <a:schemeClr val="tx1">
                    <a:lumMod val="95000"/>
                    <a:lumOff val="5000"/>
                  </a:schemeClr>
                </a:solidFill>
                <a:latin typeface="맑은 고딕" pitchFamily="50" charset="-127"/>
              </a:rPr>
              <a:t>&gt;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&lt;ESP8266WiFi.h&gt;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&lt;</a:t>
            </a:r>
            <a:r>
              <a:rPr lang="en-US" altLang="ko-KR" sz="1200" b="1" dirty="0" err="1">
                <a:solidFill>
                  <a:schemeClr val="tx1">
                    <a:lumMod val="95000"/>
                    <a:lumOff val="5000"/>
                  </a:schemeClr>
                </a:solidFill>
                <a:latin typeface="맑은 고딕" pitchFamily="50" charset="-127"/>
              </a:rPr>
              <a:t>WiFiUdp.h</a:t>
            </a:r>
            <a:r>
              <a:rPr lang="en-US" altLang="ko-KR" sz="1200" b="1" dirty="0">
                <a:solidFill>
                  <a:schemeClr val="tx1">
                    <a:lumMod val="95000"/>
                    <a:lumOff val="5000"/>
                  </a:schemeClr>
                </a:solidFill>
                <a:latin typeface="맑은 고딕" pitchFamily="50" charset="-127"/>
              </a:rPr>
              <a:t>&gt;</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const char *</a:t>
            </a:r>
            <a:r>
              <a:rPr lang="en-US" altLang="ko-KR" sz="1200" b="1" dirty="0" err="1">
                <a:solidFill>
                  <a:schemeClr val="tx1">
                    <a:lumMod val="95000"/>
                    <a:lumOff val="5000"/>
                  </a:schemeClr>
                </a:solidFill>
                <a:latin typeface="맑은 고딕" pitchFamily="50" charset="-127"/>
              </a:rPr>
              <a:t>ssid</a:t>
            </a:r>
            <a:r>
              <a:rPr lang="en-US" altLang="ko-KR" sz="1200" b="1" dirty="0">
                <a:solidFill>
                  <a:schemeClr val="tx1">
                    <a:lumMod val="95000"/>
                    <a:lumOff val="5000"/>
                  </a:schemeClr>
                </a:solidFill>
                <a:latin typeface="맑은 고딕" pitchFamily="50" charset="-127"/>
              </a:rPr>
              <a:t> = “RiatechChief_2G”;  </a:t>
            </a:r>
            <a:r>
              <a:rPr lang="en-US" altLang="ko-KR" sz="1200" b="1" dirty="0">
                <a:solidFill>
                  <a:schemeClr val="bg1">
                    <a:lumMod val="50000"/>
                  </a:schemeClr>
                </a:solidFill>
                <a:latin typeface="맑은 고딕" pitchFamily="50" charset="-127"/>
              </a:rPr>
              <a:t>//</a:t>
            </a:r>
            <a:r>
              <a:rPr lang="ko-KR" altLang="en-US" sz="1200" b="1" dirty="0">
                <a:solidFill>
                  <a:schemeClr val="bg1">
                    <a:lumMod val="50000"/>
                  </a:schemeClr>
                </a:solidFill>
                <a:latin typeface="맑은 고딕" pitchFamily="50" charset="-127"/>
              </a:rPr>
              <a:t>접속 가능한 공유기</a:t>
            </a:r>
            <a:r>
              <a:rPr lang="en-US" altLang="ko-KR" sz="1200" b="1" dirty="0">
                <a:solidFill>
                  <a:schemeClr val="bg1">
                    <a:lumMod val="50000"/>
                  </a:schemeClr>
                </a:solidFill>
                <a:latin typeface="맑은 고딕" pitchFamily="50" charset="-127"/>
              </a:rPr>
              <a:t> </a:t>
            </a:r>
            <a:r>
              <a:rPr lang="ko-KR" altLang="en-US" sz="1200" b="1" dirty="0">
                <a:solidFill>
                  <a:schemeClr val="bg1">
                    <a:lumMod val="50000"/>
                  </a:schemeClr>
                </a:solidFill>
                <a:latin typeface="맑은 고딕" pitchFamily="50" charset="-127"/>
              </a:rPr>
              <a:t>이름</a:t>
            </a:r>
            <a:endParaRPr lang="en-US" altLang="ko-KR" sz="1200" b="1" dirty="0">
              <a:solidFill>
                <a:schemeClr val="bg1">
                  <a:lumMod val="50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const char *password = “12345678”;</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err="1">
                <a:solidFill>
                  <a:schemeClr val="tx1">
                    <a:lumMod val="95000"/>
                    <a:lumOff val="5000"/>
                  </a:schemeClr>
                </a:solidFill>
                <a:latin typeface="맑은 고딕" pitchFamily="50" charset="-127"/>
              </a:rPr>
              <a:t>WiFiUDP</a:t>
            </a: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udp</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err="1">
                <a:solidFill>
                  <a:schemeClr val="tx1">
                    <a:lumMod val="95000"/>
                    <a:lumOff val="5000"/>
                  </a:schemeClr>
                </a:solidFill>
                <a:latin typeface="맑은 고딕" pitchFamily="50" charset="-127"/>
              </a:rPr>
              <a:t>NTPClient</a:t>
            </a: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solidFill>
                <a:latin typeface="맑은 고딕" pitchFamily="50" charset="-127"/>
              </a:rPr>
              <a:t>timeClient</a:t>
            </a:r>
            <a:r>
              <a:rPr lang="en-US" altLang="ko-KR" sz="1200" b="1" dirty="0">
                <a:solidFill>
                  <a:schemeClr val="tx1"/>
                </a:solidFill>
                <a:latin typeface="맑은 고딕" pitchFamily="50" charset="-127"/>
              </a:rPr>
              <a:t>(</a:t>
            </a:r>
            <a:r>
              <a:rPr lang="en-US" altLang="ko-KR" sz="1200" b="1" dirty="0" err="1">
                <a:solidFill>
                  <a:schemeClr val="tx1"/>
                </a:solidFill>
                <a:latin typeface="맑은 고딕" pitchFamily="50" charset="-127"/>
              </a:rPr>
              <a:t>udp</a:t>
            </a:r>
            <a:r>
              <a:rPr lang="en-US" altLang="ko-KR" sz="1200" b="1" dirty="0">
                <a:solidFill>
                  <a:schemeClr val="tx1"/>
                </a:solidFill>
                <a:latin typeface="맑은 고딕" pitchFamily="50" charset="-127"/>
              </a:rPr>
              <a:t>, “kr.pool.ntp.org”, 32400,</a:t>
            </a:r>
            <a:r>
              <a:rPr lang="en-US" altLang="ko-KR" sz="1200" b="1" dirty="0">
                <a:solidFill>
                  <a:schemeClr val="accent6"/>
                </a:solidFill>
                <a:latin typeface="맑은 고딕" pitchFamily="50" charset="-127"/>
              </a:rPr>
              <a:t> 900000</a:t>
            </a:r>
            <a:r>
              <a:rPr lang="en-US" altLang="ko-KR" sz="1200" b="1" dirty="0">
                <a:solidFill>
                  <a:schemeClr val="tx1"/>
                </a:solidFill>
                <a:latin typeface="맑은 고딕" pitchFamily="50" charset="-127"/>
              </a:rPr>
              <a:t>);</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void setup(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Serial.begin</a:t>
            </a:r>
            <a:r>
              <a:rPr lang="en-US" altLang="ko-KR" sz="1200" b="1" dirty="0">
                <a:solidFill>
                  <a:schemeClr val="tx1">
                    <a:lumMod val="95000"/>
                    <a:lumOff val="5000"/>
                  </a:schemeClr>
                </a:solidFill>
                <a:latin typeface="맑은 고딕" pitchFamily="50" charset="-127"/>
              </a:rPr>
              <a:t>(9600);</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WiFi.begin</a:t>
            </a:r>
            <a:r>
              <a:rPr lang="en-US" altLang="ko-KR" sz="1200" b="1" dirty="0">
                <a:solidFill>
                  <a:schemeClr val="tx1">
                    <a:lumMod val="95000"/>
                    <a:lumOff val="5000"/>
                  </a:schemeClr>
                </a:solidFill>
                <a:latin typeface="맑은 고딕" pitchFamily="50" charset="-127"/>
              </a:rPr>
              <a:t>(</a:t>
            </a:r>
            <a:r>
              <a:rPr lang="en-US" altLang="ko-KR" sz="1200" b="1" dirty="0" err="1">
                <a:solidFill>
                  <a:schemeClr val="tx1">
                    <a:lumMod val="95000"/>
                    <a:lumOff val="5000"/>
                  </a:schemeClr>
                </a:solidFill>
                <a:latin typeface="맑은 고딕" pitchFamily="50" charset="-127"/>
              </a:rPr>
              <a:t>ssid</a:t>
            </a:r>
            <a:r>
              <a:rPr lang="en-US" altLang="ko-KR" sz="1200" b="1" dirty="0">
                <a:solidFill>
                  <a:schemeClr val="tx1">
                    <a:lumMod val="95000"/>
                    <a:lumOff val="5000"/>
                  </a:schemeClr>
                </a:solidFill>
                <a:latin typeface="맑은 고딕" pitchFamily="50" charset="-127"/>
              </a:rPr>
              <a:t>, password);</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while( </a:t>
            </a:r>
            <a:r>
              <a:rPr lang="en-US" altLang="ko-KR" sz="1200" b="1" dirty="0" err="1">
                <a:solidFill>
                  <a:schemeClr val="tx1">
                    <a:lumMod val="95000"/>
                    <a:lumOff val="5000"/>
                  </a:schemeClr>
                </a:solidFill>
                <a:latin typeface="맑은 고딕" pitchFamily="50" charset="-127"/>
              </a:rPr>
              <a:t>WiFi.status</a:t>
            </a:r>
            <a:r>
              <a:rPr lang="en-US" altLang="ko-KR" sz="1200" b="1" dirty="0">
                <a:solidFill>
                  <a:schemeClr val="tx1">
                    <a:lumMod val="95000"/>
                    <a:lumOff val="5000"/>
                  </a:schemeClr>
                </a:solidFill>
                <a:latin typeface="맑은 고딕" pitchFamily="50" charset="-127"/>
              </a:rPr>
              <a:t>( ) != WL_CONNECTED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delay(500);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timeClient.begin</a:t>
            </a: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void loop()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accent6"/>
                </a:solidFill>
                <a:latin typeface="맑은 고딕" pitchFamily="50" charset="-127"/>
              </a:rPr>
              <a:t>timeClient.update</a:t>
            </a:r>
            <a:r>
              <a:rPr lang="en-US" altLang="ko-KR" sz="1200" b="1" dirty="0">
                <a:solidFill>
                  <a:schemeClr val="accent6"/>
                </a:solidFill>
                <a:latin typeface="맑은 고딕" pitchFamily="50" charset="-127"/>
              </a:rPr>
              <a:t>(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Serial.println</a:t>
            </a: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timeClient.getFormattedTime</a:t>
            </a:r>
            <a:r>
              <a:rPr lang="en-US" altLang="ko-KR" sz="1200" b="1" dirty="0">
                <a:solidFill>
                  <a:schemeClr val="tx1"/>
                </a:solidFill>
                <a:latin typeface="맑은 고딕" pitchFamily="50" charset="-127"/>
              </a:rPr>
              <a:t>(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delay(1000);</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a:t>
            </a:r>
          </a:p>
        </p:txBody>
      </p:sp>
      <p:sp>
        <p:nvSpPr>
          <p:cNvPr id="12" name="직사각형 11">
            <a:extLst>
              <a:ext uri="{FF2B5EF4-FFF2-40B4-BE49-F238E27FC236}">
                <a16:creationId xmlns:a16="http://schemas.microsoft.com/office/drawing/2014/main" id="{C8B27F60-DA0C-4744-B519-BD96728F3E2C}"/>
              </a:ext>
            </a:extLst>
          </p:cNvPr>
          <p:cNvSpPr/>
          <p:nvPr/>
        </p:nvSpPr>
        <p:spPr>
          <a:xfrm>
            <a:off x="5692351" y="1350788"/>
            <a:ext cx="5040560"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582279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NTP(Network Time Protocol)</a:t>
            </a:r>
            <a:endParaRPr lang="ko-KR" altLang="en-US" dirty="0"/>
          </a:p>
        </p:txBody>
      </p:sp>
      <p:sp>
        <p:nvSpPr>
          <p:cNvPr id="2" name="내용 개체 틀 1"/>
          <p:cNvSpPr>
            <a:spLocks noGrp="1"/>
          </p:cNvSpPr>
          <p:nvPr>
            <p:ph sz="quarter" idx="11"/>
          </p:nvPr>
        </p:nvSpPr>
        <p:spPr>
          <a:xfrm>
            <a:off x="266400" y="578149"/>
            <a:ext cx="11039253" cy="1745730"/>
          </a:xfrm>
        </p:spPr>
        <p:txBody>
          <a:bodyPr/>
          <a:lstStyle/>
          <a:p>
            <a:r>
              <a:rPr lang="en-US" altLang="ko-KR" dirty="0"/>
              <a:t>NTP</a:t>
            </a:r>
            <a:r>
              <a:rPr lang="ko-KR" altLang="en-US" dirty="0"/>
              <a:t>를 통해 </a:t>
            </a:r>
            <a:r>
              <a:rPr lang="ko-KR" altLang="en-US" dirty="0">
                <a:solidFill>
                  <a:srgbClr val="FF0000"/>
                </a:solidFill>
              </a:rPr>
              <a:t>요일과 시간 정보</a:t>
            </a:r>
            <a:r>
              <a:rPr lang="ko-KR" altLang="en-US" dirty="0"/>
              <a:t>를 얻기 위한 기본 코드 </a:t>
            </a:r>
            <a:r>
              <a:rPr lang="en-US" altLang="ko-KR" sz="1400" dirty="0"/>
              <a:t>(</a:t>
            </a:r>
            <a:r>
              <a:rPr lang="ko-KR" altLang="en-US" sz="1400" dirty="0"/>
              <a:t>파일 이름 </a:t>
            </a:r>
            <a:r>
              <a:rPr lang="en-US" altLang="ko-KR" sz="1400" dirty="0"/>
              <a:t>: </a:t>
            </a:r>
            <a:r>
              <a:rPr lang="en-US" altLang="ko-KR" sz="1400" dirty="0" err="1"/>
              <a:t>Phi_NTP_Date.ino</a:t>
            </a:r>
            <a:r>
              <a:rPr lang="en-US" altLang="ko-KR" sz="1400" dirty="0"/>
              <a:t>)</a:t>
            </a:r>
            <a:endParaRPr lang="en-US" altLang="ko-KR" dirty="0"/>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125</a:t>
            </a:fld>
            <a:endParaRPr lang="en-US" dirty="0"/>
          </a:p>
        </p:txBody>
      </p:sp>
      <p:sp>
        <p:nvSpPr>
          <p:cNvPr id="11" name="직사각형 10">
            <a:extLst>
              <a:ext uri="{FF2B5EF4-FFF2-40B4-BE49-F238E27FC236}">
                <a16:creationId xmlns:a16="http://schemas.microsoft.com/office/drawing/2014/main" id="{E1239C6B-FE5D-446A-A68F-72E0738C36EB}"/>
              </a:ext>
            </a:extLst>
          </p:cNvPr>
          <p:cNvSpPr/>
          <p:nvPr/>
        </p:nvSpPr>
        <p:spPr>
          <a:xfrm>
            <a:off x="713225" y="1008026"/>
            <a:ext cx="5911908" cy="4464121"/>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a:t>
            </a:r>
            <a:r>
              <a:rPr lang="ko-KR" altLang="en-US" sz="1200" b="1" dirty="0">
                <a:solidFill>
                  <a:schemeClr val="tx1">
                    <a:lumMod val="95000"/>
                    <a:lumOff val="5000"/>
                  </a:schemeClr>
                </a:solidFill>
                <a:latin typeface="맑은 고딕" pitchFamily="50" charset="-127"/>
              </a:rPr>
              <a:t> </a:t>
            </a:r>
            <a:r>
              <a:rPr lang="en-US" altLang="ko-KR" sz="1200" b="1" dirty="0">
                <a:solidFill>
                  <a:schemeClr val="tx1">
                    <a:lumMod val="95000"/>
                    <a:lumOff val="5000"/>
                  </a:schemeClr>
                </a:solidFill>
                <a:latin typeface="맑은 고딕" pitchFamily="50" charset="-127"/>
              </a:rPr>
              <a:t>&lt;</a:t>
            </a:r>
            <a:r>
              <a:rPr lang="en-US" altLang="ko-KR" sz="1200" b="1" dirty="0" err="1">
                <a:solidFill>
                  <a:schemeClr val="tx1">
                    <a:lumMod val="95000"/>
                    <a:lumOff val="5000"/>
                  </a:schemeClr>
                </a:solidFill>
                <a:latin typeface="맑은 고딕" pitchFamily="50" charset="-127"/>
              </a:rPr>
              <a:t>NTPCLient.h</a:t>
            </a:r>
            <a:r>
              <a:rPr lang="en-US" altLang="ko-KR" sz="1200" b="1" dirty="0">
                <a:solidFill>
                  <a:schemeClr val="tx1">
                    <a:lumMod val="95000"/>
                    <a:lumOff val="5000"/>
                  </a:schemeClr>
                </a:solidFill>
                <a:latin typeface="맑은 고딕" pitchFamily="50" charset="-127"/>
              </a:rPr>
              <a:t>&gt;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&lt;ESP8266WiFi.h&gt;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&lt;</a:t>
            </a:r>
            <a:r>
              <a:rPr lang="en-US" altLang="ko-KR" sz="1200" b="1" dirty="0" err="1">
                <a:solidFill>
                  <a:schemeClr val="tx1">
                    <a:lumMod val="95000"/>
                    <a:lumOff val="5000"/>
                  </a:schemeClr>
                </a:solidFill>
                <a:latin typeface="맑은 고딕" pitchFamily="50" charset="-127"/>
              </a:rPr>
              <a:t>WiFiUdp.h</a:t>
            </a:r>
            <a:r>
              <a:rPr lang="en-US" altLang="ko-KR" sz="1200" b="1" dirty="0">
                <a:solidFill>
                  <a:schemeClr val="tx1">
                    <a:lumMod val="95000"/>
                    <a:lumOff val="5000"/>
                  </a:schemeClr>
                </a:solidFill>
                <a:latin typeface="맑은 고딕" pitchFamily="50" charset="-127"/>
              </a:rPr>
              <a:t>&gt;</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const char *</a:t>
            </a:r>
            <a:r>
              <a:rPr lang="en-US" altLang="ko-KR" sz="1200" b="1" dirty="0" err="1">
                <a:solidFill>
                  <a:schemeClr val="tx1">
                    <a:lumMod val="95000"/>
                    <a:lumOff val="5000"/>
                  </a:schemeClr>
                </a:solidFill>
                <a:latin typeface="맑은 고딕" pitchFamily="50" charset="-127"/>
              </a:rPr>
              <a:t>ssid</a:t>
            </a:r>
            <a:r>
              <a:rPr lang="en-US" altLang="ko-KR" sz="1200" b="1" dirty="0">
                <a:solidFill>
                  <a:schemeClr val="tx1">
                    <a:lumMod val="95000"/>
                    <a:lumOff val="5000"/>
                  </a:schemeClr>
                </a:solidFill>
                <a:latin typeface="맑은 고딕" pitchFamily="50" charset="-127"/>
              </a:rPr>
              <a:t> = “Riatech2GA”;</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const char *password = “12345678”;</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const long </a:t>
            </a:r>
            <a:r>
              <a:rPr lang="en-US" altLang="ko-KR" sz="1200" b="1" dirty="0" err="1">
                <a:solidFill>
                  <a:schemeClr val="tx1">
                    <a:lumMod val="95000"/>
                    <a:lumOff val="5000"/>
                  </a:schemeClr>
                </a:solidFill>
                <a:latin typeface="맑은 고딕" pitchFamily="50" charset="-127"/>
              </a:rPr>
              <a:t>utcOffsetInSeconds</a:t>
            </a:r>
            <a:r>
              <a:rPr lang="en-US" altLang="ko-KR" sz="1200" b="1" dirty="0">
                <a:solidFill>
                  <a:schemeClr val="tx1">
                    <a:lumMod val="95000"/>
                    <a:lumOff val="5000"/>
                  </a:schemeClr>
                </a:solidFill>
                <a:latin typeface="맑은 고딕" pitchFamily="50" charset="-127"/>
              </a:rPr>
              <a:t> = 9 * 3600;</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err="1">
                <a:solidFill>
                  <a:schemeClr val="tx1">
                    <a:lumMod val="95000"/>
                    <a:lumOff val="5000"/>
                  </a:schemeClr>
                </a:solidFill>
                <a:latin typeface="맑은 고딕" pitchFamily="50" charset="-127"/>
              </a:rPr>
              <a:t>WiFiUDP</a:t>
            </a: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ntpUDP</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err="1">
                <a:solidFill>
                  <a:schemeClr val="tx1">
                    <a:lumMod val="95000"/>
                    <a:lumOff val="5000"/>
                  </a:schemeClr>
                </a:solidFill>
                <a:latin typeface="맑은 고딕" pitchFamily="50" charset="-127"/>
              </a:rPr>
              <a:t>NTPClient</a:t>
            </a: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timeClient</a:t>
            </a:r>
            <a:r>
              <a:rPr lang="en-US" altLang="ko-KR" sz="1200" b="1" dirty="0">
                <a:solidFill>
                  <a:schemeClr val="tx1">
                    <a:lumMod val="95000"/>
                    <a:lumOff val="5000"/>
                  </a:schemeClr>
                </a:solidFill>
                <a:latin typeface="맑은 고딕" pitchFamily="50" charset="-127"/>
              </a:rPr>
              <a:t>(</a:t>
            </a:r>
            <a:r>
              <a:rPr lang="en-US" altLang="ko-KR" sz="1200" b="1" dirty="0" err="1">
                <a:solidFill>
                  <a:schemeClr val="tx1">
                    <a:lumMod val="95000"/>
                    <a:lumOff val="5000"/>
                  </a:schemeClr>
                </a:solidFill>
                <a:latin typeface="맑은 고딕" pitchFamily="50" charset="-127"/>
              </a:rPr>
              <a:t>ntpUDP</a:t>
            </a:r>
            <a:r>
              <a:rPr lang="en-US" altLang="ko-KR" sz="1200" b="1" dirty="0">
                <a:solidFill>
                  <a:schemeClr val="tx1">
                    <a:lumMod val="95000"/>
                    <a:lumOff val="5000"/>
                  </a:schemeClr>
                </a:solidFill>
                <a:latin typeface="맑은 고딕" pitchFamily="50" charset="-127"/>
              </a:rPr>
              <a:t>, “kr.pool.ntp.org”, </a:t>
            </a:r>
            <a:r>
              <a:rPr lang="en-US" altLang="ko-KR" sz="1200" b="1" dirty="0" err="1">
                <a:solidFill>
                  <a:schemeClr val="tx1">
                    <a:lumMod val="95000"/>
                    <a:lumOff val="5000"/>
                  </a:schemeClr>
                </a:solidFill>
                <a:latin typeface="맑은 고딕" pitchFamily="50" charset="-127"/>
              </a:rPr>
              <a:t>utcOffsetInSeconds</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char </a:t>
            </a:r>
            <a:r>
              <a:rPr lang="en-US" altLang="ko-KR" sz="1200" b="1" dirty="0" err="1">
                <a:solidFill>
                  <a:schemeClr val="tx1">
                    <a:lumMod val="95000"/>
                    <a:lumOff val="5000"/>
                  </a:schemeClr>
                </a:solidFill>
                <a:latin typeface="맑은 고딕" pitchFamily="50" charset="-127"/>
              </a:rPr>
              <a:t>daysOfTheWeek</a:t>
            </a:r>
            <a:r>
              <a:rPr lang="en-US" altLang="ko-KR" sz="1200" b="1" dirty="0">
                <a:solidFill>
                  <a:schemeClr val="tx1">
                    <a:lumMod val="95000"/>
                    <a:lumOff val="5000"/>
                  </a:schemeClr>
                </a:solidFill>
                <a:latin typeface="맑은 고딕" pitchFamily="50" charset="-127"/>
              </a:rPr>
              <a:t>[7][12]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“Sunday”, “Monday”, “Tuesday”, “Wednesday”,  “</a:t>
            </a:r>
            <a:r>
              <a:rPr lang="en-US" altLang="ko-KR" sz="1200" b="1" dirty="0" err="1">
                <a:solidFill>
                  <a:schemeClr val="tx1">
                    <a:lumMod val="95000"/>
                    <a:lumOff val="5000"/>
                  </a:schemeClr>
                </a:solidFill>
                <a:latin typeface="맑은 고딕" pitchFamily="50" charset="-127"/>
              </a:rPr>
              <a:t>Thurday</a:t>
            </a:r>
            <a:r>
              <a:rPr lang="en-US" altLang="ko-KR" sz="1200" b="1" dirty="0">
                <a:solidFill>
                  <a:schemeClr val="tx1">
                    <a:lumMod val="95000"/>
                    <a:lumOff val="5000"/>
                  </a:schemeClr>
                </a:solidFill>
                <a:latin typeface="맑은 고딕" pitchFamily="50" charset="-127"/>
              </a:rPr>
              <a:t>”, “Friday”,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“Saturday” };</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void setup(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Serial.begin</a:t>
            </a:r>
            <a:r>
              <a:rPr lang="en-US" altLang="ko-KR" sz="1200" b="1" dirty="0">
                <a:solidFill>
                  <a:schemeClr val="tx1">
                    <a:lumMod val="95000"/>
                    <a:lumOff val="5000"/>
                  </a:schemeClr>
                </a:solidFill>
                <a:latin typeface="맑은 고딕" pitchFamily="50" charset="-127"/>
              </a:rPr>
              <a:t>(9600);</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WiFi.begin</a:t>
            </a:r>
            <a:r>
              <a:rPr lang="en-US" altLang="ko-KR" sz="1200" b="1" dirty="0">
                <a:solidFill>
                  <a:schemeClr val="tx1">
                    <a:lumMod val="95000"/>
                    <a:lumOff val="5000"/>
                  </a:schemeClr>
                </a:solidFill>
                <a:latin typeface="맑은 고딕" pitchFamily="50" charset="-127"/>
              </a:rPr>
              <a:t>(</a:t>
            </a:r>
            <a:r>
              <a:rPr lang="en-US" altLang="ko-KR" sz="1200" b="1" dirty="0" err="1">
                <a:solidFill>
                  <a:schemeClr val="tx1">
                    <a:lumMod val="95000"/>
                    <a:lumOff val="5000"/>
                  </a:schemeClr>
                </a:solidFill>
                <a:latin typeface="맑은 고딕" pitchFamily="50" charset="-127"/>
              </a:rPr>
              <a:t>ssid</a:t>
            </a:r>
            <a:r>
              <a:rPr lang="en-US" altLang="ko-KR" sz="1200" b="1" dirty="0">
                <a:solidFill>
                  <a:schemeClr val="tx1">
                    <a:lumMod val="95000"/>
                    <a:lumOff val="5000"/>
                  </a:schemeClr>
                </a:solidFill>
                <a:latin typeface="맑은 고딕" pitchFamily="50" charset="-127"/>
              </a:rPr>
              <a:t>, password);</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while( </a:t>
            </a:r>
            <a:r>
              <a:rPr lang="en-US" altLang="ko-KR" sz="1200" b="1" dirty="0" err="1">
                <a:solidFill>
                  <a:schemeClr val="tx1">
                    <a:lumMod val="95000"/>
                    <a:lumOff val="5000"/>
                  </a:schemeClr>
                </a:solidFill>
                <a:latin typeface="맑은 고딕" pitchFamily="50" charset="-127"/>
              </a:rPr>
              <a:t>WiFi.status</a:t>
            </a:r>
            <a:r>
              <a:rPr lang="en-US" altLang="ko-KR" sz="1200" b="1" dirty="0">
                <a:solidFill>
                  <a:schemeClr val="tx1">
                    <a:lumMod val="95000"/>
                    <a:lumOff val="5000"/>
                  </a:schemeClr>
                </a:solidFill>
                <a:latin typeface="맑은 고딕" pitchFamily="50" charset="-127"/>
              </a:rPr>
              <a:t>( ) != WL_CONNECTED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delay(500);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timeClient.begin</a:t>
            </a: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a:t>
            </a:r>
          </a:p>
        </p:txBody>
      </p:sp>
      <p:sp>
        <p:nvSpPr>
          <p:cNvPr id="12" name="직사각형 11">
            <a:extLst>
              <a:ext uri="{FF2B5EF4-FFF2-40B4-BE49-F238E27FC236}">
                <a16:creationId xmlns:a16="http://schemas.microsoft.com/office/drawing/2014/main" id="{C8B27F60-DA0C-4744-B519-BD96728F3E2C}"/>
              </a:ext>
            </a:extLst>
          </p:cNvPr>
          <p:cNvSpPr/>
          <p:nvPr/>
        </p:nvSpPr>
        <p:spPr>
          <a:xfrm>
            <a:off x="716547" y="990935"/>
            <a:ext cx="5911908"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C18D8838-1DDA-4D6A-9793-D2E7C1F945E2}"/>
              </a:ext>
            </a:extLst>
          </p:cNvPr>
          <p:cNvSpPr/>
          <p:nvPr/>
        </p:nvSpPr>
        <p:spPr>
          <a:xfrm>
            <a:off x="6765827" y="1007024"/>
            <a:ext cx="4392488" cy="4464121"/>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void loop()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timeClient.update</a:t>
            </a: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daysOfTheWeek</a:t>
            </a: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timeClient.getDay</a:t>
            </a:r>
            <a:r>
              <a:rPr lang="en-US" altLang="ko-KR" sz="1200" b="1" dirty="0">
                <a:solidFill>
                  <a:schemeClr val="tx1">
                    <a:lumMod val="95000"/>
                    <a:lumOff val="5000"/>
                  </a:schemeClr>
                </a:solidFill>
                <a:latin typeface="맑은 고딕" pitchFamily="50" charset="-127"/>
              </a:rPr>
              <a:t>( )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timeClient.getHours</a:t>
            </a:r>
            <a:r>
              <a:rPr lang="en-US" altLang="ko-KR" sz="1200" b="1" dirty="0">
                <a:solidFill>
                  <a:schemeClr val="tx1">
                    <a:lumMod val="95000"/>
                    <a:lumOff val="5000"/>
                  </a:schemeClr>
                </a:solidFill>
                <a:latin typeface="맑은 고딕" pitchFamily="50" charset="-127"/>
              </a:rPr>
              <a:t>(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a:t>
            </a:r>
            <a:r>
              <a:rPr lang="ko-KR" altLang="en-US"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timeClient.getMinutes</a:t>
            </a:r>
            <a:r>
              <a:rPr lang="en-US" altLang="ko-KR" sz="1200" b="1" dirty="0">
                <a:solidFill>
                  <a:schemeClr val="tx1">
                    <a:lumMod val="95000"/>
                    <a:lumOff val="5000"/>
                  </a:schemeClr>
                </a:solidFill>
                <a:latin typeface="맑은 고딕" pitchFamily="50" charset="-127"/>
              </a:rPr>
              <a:t>(</a:t>
            </a:r>
            <a:r>
              <a:rPr lang="ko-KR" altLang="en-US" sz="1200" b="1" dirty="0">
                <a:solidFill>
                  <a:schemeClr val="tx1">
                    <a:lumMod val="95000"/>
                    <a:lumOff val="5000"/>
                  </a:schemeClr>
                </a:solidFill>
                <a:latin typeface="맑은 고딕" pitchFamily="50" charset="-127"/>
              </a:rPr>
              <a:t> </a:t>
            </a:r>
            <a:r>
              <a:rPr lang="en-US" altLang="ko-KR" sz="1200" b="1" dirty="0">
                <a:solidFill>
                  <a:schemeClr val="tx1">
                    <a:lumMod val="95000"/>
                    <a:lumOff val="5000"/>
                  </a:schemeClr>
                </a:solidFill>
                <a:latin typeface="맑은 고딕" pitchFamily="50" charset="-127"/>
              </a:rPr>
              <a:t>)</a:t>
            </a:r>
            <a:r>
              <a:rPr lang="ko-KR" altLang="en-US" sz="1200" b="1" dirty="0">
                <a:solidFill>
                  <a:schemeClr val="tx1">
                    <a:lumMod val="95000"/>
                    <a:lumOff val="5000"/>
                  </a:schemeClr>
                </a:solidFill>
                <a:latin typeface="맑은 고딕" pitchFamily="50" charset="-127"/>
              </a:rPr>
              <a:t> </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Serial.println</a:t>
            </a: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timeClient.getSeconds</a:t>
            </a:r>
            <a:r>
              <a:rPr lang="en-US" altLang="ko-KR" sz="1200" b="1" dirty="0">
                <a:solidFill>
                  <a:schemeClr val="tx1">
                    <a:lumMod val="95000"/>
                    <a:lumOff val="5000"/>
                  </a:schemeClr>
                </a:solidFill>
                <a:latin typeface="맑은 고딕" pitchFamily="50" charset="-127"/>
              </a:rPr>
              <a:t>( ) );</a:t>
            </a:r>
          </a:p>
          <a:p>
            <a:pPr defTabSz="913755">
              <a:spcBef>
                <a:spcPts val="0"/>
              </a:spcBef>
              <a:buClr>
                <a:srgbClr val="506EA5"/>
              </a:buClr>
            </a:pPr>
            <a:r>
              <a:rPr lang="en-US" altLang="ko-KR" sz="1200" b="1" dirty="0">
                <a:solidFill>
                  <a:schemeClr val="bg1">
                    <a:lumMod val="65000"/>
                  </a:schemeClr>
                </a:solidFill>
                <a:latin typeface="맑은 고딕" pitchFamily="50" charset="-127"/>
              </a:rPr>
              <a:t>  //</a:t>
            </a:r>
            <a:r>
              <a:rPr lang="en-US" altLang="ko-KR" sz="1200" b="1" dirty="0" err="1">
                <a:solidFill>
                  <a:schemeClr val="bg1">
                    <a:lumMod val="65000"/>
                  </a:schemeClr>
                </a:solidFill>
                <a:latin typeface="맑은 고딕" pitchFamily="50" charset="-127"/>
              </a:rPr>
              <a:t>Serial.println</a:t>
            </a:r>
            <a:r>
              <a:rPr lang="en-US" altLang="ko-KR" sz="1200" b="1" dirty="0">
                <a:solidFill>
                  <a:schemeClr val="bg1">
                    <a:lumMod val="65000"/>
                  </a:schemeClr>
                </a:solidFill>
                <a:latin typeface="맑은 고딕" pitchFamily="50" charset="-127"/>
              </a:rPr>
              <a:t>( </a:t>
            </a:r>
            <a:r>
              <a:rPr lang="en-US" altLang="ko-KR" sz="1200" b="1" dirty="0" err="1">
                <a:solidFill>
                  <a:schemeClr val="bg1">
                    <a:lumMod val="65000"/>
                  </a:schemeClr>
                </a:solidFill>
                <a:latin typeface="맑은 고딕" pitchFamily="50" charset="-127"/>
              </a:rPr>
              <a:t>timeClient.getFormattedTime</a:t>
            </a:r>
            <a:r>
              <a:rPr lang="en-US" altLang="ko-KR" sz="1200" b="1" dirty="0">
                <a:solidFill>
                  <a:schemeClr val="bg1">
                    <a:lumMod val="65000"/>
                  </a:schemeClr>
                </a:solidFill>
                <a:latin typeface="맑은 고딕" pitchFamily="50" charset="-127"/>
              </a:rPr>
              <a:t>(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delay(1000);</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a:t>
            </a:r>
          </a:p>
        </p:txBody>
      </p:sp>
      <p:sp>
        <p:nvSpPr>
          <p:cNvPr id="8" name="직사각형 7">
            <a:extLst>
              <a:ext uri="{FF2B5EF4-FFF2-40B4-BE49-F238E27FC236}">
                <a16:creationId xmlns:a16="http://schemas.microsoft.com/office/drawing/2014/main" id="{491B63A2-C750-42E3-8817-90DAAA6C5F53}"/>
              </a:ext>
            </a:extLst>
          </p:cNvPr>
          <p:cNvSpPr/>
          <p:nvPr/>
        </p:nvSpPr>
        <p:spPr>
          <a:xfrm>
            <a:off x="6769149" y="989933"/>
            <a:ext cx="4392488"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95272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NTP(Network Time Protocol)</a:t>
            </a:r>
            <a:endParaRPr lang="ko-KR" altLang="en-US" dirty="0"/>
          </a:p>
        </p:txBody>
      </p:sp>
      <p:sp>
        <p:nvSpPr>
          <p:cNvPr id="2" name="내용 개체 틀 1"/>
          <p:cNvSpPr>
            <a:spLocks noGrp="1"/>
          </p:cNvSpPr>
          <p:nvPr>
            <p:ph sz="quarter" idx="11"/>
          </p:nvPr>
        </p:nvSpPr>
        <p:spPr>
          <a:xfrm>
            <a:off x="266400" y="578149"/>
            <a:ext cx="11039253" cy="1745730"/>
          </a:xfrm>
        </p:spPr>
        <p:txBody>
          <a:bodyPr/>
          <a:lstStyle/>
          <a:p>
            <a:r>
              <a:rPr lang="en-US" altLang="ko-KR" dirty="0"/>
              <a:t>NTP</a:t>
            </a:r>
            <a:r>
              <a:rPr lang="ko-KR" altLang="en-US" dirty="0"/>
              <a:t>를 통해 </a:t>
            </a:r>
            <a:r>
              <a:rPr lang="ko-KR" altLang="en-US" dirty="0">
                <a:solidFill>
                  <a:srgbClr val="FF0000"/>
                </a:solidFill>
              </a:rPr>
              <a:t>요일과 시간 정보</a:t>
            </a:r>
            <a:r>
              <a:rPr lang="ko-KR" altLang="en-US" dirty="0"/>
              <a:t>를 얻기 위한 기본 코드 </a:t>
            </a:r>
            <a:r>
              <a:rPr lang="en-US" altLang="ko-KR" sz="1400" dirty="0"/>
              <a:t>(</a:t>
            </a:r>
            <a:r>
              <a:rPr lang="ko-KR" altLang="en-US" sz="1400" dirty="0"/>
              <a:t>파일 이름 </a:t>
            </a:r>
            <a:r>
              <a:rPr lang="en-US" altLang="ko-KR" sz="1400" dirty="0"/>
              <a:t>: </a:t>
            </a:r>
            <a:r>
              <a:rPr lang="en-US" altLang="ko-KR" sz="1400" dirty="0" err="1"/>
              <a:t>Phi_NTP_Date.ino</a:t>
            </a:r>
            <a:r>
              <a:rPr lang="en-US" altLang="ko-KR" sz="1400" dirty="0"/>
              <a:t>)</a:t>
            </a:r>
            <a:endParaRPr lang="en-US" altLang="ko-KR" dirty="0"/>
          </a:p>
          <a:p>
            <a:pPr lvl="1"/>
            <a:r>
              <a:rPr lang="en-US" altLang="ko-KR" dirty="0" err="1"/>
              <a:t>getDay</a:t>
            </a:r>
            <a:r>
              <a:rPr lang="en-US" altLang="ko-KR" dirty="0"/>
              <a:t>( ) </a:t>
            </a:r>
          </a:p>
          <a:p>
            <a:pPr lvl="2"/>
            <a:r>
              <a:rPr lang="ko-KR" altLang="en-US" dirty="0"/>
              <a:t>요일을 반환 </a:t>
            </a:r>
            <a:r>
              <a:rPr lang="en-US" altLang="ko-KR" dirty="0"/>
              <a:t>– </a:t>
            </a:r>
            <a:r>
              <a:rPr lang="ko-KR" altLang="en-US" dirty="0"/>
              <a:t>일요일은 </a:t>
            </a:r>
            <a:r>
              <a:rPr lang="en-US" altLang="ko-KR" dirty="0"/>
              <a:t>0, </a:t>
            </a:r>
            <a:r>
              <a:rPr lang="ko-KR" altLang="en-US" dirty="0"/>
              <a:t>월요일은 </a:t>
            </a:r>
            <a:r>
              <a:rPr lang="en-US" altLang="ko-KR" dirty="0"/>
              <a:t>1, … </a:t>
            </a:r>
            <a:r>
              <a:rPr lang="ko-KR" altLang="en-US" dirty="0"/>
              <a:t>토요일은 </a:t>
            </a:r>
            <a:r>
              <a:rPr lang="en-US" altLang="ko-KR" dirty="0"/>
              <a:t>6</a:t>
            </a:r>
          </a:p>
          <a:p>
            <a:pPr lvl="1"/>
            <a:r>
              <a:rPr lang="en-US" altLang="ko-KR" dirty="0" err="1"/>
              <a:t>getHours</a:t>
            </a:r>
            <a:r>
              <a:rPr lang="en-US" altLang="ko-KR" dirty="0"/>
              <a:t>( )</a:t>
            </a:r>
          </a:p>
          <a:p>
            <a:pPr lvl="1"/>
            <a:r>
              <a:rPr lang="en-US" altLang="ko-KR" dirty="0" err="1"/>
              <a:t>getMinutes</a:t>
            </a:r>
            <a:r>
              <a:rPr lang="en-US" altLang="ko-KR" dirty="0"/>
              <a:t>(</a:t>
            </a:r>
            <a:r>
              <a:rPr lang="ko-KR" altLang="en-US" dirty="0"/>
              <a:t> </a:t>
            </a:r>
            <a:r>
              <a:rPr lang="en-US" altLang="ko-KR" dirty="0"/>
              <a:t>)</a:t>
            </a:r>
          </a:p>
          <a:p>
            <a:pPr lvl="1"/>
            <a:r>
              <a:rPr lang="en-US" altLang="ko-KR" dirty="0" err="1"/>
              <a:t>getSeconds</a:t>
            </a:r>
            <a:r>
              <a:rPr lang="en-US" altLang="ko-KR" dirty="0"/>
              <a:t>( )</a:t>
            </a:r>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126</a:t>
            </a:fld>
            <a:endParaRPr lang="en-US" dirty="0"/>
          </a:p>
        </p:txBody>
      </p:sp>
      <p:sp>
        <p:nvSpPr>
          <p:cNvPr id="7" name="직사각형 6">
            <a:extLst>
              <a:ext uri="{FF2B5EF4-FFF2-40B4-BE49-F238E27FC236}">
                <a16:creationId xmlns:a16="http://schemas.microsoft.com/office/drawing/2014/main" id="{C18D8838-1DDA-4D6A-9793-D2E7C1F945E2}"/>
              </a:ext>
            </a:extLst>
          </p:cNvPr>
          <p:cNvSpPr/>
          <p:nvPr/>
        </p:nvSpPr>
        <p:spPr>
          <a:xfrm>
            <a:off x="6765827" y="1007024"/>
            <a:ext cx="4392488" cy="4824976"/>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void loop()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timeClient.update</a:t>
            </a: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daysOfTheWeek</a:t>
            </a: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timeClient.getDay</a:t>
            </a:r>
            <a:r>
              <a:rPr lang="en-US" altLang="ko-KR" sz="1200" b="1" dirty="0">
                <a:solidFill>
                  <a:schemeClr val="tx1">
                    <a:lumMod val="95000"/>
                    <a:lumOff val="5000"/>
                  </a:schemeClr>
                </a:solidFill>
                <a:latin typeface="맑은 고딕" pitchFamily="50" charset="-127"/>
              </a:rPr>
              <a:t>( )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timeClient.getHours</a:t>
            </a:r>
            <a:r>
              <a:rPr lang="en-US" altLang="ko-KR" sz="1200" b="1" dirty="0">
                <a:solidFill>
                  <a:schemeClr val="tx1">
                    <a:lumMod val="95000"/>
                    <a:lumOff val="5000"/>
                  </a:schemeClr>
                </a:solidFill>
                <a:latin typeface="맑은 고딕" pitchFamily="50" charset="-127"/>
              </a:rPr>
              <a:t>(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a:t>
            </a:r>
            <a:r>
              <a:rPr lang="ko-KR" altLang="en-US"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timeClient.getMinutes</a:t>
            </a:r>
            <a:r>
              <a:rPr lang="en-US" altLang="ko-KR" sz="1200" b="1" dirty="0">
                <a:solidFill>
                  <a:schemeClr val="tx1">
                    <a:lumMod val="95000"/>
                    <a:lumOff val="5000"/>
                  </a:schemeClr>
                </a:solidFill>
                <a:latin typeface="맑은 고딕" pitchFamily="50" charset="-127"/>
              </a:rPr>
              <a:t>(</a:t>
            </a:r>
            <a:r>
              <a:rPr lang="ko-KR" altLang="en-US" sz="1200" b="1" dirty="0">
                <a:solidFill>
                  <a:schemeClr val="tx1">
                    <a:lumMod val="95000"/>
                    <a:lumOff val="5000"/>
                  </a:schemeClr>
                </a:solidFill>
                <a:latin typeface="맑은 고딕" pitchFamily="50" charset="-127"/>
              </a:rPr>
              <a:t> </a:t>
            </a:r>
            <a:r>
              <a:rPr lang="en-US" altLang="ko-KR" sz="1200" b="1" dirty="0">
                <a:solidFill>
                  <a:schemeClr val="tx1">
                    <a:lumMod val="95000"/>
                    <a:lumOff val="5000"/>
                  </a:schemeClr>
                </a:solidFill>
                <a:latin typeface="맑은 고딕" pitchFamily="50" charset="-127"/>
              </a:rPr>
              <a:t>)</a:t>
            </a:r>
            <a:r>
              <a:rPr lang="ko-KR" altLang="en-US" sz="1200" b="1" dirty="0">
                <a:solidFill>
                  <a:schemeClr val="tx1">
                    <a:lumMod val="95000"/>
                    <a:lumOff val="5000"/>
                  </a:schemeClr>
                </a:solidFill>
                <a:latin typeface="맑은 고딕" pitchFamily="50" charset="-127"/>
              </a:rPr>
              <a:t> </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Serial.println</a:t>
            </a: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timeClient.getSeconds</a:t>
            </a:r>
            <a:r>
              <a:rPr lang="en-US" altLang="ko-KR" sz="1200" b="1" dirty="0">
                <a:solidFill>
                  <a:schemeClr val="tx1">
                    <a:lumMod val="95000"/>
                    <a:lumOff val="5000"/>
                  </a:schemeClr>
                </a:solidFill>
                <a:latin typeface="맑은 고딕" pitchFamily="50" charset="-127"/>
              </a:rPr>
              <a:t>( ) );</a:t>
            </a:r>
          </a:p>
          <a:p>
            <a:pPr defTabSz="913755">
              <a:spcBef>
                <a:spcPts val="0"/>
              </a:spcBef>
              <a:buClr>
                <a:srgbClr val="506EA5"/>
              </a:buClr>
            </a:pPr>
            <a:r>
              <a:rPr lang="en-US" altLang="ko-KR" sz="1200" b="1" dirty="0">
                <a:solidFill>
                  <a:schemeClr val="bg1">
                    <a:lumMod val="65000"/>
                  </a:schemeClr>
                </a:solidFill>
                <a:latin typeface="맑은 고딕" pitchFamily="50" charset="-127"/>
              </a:rPr>
              <a:t>  //</a:t>
            </a:r>
            <a:r>
              <a:rPr lang="en-US" altLang="ko-KR" sz="1200" b="1" dirty="0" err="1">
                <a:solidFill>
                  <a:schemeClr val="bg1">
                    <a:lumMod val="65000"/>
                  </a:schemeClr>
                </a:solidFill>
                <a:latin typeface="맑은 고딕" pitchFamily="50" charset="-127"/>
              </a:rPr>
              <a:t>Serial.println</a:t>
            </a:r>
            <a:r>
              <a:rPr lang="en-US" altLang="ko-KR" sz="1200" b="1" dirty="0">
                <a:solidFill>
                  <a:schemeClr val="bg1">
                    <a:lumMod val="65000"/>
                  </a:schemeClr>
                </a:solidFill>
                <a:latin typeface="맑은 고딕" pitchFamily="50" charset="-127"/>
              </a:rPr>
              <a:t>( </a:t>
            </a:r>
            <a:r>
              <a:rPr lang="en-US" altLang="ko-KR" sz="1200" b="1" dirty="0" err="1">
                <a:solidFill>
                  <a:schemeClr val="bg1">
                    <a:lumMod val="65000"/>
                  </a:schemeClr>
                </a:solidFill>
                <a:latin typeface="맑은 고딕" pitchFamily="50" charset="-127"/>
              </a:rPr>
              <a:t>timeClient.getFormattedTime</a:t>
            </a:r>
            <a:r>
              <a:rPr lang="en-US" altLang="ko-KR" sz="1200" b="1" dirty="0">
                <a:solidFill>
                  <a:schemeClr val="bg1">
                    <a:lumMod val="65000"/>
                  </a:schemeClr>
                </a:solidFill>
                <a:latin typeface="맑은 고딕" pitchFamily="50" charset="-127"/>
              </a:rPr>
              <a:t>(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delay(1000);</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a:t>
            </a:r>
          </a:p>
        </p:txBody>
      </p:sp>
      <p:sp>
        <p:nvSpPr>
          <p:cNvPr id="8" name="직사각형 7">
            <a:extLst>
              <a:ext uri="{FF2B5EF4-FFF2-40B4-BE49-F238E27FC236}">
                <a16:creationId xmlns:a16="http://schemas.microsoft.com/office/drawing/2014/main" id="{491B63A2-C750-42E3-8817-90DAAA6C5F53}"/>
              </a:ext>
            </a:extLst>
          </p:cNvPr>
          <p:cNvSpPr/>
          <p:nvPr/>
        </p:nvSpPr>
        <p:spPr>
          <a:xfrm>
            <a:off x="6769149" y="989933"/>
            <a:ext cx="4392488"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5923D046-01BC-4ADA-96AD-68865CFE869F}"/>
              </a:ext>
            </a:extLst>
          </p:cNvPr>
          <p:cNvPicPr>
            <a:picLocks noChangeAspect="1"/>
          </p:cNvPicPr>
          <p:nvPr/>
        </p:nvPicPr>
        <p:blipFill>
          <a:blip r:embed="rId3"/>
          <a:stretch>
            <a:fillRect/>
          </a:stretch>
        </p:blipFill>
        <p:spPr>
          <a:xfrm>
            <a:off x="873991" y="2668796"/>
            <a:ext cx="5311140" cy="3147060"/>
          </a:xfrm>
          <a:prstGeom prst="rect">
            <a:avLst/>
          </a:prstGeom>
        </p:spPr>
      </p:pic>
    </p:spTree>
    <p:extLst>
      <p:ext uri="{BB962C8B-B14F-4D97-AF65-F5344CB8AC3E}">
        <p14:creationId xmlns:p14="http://schemas.microsoft.com/office/powerpoint/2010/main" val="24186842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NTP(Network Time Protocol)</a:t>
            </a:r>
            <a:endParaRPr lang="ko-KR" altLang="en-US" dirty="0"/>
          </a:p>
        </p:txBody>
      </p:sp>
      <p:sp>
        <p:nvSpPr>
          <p:cNvPr id="2" name="내용 개체 틀 1"/>
          <p:cNvSpPr>
            <a:spLocks noGrp="1"/>
          </p:cNvSpPr>
          <p:nvPr>
            <p:ph sz="quarter" idx="11"/>
          </p:nvPr>
        </p:nvSpPr>
        <p:spPr>
          <a:xfrm>
            <a:off x="266400" y="578149"/>
            <a:ext cx="11039253" cy="1745730"/>
          </a:xfrm>
        </p:spPr>
        <p:txBody>
          <a:bodyPr/>
          <a:lstStyle/>
          <a:p>
            <a:r>
              <a:rPr lang="en-US" altLang="ko-KR" dirty="0"/>
              <a:t>NTP</a:t>
            </a:r>
            <a:r>
              <a:rPr lang="ko-KR" altLang="en-US" dirty="0"/>
              <a:t>를 통해 </a:t>
            </a:r>
            <a:r>
              <a:rPr lang="ko-KR" altLang="en-US" dirty="0">
                <a:solidFill>
                  <a:srgbClr val="FF0000"/>
                </a:solidFill>
                <a:highlight>
                  <a:srgbClr val="FFFF00"/>
                </a:highlight>
              </a:rPr>
              <a:t>날자</a:t>
            </a:r>
            <a:r>
              <a:rPr lang="en-US" altLang="ko-KR" dirty="0"/>
              <a:t>,</a:t>
            </a:r>
            <a:r>
              <a:rPr lang="ko-KR" altLang="en-US" dirty="0"/>
              <a:t> </a:t>
            </a:r>
            <a:r>
              <a:rPr lang="ko-KR" altLang="en-US" dirty="0">
                <a:solidFill>
                  <a:srgbClr val="FF0000"/>
                </a:solidFill>
              </a:rPr>
              <a:t>요일과 시간 정보</a:t>
            </a:r>
            <a:r>
              <a:rPr lang="ko-KR" altLang="en-US" dirty="0"/>
              <a:t>를 얻기 위한 기본 코드 </a:t>
            </a:r>
            <a:r>
              <a:rPr lang="en-US" altLang="ko-KR" sz="1400" dirty="0"/>
              <a:t>(</a:t>
            </a:r>
            <a:r>
              <a:rPr lang="ko-KR" altLang="en-US" sz="1400" dirty="0"/>
              <a:t>파일 이름 </a:t>
            </a:r>
            <a:r>
              <a:rPr lang="en-US" altLang="ko-KR" sz="1400" dirty="0"/>
              <a:t>: </a:t>
            </a:r>
            <a:r>
              <a:rPr lang="en-US" altLang="ko-KR" sz="1400" dirty="0" err="1"/>
              <a:t>Phi_NTP_DayTime.ino</a:t>
            </a:r>
            <a:r>
              <a:rPr lang="en-US" altLang="ko-KR" sz="1400" dirty="0"/>
              <a:t>)</a:t>
            </a:r>
            <a:endParaRPr lang="en-US" altLang="ko-KR" dirty="0"/>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127</a:t>
            </a:fld>
            <a:endParaRPr lang="en-US" dirty="0"/>
          </a:p>
        </p:txBody>
      </p:sp>
      <p:sp>
        <p:nvSpPr>
          <p:cNvPr id="9" name="직사각형 8">
            <a:extLst>
              <a:ext uri="{FF2B5EF4-FFF2-40B4-BE49-F238E27FC236}">
                <a16:creationId xmlns:a16="http://schemas.microsoft.com/office/drawing/2014/main" id="{9D314608-8389-4B8F-8F64-AF08EF7F0E05}"/>
              </a:ext>
            </a:extLst>
          </p:cNvPr>
          <p:cNvSpPr/>
          <p:nvPr/>
        </p:nvSpPr>
        <p:spPr>
          <a:xfrm>
            <a:off x="713226" y="1008026"/>
            <a:ext cx="5040560" cy="4464121"/>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a:t>
            </a:r>
            <a:r>
              <a:rPr lang="ko-KR" altLang="en-US" sz="1200" b="1" dirty="0">
                <a:solidFill>
                  <a:schemeClr val="tx1">
                    <a:lumMod val="95000"/>
                    <a:lumOff val="5000"/>
                  </a:schemeClr>
                </a:solidFill>
                <a:latin typeface="맑은 고딕" pitchFamily="50" charset="-127"/>
              </a:rPr>
              <a:t> </a:t>
            </a:r>
            <a:r>
              <a:rPr lang="en-US" altLang="ko-KR" sz="1200" b="1" dirty="0">
                <a:solidFill>
                  <a:schemeClr val="tx1">
                    <a:lumMod val="95000"/>
                    <a:lumOff val="5000"/>
                  </a:schemeClr>
                </a:solidFill>
                <a:latin typeface="맑은 고딕" pitchFamily="50" charset="-127"/>
              </a:rPr>
              <a:t>&lt;</a:t>
            </a:r>
            <a:r>
              <a:rPr lang="en-US" altLang="ko-KR" sz="1200" b="1" dirty="0" err="1">
                <a:solidFill>
                  <a:schemeClr val="tx1">
                    <a:lumMod val="95000"/>
                    <a:lumOff val="5000"/>
                  </a:schemeClr>
                </a:solidFill>
                <a:latin typeface="맑은 고딕" pitchFamily="50" charset="-127"/>
              </a:rPr>
              <a:t>NTPCLient.h</a:t>
            </a:r>
            <a:r>
              <a:rPr lang="en-US" altLang="ko-KR" sz="1200" b="1" dirty="0">
                <a:solidFill>
                  <a:schemeClr val="tx1">
                    <a:lumMod val="95000"/>
                    <a:lumOff val="5000"/>
                  </a:schemeClr>
                </a:solidFill>
                <a:latin typeface="맑은 고딕" pitchFamily="50" charset="-127"/>
              </a:rPr>
              <a:t>&gt;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&lt;ESP8266WiFi.h&gt;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&lt;</a:t>
            </a:r>
            <a:r>
              <a:rPr lang="en-US" altLang="ko-KR" sz="1200" b="1" dirty="0" err="1">
                <a:solidFill>
                  <a:schemeClr val="tx1">
                    <a:lumMod val="95000"/>
                    <a:lumOff val="5000"/>
                  </a:schemeClr>
                </a:solidFill>
                <a:latin typeface="맑은 고딕" pitchFamily="50" charset="-127"/>
              </a:rPr>
              <a:t>WiFiUdp.h</a:t>
            </a:r>
            <a:r>
              <a:rPr lang="en-US" altLang="ko-KR" sz="1200" b="1" dirty="0">
                <a:solidFill>
                  <a:schemeClr val="tx1">
                    <a:lumMod val="95000"/>
                    <a:lumOff val="5000"/>
                  </a:schemeClr>
                </a:solidFill>
                <a:latin typeface="맑은 고딕" pitchFamily="50" charset="-127"/>
              </a:rPr>
              <a:t>&gt;</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const char *</a:t>
            </a:r>
            <a:r>
              <a:rPr lang="en-US" altLang="ko-KR" sz="1200" b="1" dirty="0" err="1">
                <a:solidFill>
                  <a:schemeClr val="tx1">
                    <a:lumMod val="95000"/>
                    <a:lumOff val="5000"/>
                  </a:schemeClr>
                </a:solidFill>
                <a:latin typeface="맑은 고딕" pitchFamily="50" charset="-127"/>
              </a:rPr>
              <a:t>ssid</a:t>
            </a:r>
            <a:r>
              <a:rPr lang="en-US" altLang="ko-KR" sz="1200" b="1" dirty="0">
                <a:solidFill>
                  <a:schemeClr val="tx1">
                    <a:lumMod val="95000"/>
                    <a:lumOff val="5000"/>
                  </a:schemeClr>
                </a:solidFill>
                <a:latin typeface="맑은 고딕" pitchFamily="50" charset="-127"/>
              </a:rPr>
              <a:t> = “Riatech2GA”;</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const char *password = “12345678”;</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char </a:t>
            </a:r>
            <a:r>
              <a:rPr lang="en-US" altLang="ko-KR" sz="1200" b="1" dirty="0" err="1">
                <a:solidFill>
                  <a:schemeClr val="tx1">
                    <a:lumMod val="95000"/>
                    <a:lumOff val="5000"/>
                  </a:schemeClr>
                </a:solidFill>
                <a:latin typeface="맑은 고딕" pitchFamily="50" charset="-127"/>
              </a:rPr>
              <a:t>daysOfTheWeek</a:t>
            </a:r>
            <a:r>
              <a:rPr lang="en-US" altLang="ko-KR" sz="1200" b="1" dirty="0">
                <a:solidFill>
                  <a:schemeClr val="tx1">
                    <a:lumMod val="95000"/>
                    <a:lumOff val="5000"/>
                  </a:schemeClr>
                </a:solidFill>
                <a:latin typeface="맑은 고딕" pitchFamily="50" charset="-127"/>
              </a:rPr>
              <a:t>[7][12]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“Sunday”, “Monday”, “Tuesday”, “Wednesday”,  “</a:t>
            </a:r>
            <a:r>
              <a:rPr lang="en-US" altLang="ko-KR" sz="1200" b="1" dirty="0" err="1">
                <a:solidFill>
                  <a:schemeClr val="tx1">
                    <a:lumMod val="95000"/>
                    <a:lumOff val="5000"/>
                  </a:schemeClr>
                </a:solidFill>
                <a:latin typeface="맑은 고딕" pitchFamily="50" charset="-127"/>
              </a:rPr>
              <a:t>Thurday</a:t>
            </a:r>
            <a:r>
              <a:rPr lang="en-US" altLang="ko-KR" sz="1200" b="1" dirty="0">
                <a:solidFill>
                  <a:schemeClr val="tx1">
                    <a:lumMod val="95000"/>
                    <a:lumOff val="5000"/>
                  </a:schemeClr>
                </a:solidFill>
                <a:latin typeface="맑은 고딕" pitchFamily="50" charset="-127"/>
              </a:rPr>
              <a:t>”, “Friday”,  “Saturday” };</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err="1">
                <a:solidFill>
                  <a:schemeClr val="tx1">
                    <a:lumMod val="95000"/>
                    <a:lumOff val="5000"/>
                  </a:schemeClr>
                </a:solidFill>
                <a:latin typeface="맑은 고딕" pitchFamily="50" charset="-127"/>
              </a:rPr>
              <a:t>WiFiUDP</a:t>
            </a: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ntpUDP</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err="1">
                <a:solidFill>
                  <a:schemeClr val="tx1">
                    <a:lumMod val="95000"/>
                    <a:lumOff val="5000"/>
                  </a:schemeClr>
                </a:solidFill>
                <a:latin typeface="맑은 고딕" pitchFamily="50" charset="-127"/>
              </a:rPr>
              <a:t>NTPClient</a:t>
            </a: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timeClient</a:t>
            </a:r>
            <a:r>
              <a:rPr lang="en-US" altLang="ko-KR" sz="1200" b="1" dirty="0">
                <a:solidFill>
                  <a:schemeClr val="tx1">
                    <a:lumMod val="95000"/>
                    <a:lumOff val="5000"/>
                  </a:schemeClr>
                </a:solidFill>
                <a:latin typeface="맑은 고딕" pitchFamily="50" charset="-127"/>
              </a:rPr>
              <a:t>(</a:t>
            </a:r>
            <a:r>
              <a:rPr lang="en-US" altLang="ko-KR" sz="1200" b="1" dirty="0" err="1">
                <a:solidFill>
                  <a:schemeClr val="tx1">
                    <a:lumMod val="95000"/>
                    <a:lumOff val="5000"/>
                  </a:schemeClr>
                </a:solidFill>
                <a:latin typeface="맑은 고딕" pitchFamily="50" charset="-127"/>
              </a:rPr>
              <a:t>ntpUDP</a:t>
            </a:r>
            <a:r>
              <a:rPr lang="en-US" altLang="ko-KR" sz="1200" b="1" dirty="0">
                <a:solidFill>
                  <a:schemeClr val="tx1">
                    <a:lumMod val="95000"/>
                    <a:lumOff val="5000"/>
                  </a:schemeClr>
                </a:solidFill>
                <a:latin typeface="맑은 고딕" pitchFamily="50" charset="-127"/>
              </a:rPr>
              <a:t>, “kr.pool.ntp.org”, </a:t>
            </a:r>
            <a:r>
              <a:rPr lang="en-US" altLang="ko-KR" sz="1200" b="1" dirty="0">
                <a:solidFill>
                  <a:srgbClr val="FFC000"/>
                </a:solidFill>
                <a:latin typeface="맑은 고딕" pitchFamily="50" charset="-127"/>
              </a:rPr>
              <a:t>32400, 3600000</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void setup(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Serial.begin</a:t>
            </a:r>
            <a:r>
              <a:rPr lang="en-US" altLang="ko-KR" sz="1200" b="1" dirty="0">
                <a:solidFill>
                  <a:schemeClr val="tx1">
                    <a:lumMod val="95000"/>
                    <a:lumOff val="5000"/>
                  </a:schemeClr>
                </a:solidFill>
                <a:latin typeface="맑은 고딕" pitchFamily="50" charset="-127"/>
              </a:rPr>
              <a:t>(9600);</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WiFi.begin</a:t>
            </a:r>
            <a:r>
              <a:rPr lang="en-US" altLang="ko-KR" sz="1200" b="1" dirty="0">
                <a:solidFill>
                  <a:schemeClr val="tx1">
                    <a:lumMod val="95000"/>
                    <a:lumOff val="5000"/>
                  </a:schemeClr>
                </a:solidFill>
                <a:latin typeface="맑은 고딕" pitchFamily="50" charset="-127"/>
              </a:rPr>
              <a:t>(</a:t>
            </a:r>
            <a:r>
              <a:rPr lang="en-US" altLang="ko-KR" sz="1200" b="1" dirty="0" err="1">
                <a:solidFill>
                  <a:schemeClr val="tx1">
                    <a:lumMod val="95000"/>
                    <a:lumOff val="5000"/>
                  </a:schemeClr>
                </a:solidFill>
                <a:latin typeface="맑은 고딕" pitchFamily="50" charset="-127"/>
              </a:rPr>
              <a:t>ssid</a:t>
            </a:r>
            <a:r>
              <a:rPr lang="en-US" altLang="ko-KR" sz="1200" b="1" dirty="0">
                <a:solidFill>
                  <a:schemeClr val="tx1">
                    <a:lumMod val="95000"/>
                    <a:lumOff val="5000"/>
                  </a:schemeClr>
                </a:solidFill>
                <a:latin typeface="맑은 고딕" pitchFamily="50" charset="-127"/>
              </a:rPr>
              <a:t>, password);</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while( </a:t>
            </a:r>
            <a:r>
              <a:rPr lang="en-US" altLang="ko-KR" sz="1200" b="1" dirty="0" err="1">
                <a:solidFill>
                  <a:schemeClr val="tx1">
                    <a:lumMod val="95000"/>
                    <a:lumOff val="5000"/>
                  </a:schemeClr>
                </a:solidFill>
                <a:latin typeface="맑은 고딕" pitchFamily="50" charset="-127"/>
              </a:rPr>
              <a:t>WiFi.status</a:t>
            </a:r>
            <a:r>
              <a:rPr lang="en-US" altLang="ko-KR" sz="1200" b="1" dirty="0">
                <a:solidFill>
                  <a:schemeClr val="tx1">
                    <a:lumMod val="95000"/>
                    <a:lumOff val="5000"/>
                  </a:schemeClr>
                </a:solidFill>
                <a:latin typeface="맑은 고딕" pitchFamily="50" charset="-127"/>
              </a:rPr>
              <a:t>( ) != CONNECTED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delay(500);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timeClient.begin</a:t>
            </a: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a:t>
            </a:r>
          </a:p>
        </p:txBody>
      </p:sp>
      <p:sp>
        <p:nvSpPr>
          <p:cNvPr id="10" name="직사각형 9">
            <a:extLst>
              <a:ext uri="{FF2B5EF4-FFF2-40B4-BE49-F238E27FC236}">
                <a16:creationId xmlns:a16="http://schemas.microsoft.com/office/drawing/2014/main" id="{04CEEBD6-130A-4D51-AF1F-EB8EC6876B36}"/>
              </a:ext>
            </a:extLst>
          </p:cNvPr>
          <p:cNvSpPr/>
          <p:nvPr/>
        </p:nvSpPr>
        <p:spPr>
          <a:xfrm>
            <a:off x="716548" y="990935"/>
            <a:ext cx="5040560"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E4C02DA7-E77D-4D36-AB26-603CF023ACE7}"/>
              </a:ext>
            </a:extLst>
          </p:cNvPr>
          <p:cNvSpPr/>
          <p:nvPr/>
        </p:nvSpPr>
        <p:spPr>
          <a:xfrm>
            <a:off x="5833045" y="1007024"/>
            <a:ext cx="5040560" cy="4464121"/>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void loop()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timeClient.update</a:t>
            </a: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String </a:t>
            </a:r>
            <a:r>
              <a:rPr lang="en-US" altLang="ko-KR" sz="1200" b="1" dirty="0" err="1">
                <a:solidFill>
                  <a:schemeClr val="tx1">
                    <a:lumMod val="95000"/>
                    <a:lumOff val="5000"/>
                  </a:schemeClr>
                </a:solidFill>
                <a:latin typeface="맑은 고딕" pitchFamily="50" charset="-127"/>
              </a:rPr>
              <a:t>date_time</a:t>
            </a:r>
            <a:r>
              <a:rPr lang="en-US" altLang="ko-KR" sz="1200" b="1" dirty="0">
                <a:solidFill>
                  <a:schemeClr val="tx1">
                    <a:lumMod val="95000"/>
                    <a:lumOff val="5000"/>
                  </a:schemeClr>
                </a:solidFill>
                <a:latin typeface="맑은 고딕" pitchFamily="50" charset="-127"/>
              </a:rPr>
              <a:t> = </a:t>
            </a:r>
            <a:r>
              <a:rPr lang="en-US" altLang="ko-KR" sz="1200" b="1" dirty="0" err="1">
                <a:solidFill>
                  <a:schemeClr val="tx1">
                    <a:lumMod val="95000"/>
                    <a:lumOff val="5000"/>
                  </a:schemeClr>
                </a:solidFill>
                <a:latin typeface="맑은 고딕" pitchFamily="50" charset="-127"/>
              </a:rPr>
              <a:t>timeClient.getFormattedDate</a:t>
            </a: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int </a:t>
            </a:r>
            <a:r>
              <a:rPr lang="en-US" altLang="ko-KR" sz="1200" b="1" dirty="0" err="1">
                <a:solidFill>
                  <a:schemeClr val="tx1">
                    <a:lumMod val="95000"/>
                    <a:lumOff val="5000"/>
                  </a:schemeClr>
                </a:solidFill>
                <a:latin typeface="맑은 고딕" pitchFamily="50" charset="-127"/>
              </a:rPr>
              <a:t>index_date</a:t>
            </a:r>
            <a:r>
              <a:rPr lang="en-US" altLang="ko-KR" sz="1200" b="1" dirty="0">
                <a:solidFill>
                  <a:schemeClr val="tx1">
                    <a:lumMod val="95000"/>
                    <a:lumOff val="5000"/>
                  </a:schemeClr>
                </a:solidFill>
                <a:latin typeface="맑은 고딕" pitchFamily="50" charset="-127"/>
              </a:rPr>
              <a:t> = </a:t>
            </a:r>
            <a:r>
              <a:rPr lang="en-US" altLang="ko-KR" sz="1200" b="1" dirty="0" err="1">
                <a:solidFill>
                  <a:schemeClr val="tx1">
                    <a:lumMod val="95000"/>
                    <a:lumOff val="5000"/>
                  </a:schemeClr>
                </a:solidFill>
                <a:latin typeface="맑은 고딕" pitchFamily="50" charset="-127"/>
              </a:rPr>
              <a:t>date_time.indexOf</a:t>
            </a:r>
            <a:r>
              <a:rPr lang="en-US" altLang="ko-KR" sz="1200" b="1" dirty="0">
                <a:solidFill>
                  <a:schemeClr val="tx1">
                    <a:lumMod val="95000"/>
                    <a:lumOff val="5000"/>
                  </a:schemeClr>
                </a:solidFill>
                <a:latin typeface="맑은 고딕" pitchFamily="50" charset="-127"/>
              </a:rPr>
              <a:t>(“T”);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String date = </a:t>
            </a:r>
            <a:r>
              <a:rPr lang="en-US" altLang="ko-KR" sz="1200" b="1" dirty="0" err="1">
                <a:solidFill>
                  <a:schemeClr val="tx1">
                    <a:lumMod val="95000"/>
                    <a:lumOff val="5000"/>
                  </a:schemeClr>
                </a:solidFill>
                <a:latin typeface="맑은 고딕" pitchFamily="50" charset="-127"/>
              </a:rPr>
              <a:t>date_time.substring</a:t>
            </a:r>
            <a:r>
              <a:rPr lang="en-US" altLang="ko-KR" sz="1200" b="1" dirty="0">
                <a:solidFill>
                  <a:schemeClr val="tx1">
                    <a:lumMod val="95000"/>
                    <a:lumOff val="5000"/>
                  </a:schemeClr>
                </a:solidFill>
                <a:latin typeface="맑은 고딕" pitchFamily="50" charset="-127"/>
              </a:rPr>
              <a:t>(0, </a:t>
            </a:r>
            <a:r>
              <a:rPr lang="en-US" altLang="ko-KR" sz="1200" b="1" dirty="0" err="1">
                <a:solidFill>
                  <a:schemeClr val="tx1">
                    <a:lumMod val="95000"/>
                    <a:lumOff val="5000"/>
                  </a:schemeClr>
                </a:solidFill>
                <a:latin typeface="맑은 고딕" pitchFamily="50" charset="-127"/>
              </a:rPr>
              <a:t>index_date</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a:solidFill>
                  <a:schemeClr val="bg1">
                    <a:lumMod val="65000"/>
                  </a:schemeClr>
                </a:solidFill>
                <a:latin typeface="맑은 고딕" pitchFamily="50" charset="-127"/>
              </a:rPr>
              <a:t>// </a:t>
            </a:r>
            <a:r>
              <a:rPr lang="ko-KR" altLang="en-US" sz="1200" b="1" dirty="0">
                <a:solidFill>
                  <a:schemeClr val="bg1">
                    <a:lumMod val="65000"/>
                  </a:schemeClr>
                </a:solidFill>
                <a:latin typeface="맑은 고딕" pitchFamily="50" charset="-127"/>
              </a:rPr>
              <a:t>날자</a:t>
            </a:r>
            <a:endParaRPr lang="en-US" altLang="ko-KR" sz="1200" b="1" dirty="0">
              <a:solidFill>
                <a:schemeClr val="bg1">
                  <a:lumMod val="6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 date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bg1">
                    <a:lumMod val="65000"/>
                  </a:schemeClr>
                </a:solidFill>
                <a:latin typeface="맑은 고딕" pitchFamily="50" charset="-127"/>
              </a:rPr>
              <a:t>  // </a:t>
            </a:r>
            <a:r>
              <a:rPr lang="ko-KR" altLang="en-US" sz="1200" b="1" dirty="0">
                <a:solidFill>
                  <a:schemeClr val="bg1">
                    <a:lumMod val="65000"/>
                  </a:schemeClr>
                </a:solidFill>
                <a:latin typeface="맑은 고딕" pitchFamily="50" charset="-127"/>
              </a:rPr>
              <a:t>요일</a:t>
            </a:r>
            <a:endParaRPr lang="en-US" altLang="ko-KR" sz="1200" b="1" dirty="0">
              <a:solidFill>
                <a:schemeClr val="bg1">
                  <a:lumMod val="6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daysOfTheWeek</a:t>
            </a: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timeClient.getDay</a:t>
            </a:r>
            <a:r>
              <a:rPr lang="en-US" altLang="ko-KR" sz="1200" b="1" dirty="0">
                <a:solidFill>
                  <a:schemeClr val="tx1">
                    <a:lumMod val="95000"/>
                    <a:lumOff val="5000"/>
                  </a:schemeClr>
                </a:solidFill>
                <a:latin typeface="맑은 고딕" pitchFamily="50" charset="-127"/>
              </a:rPr>
              <a:t>( )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a:solidFill>
                  <a:schemeClr val="bg1">
                    <a:lumMod val="65000"/>
                  </a:schemeClr>
                </a:solidFill>
                <a:latin typeface="맑은 고딕" pitchFamily="50" charset="-127"/>
              </a:rPr>
              <a:t>// </a:t>
            </a:r>
            <a:r>
              <a:rPr lang="ko-KR" altLang="en-US" sz="1200" b="1" dirty="0">
                <a:solidFill>
                  <a:schemeClr val="bg1">
                    <a:lumMod val="65000"/>
                  </a:schemeClr>
                </a:solidFill>
                <a:latin typeface="맑은 고딕" pitchFamily="50" charset="-127"/>
              </a:rPr>
              <a:t>시간</a:t>
            </a:r>
            <a:endParaRPr lang="en-US" altLang="ko-KR" sz="1200" b="1" dirty="0">
              <a:solidFill>
                <a:schemeClr val="bg1">
                  <a:lumMod val="6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Serial.println</a:t>
            </a: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timeClient.getFormattedTime</a:t>
            </a:r>
            <a:r>
              <a:rPr lang="en-US" altLang="ko-KR" sz="1200" b="1" dirty="0">
                <a:solidFill>
                  <a:schemeClr val="tx1">
                    <a:lumMod val="95000"/>
                    <a:lumOff val="5000"/>
                  </a:schemeClr>
                </a:solidFill>
                <a:latin typeface="맑은 고딕" pitchFamily="50" charset="-127"/>
              </a:rPr>
              <a:t>(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delay(1000);</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a:t>
            </a:r>
          </a:p>
        </p:txBody>
      </p:sp>
      <p:sp>
        <p:nvSpPr>
          <p:cNvPr id="12" name="직사각형 11">
            <a:extLst>
              <a:ext uri="{FF2B5EF4-FFF2-40B4-BE49-F238E27FC236}">
                <a16:creationId xmlns:a16="http://schemas.microsoft.com/office/drawing/2014/main" id="{87406FD6-CAE2-4BBD-843D-AA90BECEB957}"/>
              </a:ext>
            </a:extLst>
          </p:cNvPr>
          <p:cNvSpPr/>
          <p:nvPr/>
        </p:nvSpPr>
        <p:spPr>
          <a:xfrm>
            <a:off x="5836367" y="989933"/>
            <a:ext cx="5040560"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760253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1"/>
            <a:ext cx="10804406" cy="1564542"/>
          </a:xfrm>
        </p:spPr>
        <p:txBody>
          <a:bodyPr>
            <a:normAutofit fontScale="90000"/>
          </a:bodyPr>
          <a:lstStyle/>
          <a:p>
            <a:r>
              <a:rPr lang="en-US" altLang="ko-KR" b="1" dirty="0"/>
              <a:t>Mini Project V</a:t>
            </a:r>
            <a:br>
              <a:rPr lang="en-US" altLang="ko-KR" b="1" dirty="0"/>
            </a:br>
            <a:r>
              <a:rPr lang="ko-KR" altLang="en-US" sz="3600" b="1" dirty="0" err="1"/>
              <a:t>온습도</a:t>
            </a:r>
            <a:r>
              <a:rPr lang="ko-KR" altLang="en-US" sz="3600" b="1" dirty="0"/>
              <a:t> </a:t>
            </a:r>
            <a:r>
              <a:rPr lang="ko-KR" altLang="en-US" sz="3600" dirty="0"/>
              <a:t>값 그리고</a:t>
            </a:r>
            <a:r>
              <a:rPr lang="ko-KR" altLang="en-US" sz="3600" b="1" dirty="0"/>
              <a:t> 취득한 날자</a:t>
            </a:r>
            <a:r>
              <a:rPr lang="en-US" altLang="ko-KR" sz="3600" b="1" dirty="0"/>
              <a:t>,</a:t>
            </a:r>
            <a:r>
              <a:rPr lang="ko-KR" altLang="en-US" sz="3600" b="1" dirty="0"/>
              <a:t> 시간을 </a:t>
            </a:r>
            <a:r>
              <a:rPr lang="en-US" altLang="ko-KR" sz="3600" b="1" dirty="0"/>
              <a:t>OLED</a:t>
            </a:r>
            <a:r>
              <a:rPr lang="ko-KR" altLang="en-US" sz="3600" b="1" dirty="0"/>
              <a:t>에 출력</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36646865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sz="2000" b="1" dirty="0" err="1"/>
              <a:t>온습도</a:t>
            </a:r>
            <a:r>
              <a:rPr lang="ko-KR" altLang="en-US" sz="2000" b="1" dirty="0"/>
              <a:t> </a:t>
            </a:r>
            <a:r>
              <a:rPr lang="ko-KR" altLang="en-US" sz="2000" dirty="0"/>
              <a:t>값 그리고</a:t>
            </a:r>
            <a:r>
              <a:rPr lang="ko-KR" altLang="en-US" sz="2000" b="1" dirty="0"/>
              <a:t> 취득한 날자</a:t>
            </a:r>
            <a:r>
              <a:rPr lang="en-US" altLang="ko-KR" sz="2000" b="1" dirty="0"/>
              <a:t>,</a:t>
            </a:r>
            <a:r>
              <a:rPr lang="ko-KR" altLang="en-US" sz="2000" b="1" dirty="0"/>
              <a:t> 시간을 </a:t>
            </a:r>
            <a:r>
              <a:rPr lang="en-US" altLang="ko-KR" sz="2000" b="1" dirty="0"/>
              <a:t>OLED</a:t>
            </a:r>
            <a:r>
              <a:rPr lang="ko-KR" altLang="en-US" sz="2000" b="1" dirty="0"/>
              <a:t>에 출력</a:t>
            </a:r>
            <a:endParaRPr lang="ko-KR" altLang="en-US" dirty="0"/>
          </a:p>
        </p:txBody>
      </p:sp>
      <p:sp>
        <p:nvSpPr>
          <p:cNvPr id="2" name="내용 개체 틀 1"/>
          <p:cNvSpPr>
            <a:spLocks noGrp="1"/>
          </p:cNvSpPr>
          <p:nvPr>
            <p:ph sz="quarter" idx="11"/>
          </p:nvPr>
        </p:nvSpPr>
        <p:spPr>
          <a:xfrm>
            <a:off x="266400" y="578149"/>
            <a:ext cx="11039253" cy="1745730"/>
          </a:xfrm>
        </p:spPr>
        <p:txBody>
          <a:bodyPr/>
          <a:lstStyle/>
          <a:p>
            <a:r>
              <a:rPr lang="ko-KR" altLang="en-US" dirty="0"/>
              <a:t>파일</a:t>
            </a:r>
            <a:r>
              <a:rPr lang="en-US" altLang="ko-KR" dirty="0"/>
              <a:t> </a:t>
            </a:r>
            <a:r>
              <a:rPr lang="ko-KR" altLang="en-US" dirty="0"/>
              <a:t>이름 </a:t>
            </a:r>
            <a:r>
              <a:rPr lang="en-US" altLang="ko-KR" dirty="0"/>
              <a:t>: Phi_DayTime_DHT11_OLED.ino   </a:t>
            </a:r>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129</a:t>
            </a:fld>
            <a:endParaRPr lang="en-US" dirty="0"/>
          </a:p>
        </p:txBody>
      </p:sp>
      <p:sp>
        <p:nvSpPr>
          <p:cNvPr id="5" name="직사각형 4">
            <a:extLst>
              <a:ext uri="{FF2B5EF4-FFF2-40B4-BE49-F238E27FC236}">
                <a16:creationId xmlns:a16="http://schemas.microsoft.com/office/drawing/2014/main" id="{ECF17344-CF0D-451C-9CA3-E7C7351FF0B0}"/>
              </a:ext>
            </a:extLst>
          </p:cNvPr>
          <p:cNvSpPr/>
          <p:nvPr/>
        </p:nvSpPr>
        <p:spPr>
          <a:xfrm>
            <a:off x="651582" y="1008025"/>
            <a:ext cx="2877207" cy="5040373"/>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accent6">
                    <a:lumMod val="75000"/>
                  </a:schemeClr>
                </a:solidFill>
                <a:latin typeface="맑은 고딕" pitchFamily="50" charset="-127"/>
              </a:rPr>
              <a:t>#include &lt;</a:t>
            </a:r>
            <a:r>
              <a:rPr lang="en-US" altLang="ko-KR" sz="1200" b="1" dirty="0" err="1">
                <a:solidFill>
                  <a:schemeClr val="accent6">
                    <a:lumMod val="75000"/>
                  </a:schemeClr>
                </a:solidFill>
                <a:latin typeface="맑은 고딕" pitchFamily="50" charset="-127"/>
              </a:rPr>
              <a:t>NTPClient.h</a:t>
            </a:r>
            <a:r>
              <a:rPr lang="en-US" altLang="ko-KR" sz="1200" b="1" dirty="0">
                <a:solidFill>
                  <a:schemeClr val="accent6">
                    <a:lumMod val="75000"/>
                  </a:schemeClr>
                </a:solidFill>
                <a:latin typeface="맑은 고딕" pitchFamily="50" charset="-127"/>
              </a:rPr>
              <a:t>&gt;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#include &lt;ESP8266WiFi.h&gt;</a:t>
            </a:r>
          </a:p>
          <a:p>
            <a:pPr defTabSz="913755">
              <a:spcBef>
                <a:spcPts val="0"/>
              </a:spcBef>
              <a:buClr>
                <a:srgbClr val="506EA5"/>
              </a:buClr>
            </a:pPr>
            <a:r>
              <a:rPr lang="en-US" altLang="ko-KR" sz="1200" b="1" dirty="0">
                <a:solidFill>
                  <a:schemeClr val="accent6">
                    <a:lumMod val="75000"/>
                  </a:schemeClr>
                </a:solidFill>
                <a:latin typeface="맑은 고딕" pitchFamily="50" charset="-127"/>
              </a:rPr>
              <a:t>#include &lt;</a:t>
            </a:r>
            <a:r>
              <a:rPr lang="en-US" altLang="ko-KR" sz="1200" b="1" dirty="0" err="1">
                <a:solidFill>
                  <a:schemeClr val="accent6">
                    <a:lumMod val="75000"/>
                  </a:schemeClr>
                </a:solidFill>
                <a:latin typeface="맑은 고딕" pitchFamily="50" charset="-127"/>
              </a:rPr>
              <a:t>WiFiUdp.h</a:t>
            </a:r>
            <a:r>
              <a:rPr lang="en-US" altLang="ko-KR" sz="1200" b="1" dirty="0">
                <a:solidFill>
                  <a:schemeClr val="accent6">
                    <a:lumMod val="75000"/>
                  </a:schemeClr>
                </a:solidFill>
                <a:latin typeface="맑은 고딕" pitchFamily="50" charset="-127"/>
              </a:rPr>
              <a:t>&gt;</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 DHT11 </a:t>
            </a:r>
            <a:r>
              <a:rPr lang="ko-KR" altLang="en-US" sz="1200" b="1" dirty="0">
                <a:solidFill>
                  <a:schemeClr val="tx1">
                    <a:lumMod val="95000"/>
                    <a:lumOff val="5000"/>
                  </a:schemeClr>
                </a:solidFill>
                <a:latin typeface="맑은 고딕" pitchFamily="50" charset="-127"/>
              </a:rPr>
              <a:t>관련 </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rgbClr val="7030A0"/>
                </a:solidFill>
                <a:latin typeface="맑은 고딕" pitchFamily="50" charset="-127"/>
              </a:rPr>
              <a:t>#include "</a:t>
            </a:r>
            <a:r>
              <a:rPr lang="en-US" altLang="ko-KR" sz="1200" b="1" dirty="0" err="1">
                <a:solidFill>
                  <a:srgbClr val="7030A0"/>
                </a:solidFill>
                <a:latin typeface="맑은 고딕" pitchFamily="50" charset="-127"/>
              </a:rPr>
              <a:t>DHT.h</a:t>
            </a:r>
            <a:r>
              <a:rPr lang="en-US" altLang="ko-KR" sz="1200" b="1" dirty="0">
                <a:solidFill>
                  <a:srgbClr val="7030A0"/>
                </a:solidFill>
                <a:latin typeface="맑은 고딕" pitchFamily="50" charset="-127"/>
              </a:rPr>
              <a:t>"</a:t>
            </a:r>
          </a:p>
          <a:p>
            <a:pPr defTabSz="913755">
              <a:spcBef>
                <a:spcPts val="0"/>
              </a:spcBef>
              <a:buClr>
                <a:srgbClr val="506EA5"/>
              </a:buClr>
            </a:pPr>
            <a:r>
              <a:rPr lang="en-US" altLang="ko-KR" sz="1200" b="1" dirty="0">
                <a:solidFill>
                  <a:srgbClr val="7030A0"/>
                </a:solidFill>
                <a:latin typeface="맑은 고딕" pitchFamily="50" charset="-127"/>
              </a:rPr>
              <a:t>#define DHTPIN D4     </a:t>
            </a:r>
          </a:p>
          <a:p>
            <a:pPr defTabSz="913755">
              <a:spcBef>
                <a:spcPts val="0"/>
              </a:spcBef>
              <a:buClr>
                <a:srgbClr val="506EA5"/>
              </a:buClr>
            </a:pPr>
            <a:r>
              <a:rPr lang="en-US" altLang="ko-KR" sz="1200" b="1" dirty="0">
                <a:solidFill>
                  <a:srgbClr val="7030A0"/>
                </a:solidFill>
                <a:latin typeface="맑은 고딕" pitchFamily="50" charset="-127"/>
              </a:rPr>
              <a:t>#define DHTTYPE DHT11</a:t>
            </a:r>
          </a:p>
          <a:p>
            <a:pPr defTabSz="913755">
              <a:spcBef>
                <a:spcPts val="0"/>
              </a:spcBef>
              <a:buClr>
                <a:srgbClr val="506EA5"/>
              </a:buClr>
            </a:pPr>
            <a:r>
              <a:rPr lang="en-US" altLang="ko-KR" sz="1200" b="1" dirty="0">
                <a:solidFill>
                  <a:srgbClr val="7030A0"/>
                </a:solidFill>
                <a:latin typeface="맑은 고딕" pitchFamily="50" charset="-127"/>
              </a:rPr>
              <a:t>DHT </a:t>
            </a:r>
            <a:r>
              <a:rPr lang="en-US" altLang="ko-KR" sz="1200" b="1" dirty="0" err="1">
                <a:solidFill>
                  <a:srgbClr val="7030A0"/>
                </a:solidFill>
                <a:latin typeface="맑은 고딕" pitchFamily="50" charset="-127"/>
              </a:rPr>
              <a:t>dht</a:t>
            </a:r>
            <a:r>
              <a:rPr lang="en-US" altLang="ko-KR" sz="1200" b="1" dirty="0">
                <a:solidFill>
                  <a:srgbClr val="7030A0"/>
                </a:solidFill>
                <a:latin typeface="맑은 고딕" pitchFamily="50" charset="-127"/>
              </a:rPr>
              <a:t>(DHTPIN, DHTTYPE);</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accent5">
                    <a:lumMod val="75000"/>
                  </a:schemeClr>
                </a:solidFill>
                <a:latin typeface="맑은 고딕" pitchFamily="50" charset="-127"/>
              </a:rPr>
              <a:t>#include "</a:t>
            </a:r>
            <a:r>
              <a:rPr lang="en-US" altLang="ko-KR" sz="1200" b="1" dirty="0" err="1">
                <a:solidFill>
                  <a:schemeClr val="accent5">
                    <a:lumMod val="75000"/>
                  </a:schemeClr>
                </a:solidFill>
                <a:latin typeface="맑은 고딕" pitchFamily="50" charset="-127"/>
              </a:rPr>
              <a:t>Timer.h</a:t>
            </a:r>
            <a:r>
              <a:rPr lang="en-US" altLang="ko-KR" sz="1200" b="1" dirty="0">
                <a:solidFill>
                  <a:schemeClr val="accent5">
                    <a:lumMod val="75000"/>
                  </a:schemeClr>
                </a:solidFill>
                <a:latin typeface="맑은 고딕" pitchFamily="50" charset="-127"/>
              </a:rPr>
              <a:t>"</a:t>
            </a:r>
          </a:p>
          <a:p>
            <a:pPr defTabSz="913755">
              <a:spcBef>
                <a:spcPts val="0"/>
              </a:spcBef>
              <a:buClr>
                <a:srgbClr val="506EA5"/>
              </a:buClr>
            </a:pPr>
            <a:r>
              <a:rPr lang="en-US" altLang="ko-KR" sz="1200" b="1" dirty="0">
                <a:solidFill>
                  <a:schemeClr val="accent5">
                    <a:lumMod val="75000"/>
                  </a:schemeClr>
                </a:solidFill>
                <a:latin typeface="맑은 고딕" pitchFamily="50" charset="-127"/>
              </a:rPr>
              <a:t>Timer t;</a:t>
            </a:r>
          </a:p>
          <a:p>
            <a:pPr defTabSz="913755">
              <a:spcBef>
                <a:spcPts val="0"/>
              </a:spcBef>
              <a:buClr>
                <a:srgbClr val="506EA5"/>
              </a:buClr>
            </a:pPr>
            <a:r>
              <a:rPr lang="en-US" altLang="ko-KR" sz="1200" b="1" dirty="0">
                <a:solidFill>
                  <a:srgbClr val="00B050"/>
                </a:solidFill>
                <a:latin typeface="맑은 고딕" pitchFamily="50" charset="-127"/>
              </a:rPr>
              <a:t>// ----- OLED(SSD1306) </a:t>
            </a:r>
            <a:r>
              <a:rPr lang="ko-KR" altLang="en-US" sz="1200" b="1" dirty="0">
                <a:solidFill>
                  <a:srgbClr val="00B050"/>
                </a:solidFill>
                <a:latin typeface="맑은 고딕" pitchFamily="50" charset="-127"/>
              </a:rPr>
              <a:t>관련 </a:t>
            </a:r>
            <a:r>
              <a:rPr lang="en-US" altLang="ko-KR" sz="1200" b="1" dirty="0">
                <a:solidFill>
                  <a:srgbClr val="00B050"/>
                </a:solidFill>
                <a:latin typeface="맑은 고딕" pitchFamily="50" charset="-127"/>
              </a:rPr>
              <a:t>--------</a:t>
            </a:r>
          </a:p>
          <a:p>
            <a:pPr defTabSz="913755">
              <a:spcBef>
                <a:spcPts val="0"/>
              </a:spcBef>
              <a:buClr>
                <a:srgbClr val="506EA5"/>
              </a:buClr>
            </a:pPr>
            <a:r>
              <a:rPr lang="en-US" altLang="ko-KR" sz="1200" b="1" dirty="0">
                <a:solidFill>
                  <a:srgbClr val="00B050"/>
                </a:solidFill>
                <a:latin typeface="맑은 고딕" pitchFamily="50" charset="-127"/>
              </a:rPr>
              <a:t>#include &lt;</a:t>
            </a:r>
            <a:r>
              <a:rPr lang="en-US" altLang="ko-KR" sz="1200" b="1" dirty="0" err="1">
                <a:solidFill>
                  <a:srgbClr val="00B050"/>
                </a:solidFill>
                <a:latin typeface="맑은 고딕" pitchFamily="50" charset="-127"/>
              </a:rPr>
              <a:t>SPI.h</a:t>
            </a:r>
            <a:r>
              <a:rPr lang="en-US" altLang="ko-KR" sz="1200" b="1" dirty="0">
                <a:solidFill>
                  <a:srgbClr val="00B050"/>
                </a:solidFill>
                <a:latin typeface="맑은 고딕" pitchFamily="50" charset="-127"/>
              </a:rPr>
              <a:t>&gt;</a:t>
            </a:r>
          </a:p>
          <a:p>
            <a:pPr defTabSz="913755">
              <a:spcBef>
                <a:spcPts val="0"/>
              </a:spcBef>
              <a:buClr>
                <a:srgbClr val="506EA5"/>
              </a:buClr>
            </a:pPr>
            <a:r>
              <a:rPr lang="en-US" altLang="ko-KR" sz="1200" b="1" dirty="0">
                <a:solidFill>
                  <a:srgbClr val="00B050"/>
                </a:solidFill>
                <a:latin typeface="맑은 고딕" pitchFamily="50" charset="-127"/>
              </a:rPr>
              <a:t>#include &lt;</a:t>
            </a:r>
            <a:r>
              <a:rPr lang="en-US" altLang="ko-KR" sz="1200" b="1" dirty="0" err="1">
                <a:solidFill>
                  <a:srgbClr val="00B050"/>
                </a:solidFill>
                <a:latin typeface="맑은 고딕" pitchFamily="50" charset="-127"/>
              </a:rPr>
              <a:t>Wire.h</a:t>
            </a:r>
            <a:r>
              <a:rPr lang="en-US" altLang="ko-KR" sz="1200" b="1" dirty="0">
                <a:solidFill>
                  <a:srgbClr val="00B050"/>
                </a:solidFill>
                <a:latin typeface="맑은 고딕" pitchFamily="50" charset="-127"/>
              </a:rPr>
              <a:t>&gt;</a:t>
            </a:r>
          </a:p>
          <a:p>
            <a:pPr defTabSz="913755">
              <a:spcBef>
                <a:spcPts val="0"/>
              </a:spcBef>
              <a:buClr>
                <a:srgbClr val="506EA5"/>
              </a:buClr>
            </a:pPr>
            <a:r>
              <a:rPr lang="en-US" altLang="ko-KR" sz="1200" b="1" dirty="0">
                <a:solidFill>
                  <a:srgbClr val="00B050"/>
                </a:solidFill>
                <a:latin typeface="맑은 고딕" pitchFamily="50" charset="-127"/>
              </a:rPr>
              <a:t>#include &lt;</a:t>
            </a:r>
            <a:r>
              <a:rPr lang="en-US" altLang="ko-KR" sz="1200" b="1" dirty="0" err="1">
                <a:solidFill>
                  <a:srgbClr val="00B050"/>
                </a:solidFill>
                <a:latin typeface="맑은 고딕" pitchFamily="50" charset="-127"/>
              </a:rPr>
              <a:t>Adafruit_GFX.h</a:t>
            </a:r>
            <a:r>
              <a:rPr lang="en-US" altLang="ko-KR" sz="1200" b="1" dirty="0">
                <a:solidFill>
                  <a:srgbClr val="00B050"/>
                </a:solidFill>
                <a:latin typeface="맑은 고딕" pitchFamily="50" charset="-127"/>
              </a:rPr>
              <a:t>&gt;</a:t>
            </a:r>
          </a:p>
          <a:p>
            <a:pPr defTabSz="913755">
              <a:spcBef>
                <a:spcPts val="0"/>
              </a:spcBef>
              <a:buClr>
                <a:srgbClr val="506EA5"/>
              </a:buClr>
            </a:pPr>
            <a:r>
              <a:rPr lang="en-US" altLang="ko-KR" sz="1200" b="1" dirty="0">
                <a:solidFill>
                  <a:srgbClr val="00B050"/>
                </a:solidFill>
                <a:latin typeface="맑은 고딕" pitchFamily="50" charset="-127"/>
              </a:rPr>
              <a:t>#include &lt;Adafruit_SSD1306.h&gt;</a:t>
            </a:r>
          </a:p>
          <a:p>
            <a:pPr defTabSz="913755">
              <a:spcBef>
                <a:spcPts val="0"/>
              </a:spcBef>
              <a:buClr>
                <a:srgbClr val="506EA5"/>
              </a:buClr>
            </a:pPr>
            <a:endParaRPr lang="en-US" altLang="ko-KR" sz="1200" b="1" dirty="0">
              <a:solidFill>
                <a:srgbClr val="00B050"/>
              </a:solidFill>
              <a:latin typeface="맑은 고딕" pitchFamily="50" charset="-127"/>
            </a:endParaRPr>
          </a:p>
          <a:p>
            <a:pPr defTabSz="913755">
              <a:spcBef>
                <a:spcPts val="0"/>
              </a:spcBef>
              <a:buClr>
                <a:srgbClr val="506EA5"/>
              </a:buClr>
            </a:pPr>
            <a:r>
              <a:rPr lang="en-US" altLang="ko-KR" sz="1200" b="1" dirty="0">
                <a:solidFill>
                  <a:srgbClr val="00B050"/>
                </a:solidFill>
                <a:latin typeface="맑은 고딕" pitchFamily="50" charset="-127"/>
              </a:rPr>
              <a:t>#define SCREEN_WIDTH 128 </a:t>
            </a:r>
          </a:p>
          <a:p>
            <a:pPr defTabSz="913755">
              <a:spcBef>
                <a:spcPts val="0"/>
              </a:spcBef>
              <a:buClr>
                <a:srgbClr val="506EA5"/>
              </a:buClr>
            </a:pPr>
            <a:r>
              <a:rPr lang="en-US" altLang="ko-KR" sz="1200" b="1" dirty="0">
                <a:solidFill>
                  <a:srgbClr val="00B050"/>
                </a:solidFill>
                <a:latin typeface="맑은 고딕" pitchFamily="50" charset="-127"/>
              </a:rPr>
              <a:t>#define SCREEN_HEIGHT 64</a:t>
            </a:r>
          </a:p>
          <a:p>
            <a:pPr defTabSz="913755">
              <a:spcBef>
                <a:spcPts val="0"/>
              </a:spcBef>
              <a:buClr>
                <a:srgbClr val="506EA5"/>
              </a:buClr>
            </a:pPr>
            <a:r>
              <a:rPr lang="en-US" altLang="ko-KR" sz="1200" b="1" dirty="0">
                <a:solidFill>
                  <a:srgbClr val="00B050"/>
                </a:solidFill>
                <a:latin typeface="맑은 고딕" pitchFamily="50" charset="-127"/>
              </a:rPr>
              <a:t>#define OLED_RESET -1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const char *</a:t>
            </a:r>
            <a:r>
              <a:rPr lang="en-US" altLang="ko-KR" sz="1200" b="1" dirty="0" err="1">
                <a:solidFill>
                  <a:schemeClr val="tx1">
                    <a:lumMod val="95000"/>
                    <a:lumOff val="5000"/>
                  </a:schemeClr>
                </a:solidFill>
                <a:latin typeface="맑은 고딕" pitchFamily="50" charset="-127"/>
              </a:rPr>
              <a:t>ssid</a:t>
            </a:r>
            <a:r>
              <a:rPr lang="en-US" altLang="ko-KR" sz="1200" b="1" dirty="0">
                <a:solidFill>
                  <a:schemeClr val="tx1">
                    <a:lumMod val="95000"/>
                    <a:lumOff val="5000"/>
                  </a:schemeClr>
                </a:solidFill>
                <a:latin typeface="맑은 고딕" pitchFamily="50" charset="-127"/>
              </a:rPr>
              <a:t>="RiatechChief_2G";  </a:t>
            </a:r>
            <a:endParaRPr lang="ko-KR" altLang="en-US"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const char *password="12345678";</a:t>
            </a:r>
          </a:p>
        </p:txBody>
      </p:sp>
      <p:sp>
        <p:nvSpPr>
          <p:cNvPr id="7" name="직사각형 6">
            <a:extLst>
              <a:ext uri="{FF2B5EF4-FFF2-40B4-BE49-F238E27FC236}">
                <a16:creationId xmlns:a16="http://schemas.microsoft.com/office/drawing/2014/main" id="{A9260F5E-24F9-4ECF-AAF7-5371AB691B4D}"/>
              </a:ext>
            </a:extLst>
          </p:cNvPr>
          <p:cNvSpPr/>
          <p:nvPr/>
        </p:nvSpPr>
        <p:spPr>
          <a:xfrm>
            <a:off x="644630" y="990935"/>
            <a:ext cx="2877207"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0566E83B-115D-4D7B-927C-8F06B1B40E33}"/>
              </a:ext>
            </a:extLst>
          </p:cNvPr>
          <p:cNvSpPr/>
          <p:nvPr/>
        </p:nvSpPr>
        <p:spPr>
          <a:xfrm>
            <a:off x="3929977" y="1006387"/>
            <a:ext cx="6856190" cy="5042012"/>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accent6">
                    <a:lumMod val="75000"/>
                  </a:schemeClr>
                </a:solidFill>
                <a:latin typeface="맑은 고딕" pitchFamily="50" charset="-127"/>
              </a:rPr>
              <a:t>const long </a:t>
            </a:r>
            <a:r>
              <a:rPr lang="en-US" altLang="ko-KR" sz="1200" b="1" dirty="0" err="1">
                <a:solidFill>
                  <a:schemeClr val="accent6">
                    <a:lumMod val="75000"/>
                  </a:schemeClr>
                </a:solidFill>
                <a:latin typeface="맑은 고딕" pitchFamily="50" charset="-127"/>
              </a:rPr>
              <a:t>utcOffsetInSeconds</a:t>
            </a:r>
            <a:r>
              <a:rPr lang="en-US" altLang="ko-KR" sz="1200" b="1" dirty="0">
                <a:solidFill>
                  <a:schemeClr val="accent6">
                    <a:lumMod val="75000"/>
                  </a:schemeClr>
                </a:solidFill>
                <a:latin typeface="맑은 고딕" pitchFamily="50" charset="-127"/>
              </a:rPr>
              <a:t> = 9 * 3600;</a:t>
            </a:r>
          </a:p>
          <a:p>
            <a:pPr defTabSz="913755">
              <a:spcBef>
                <a:spcPts val="0"/>
              </a:spcBef>
              <a:buClr>
                <a:srgbClr val="506EA5"/>
              </a:buClr>
            </a:pPr>
            <a:r>
              <a:rPr lang="en-US" altLang="ko-KR" sz="1200" b="1" dirty="0" err="1">
                <a:solidFill>
                  <a:schemeClr val="accent6">
                    <a:lumMod val="75000"/>
                  </a:schemeClr>
                </a:solidFill>
                <a:latin typeface="맑은 고딕" pitchFamily="50" charset="-127"/>
              </a:rPr>
              <a:t>WiFiUDP</a:t>
            </a:r>
            <a:r>
              <a:rPr lang="en-US" altLang="ko-KR" sz="1200" b="1" dirty="0">
                <a:solidFill>
                  <a:schemeClr val="accent6">
                    <a:lumMod val="75000"/>
                  </a:schemeClr>
                </a:solidFill>
                <a:latin typeface="맑은 고딕" pitchFamily="50" charset="-127"/>
              </a:rPr>
              <a:t> </a:t>
            </a:r>
            <a:r>
              <a:rPr lang="en-US" altLang="ko-KR" sz="1200" b="1" dirty="0" err="1">
                <a:solidFill>
                  <a:schemeClr val="accent6">
                    <a:lumMod val="75000"/>
                  </a:schemeClr>
                </a:solidFill>
                <a:latin typeface="맑은 고딕" pitchFamily="50" charset="-127"/>
              </a:rPr>
              <a:t>ntpUDP</a:t>
            </a:r>
            <a:r>
              <a:rPr lang="en-US" altLang="ko-KR" sz="1200" b="1" dirty="0">
                <a:solidFill>
                  <a:schemeClr val="accent6">
                    <a:lumMod val="75000"/>
                  </a:schemeClr>
                </a:solidFill>
                <a:latin typeface="맑은 고딕" pitchFamily="50" charset="-127"/>
              </a:rPr>
              <a:t>;</a:t>
            </a:r>
          </a:p>
          <a:p>
            <a:pPr defTabSz="913755">
              <a:spcBef>
                <a:spcPts val="0"/>
              </a:spcBef>
              <a:buClr>
                <a:srgbClr val="506EA5"/>
              </a:buClr>
            </a:pPr>
            <a:r>
              <a:rPr lang="en-US" altLang="ko-KR" sz="1200" b="1" dirty="0" err="1">
                <a:solidFill>
                  <a:schemeClr val="accent6">
                    <a:lumMod val="75000"/>
                  </a:schemeClr>
                </a:solidFill>
                <a:latin typeface="맑은 고딕" pitchFamily="50" charset="-127"/>
              </a:rPr>
              <a:t>NTPClient</a:t>
            </a:r>
            <a:r>
              <a:rPr lang="en-US" altLang="ko-KR" sz="1200" b="1" dirty="0">
                <a:solidFill>
                  <a:schemeClr val="accent6">
                    <a:lumMod val="75000"/>
                  </a:schemeClr>
                </a:solidFill>
                <a:latin typeface="맑은 고딕" pitchFamily="50" charset="-127"/>
              </a:rPr>
              <a:t> </a:t>
            </a:r>
            <a:r>
              <a:rPr lang="en-US" altLang="ko-KR" sz="1200" b="1" dirty="0" err="1">
                <a:solidFill>
                  <a:schemeClr val="accent6">
                    <a:lumMod val="75000"/>
                  </a:schemeClr>
                </a:solidFill>
                <a:latin typeface="맑은 고딕" pitchFamily="50" charset="-127"/>
              </a:rPr>
              <a:t>timeClient</a:t>
            </a:r>
            <a:r>
              <a:rPr lang="en-US" altLang="ko-KR" sz="1200" b="1" dirty="0">
                <a:solidFill>
                  <a:schemeClr val="accent6">
                    <a:lumMod val="75000"/>
                  </a:schemeClr>
                </a:solidFill>
                <a:latin typeface="맑은 고딕" pitchFamily="50" charset="-127"/>
              </a:rPr>
              <a:t>(</a:t>
            </a:r>
            <a:r>
              <a:rPr lang="en-US" altLang="ko-KR" sz="1200" b="1" dirty="0" err="1">
                <a:solidFill>
                  <a:schemeClr val="accent6">
                    <a:lumMod val="75000"/>
                  </a:schemeClr>
                </a:solidFill>
                <a:latin typeface="맑은 고딕" pitchFamily="50" charset="-127"/>
              </a:rPr>
              <a:t>ntpUDP</a:t>
            </a:r>
            <a:r>
              <a:rPr lang="en-US" altLang="ko-KR" sz="1200" b="1" dirty="0">
                <a:solidFill>
                  <a:schemeClr val="accent6">
                    <a:lumMod val="75000"/>
                  </a:schemeClr>
                </a:solidFill>
                <a:latin typeface="맑은 고딕" pitchFamily="50" charset="-127"/>
              </a:rPr>
              <a:t>, "kr.pool.ntp.org", </a:t>
            </a:r>
            <a:r>
              <a:rPr lang="en-US" altLang="ko-KR" sz="1200" b="1" dirty="0" err="1">
                <a:solidFill>
                  <a:schemeClr val="accent6">
                    <a:lumMod val="75000"/>
                  </a:schemeClr>
                </a:solidFill>
                <a:latin typeface="맑은 고딕" pitchFamily="50" charset="-127"/>
              </a:rPr>
              <a:t>utcOffsetInSeconds</a:t>
            </a:r>
            <a:r>
              <a:rPr lang="en-US" altLang="ko-KR" sz="1200" b="1" dirty="0">
                <a:solidFill>
                  <a:schemeClr val="accent6">
                    <a:lumMod val="75000"/>
                  </a:schemeClr>
                </a:solidFill>
                <a:latin typeface="맑은 고딕" pitchFamily="50" charset="-127"/>
              </a:rPr>
              <a:t>);</a:t>
            </a:r>
          </a:p>
          <a:p>
            <a:pPr defTabSz="913755">
              <a:spcBef>
                <a:spcPts val="0"/>
              </a:spcBef>
              <a:buClr>
                <a:srgbClr val="506EA5"/>
              </a:buClr>
            </a:pPr>
            <a:r>
              <a:rPr lang="en-US" altLang="ko-KR" sz="1200" b="1" dirty="0">
                <a:solidFill>
                  <a:srgbClr val="00B050"/>
                </a:solidFill>
                <a:latin typeface="맑은 고딕" pitchFamily="50" charset="-127"/>
              </a:rPr>
              <a:t>Adafruit_SSD1306 display(SCREEN_WIDTH, SCREEN_HEIGHT, &amp;Wire, OLED_RESET);</a:t>
            </a:r>
          </a:p>
          <a:p>
            <a:pPr defTabSz="913755">
              <a:spcBef>
                <a:spcPts val="0"/>
              </a:spcBef>
              <a:buClr>
                <a:srgbClr val="506EA5"/>
              </a:buClr>
            </a:pPr>
            <a:r>
              <a:rPr lang="en-US" altLang="ko-KR" sz="1200" b="1" dirty="0">
                <a:solidFill>
                  <a:schemeClr val="accent6">
                    <a:lumMod val="75000"/>
                  </a:schemeClr>
                </a:solidFill>
                <a:latin typeface="맑은 고딕" pitchFamily="50" charset="-127"/>
              </a:rPr>
              <a:t>char </a:t>
            </a:r>
            <a:r>
              <a:rPr lang="en-US" altLang="ko-KR" sz="1200" b="1" dirty="0" err="1">
                <a:solidFill>
                  <a:schemeClr val="accent6">
                    <a:lumMod val="75000"/>
                  </a:schemeClr>
                </a:solidFill>
                <a:latin typeface="맑은 고딕" pitchFamily="50" charset="-127"/>
              </a:rPr>
              <a:t>daysOfTheWeek</a:t>
            </a:r>
            <a:r>
              <a:rPr lang="en-US" altLang="ko-KR" sz="1200" b="1" dirty="0">
                <a:solidFill>
                  <a:schemeClr val="accent6">
                    <a:lumMod val="75000"/>
                  </a:schemeClr>
                </a:solidFill>
                <a:latin typeface="맑은 고딕" pitchFamily="50" charset="-127"/>
              </a:rPr>
              <a:t>[7][12]={"Sun","Mon","Tues","</a:t>
            </a:r>
            <a:r>
              <a:rPr lang="en-US" altLang="ko-KR" sz="1200" b="1" dirty="0" err="1">
                <a:solidFill>
                  <a:schemeClr val="accent6">
                    <a:lumMod val="75000"/>
                  </a:schemeClr>
                </a:solidFill>
                <a:latin typeface="맑은 고딕" pitchFamily="50" charset="-127"/>
              </a:rPr>
              <a:t>Wednes</a:t>
            </a:r>
            <a:r>
              <a:rPr lang="en-US" altLang="ko-KR" sz="1200" b="1" dirty="0">
                <a:solidFill>
                  <a:schemeClr val="accent6">
                    <a:lumMod val="75000"/>
                  </a:schemeClr>
                </a:solidFill>
                <a:latin typeface="맑은 고딕" pitchFamily="50" charset="-127"/>
              </a:rPr>
              <a:t>","</a:t>
            </a:r>
            <a:r>
              <a:rPr lang="en-US" altLang="ko-KR" sz="1200" b="1" dirty="0" err="1">
                <a:solidFill>
                  <a:schemeClr val="accent6">
                    <a:lumMod val="75000"/>
                  </a:schemeClr>
                </a:solidFill>
                <a:latin typeface="맑은 고딕" pitchFamily="50" charset="-127"/>
              </a:rPr>
              <a:t>Thurs","Fri</a:t>
            </a:r>
            <a:r>
              <a:rPr lang="en-US" altLang="ko-KR" sz="1200" b="1" dirty="0">
                <a:solidFill>
                  <a:schemeClr val="accent6">
                    <a:lumMod val="75000"/>
                  </a:schemeClr>
                </a:solidFill>
                <a:latin typeface="맑은 고딕" pitchFamily="50" charset="-127"/>
              </a:rPr>
              <a:t>", "Sat" };</a:t>
            </a:r>
          </a:p>
          <a:p>
            <a:pPr defTabSz="913755">
              <a:spcBef>
                <a:spcPts val="0"/>
              </a:spcBef>
              <a:buClr>
                <a:srgbClr val="506EA5"/>
              </a:buClr>
            </a:pPr>
            <a:endParaRPr lang="en-US" altLang="ko-KR" sz="1200" b="1" dirty="0">
              <a:solidFill>
                <a:schemeClr val="accent6">
                  <a:lumMod val="75000"/>
                </a:schemeClr>
              </a:solidFill>
              <a:latin typeface="맑은 고딕" pitchFamily="50" charset="-127"/>
            </a:endParaRPr>
          </a:p>
          <a:p>
            <a:pPr defTabSz="913755">
              <a:spcBef>
                <a:spcPts val="0"/>
              </a:spcBef>
              <a:buClr>
                <a:srgbClr val="506EA5"/>
              </a:buClr>
            </a:pPr>
            <a:r>
              <a:rPr lang="en-US" altLang="ko-KR" sz="1200" b="1" dirty="0">
                <a:solidFill>
                  <a:schemeClr val="accent5">
                    <a:lumMod val="75000"/>
                  </a:schemeClr>
                </a:solidFill>
                <a:latin typeface="맑은 고딕" pitchFamily="50" charset="-127"/>
              </a:rPr>
              <a:t>void </a:t>
            </a:r>
            <a:r>
              <a:rPr lang="en-US" altLang="ko-KR" sz="1200" b="1" dirty="0" err="1">
                <a:solidFill>
                  <a:schemeClr val="accent5">
                    <a:lumMod val="75000"/>
                  </a:schemeClr>
                </a:solidFill>
                <a:latin typeface="맑은 고딕" pitchFamily="50" charset="-127"/>
              </a:rPr>
              <a:t>getDataAndDisplay</a:t>
            </a:r>
            <a:r>
              <a:rPr lang="en-US" altLang="ko-KR" sz="1200" b="1" dirty="0">
                <a:solidFill>
                  <a:schemeClr val="accent5">
                    <a:lumMod val="75000"/>
                  </a:schemeClr>
                </a:solidFill>
                <a:latin typeface="맑은 고딕" pitchFamily="50" charset="-127"/>
              </a:rPr>
              <a:t>(void)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String </a:t>
            </a:r>
            <a:r>
              <a:rPr lang="en-US" altLang="ko-KR" sz="1200" b="1" dirty="0" err="1">
                <a:solidFill>
                  <a:schemeClr val="tx1">
                    <a:lumMod val="95000"/>
                    <a:lumOff val="5000"/>
                  </a:schemeClr>
                </a:solidFill>
                <a:latin typeface="맑은 고딕" pitchFamily="50" charset="-127"/>
              </a:rPr>
              <a:t>date_time</a:t>
            </a:r>
            <a:r>
              <a:rPr lang="en-US" altLang="ko-KR" sz="1200" b="1" dirty="0">
                <a:solidFill>
                  <a:schemeClr val="tx1">
                    <a:lumMod val="95000"/>
                    <a:lumOff val="5000"/>
                  </a:schemeClr>
                </a:solidFill>
                <a:latin typeface="맑은 고딕" pitchFamily="50" charset="-127"/>
              </a:rPr>
              <a:t>, date, </a:t>
            </a:r>
            <a:r>
              <a:rPr lang="en-US" altLang="ko-KR" sz="1200" b="1" dirty="0" err="1">
                <a:solidFill>
                  <a:schemeClr val="tx1">
                    <a:lumMod val="95000"/>
                    <a:lumOff val="5000"/>
                  </a:schemeClr>
                </a:solidFill>
                <a:latin typeface="맑은 고딕" pitchFamily="50" charset="-127"/>
              </a:rPr>
              <a:t>nowTime</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int </a:t>
            </a:r>
            <a:r>
              <a:rPr lang="en-US" altLang="ko-KR" sz="1200" b="1" dirty="0" err="1">
                <a:solidFill>
                  <a:schemeClr val="tx1">
                    <a:lumMod val="95000"/>
                    <a:lumOff val="5000"/>
                  </a:schemeClr>
                </a:solidFill>
                <a:latin typeface="맑은 고딕" pitchFamily="50" charset="-127"/>
              </a:rPr>
              <a:t>index_date</a:t>
            </a: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r>
              <a:rPr lang="en-US" altLang="ko-KR" sz="1200" b="1" dirty="0">
                <a:solidFill>
                  <a:srgbClr val="7030A0"/>
                </a:solidFill>
                <a:latin typeface="맑은 고딕" pitchFamily="50" charset="-127"/>
              </a:rPr>
              <a:t>  float h = </a:t>
            </a:r>
            <a:r>
              <a:rPr lang="en-US" altLang="ko-KR" sz="1200" b="1" dirty="0" err="1">
                <a:solidFill>
                  <a:srgbClr val="7030A0"/>
                </a:solidFill>
                <a:latin typeface="맑은 고딕" pitchFamily="50" charset="-127"/>
              </a:rPr>
              <a:t>dht.readHumidity</a:t>
            </a:r>
            <a:r>
              <a:rPr lang="en-US" altLang="ko-KR" sz="1200" b="1" dirty="0">
                <a:solidFill>
                  <a:srgbClr val="7030A0"/>
                </a:solidFill>
                <a:latin typeface="맑은 고딕" pitchFamily="50" charset="-127"/>
              </a:rPr>
              <a:t>();</a:t>
            </a:r>
          </a:p>
          <a:p>
            <a:pPr defTabSz="913755">
              <a:spcBef>
                <a:spcPts val="0"/>
              </a:spcBef>
              <a:buClr>
                <a:srgbClr val="506EA5"/>
              </a:buClr>
            </a:pPr>
            <a:r>
              <a:rPr lang="en-US" altLang="ko-KR" sz="1200" b="1" dirty="0">
                <a:solidFill>
                  <a:srgbClr val="7030A0"/>
                </a:solidFill>
                <a:latin typeface="맑은 고딕" pitchFamily="50" charset="-127"/>
              </a:rPr>
              <a:t>  float t = </a:t>
            </a:r>
            <a:r>
              <a:rPr lang="en-US" altLang="ko-KR" sz="1200" b="1" dirty="0" err="1">
                <a:solidFill>
                  <a:srgbClr val="7030A0"/>
                </a:solidFill>
                <a:latin typeface="맑은 고딕" pitchFamily="50" charset="-127"/>
              </a:rPr>
              <a:t>dht.readTemperature</a:t>
            </a:r>
            <a:r>
              <a:rPr lang="en-US" altLang="ko-KR" sz="1200" b="1" dirty="0">
                <a:solidFill>
                  <a:srgbClr val="7030A0"/>
                </a:solidFill>
                <a:latin typeface="맑은 고딕" pitchFamily="50" charset="-127"/>
              </a:rPr>
              <a:t>(); </a:t>
            </a:r>
          </a:p>
          <a:p>
            <a:pPr defTabSz="913755">
              <a:spcBef>
                <a:spcPts val="0"/>
              </a:spcBef>
              <a:buClr>
                <a:srgbClr val="506EA5"/>
              </a:buClr>
            </a:pPr>
            <a:r>
              <a:rPr lang="en-US" altLang="ko-KR" sz="1200" b="1" dirty="0">
                <a:solidFill>
                  <a:srgbClr val="7030A0"/>
                </a:solidFill>
                <a:latin typeface="맑은 고딕" pitchFamily="50" charset="-127"/>
              </a:rPr>
              <a:t>  if (</a:t>
            </a:r>
            <a:r>
              <a:rPr lang="en-US" altLang="ko-KR" sz="1200" b="1" dirty="0" err="1">
                <a:solidFill>
                  <a:srgbClr val="7030A0"/>
                </a:solidFill>
                <a:latin typeface="맑은 고딕" pitchFamily="50" charset="-127"/>
              </a:rPr>
              <a:t>isnan</a:t>
            </a:r>
            <a:r>
              <a:rPr lang="en-US" altLang="ko-KR" sz="1200" b="1" dirty="0">
                <a:solidFill>
                  <a:srgbClr val="7030A0"/>
                </a:solidFill>
                <a:latin typeface="맑은 고딕" pitchFamily="50" charset="-127"/>
              </a:rPr>
              <a:t>(h) || </a:t>
            </a:r>
            <a:r>
              <a:rPr lang="en-US" altLang="ko-KR" sz="1200" b="1" dirty="0" err="1">
                <a:solidFill>
                  <a:srgbClr val="7030A0"/>
                </a:solidFill>
                <a:latin typeface="맑은 고딕" pitchFamily="50" charset="-127"/>
              </a:rPr>
              <a:t>isnan</a:t>
            </a:r>
            <a:r>
              <a:rPr lang="en-US" altLang="ko-KR" sz="1200" b="1" dirty="0">
                <a:solidFill>
                  <a:srgbClr val="7030A0"/>
                </a:solidFill>
                <a:latin typeface="맑은 고딕" pitchFamily="50" charset="-127"/>
              </a:rPr>
              <a:t>(t) ) {  </a:t>
            </a:r>
            <a:r>
              <a:rPr lang="en-US" altLang="ko-KR" sz="1200" b="1" dirty="0" err="1">
                <a:solidFill>
                  <a:srgbClr val="7030A0"/>
                </a:solidFill>
                <a:latin typeface="맑은 고딕" pitchFamily="50" charset="-127"/>
              </a:rPr>
              <a:t>Serial.println</a:t>
            </a:r>
            <a:r>
              <a:rPr lang="en-US" altLang="ko-KR" sz="1200" b="1" dirty="0">
                <a:solidFill>
                  <a:srgbClr val="7030A0"/>
                </a:solidFill>
                <a:latin typeface="맑은 고딕" pitchFamily="50" charset="-127"/>
              </a:rPr>
              <a:t>("Failed to read from DHT sensor!");     return;  }</a:t>
            </a:r>
          </a:p>
          <a:p>
            <a:pPr defTabSz="913755">
              <a:spcBef>
                <a:spcPts val="0"/>
              </a:spcBef>
              <a:buClr>
                <a:srgbClr val="506EA5"/>
              </a:buClr>
            </a:pPr>
            <a:endParaRPr lang="en-US" altLang="ko-KR" sz="1200" b="1" dirty="0">
              <a:solidFill>
                <a:srgbClr val="7030A0"/>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accent6">
                    <a:lumMod val="75000"/>
                  </a:schemeClr>
                </a:solidFill>
                <a:latin typeface="맑은 고딕" pitchFamily="50" charset="-127"/>
              </a:rPr>
              <a:t>date_time</a:t>
            </a:r>
            <a:r>
              <a:rPr lang="en-US" altLang="ko-KR" sz="1200" b="1" dirty="0">
                <a:solidFill>
                  <a:schemeClr val="accent6">
                    <a:lumMod val="75000"/>
                  </a:schemeClr>
                </a:solidFill>
                <a:latin typeface="맑은 고딕" pitchFamily="50" charset="-127"/>
              </a:rPr>
              <a:t> = </a:t>
            </a:r>
            <a:r>
              <a:rPr lang="en-US" altLang="ko-KR" sz="1200" b="1" dirty="0" err="1">
                <a:solidFill>
                  <a:schemeClr val="accent6">
                    <a:lumMod val="75000"/>
                  </a:schemeClr>
                </a:solidFill>
                <a:latin typeface="맑은 고딕" pitchFamily="50" charset="-127"/>
              </a:rPr>
              <a:t>timeClient.getFormattedDate</a:t>
            </a:r>
            <a:r>
              <a:rPr lang="en-US" altLang="ko-KR" sz="1200" b="1" dirty="0">
                <a:solidFill>
                  <a:schemeClr val="accent6">
                    <a:lumMod val="75000"/>
                  </a:schemeClr>
                </a:solidFill>
                <a:latin typeface="맑은 고딕" pitchFamily="50" charset="-127"/>
              </a:rPr>
              <a:t>( );</a:t>
            </a:r>
          </a:p>
          <a:p>
            <a:pPr defTabSz="913755">
              <a:spcBef>
                <a:spcPts val="0"/>
              </a:spcBef>
              <a:buClr>
                <a:srgbClr val="506EA5"/>
              </a:buClr>
            </a:pPr>
            <a:r>
              <a:rPr lang="en-US" altLang="ko-KR" sz="1200" b="1" dirty="0">
                <a:solidFill>
                  <a:schemeClr val="accent6">
                    <a:lumMod val="75000"/>
                  </a:schemeClr>
                </a:solidFill>
                <a:latin typeface="맑은 고딕" pitchFamily="50" charset="-127"/>
              </a:rPr>
              <a:t>  </a:t>
            </a:r>
            <a:r>
              <a:rPr lang="en-US" altLang="ko-KR" sz="1200" b="1" dirty="0" err="1">
                <a:solidFill>
                  <a:schemeClr val="accent6">
                    <a:lumMod val="75000"/>
                  </a:schemeClr>
                </a:solidFill>
                <a:latin typeface="맑은 고딕" pitchFamily="50" charset="-127"/>
              </a:rPr>
              <a:t>index_date</a:t>
            </a:r>
            <a:r>
              <a:rPr lang="en-US" altLang="ko-KR" sz="1200" b="1" dirty="0">
                <a:solidFill>
                  <a:schemeClr val="accent6">
                    <a:lumMod val="75000"/>
                  </a:schemeClr>
                </a:solidFill>
                <a:latin typeface="맑은 고딕" pitchFamily="50" charset="-127"/>
              </a:rPr>
              <a:t> = </a:t>
            </a:r>
            <a:r>
              <a:rPr lang="en-US" altLang="ko-KR" sz="1200" b="1" dirty="0" err="1">
                <a:solidFill>
                  <a:schemeClr val="accent6">
                    <a:lumMod val="75000"/>
                  </a:schemeClr>
                </a:solidFill>
                <a:latin typeface="맑은 고딕" pitchFamily="50" charset="-127"/>
              </a:rPr>
              <a:t>date_time.indexOf</a:t>
            </a:r>
            <a:r>
              <a:rPr lang="en-US" altLang="ko-KR" sz="1200" b="1" dirty="0">
                <a:solidFill>
                  <a:schemeClr val="accent6">
                    <a:lumMod val="75000"/>
                  </a:schemeClr>
                </a:solidFill>
                <a:latin typeface="맑은 고딕" pitchFamily="50" charset="-127"/>
              </a:rPr>
              <a:t>("T");</a:t>
            </a:r>
          </a:p>
          <a:p>
            <a:pPr defTabSz="913755">
              <a:spcBef>
                <a:spcPts val="0"/>
              </a:spcBef>
              <a:buClr>
                <a:srgbClr val="506EA5"/>
              </a:buClr>
            </a:pPr>
            <a:r>
              <a:rPr lang="en-US" altLang="ko-KR" sz="1200" b="1" dirty="0">
                <a:solidFill>
                  <a:schemeClr val="accent6">
                    <a:lumMod val="75000"/>
                  </a:schemeClr>
                </a:solidFill>
                <a:latin typeface="맑은 고딕" pitchFamily="50" charset="-127"/>
              </a:rPr>
              <a:t>  date = </a:t>
            </a:r>
            <a:r>
              <a:rPr lang="en-US" altLang="ko-KR" sz="1200" b="1" dirty="0" err="1">
                <a:solidFill>
                  <a:schemeClr val="accent6">
                    <a:lumMod val="75000"/>
                  </a:schemeClr>
                </a:solidFill>
                <a:latin typeface="맑은 고딕" pitchFamily="50" charset="-127"/>
              </a:rPr>
              <a:t>date_time.substring</a:t>
            </a:r>
            <a:r>
              <a:rPr lang="en-US" altLang="ko-KR" sz="1200" b="1" dirty="0">
                <a:solidFill>
                  <a:schemeClr val="accent6">
                    <a:lumMod val="75000"/>
                  </a:schemeClr>
                </a:solidFill>
                <a:latin typeface="맑은 고딕" pitchFamily="50" charset="-127"/>
              </a:rPr>
              <a:t>(0, </a:t>
            </a:r>
            <a:r>
              <a:rPr lang="en-US" altLang="ko-KR" sz="1200" b="1" dirty="0" err="1">
                <a:solidFill>
                  <a:schemeClr val="accent6">
                    <a:lumMod val="75000"/>
                  </a:schemeClr>
                </a:solidFill>
                <a:latin typeface="맑은 고딕" pitchFamily="50" charset="-127"/>
              </a:rPr>
              <a:t>index_date</a:t>
            </a:r>
            <a:r>
              <a:rPr lang="en-US" altLang="ko-KR" sz="1200" b="1" dirty="0">
                <a:solidFill>
                  <a:schemeClr val="accent6">
                    <a:lumMod val="75000"/>
                  </a:schemeClr>
                </a:solidFill>
                <a:latin typeface="맑은 고딕" pitchFamily="50" charset="-127"/>
              </a:rPr>
              <a:t>);</a:t>
            </a:r>
          </a:p>
          <a:p>
            <a:pPr defTabSz="913755">
              <a:spcBef>
                <a:spcPts val="0"/>
              </a:spcBef>
              <a:buClr>
                <a:srgbClr val="506EA5"/>
              </a:buClr>
            </a:pPr>
            <a:r>
              <a:rPr lang="en-US" altLang="ko-KR" sz="1200" b="1" dirty="0">
                <a:solidFill>
                  <a:schemeClr val="accent6">
                    <a:lumMod val="75000"/>
                  </a:schemeClr>
                </a:solidFill>
                <a:latin typeface="맑은 고딕" pitchFamily="50" charset="-127"/>
              </a:rPr>
              <a:t>  </a:t>
            </a:r>
            <a:r>
              <a:rPr lang="en-US" altLang="ko-KR" sz="1200" b="1" dirty="0" err="1">
                <a:solidFill>
                  <a:schemeClr val="accent6">
                    <a:lumMod val="75000"/>
                  </a:schemeClr>
                </a:solidFill>
                <a:latin typeface="맑은 고딕" pitchFamily="50" charset="-127"/>
              </a:rPr>
              <a:t>nowTime</a:t>
            </a:r>
            <a:r>
              <a:rPr lang="en-US" altLang="ko-KR" sz="1200" b="1" dirty="0">
                <a:solidFill>
                  <a:schemeClr val="accent6">
                    <a:lumMod val="75000"/>
                  </a:schemeClr>
                </a:solidFill>
                <a:latin typeface="맑은 고딕" pitchFamily="50" charset="-127"/>
              </a:rPr>
              <a:t> =  </a:t>
            </a:r>
            <a:r>
              <a:rPr lang="en-US" altLang="ko-KR" sz="1200" b="1" dirty="0" err="1">
                <a:solidFill>
                  <a:schemeClr val="accent6">
                    <a:lumMod val="75000"/>
                  </a:schemeClr>
                </a:solidFill>
                <a:latin typeface="맑은 고딕" pitchFamily="50" charset="-127"/>
              </a:rPr>
              <a:t>timeClient.getFormattedTime</a:t>
            </a:r>
            <a:r>
              <a:rPr lang="en-US" altLang="ko-KR" sz="1200" b="1" dirty="0">
                <a:solidFill>
                  <a:schemeClr val="accent6">
                    <a:lumMod val="75000"/>
                  </a:schemeClr>
                </a:solidFill>
                <a:latin typeface="맑은 고딕" pitchFamily="50" charset="-127"/>
              </a:rPr>
              <a:t>( );</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solidFill>
                <a:latin typeface="맑은 고딕" pitchFamily="50" charset="-127"/>
              </a:rPr>
              <a:t>Serial.print</a:t>
            </a:r>
            <a:r>
              <a:rPr lang="en-US" altLang="ko-KR" sz="1200" b="1" dirty="0">
                <a:solidFill>
                  <a:schemeClr val="tx1"/>
                </a:solidFill>
                <a:latin typeface="맑은 고딕" pitchFamily="50" charset="-127"/>
              </a:rPr>
              <a:t>( date + " " + </a:t>
            </a:r>
            <a:r>
              <a:rPr lang="en-US" altLang="ko-KR" sz="1200" b="1" dirty="0" err="1">
                <a:solidFill>
                  <a:schemeClr val="tx1"/>
                </a:solidFill>
                <a:latin typeface="맑은 고딕" pitchFamily="50" charset="-127"/>
              </a:rPr>
              <a:t>nowTime</a:t>
            </a:r>
            <a:r>
              <a:rPr lang="en-US" altLang="ko-KR" sz="1200" b="1" dirty="0">
                <a:solidFill>
                  <a:schemeClr val="tx1"/>
                </a:solidFill>
                <a:latin typeface="맑은 고딕" pitchFamily="50" charset="-127"/>
              </a:rPr>
              <a:t>+" ");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Serial.println</a:t>
            </a:r>
            <a:r>
              <a:rPr lang="en-US" altLang="ko-KR" sz="1200" b="1" dirty="0">
                <a:solidFill>
                  <a:schemeClr val="tx1"/>
                </a:solidFill>
                <a:latin typeface="맑은 고딕" pitchFamily="50" charset="-127"/>
              </a:rPr>
              <a:t>( String("Humidity: ") +h+ "[%] "+String("Temperature: ")+t+"[*C]"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rgbClr val="00B050"/>
                </a:solidFill>
                <a:latin typeface="맑은 고딕" pitchFamily="50" charset="-127"/>
              </a:rPr>
              <a:t>display.clearDisplay</a:t>
            </a:r>
            <a:r>
              <a:rPr lang="en-US" altLang="ko-KR" sz="1200" b="1" dirty="0">
                <a:solidFill>
                  <a:srgbClr val="00B050"/>
                </a:solidFill>
                <a:latin typeface="맑은 고딕" pitchFamily="50" charset="-127"/>
              </a:rPr>
              <a:t>();</a:t>
            </a:r>
          </a:p>
          <a:p>
            <a:pPr defTabSz="913755">
              <a:spcBef>
                <a:spcPts val="0"/>
              </a:spcBef>
              <a:buClr>
                <a:srgbClr val="506EA5"/>
              </a:buClr>
            </a:pPr>
            <a:r>
              <a:rPr lang="en-US" altLang="ko-KR" sz="1200" b="1" dirty="0">
                <a:solidFill>
                  <a:srgbClr val="00B050"/>
                </a:solidFill>
                <a:latin typeface="맑은 고딕" pitchFamily="50" charset="-127"/>
              </a:rPr>
              <a:t>  </a:t>
            </a:r>
            <a:r>
              <a:rPr lang="en-US" altLang="ko-KR" sz="1200" b="1" dirty="0" err="1">
                <a:solidFill>
                  <a:srgbClr val="00B050"/>
                </a:solidFill>
                <a:latin typeface="맑은 고딕" pitchFamily="50" charset="-127"/>
              </a:rPr>
              <a:t>display.setCursor</a:t>
            </a:r>
            <a:r>
              <a:rPr lang="en-US" altLang="ko-KR" sz="1200" b="1" dirty="0">
                <a:solidFill>
                  <a:srgbClr val="00B050"/>
                </a:solidFill>
                <a:latin typeface="맑은 고딕" pitchFamily="50" charset="-127"/>
              </a:rPr>
              <a:t>(0,0);</a:t>
            </a:r>
          </a:p>
          <a:p>
            <a:pPr defTabSz="913755">
              <a:spcBef>
                <a:spcPts val="0"/>
              </a:spcBef>
              <a:buClr>
                <a:srgbClr val="506EA5"/>
              </a:buClr>
            </a:pPr>
            <a:r>
              <a:rPr lang="en-US" altLang="ko-KR" sz="1200" b="1" dirty="0">
                <a:solidFill>
                  <a:srgbClr val="00B050"/>
                </a:solidFill>
                <a:latin typeface="맑은 고딕" pitchFamily="50" charset="-127"/>
              </a:rPr>
              <a:t>  </a:t>
            </a:r>
            <a:r>
              <a:rPr lang="en-US" altLang="ko-KR" sz="1200" b="1" dirty="0" err="1">
                <a:solidFill>
                  <a:srgbClr val="00B050"/>
                </a:solidFill>
                <a:latin typeface="맑은 고딕" pitchFamily="50" charset="-127"/>
              </a:rPr>
              <a:t>display.println</a:t>
            </a:r>
            <a:r>
              <a:rPr lang="en-US" altLang="ko-KR" sz="1200" b="1" dirty="0">
                <a:solidFill>
                  <a:srgbClr val="00B050"/>
                </a:solidFill>
                <a:latin typeface="맑은 고딕" pitchFamily="50" charset="-127"/>
              </a:rPr>
              <a:t>(date + "\n" + </a:t>
            </a:r>
            <a:r>
              <a:rPr lang="en-US" altLang="ko-KR" sz="1200" b="1" dirty="0" err="1">
                <a:solidFill>
                  <a:srgbClr val="00B050"/>
                </a:solidFill>
                <a:latin typeface="맑은 고딕" pitchFamily="50" charset="-127"/>
              </a:rPr>
              <a:t>nowTime</a:t>
            </a:r>
            <a:r>
              <a:rPr lang="en-US" altLang="ko-KR" sz="1200" b="1" dirty="0">
                <a:solidFill>
                  <a:srgbClr val="00B050"/>
                </a:solidFill>
                <a:latin typeface="맑은 고딕" pitchFamily="50" charset="-127"/>
              </a:rPr>
              <a:t>);</a:t>
            </a:r>
          </a:p>
          <a:p>
            <a:pPr defTabSz="913755">
              <a:spcBef>
                <a:spcPts val="0"/>
              </a:spcBef>
              <a:buClr>
                <a:srgbClr val="506EA5"/>
              </a:buClr>
            </a:pPr>
            <a:r>
              <a:rPr lang="en-US" altLang="ko-KR" sz="1200" b="1" dirty="0">
                <a:solidFill>
                  <a:srgbClr val="00B050"/>
                </a:solidFill>
                <a:latin typeface="맑은 고딕" pitchFamily="50" charset="-127"/>
              </a:rPr>
              <a:t>  </a:t>
            </a:r>
            <a:r>
              <a:rPr lang="en-US" altLang="ko-KR" sz="1200" b="1" dirty="0" err="1">
                <a:solidFill>
                  <a:srgbClr val="00B050"/>
                </a:solidFill>
                <a:latin typeface="맑은 고딕" pitchFamily="50" charset="-127"/>
              </a:rPr>
              <a:t>display.println</a:t>
            </a:r>
            <a:r>
              <a:rPr lang="en-US" altLang="ko-KR" sz="1200" b="1" dirty="0">
                <a:solidFill>
                  <a:srgbClr val="00B050"/>
                </a:solidFill>
                <a:latin typeface="맑은 고딕" pitchFamily="50" charset="-127"/>
              </a:rPr>
              <a:t>(String("h: ") + h + "[%]\n" + String("t: ") + t + "[*C]"); </a:t>
            </a:r>
          </a:p>
          <a:p>
            <a:pPr defTabSz="913755">
              <a:spcBef>
                <a:spcPts val="0"/>
              </a:spcBef>
              <a:buClr>
                <a:srgbClr val="506EA5"/>
              </a:buClr>
            </a:pPr>
            <a:r>
              <a:rPr lang="en-US" altLang="ko-KR" sz="1200" b="1" dirty="0">
                <a:solidFill>
                  <a:srgbClr val="00B050"/>
                </a:solidFill>
                <a:latin typeface="맑은 고딕" pitchFamily="50" charset="-127"/>
              </a:rPr>
              <a:t>  </a:t>
            </a:r>
            <a:r>
              <a:rPr lang="en-US" altLang="ko-KR" sz="1200" b="1" dirty="0" err="1">
                <a:solidFill>
                  <a:srgbClr val="00B050"/>
                </a:solidFill>
                <a:latin typeface="맑은 고딕" pitchFamily="50" charset="-127"/>
              </a:rPr>
              <a:t>display.display</a:t>
            </a:r>
            <a:r>
              <a:rPr lang="en-US" altLang="ko-KR" sz="1200" b="1" dirty="0">
                <a:solidFill>
                  <a:srgbClr val="00B050"/>
                </a:solidFill>
                <a:latin typeface="맑은 고딕" pitchFamily="50" charset="-127"/>
              </a:rPr>
              <a:t>();  </a:t>
            </a:r>
          </a:p>
          <a:p>
            <a:pPr defTabSz="913755">
              <a:spcBef>
                <a:spcPts val="0"/>
              </a:spcBef>
              <a:buClr>
                <a:srgbClr val="506EA5"/>
              </a:buClr>
            </a:pPr>
            <a:r>
              <a:rPr lang="en-US" altLang="ko-KR" sz="1200" b="1" dirty="0">
                <a:solidFill>
                  <a:schemeClr val="accent5">
                    <a:lumMod val="75000"/>
                  </a:schemeClr>
                </a:solidFill>
                <a:latin typeface="맑은 고딕" pitchFamily="50" charset="-127"/>
              </a:rPr>
              <a:t>}</a:t>
            </a:r>
          </a:p>
        </p:txBody>
      </p:sp>
      <p:sp>
        <p:nvSpPr>
          <p:cNvPr id="9" name="직사각형 8">
            <a:extLst>
              <a:ext uri="{FF2B5EF4-FFF2-40B4-BE49-F238E27FC236}">
                <a16:creationId xmlns:a16="http://schemas.microsoft.com/office/drawing/2014/main" id="{FC5ED93D-62BE-4DA6-ACED-872820B39431}"/>
              </a:ext>
            </a:extLst>
          </p:cNvPr>
          <p:cNvSpPr/>
          <p:nvPr/>
        </p:nvSpPr>
        <p:spPr>
          <a:xfrm>
            <a:off x="3945407" y="989296"/>
            <a:ext cx="6856190"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5829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Phi board v1.0</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Phi board </a:t>
            </a:r>
            <a:r>
              <a:rPr lang="ko-KR" altLang="en-US" dirty="0"/>
              <a:t>개발 환경 구축</a:t>
            </a:r>
            <a:endParaRPr lang="en-US" altLang="ko-KR" dirty="0"/>
          </a:p>
          <a:p>
            <a:pPr lvl="2"/>
            <a:r>
              <a:rPr lang="en-US" altLang="ko-KR" dirty="0"/>
              <a:t>Phi </a:t>
            </a:r>
            <a:r>
              <a:rPr lang="ko-KR" altLang="en-US" dirty="0"/>
              <a:t>보드는 </a:t>
            </a:r>
            <a:r>
              <a:rPr lang="en-US" altLang="ko-KR" dirty="0" err="1"/>
              <a:t>NodeMCU</a:t>
            </a:r>
            <a:r>
              <a:rPr lang="ko-KR" altLang="en-US" dirty="0"/>
              <a:t>와 동일한 </a:t>
            </a:r>
            <a:r>
              <a:rPr lang="en-US" altLang="ko-KR" dirty="0"/>
              <a:t>MCU</a:t>
            </a:r>
            <a:r>
              <a:rPr lang="ko-KR" altLang="en-US" dirty="0"/>
              <a:t>와 </a:t>
            </a:r>
            <a:r>
              <a:rPr lang="en-US" altLang="ko-KR" dirty="0"/>
              <a:t>USB to UART </a:t>
            </a:r>
            <a:r>
              <a:rPr lang="ko-KR" altLang="en-US" dirty="0" err="1"/>
              <a:t>브릿지</a:t>
            </a:r>
            <a:r>
              <a:rPr lang="ko-KR" altLang="en-US" dirty="0"/>
              <a:t> 칩을 사용함으로 개발 환경 구축 과정이 동일</a:t>
            </a:r>
            <a:endParaRPr lang="en-US" altLang="ko-KR" dirty="0"/>
          </a:p>
          <a:p>
            <a:pPr lvl="2"/>
            <a:r>
              <a:rPr lang="ko-KR" altLang="en-US" dirty="0"/>
              <a:t>사용하고 있는 컴퓨터의</a:t>
            </a:r>
            <a:r>
              <a:rPr lang="en-US" altLang="ko-KR" dirty="0"/>
              <a:t> </a:t>
            </a:r>
            <a:r>
              <a:rPr lang="ko-KR" altLang="en-US" dirty="0"/>
              <a:t>운영체제는 </a:t>
            </a:r>
            <a:r>
              <a:rPr lang="en-US" altLang="ko-KR" dirty="0"/>
              <a:t>Windows</a:t>
            </a:r>
            <a:r>
              <a:rPr lang="ko-KR" altLang="en-US" dirty="0"/>
              <a:t> </a:t>
            </a:r>
            <a:r>
              <a:rPr lang="en-US" altLang="ko-KR" dirty="0"/>
              <a:t>10</a:t>
            </a:r>
            <a:r>
              <a:rPr lang="ko-KR" altLang="en-US" dirty="0"/>
              <a:t>으로 가정</a:t>
            </a:r>
            <a:r>
              <a:rPr lang="en-US" altLang="ko-KR" dirty="0"/>
              <a:t>.</a:t>
            </a:r>
          </a:p>
          <a:p>
            <a:pPr lvl="1"/>
            <a:r>
              <a:rPr lang="ko-KR" altLang="en-US" dirty="0"/>
              <a:t>단계 </a:t>
            </a:r>
            <a:r>
              <a:rPr lang="en-US" altLang="ko-KR" dirty="0"/>
              <a:t>1 - </a:t>
            </a:r>
            <a:r>
              <a:rPr lang="ko-KR" altLang="en-US" dirty="0" err="1"/>
              <a:t>아두이이노</a:t>
            </a:r>
            <a:r>
              <a:rPr lang="ko-KR" altLang="en-US" dirty="0"/>
              <a:t> </a:t>
            </a:r>
            <a:r>
              <a:rPr lang="en-US" altLang="ko-KR" dirty="0"/>
              <a:t>IDE </a:t>
            </a:r>
            <a:r>
              <a:rPr lang="ko-KR" altLang="en-US" dirty="0"/>
              <a:t>설치 및 실행</a:t>
            </a:r>
            <a:endParaRPr lang="en-US" altLang="ko-KR" dirty="0"/>
          </a:p>
          <a:p>
            <a:pPr lvl="1"/>
            <a:r>
              <a:rPr lang="ko-KR" altLang="en-US" dirty="0"/>
              <a:t>단계 </a:t>
            </a:r>
            <a:r>
              <a:rPr lang="en-US" altLang="ko-KR" dirty="0"/>
              <a:t>2 - Phi </a:t>
            </a:r>
            <a:r>
              <a:rPr lang="ko-KR" altLang="en-US" dirty="0"/>
              <a:t>보드를 </a:t>
            </a:r>
            <a:r>
              <a:rPr lang="en-US" altLang="ko-KR" dirty="0"/>
              <a:t>USB</a:t>
            </a:r>
            <a:r>
              <a:rPr lang="ko-KR" altLang="en-US" dirty="0"/>
              <a:t> 케이블을 이용하여 컴퓨터와 연결</a:t>
            </a:r>
            <a:endParaRPr lang="en-US" altLang="ko-KR" dirty="0"/>
          </a:p>
          <a:p>
            <a:pPr lvl="1"/>
            <a:r>
              <a:rPr lang="ko-KR" altLang="en-US" dirty="0"/>
              <a:t>단계 </a:t>
            </a:r>
            <a:r>
              <a:rPr lang="en-US" altLang="ko-KR" dirty="0"/>
              <a:t>3 - </a:t>
            </a:r>
            <a:r>
              <a:rPr lang="ko-KR" altLang="en-US" dirty="0" err="1"/>
              <a:t>아두이노</a:t>
            </a:r>
            <a:r>
              <a:rPr lang="ko-KR" altLang="en-US" dirty="0"/>
              <a:t> </a:t>
            </a:r>
            <a:r>
              <a:rPr lang="en-US" altLang="ko-KR" dirty="0"/>
              <a:t>IDE</a:t>
            </a:r>
            <a:r>
              <a:rPr lang="ko-KR" altLang="en-US" dirty="0"/>
              <a:t>의 주 메뉴에서 </a:t>
            </a:r>
            <a:r>
              <a:rPr lang="ko-KR" altLang="en-US" i="1" dirty="0"/>
              <a:t>파일</a:t>
            </a:r>
            <a:r>
              <a:rPr lang="en-US" altLang="ko-KR" i="1" dirty="0"/>
              <a:t>/</a:t>
            </a:r>
            <a:r>
              <a:rPr lang="ko-KR" altLang="en-US" i="1" dirty="0"/>
              <a:t>환경설정</a:t>
            </a:r>
            <a:r>
              <a:rPr lang="ko-KR" altLang="en-US" dirty="0"/>
              <a:t> 선택</a:t>
            </a:r>
            <a:endParaRPr lang="en-US" altLang="ko-KR" dirty="0"/>
          </a:p>
          <a:p>
            <a:pPr lvl="2"/>
            <a:r>
              <a:rPr lang="ko-KR" altLang="en-US" dirty="0"/>
              <a:t>추가적인 보드 매니저 </a:t>
            </a:r>
            <a:r>
              <a:rPr lang="en-US" altLang="ko-KR" dirty="0"/>
              <a:t>URLs</a:t>
            </a:r>
            <a:r>
              <a:rPr lang="ko-KR" altLang="en-US" dirty="0"/>
              <a:t>에 이 주소</a:t>
            </a:r>
            <a:r>
              <a:rPr lang="en-US" altLang="ko-KR" dirty="0"/>
              <a:t>(</a:t>
            </a:r>
            <a:r>
              <a:rPr lang="en-US" altLang="ko-KR" dirty="0">
                <a:solidFill>
                  <a:srgbClr val="00B050"/>
                </a:solidFill>
              </a:rPr>
              <a:t>http://arduino.esp8266.com/stable/package_esp8266com_index.json</a:t>
            </a:r>
            <a:r>
              <a:rPr lang="en-US" altLang="ko-KR" dirty="0"/>
              <a:t>)</a:t>
            </a:r>
            <a:r>
              <a:rPr lang="ko-KR" altLang="en-US" dirty="0"/>
              <a:t> 입력 후</a:t>
            </a:r>
            <a:endParaRPr lang="en-US" altLang="ko-KR" dirty="0"/>
          </a:p>
          <a:p>
            <a:pPr lvl="2"/>
            <a:r>
              <a:rPr lang="ko-KR" altLang="en-US" dirty="0"/>
              <a:t>확인 버튼 클릭</a:t>
            </a:r>
            <a:endParaRPr lang="en-US" altLang="ko-KR" dirty="0"/>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13</a:t>
            </a:fld>
            <a:endParaRPr lang="en-US" dirty="0"/>
          </a:p>
        </p:txBody>
      </p:sp>
      <p:pic>
        <p:nvPicPr>
          <p:cNvPr id="5" name="그림 4">
            <a:extLst>
              <a:ext uri="{FF2B5EF4-FFF2-40B4-BE49-F238E27FC236}">
                <a16:creationId xmlns:a16="http://schemas.microsoft.com/office/drawing/2014/main" id="{D6D27FAC-D900-4C51-B865-19EC974BB65B}"/>
              </a:ext>
            </a:extLst>
          </p:cNvPr>
          <p:cNvPicPr>
            <a:picLocks noChangeAspect="1"/>
          </p:cNvPicPr>
          <p:nvPr/>
        </p:nvPicPr>
        <p:blipFill>
          <a:blip r:embed="rId3"/>
          <a:stretch>
            <a:fillRect/>
          </a:stretch>
        </p:blipFill>
        <p:spPr>
          <a:xfrm>
            <a:off x="3024733" y="2880047"/>
            <a:ext cx="5347335" cy="3253740"/>
          </a:xfrm>
          <a:prstGeom prst="rect">
            <a:avLst/>
          </a:prstGeom>
        </p:spPr>
      </p:pic>
      <p:sp>
        <p:nvSpPr>
          <p:cNvPr id="4" name="사각형: 둥근 모서리 3">
            <a:extLst>
              <a:ext uri="{FF2B5EF4-FFF2-40B4-BE49-F238E27FC236}">
                <a16:creationId xmlns:a16="http://schemas.microsoft.com/office/drawing/2014/main" id="{E205CC8E-912E-4937-86B6-788E3AEF284E}"/>
              </a:ext>
            </a:extLst>
          </p:cNvPr>
          <p:cNvSpPr/>
          <p:nvPr/>
        </p:nvSpPr>
        <p:spPr>
          <a:xfrm>
            <a:off x="4156129" y="5328319"/>
            <a:ext cx="3333100"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7" name="번개 6">
            <a:extLst>
              <a:ext uri="{FF2B5EF4-FFF2-40B4-BE49-F238E27FC236}">
                <a16:creationId xmlns:a16="http://schemas.microsoft.com/office/drawing/2014/main" id="{4308B380-1FC7-4DE4-9559-BBDB899D9F04}"/>
              </a:ext>
            </a:extLst>
          </p:cNvPr>
          <p:cNvSpPr/>
          <p:nvPr/>
        </p:nvSpPr>
        <p:spPr>
          <a:xfrm>
            <a:off x="7273205" y="5818227"/>
            <a:ext cx="216024" cy="216024"/>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24038921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sz="2000" b="1" dirty="0" err="1"/>
              <a:t>온습도</a:t>
            </a:r>
            <a:r>
              <a:rPr lang="ko-KR" altLang="en-US" sz="2000" b="1" dirty="0"/>
              <a:t> </a:t>
            </a:r>
            <a:r>
              <a:rPr lang="ko-KR" altLang="en-US" sz="2000" dirty="0"/>
              <a:t>값 그리고</a:t>
            </a:r>
            <a:r>
              <a:rPr lang="ko-KR" altLang="en-US" sz="2000" b="1" dirty="0"/>
              <a:t> 취득한 날자</a:t>
            </a:r>
            <a:r>
              <a:rPr lang="en-US" altLang="ko-KR" sz="2000" b="1" dirty="0"/>
              <a:t>,</a:t>
            </a:r>
            <a:r>
              <a:rPr lang="ko-KR" altLang="en-US" sz="2000" b="1" dirty="0"/>
              <a:t> 시간을 </a:t>
            </a:r>
            <a:r>
              <a:rPr lang="en-US" altLang="ko-KR" sz="2000" b="1" dirty="0"/>
              <a:t>OLED</a:t>
            </a:r>
            <a:r>
              <a:rPr lang="ko-KR" altLang="en-US" sz="2000" b="1" dirty="0"/>
              <a:t>에 출력</a:t>
            </a:r>
            <a:endParaRPr lang="ko-KR" altLang="en-US" dirty="0"/>
          </a:p>
        </p:txBody>
      </p:sp>
      <p:sp>
        <p:nvSpPr>
          <p:cNvPr id="2" name="내용 개체 틀 1"/>
          <p:cNvSpPr>
            <a:spLocks noGrp="1"/>
          </p:cNvSpPr>
          <p:nvPr>
            <p:ph sz="quarter" idx="11"/>
          </p:nvPr>
        </p:nvSpPr>
        <p:spPr>
          <a:xfrm>
            <a:off x="266400" y="578149"/>
            <a:ext cx="11039253" cy="1745730"/>
          </a:xfrm>
        </p:spPr>
        <p:txBody>
          <a:bodyPr/>
          <a:lstStyle/>
          <a:p>
            <a:r>
              <a:rPr lang="ko-KR" altLang="en-US" dirty="0"/>
              <a:t>파일</a:t>
            </a:r>
            <a:r>
              <a:rPr lang="en-US" altLang="ko-KR" dirty="0"/>
              <a:t> </a:t>
            </a:r>
            <a:r>
              <a:rPr lang="ko-KR" altLang="en-US" dirty="0"/>
              <a:t>이름 </a:t>
            </a:r>
            <a:r>
              <a:rPr lang="en-US" altLang="ko-KR" dirty="0"/>
              <a:t>: Phi_DayTime_DHT11_OLED.ino   </a:t>
            </a:r>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130</a:t>
            </a:fld>
            <a:endParaRPr lang="en-US" dirty="0"/>
          </a:p>
        </p:txBody>
      </p:sp>
      <p:sp>
        <p:nvSpPr>
          <p:cNvPr id="8" name="직사각형 7">
            <a:extLst>
              <a:ext uri="{FF2B5EF4-FFF2-40B4-BE49-F238E27FC236}">
                <a16:creationId xmlns:a16="http://schemas.microsoft.com/office/drawing/2014/main" id="{0566E83B-115D-4D7B-927C-8F06B1B40E33}"/>
              </a:ext>
            </a:extLst>
          </p:cNvPr>
          <p:cNvSpPr/>
          <p:nvPr/>
        </p:nvSpPr>
        <p:spPr>
          <a:xfrm>
            <a:off x="3600797" y="1078052"/>
            <a:ext cx="4449066" cy="4823974"/>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void setup(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Serial.begin</a:t>
            </a:r>
            <a:r>
              <a:rPr lang="en-US" altLang="ko-KR" sz="1200" b="1" dirty="0">
                <a:solidFill>
                  <a:schemeClr val="tx1">
                    <a:lumMod val="95000"/>
                    <a:lumOff val="5000"/>
                  </a:schemeClr>
                </a:solidFill>
                <a:latin typeface="맑은 고딕" pitchFamily="50" charset="-127"/>
              </a:rPr>
              <a:t>(9600);</a:t>
            </a:r>
          </a:p>
          <a:p>
            <a:pPr defTabSz="913755">
              <a:spcBef>
                <a:spcPts val="0"/>
              </a:spcBef>
              <a:buClr>
                <a:srgbClr val="506EA5"/>
              </a:buClr>
            </a:pPr>
            <a:r>
              <a:rPr lang="en-US" altLang="ko-KR" sz="1200" b="1" dirty="0">
                <a:solidFill>
                  <a:srgbClr val="7030A0"/>
                </a:solidFill>
                <a:latin typeface="맑은 고딕" pitchFamily="50" charset="-127"/>
              </a:rPr>
              <a:t>  </a:t>
            </a:r>
            <a:r>
              <a:rPr lang="en-US" altLang="ko-KR" sz="1200" b="1" dirty="0" err="1">
                <a:solidFill>
                  <a:srgbClr val="7030A0"/>
                </a:solidFill>
                <a:latin typeface="맑은 고딕" pitchFamily="50" charset="-127"/>
              </a:rPr>
              <a:t>dht.begin</a:t>
            </a:r>
            <a:r>
              <a:rPr lang="en-US" altLang="ko-KR" sz="1200" b="1" dirty="0">
                <a:solidFill>
                  <a:srgbClr val="7030A0"/>
                </a:solidFill>
                <a:latin typeface="맑은 고딕" pitchFamily="50" charset="-127"/>
              </a:rPr>
              <a:t>();</a:t>
            </a:r>
          </a:p>
          <a:p>
            <a:pPr defTabSz="913755">
              <a:spcBef>
                <a:spcPts val="0"/>
              </a:spcBef>
              <a:buClr>
                <a:srgbClr val="506EA5"/>
              </a:buClr>
            </a:pPr>
            <a:r>
              <a:rPr lang="en-US" altLang="ko-KR" sz="1200" b="1" dirty="0">
                <a:solidFill>
                  <a:srgbClr val="00B050"/>
                </a:solidFill>
                <a:latin typeface="맑은 고딕" pitchFamily="50" charset="-127"/>
              </a:rPr>
              <a:t>  // ----- OLED --------------------------------------</a:t>
            </a:r>
          </a:p>
          <a:p>
            <a:pPr defTabSz="913755">
              <a:spcBef>
                <a:spcPts val="0"/>
              </a:spcBef>
              <a:buClr>
                <a:srgbClr val="506EA5"/>
              </a:buClr>
            </a:pPr>
            <a:r>
              <a:rPr lang="en-US" altLang="ko-KR" sz="1200" b="1" dirty="0">
                <a:solidFill>
                  <a:srgbClr val="00B050"/>
                </a:solidFill>
                <a:latin typeface="맑은 고딕" pitchFamily="50" charset="-127"/>
              </a:rPr>
              <a:t>  if( !</a:t>
            </a:r>
            <a:r>
              <a:rPr lang="en-US" altLang="ko-KR" sz="1200" b="1" dirty="0" err="1">
                <a:solidFill>
                  <a:srgbClr val="00B050"/>
                </a:solidFill>
                <a:latin typeface="맑은 고딕" pitchFamily="50" charset="-127"/>
              </a:rPr>
              <a:t>display.begin</a:t>
            </a:r>
            <a:r>
              <a:rPr lang="en-US" altLang="ko-KR" sz="1200" b="1" dirty="0">
                <a:solidFill>
                  <a:srgbClr val="00B050"/>
                </a:solidFill>
                <a:latin typeface="맑은 고딕" pitchFamily="50" charset="-127"/>
              </a:rPr>
              <a:t>( SSD1306_SWITCHCAPVCC, 0x3C ) ) { </a:t>
            </a:r>
          </a:p>
          <a:p>
            <a:pPr defTabSz="913755">
              <a:spcBef>
                <a:spcPts val="0"/>
              </a:spcBef>
              <a:buClr>
                <a:srgbClr val="506EA5"/>
              </a:buClr>
            </a:pPr>
            <a:r>
              <a:rPr lang="en-US" altLang="ko-KR" sz="1200" b="1" dirty="0">
                <a:solidFill>
                  <a:srgbClr val="00B050"/>
                </a:solidFill>
                <a:latin typeface="맑은 고딕" pitchFamily="50" charset="-127"/>
              </a:rPr>
              <a:t>    </a:t>
            </a:r>
            <a:r>
              <a:rPr lang="en-US" altLang="ko-KR" sz="1200" b="1" dirty="0" err="1">
                <a:solidFill>
                  <a:srgbClr val="00B050"/>
                </a:solidFill>
                <a:latin typeface="맑은 고딕" pitchFamily="50" charset="-127"/>
              </a:rPr>
              <a:t>Serial.println</a:t>
            </a:r>
            <a:r>
              <a:rPr lang="en-US" altLang="ko-KR" sz="1200" b="1" dirty="0">
                <a:solidFill>
                  <a:srgbClr val="00B050"/>
                </a:solidFill>
                <a:latin typeface="맑은 고딕" pitchFamily="50" charset="-127"/>
              </a:rPr>
              <a:t>(F("OLED(SSD1306) allocation failed"));</a:t>
            </a:r>
          </a:p>
          <a:p>
            <a:pPr defTabSz="913755">
              <a:spcBef>
                <a:spcPts val="0"/>
              </a:spcBef>
              <a:buClr>
                <a:srgbClr val="506EA5"/>
              </a:buClr>
            </a:pPr>
            <a:r>
              <a:rPr lang="en-US" altLang="ko-KR" sz="1200" b="1" dirty="0">
                <a:solidFill>
                  <a:srgbClr val="00B050"/>
                </a:solidFill>
                <a:latin typeface="맑은 고딕" pitchFamily="50" charset="-127"/>
              </a:rPr>
              <a:t>    while(1) {}</a:t>
            </a:r>
          </a:p>
          <a:p>
            <a:pPr defTabSz="913755">
              <a:spcBef>
                <a:spcPts val="0"/>
              </a:spcBef>
              <a:buClr>
                <a:srgbClr val="506EA5"/>
              </a:buClr>
            </a:pPr>
            <a:r>
              <a:rPr lang="en-US" altLang="ko-KR" sz="1200" b="1" dirty="0">
                <a:solidFill>
                  <a:srgbClr val="00B050"/>
                </a:solidFill>
                <a:latin typeface="맑은 고딕" pitchFamily="50" charset="-127"/>
              </a:rPr>
              <a:t>  }</a:t>
            </a:r>
          </a:p>
          <a:p>
            <a:pPr defTabSz="913755">
              <a:spcBef>
                <a:spcPts val="0"/>
              </a:spcBef>
              <a:buClr>
                <a:srgbClr val="506EA5"/>
              </a:buClr>
            </a:pPr>
            <a:r>
              <a:rPr lang="en-US" altLang="ko-KR" sz="1200" b="1" dirty="0">
                <a:solidFill>
                  <a:srgbClr val="00B050"/>
                </a:solidFill>
                <a:latin typeface="맑은 고딕" pitchFamily="50" charset="-127"/>
              </a:rPr>
              <a:t>  </a:t>
            </a:r>
            <a:r>
              <a:rPr lang="en-US" altLang="ko-KR" sz="1200" b="1" dirty="0" err="1">
                <a:solidFill>
                  <a:srgbClr val="00B050"/>
                </a:solidFill>
                <a:latin typeface="맑은 고딕" pitchFamily="50" charset="-127"/>
              </a:rPr>
              <a:t>display.setTextColor</a:t>
            </a:r>
            <a:r>
              <a:rPr lang="en-US" altLang="ko-KR" sz="1200" b="1" dirty="0">
                <a:solidFill>
                  <a:srgbClr val="00B050"/>
                </a:solidFill>
                <a:latin typeface="맑은 고딕" pitchFamily="50" charset="-127"/>
              </a:rPr>
              <a:t>(WHITE);</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 ----- </a:t>
            </a:r>
            <a:r>
              <a:rPr lang="en-US" altLang="ko-KR" sz="1200" b="1" dirty="0" err="1">
                <a:solidFill>
                  <a:schemeClr val="tx1">
                    <a:lumMod val="95000"/>
                    <a:lumOff val="5000"/>
                  </a:schemeClr>
                </a:solidFill>
                <a:latin typeface="맑은 고딕" pitchFamily="50" charset="-127"/>
              </a:rPr>
              <a:t>WiFi</a:t>
            </a: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tx1">
                    <a:lumMod val="95000"/>
                    <a:lumOff val="5000"/>
                  </a:schemeClr>
                </a:solidFill>
                <a:latin typeface="맑은 고딕" pitchFamily="50" charset="-127"/>
              </a:rPr>
              <a:t>WiFi.begin</a:t>
            </a:r>
            <a:r>
              <a:rPr lang="en-US" altLang="ko-KR" sz="1200" b="1" dirty="0">
                <a:solidFill>
                  <a:schemeClr val="tx1">
                    <a:lumMod val="95000"/>
                    <a:lumOff val="5000"/>
                  </a:schemeClr>
                </a:solidFill>
                <a:latin typeface="맑은 고딕" pitchFamily="50" charset="-127"/>
              </a:rPr>
              <a:t>(</a:t>
            </a:r>
            <a:r>
              <a:rPr lang="en-US" altLang="ko-KR" sz="1200" b="1" dirty="0" err="1">
                <a:solidFill>
                  <a:schemeClr val="tx1">
                    <a:lumMod val="95000"/>
                    <a:lumOff val="5000"/>
                  </a:schemeClr>
                </a:solidFill>
                <a:latin typeface="맑은 고딕" pitchFamily="50" charset="-127"/>
              </a:rPr>
              <a:t>ssid</a:t>
            </a:r>
            <a:r>
              <a:rPr lang="en-US" altLang="ko-KR" sz="1200" b="1" dirty="0">
                <a:solidFill>
                  <a:schemeClr val="tx1">
                    <a:lumMod val="95000"/>
                    <a:lumOff val="5000"/>
                  </a:schemeClr>
                </a:solidFill>
                <a:latin typeface="맑은 고딕" pitchFamily="50" charset="-127"/>
              </a:rPr>
              <a:t>, password);</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while( </a:t>
            </a:r>
            <a:r>
              <a:rPr lang="en-US" altLang="ko-KR" sz="1200" b="1" dirty="0" err="1">
                <a:solidFill>
                  <a:schemeClr val="tx1">
                    <a:lumMod val="95000"/>
                    <a:lumOff val="5000"/>
                  </a:schemeClr>
                </a:solidFill>
                <a:latin typeface="맑은 고딕" pitchFamily="50" charset="-127"/>
              </a:rPr>
              <a:t>WiFi.status</a:t>
            </a:r>
            <a:r>
              <a:rPr lang="en-US" altLang="ko-KR" sz="1200" b="1" dirty="0">
                <a:solidFill>
                  <a:schemeClr val="tx1">
                    <a:lumMod val="95000"/>
                    <a:lumOff val="5000"/>
                  </a:schemeClr>
                </a:solidFill>
                <a:latin typeface="맑은 고딕" pitchFamily="50" charset="-127"/>
              </a:rPr>
              <a:t>( ) != WL_CONNECTED )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delay(1000);    </a:t>
            </a:r>
            <a:r>
              <a:rPr lang="en-US" altLang="ko-KR" sz="1200" b="1" dirty="0" err="1">
                <a:solidFill>
                  <a:schemeClr val="tx1">
                    <a:lumMod val="95000"/>
                    <a:lumOff val="5000"/>
                  </a:schemeClr>
                </a:solidFill>
                <a:latin typeface="맑은 고딕" pitchFamily="50" charset="-127"/>
              </a:rPr>
              <a:t>Serial.print</a:t>
            </a: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p>
          <a:p>
            <a:pPr defTabSz="913755">
              <a:spcBef>
                <a:spcPts val="0"/>
              </a:spcBef>
              <a:buClr>
                <a:srgbClr val="506EA5"/>
              </a:buClr>
            </a:pPr>
            <a:r>
              <a:rPr lang="en-US" altLang="ko-KR" sz="1200" b="1" dirty="0">
                <a:solidFill>
                  <a:schemeClr val="accent6">
                    <a:lumMod val="75000"/>
                  </a:schemeClr>
                </a:solidFill>
                <a:latin typeface="맑은 고딕" pitchFamily="50" charset="-127"/>
              </a:rPr>
              <a:t>  </a:t>
            </a:r>
            <a:r>
              <a:rPr lang="en-US" altLang="ko-KR" sz="1200" b="1" dirty="0" err="1">
                <a:solidFill>
                  <a:schemeClr val="accent6">
                    <a:lumMod val="75000"/>
                  </a:schemeClr>
                </a:solidFill>
                <a:latin typeface="맑은 고딕" pitchFamily="50" charset="-127"/>
              </a:rPr>
              <a:t>timeClient.begin</a:t>
            </a:r>
            <a:r>
              <a:rPr lang="en-US" altLang="ko-KR" sz="1200" b="1" dirty="0">
                <a:solidFill>
                  <a:schemeClr val="accent6">
                    <a:lumMod val="75000"/>
                  </a:schemeClr>
                </a:solidFill>
                <a:latin typeface="맑은 고딕" pitchFamily="50" charset="-127"/>
              </a:rPr>
              <a:t>(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accent5">
                    <a:lumMod val="75000"/>
                  </a:schemeClr>
                </a:solidFill>
                <a:latin typeface="맑은 고딕" pitchFamily="50" charset="-127"/>
              </a:rPr>
              <a:t>t.every</a:t>
            </a:r>
            <a:r>
              <a:rPr lang="en-US" altLang="ko-KR" sz="1200" b="1" dirty="0">
                <a:solidFill>
                  <a:schemeClr val="accent5">
                    <a:lumMod val="75000"/>
                  </a:schemeClr>
                </a:solidFill>
                <a:latin typeface="맑은 고딕" pitchFamily="50" charset="-127"/>
              </a:rPr>
              <a:t>(1000, </a:t>
            </a:r>
            <a:r>
              <a:rPr lang="en-US" altLang="ko-KR" sz="1200" b="1" dirty="0" err="1">
                <a:solidFill>
                  <a:schemeClr val="accent5">
                    <a:lumMod val="75000"/>
                  </a:schemeClr>
                </a:solidFill>
                <a:latin typeface="맑은 고딕" pitchFamily="50" charset="-127"/>
              </a:rPr>
              <a:t>getDataAndDisplay</a:t>
            </a:r>
            <a:r>
              <a:rPr lang="en-US" altLang="ko-KR" sz="1200" b="1" dirty="0">
                <a:solidFill>
                  <a:schemeClr val="accent5">
                    <a:lumMod val="7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a:t>
            </a:r>
          </a:p>
          <a:p>
            <a:pPr defTabSz="913755">
              <a:spcBef>
                <a:spcPts val="0"/>
              </a:spcBef>
              <a:buClr>
                <a:srgbClr val="506EA5"/>
              </a:buClr>
            </a:pPr>
            <a:endParaRPr lang="en-US" altLang="ko-KR" sz="1200" b="1" dirty="0">
              <a:solidFill>
                <a:schemeClr val="tx1">
                  <a:lumMod val="95000"/>
                  <a:lumOff val="5000"/>
                </a:schemeClr>
              </a:solidFill>
              <a:latin typeface="맑은 고딕" pitchFamily="50" charset="-127"/>
            </a:endParaRP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void loop() {</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  </a:t>
            </a:r>
            <a:r>
              <a:rPr lang="en-US" altLang="ko-KR" sz="1200" b="1" dirty="0" err="1">
                <a:solidFill>
                  <a:schemeClr val="accent6">
                    <a:lumMod val="75000"/>
                  </a:schemeClr>
                </a:solidFill>
                <a:latin typeface="맑은 고딕" pitchFamily="50" charset="-127"/>
              </a:rPr>
              <a:t>timeClient.update</a:t>
            </a:r>
            <a:r>
              <a:rPr lang="en-US" altLang="ko-KR" sz="1200" b="1" dirty="0">
                <a:solidFill>
                  <a:schemeClr val="accent6">
                    <a:lumMod val="75000"/>
                  </a:schemeClr>
                </a:solidFill>
                <a:latin typeface="맑은 고딕" pitchFamily="50" charset="-127"/>
              </a:rPr>
              <a:t>( );</a:t>
            </a:r>
          </a:p>
          <a:p>
            <a:pPr defTabSz="913755">
              <a:spcBef>
                <a:spcPts val="0"/>
              </a:spcBef>
              <a:buClr>
                <a:srgbClr val="506EA5"/>
              </a:buClr>
            </a:pPr>
            <a:r>
              <a:rPr lang="en-US" altLang="ko-KR" sz="1200" b="1" dirty="0">
                <a:solidFill>
                  <a:schemeClr val="accent5">
                    <a:lumMod val="75000"/>
                  </a:schemeClr>
                </a:solidFill>
                <a:latin typeface="맑은 고딕" pitchFamily="50" charset="-127"/>
              </a:rPr>
              <a:t>  </a:t>
            </a:r>
            <a:r>
              <a:rPr lang="en-US" altLang="ko-KR" sz="1200" b="1" dirty="0" err="1">
                <a:solidFill>
                  <a:schemeClr val="accent5">
                    <a:lumMod val="75000"/>
                  </a:schemeClr>
                </a:solidFill>
                <a:latin typeface="맑은 고딕" pitchFamily="50" charset="-127"/>
              </a:rPr>
              <a:t>t.update</a:t>
            </a:r>
            <a:r>
              <a:rPr lang="en-US" altLang="ko-KR" sz="1200" b="1" dirty="0">
                <a:solidFill>
                  <a:schemeClr val="accent5">
                    <a:lumMod val="75000"/>
                  </a:schemeClr>
                </a:solidFill>
                <a:latin typeface="맑은 고딕" pitchFamily="50" charset="-127"/>
              </a:rPr>
              <a:t>();</a:t>
            </a:r>
          </a:p>
          <a:p>
            <a:pPr defTabSz="913755">
              <a:spcBef>
                <a:spcPts val="0"/>
              </a:spcBef>
              <a:buClr>
                <a:srgbClr val="506EA5"/>
              </a:buClr>
            </a:pPr>
            <a:r>
              <a:rPr lang="en-US" altLang="ko-KR" sz="1200" b="1" dirty="0">
                <a:solidFill>
                  <a:schemeClr val="tx1">
                    <a:lumMod val="95000"/>
                    <a:lumOff val="5000"/>
                  </a:schemeClr>
                </a:solidFill>
                <a:latin typeface="맑은 고딕" pitchFamily="50" charset="-127"/>
              </a:rPr>
              <a:t>}</a:t>
            </a:r>
          </a:p>
        </p:txBody>
      </p:sp>
      <p:sp>
        <p:nvSpPr>
          <p:cNvPr id="9" name="직사각형 8">
            <a:extLst>
              <a:ext uri="{FF2B5EF4-FFF2-40B4-BE49-F238E27FC236}">
                <a16:creationId xmlns:a16="http://schemas.microsoft.com/office/drawing/2014/main" id="{FC5ED93D-62BE-4DA6-ACED-872820B39431}"/>
              </a:ext>
            </a:extLst>
          </p:cNvPr>
          <p:cNvSpPr/>
          <p:nvPr/>
        </p:nvSpPr>
        <p:spPr>
          <a:xfrm>
            <a:off x="3595679" y="1060961"/>
            <a:ext cx="4449066"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605650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1"/>
            <a:ext cx="10804406" cy="2691842"/>
          </a:xfrm>
        </p:spPr>
        <p:txBody>
          <a:bodyPr>
            <a:normAutofit/>
          </a:bodyPr>
          <a:lstStyle/>
          <a:p>
            <a:r>
              <a:rPr lang="en-US" altLang="ko-KR" b="1" dirty="0" err="1"/>
              <a:t>Raspberrypi</a:t>
            </a:r>
            <a:r>
              <a:rPr lang="en-US" altLang="ko-KR" b="1" dirty="0"/>
              <a:t> </a:t>
            </a:r>
            <a:r>
              <a:rPr lang="ko-KR" altLang="en-US" b="1" dirty="0"/>
              <a:t>환경 구축</a:t>
            </a:r>
            <a:br>
              <a:rPr lang="en-US" altLang="ko-KR" b="1" dirty="0"/>
            </a:br>
            <a:br>
              <a:rPr lang="en-US" altLang="ko-KR" b="1" dirty="0"/>
            </a:b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21862164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개발</a:t>
            </a:r>
            <a:r>
              <a:rPr lang="en-US" altLang="ko-KR" dirty="0"/>
              <a:t> </a:t>
            </a:r>
            <a:r>
              <a:rPr lang="ko-KR" altLang="en-US" dirty="0"/>
              <a:t>환경 구축</a:t>
            </a:r>
          </a:p>
        </p:txBody>
      </p:sp>
      <p:sp>
        <p:nvSpPr>
          <p:cNvPr id="2" name="내용 개체 틀 1"/>
          <p:cNvSpPr>
            <a:spLocks noGrp="1"/>
          </p:cNvSpPr>
          <p:nvPr>
            <p:ph sz="quarter" idx="11"/>
          </p:nvPr>
        </p:nvSpPr>
        <p:spPr>
          <a:xfrm>
            <a:off x="266400" y="578149"/>
            <a:ext cx="10967245" cy="1745730"/>
          </a:xfrm>
        </p:spPr>
        <p:txBody>
          <a:bodyPr/>
          <a:lstStyle/>
          <a:p>
            <a:pPr fontAlgn="auto">
              <a:spcAft>
                <a:spcPts val="0"/>
              </a:spcAft>
            </a:pPr>
            <a:r>
              <a:rPr lang="en-US" altLang="ko-KR" dirty="0"/>
              <a:t> </a:t>
            </a:r>
            <a:r>
              <a:rPr lang="ko-KR" altLang="en-US" dirty="0" err="1"/>
              <a:t>라즈베리파이</a:t>
            </a:r>
            <a:r>
              <a:rPr lang="ko-KR" altLang="en-US" dirty="0"/>
              <a:t> 운영 체제 설치</a:t>
            </a:r>
            <a:endParaRPr lang="en-US" altLang="ko-KR" dirty="0"/>
          </a:p>
          <a:p>
            <a:pPr lvl="1"/>
            <a:r>
              <a:rPr lang="en-US" altLang="ko-KR" dirty="0"/>
              <a:t>Raspberry Pi Imager</a:t>
            </a:r>
          </a:p>
          <a:p>
            <a:pPr lvl="2"/>
            <a:r>
              <a:rPr lang="ko-KR" altLang="en-US" dirty="0" err="1"/>
              <a:t>라즈베리파이</a:t>
            </a:r>
            <a:r>
              <a:rPr lang="ko-KR" altLang="en-US" dirty="0"/>
              <a:t> 운영 체제 파일을 </a:t>
            </a:r>
            <a:r>
              <a:rPr lang="en-US" altLang="ko-KR" dirty="0"/>
              <a:t>microSD </a:t>
            </a:r>
            <a:r>
              <a:rPr lang="ko-KR" altLang="en-US" dirty="0"/>
              <a:t>카드에 올려주는 프로그램</a:t>
            </a:r>
            <a:endParaRPr lang="en-US" altLang="ko-KR" dirty="0"/>
          </a:p>
          <a:p>
            <a:pPr lvl="2"/>
            <a:r>
              <a:rPr lang="ko-KR" altLang="en-US" dirty="0"/>
              <a:t>여기</a:t>
            </a:r>
            <a:r>
              <a:rPr lang="en-US" altLang="ko-KR" dirty="0"/>
              <a:t>(</a:t>
            </a:r>
            <a:r>
              <a:rPr lang="en-US" altLang="ko-KR" dirty="0">
                <a:hlinkClick r:id="rId3"/>
              </a:rPr>
              <a:t>https://www.raspberrypi.com/software/</a:t>
            </a:r>
            <a:r>
              <a:rPr lang="en-US" altLang="ko-KR" dirty="0"/>
              <a:t>) </a:t>
            </a:r>
            <a:r>
              <a:rPr lang="ko-KR" altLang="en-US" dirty="0"/>
              <a:t>접속</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r>
              <a:rPr lang="ko-KR" altLang="en-US" dirty="0"/>
              <a:t>다운로드 받은 </a:t>
            </a:r>
            <a:r>
              <a:rPr lang="en-US" altLang="ko-KR" dirty="0"/>
              <a:t>Raspberry Pi Imager </a:t>
            </a:r>
            <a:r>
              <a:rPr lang="ko-KR" altLang="en-US" dirty="0"/>
              <a:t>파일</a:t>
            </a:r>
            <a:r>
              <a:rPr lang="en-US" altLang="ko-KR" dirty="0"/>
              <a:t>(                   ) </a:t>
            </a:r>
            <a:r>
              <a:rPr lang="ko-KR" altLang="en-US" dirty="0"/>
              <a:t>실행</a:t>
            </a:r>
            <a:r>
              <a:rPr lang="en-US" altLang="ko-KR" dirty="0"/>
              <a:t>(</a:t>
            </a:r>
            <a:r>
              <a:rPr lang="ko-KR" altLang="en-US" dirty="0"/>
              <a:t>설치</a:t>
            </a:r>
            <a:r>
              <a:rPr lang="en-US" altLang="ko-KR" dirty="0"/>
              <a:t>)</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132</a:t>
            </a:fld>
            <a:endParaRPr lang="en-US" dirty="0"/>
          </a:p>
        </p:txBody>
      </p:sp>
      <p:pic>
        <p:nvPicPr>
          <p:cNvPr id="5" name="그림 4">
            <a:extLst>
              <a:ext uri="{FF2B5EF4-FFF2-40B4-BE49-F238E27FC236}">
                <a16:creationId xmlns:a16="http://schemas.microsoft.com/office/drawing/2014/main" id="{5674E300-1D5A-0C51-6C13-259C80E6C8FE}"/>
              </a:ext>
            </a:extLst>
          </p:cNvPr>
          <p:cNvPicPr>
            <a:picLocks noChangeAspect="1"/>
          </p:cNvPicPr>
          <p:nvPr/>
        </p:nvPicPr>
        <p:blipFill>
          <a:blip r:embed="rId4"/>
          <a:stretch>
            <a:fillRect/>
          </a:stretch>
        </p:blipFill>
        <p:spPr>
          <a:xfrm>
            <a:off x="3024733" y="1943943"/>
            <a:ext cx="5958542" cy="2929221"/>
          </a:xfrm>
          <a:prstGeom prst="rect">
            <a:avLst/>
          </a:prstGeom>
        </p:spPr>
      </p:pic>
      <p:sp>
        <p:nvSpPr>
          <p:cNvPr id="7" name="번개 6">
            <a:extLst>
              <a:ext uri="{FF2B5EF4-FFF2-40B4-BE49-F238E27FC236}">
                <a16:creationId xmlns:a16="http://schemas.microsoft.com/office/drawing/2014/main" id="{2747CAD9-BEB4-681C-B73E-4FFA8A806930}"/>
              </a:ext>
            </a:extLst>
          </p:cNvPr>
          <p:cNvSpPr/>
          <p:nvPr/>
        </p:nvSpPr>
        <p:spPr>
          <a:xfrm>
            <a:off x="3024733" y="4176191"/>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2" name="그림 11">
            <a:extLst>
              <a:ext uri="{FF2B5EF4-FFF2-40B4-BE49-F238E27FC236}">
                <a16:creationId xmlns:a16="http://schemas.microsoft.com/office/drawing/2014/main" id="{27A8D57F-8ED1-0F27-78EB-1A795676E5FC}"/>
              </a:ext>
            </a:extLst>
          </p:cNvPr>
          <p:cNvPicPr>
            <a:picLocks noChangeAspect="1"/>
          </p:cNvPicPr>
          <p:nvPr/>
        </p:nvPicPr>
        <p:blipFill>
          <a:blip r:embed="rId5"/>
          <a:stretch>
            <a:fillRect/>
          </a:stretch>
        </p:blipFill>
        <p:spPr>
          <a:xfrm>
            <a:off x="4501239" y="4969990"/>
            <a:ext cx="1095375" cy="200025"/>
          </a:xfrm>
          <a:prstGeom prst="rect">
            <a:avLst/>
          </a:prstGeom>
        </p:spPr>
      </p:pic>
    </p:spTree>
    <p:extLst>
      <p:ext uri="{BB962C8B-B14F-4D97-AF65-F5344CB8AC3E}">
        <p14:creationId xmlns:p14="http://schemas.microsoft.com/office/powerpoint/2010/main" val="35057279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개발</a:t>
            </a:r>
            <a:r>
              <a:rPr lang="en-US" altLang="ko-KR" dirty="0"/>
              <a:t> </a:t>
            </a:r>
            <a:r>
              <a:rPr lang="ko-KR" altLang="en-US" dirty="0"/>
              <a:t>환경 구축</a:t>
            </a:r>
          </a:p>
        </p:txBody>
      </p:sp>
      <p:sp>
        <p:nvSpPr>
          <p:cNvPr id="2" name="내용 개체 틀 1"/>
          <p:cNvSpPr>
            <a:spLocks noGrp="1"/>
          </p:cNvSpPr>
          <p:nvPr>
            <p:ph sz="quarter" idx="11"/>
          </p:nvPr>
        </p:nvSpPr>
        <p:spPr>
          <a:xfrm>
            <a:off x="266400" y="578149"/>
            <a:ext cx="10967245" cy="1745730"/>
          </a:xfrm>
        </p:spPr>
        <p:txBody>
          <a:bodyPr/>
          <a:lstStyle/>
          <a:p>
            <a:pPr fontAlgn="auto">
              <a:spcAft>
                <a:spcPts val="0"/>
              </a:spcAft>
            </a:pPr>
            <a:r>
              <a:rPr lang="en-US" altLang="ko-KR" dirty="0"/>
              <a:t> </a:t>
            </a:r>
            <a:r>
              <a:rPr lang="ko-KR" altLang="en-US" dirty="0" err="1"/>
              <a:t>라즈베리파이</a:t>
            </a:r>
            <a:r>
              <a:rPr lang="ko-KR" altLang="en-US" dirty="0"/>
              <a:t> 운영 체제 설치</a:t>
            </a:r>
            <a:endParaRPr lang="en-US" altLang="ko-KR" dirty="0"/>
          </a:p>
          <a:p>
            <a:pPr lvl="1"/>
            <a:r>
              <a:rPr lang="en-US" altLang="ko-KR" dirty="0"/>
              <a:t>Raspberry OS </a:t>
            </a:r>
            <a:r>
              <a:rPr lang="ko-KR" altLang="en-US" dirty="0"/>
              <a:t>다운로드</a:t>
            </a:r>
            <a:endParaRPr lang="en-US" altLang="ko-KR" dirty="0"/>
          </a:p>
          <a:p>
            <a:pPr lvl="2"/>
            <a:r>
              <a:rPr lang="ko-KR" altLang="en-US" dirty="0"/>
              <a:t>여기</a:t>
            </a:r>
            <a:r>
              <a:rPr lang="en-US" altLang="ko-KR" dirty="0"/>
              <a:t>(</a:t>
            </a:r>
            <a:r>
              <a:rPr lang="en-US" altLang="ko-KR" dirty="0">
                <a:hlinkClick r:id="rId3"/>
              </a:rPr>
              <a:t>https://www.raspberrypi.com/software/operating-systems/</a:t>
            </a:r>
            <a:r>
              <a:rPr lang="en-US" altLang="ko-KR" dirty="0"/>
              <a:t>) </a:t>
            </a:r>
            <a:r>
              <a:rPr lang="ko-KR" altLang="en-US" dirty="0"/>
              <a:t>접속</a:t>
            </a:r>
            <a:endParaRPr lang="en-US" altLang="ko-KR" dirty="0"/>
          </a:p>
          <a:p>
            <a:pPr lvl="2"/>
            <a:r>
              <a:rPr lang="en-US" altLang="ko-KR" dirty="0"/>
              <a:t>Raspberry Pi OS with desktop</a:t>
            </a:r>
          </a:p>
          <a:p>
            <a:pPr lvl="2"/>
            <a:r>
              <a:rPr lang="en-US" altLang="ko-KR" dirty="0">
                <a:solidFill>
                  <a:schemeClr val="bg1">
                    <a:lumMod val="50000"/>
                  </a:schemeClr>
                </a:solidFill>
              </a:rPr>
              <a:t>Raspberry Pi OS with desktop and recommended software</a:t>
            </a:r>
          </a:p>
          <a:p>
            <a:pPr lvl="2"/>
            <a:r>
              <a:rPr lang="en-US" altLang="ko-KR" dirty="0">
                <a:solidFill>
                  <a:schemeClr val="bg1">
                    <a:lumMod val="50000"/>
                  </a:schemeClr>
                </a:solidFill>
              </a:rPr>
              <a:t>Raspberry Pi OS Lite</a:t>
            </a:r>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133</a:t>
            </a:fld>
            <a:endParaRPr lang="en-US" dirty="0"/>
          </a:p>
        </p:txBody>
      </p:sp>
      <p:pic>
        <p:nvPicPr>
          <p:cNvPr id="14" name="그림 13">
            <a:extLst>
              <a:ext uri="{FF2B5EF4-FFF2-40B4-BE49-F238E27FC236}">
                <a16:creationId xmlns:a16="http://schemas.microsoft.com/office/drawing/2014/main" id="{0080D103-2EF8-18FA-35F1-860683739909}"/>
              </a:ext>
            </a:extLst>
          </p:cNvPr>
          <p:cNvPicPr>
            <a:picLocks noChangeAspect="1"/>
          </p:cNvPicPr>
          <p:nvPr/>
        </p:nvPicPr>
        <p:blipFill>
          <a:blip r:embed="rId4"/>
          <a:stretch>
            <a:fillRect/>
          </a:stretch>
        </p:blipFill>
        <p:spPr>
          <a:xfrm>
            <a:off x="6325537" y="1655911"/>
            <a:ext cx="4056863" cy="4156296"/>
          </a:xfrm>
          <a:prstGeom prst="rect">
            <a:avLst/>
          </a:prstGeom>
        </p:spPr>
      </p:pic>
      <p:sp>
        <p:nvSpPr>
          <p:cNvPr id="15" name="번개 14">
            <a:extLst>
              <a:ext uri="{FF2B5EF4-FFF2-40B4-BE49-F238E27FC236}">
                <a16:creationId xmlns:a16="http://schemas.microsoft.com/office/drawing/2014/main" id="{7384A60B-ADF4-F3EB-B47A-13FA630DC7F7}"/>
              </a:ext>
            </a:extLst>
          </p:cNvPr>
          <p:cNvSpPr/>
          <p:nvPr/>
        </p:nvSpPr>
        <p:spPr>
          <a:xfrm>
            <a:off x="9505453" y="2323879"/>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36007905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개발</a:t>
            </a:r>
            <a:r>
              <a:rPr lang="en-US" altLang="ko-KR" dirty="0"/>
              <a:t> </a:t>
            </a:r>
            <a:r>
              <a:rPr lang="ko-KR" altLang="en-US" dirty="0"/>
              <a:t>환경 구축</a:t>
            </a:r>
          </a:p>
        </p:txBody>
      </p:sp>
      <p:sp>
        <p:nvSpPr>
          <p:cNvPr id="2" name="내용 개체 틀 1"/>
          <p:cNvSpPr>
            <a:spLocks noGrp="1"/>
          </p:cNvSpPr>
          <p:nvPr>
            <p:ph sz="quarter" idx="11"/>
          </p:nvPr>
        </p:nvSpPr>
        <p:spPr>
          <a:xfrm>
            <a:off x="266400" y="578149"/>
            <a:ext cx="10967245" cy="1745730"/>
          </a:xfrm>
        </p:spPr>
        <p:txBody>
          <a:bodyPr/>
          <a:lstStyle/>
          <a:p>
            <a:pPr fontAlgn="auto">
              <a:spcAft>
                <a:spcPts val="0"/>
              </a:spcAft>
            </a:pPr>
            <a:r>
              <a:rPr lang="en-US" altLang="ko-KR" dirty="0"/>
              <a:t> </a:t>
            </a:r>
            <a:r>
              <a:rPr lang="ko-KR" altLang="en-US" dirty="0" err="1"/>
              <a:t>라즈베리파이</a:t>
            </a:r>
            <a:r>
              <a:rPr lang="ko-KR" altLang="en-US" dirty="0"/>
              <a:t> 운영 체제 설치</a:t>
            </a:r>
            <a:endParaRPr lang="en-US" altLang="ko-KR" dirty="0"/>
          </a:p>
          <a:p>
            <a:pPr lvl="1"/>
            <a:r>
              <a:rPr lang="en-US" altLang="ko-KR" dirty="0"/>
              <a:t>Raspberry OS</a:t>
            </a:r>
            <a:r>
              <a:rPr lang="ko-KR" altLang="en-US" dirty="0"/>
              <a:t>를</a:t>
            </a:r>
            <a:r>
              <a:rPr lang="en-US" altLang="ko-KR" dirty="0"/>
              <a:t> microSD </a:t>
            </a:r>
            <a:r>
              <a:rPr lang="ko-KR" altLang="en-US" dirty="0"/>
              <a:t>카드에 올리기</a:t>
            </a:r>
            <a:endParaRPr lang="en-US" altLang="ko-KR" dirty="0"/>
          </a:p>
          <a:p>
            <a:pPr lvl="2"/>
            <a:r>
              <a:rPr lang="en-US" altLang="ko-KR" dirty="0"/>
              <a:t>Raspberry Pi Imager </a:t>
            </a:r>
            <a:r>
              <a:rPr lang="ko-KR" altLang="en-US" dirty="0"/>
              <a:t>실행</a:t>
            </a:r>
            <a:endParaRPr lang="en-US" altLang="ko-KR" dirty="0"/>
          </a:p>
          <a:p>
            <a:pPr lvl="3"/>
            <a:r>
              <a:rPr lang="ko-KR" altLang="en-US" dirty="0"/>
              <a:t>운영체제 선택 </a:t>
            </a:r>
            <a:r>
              <a:rPr lang="en-US" altLang="ko-KR" dirty="0">
                <a:sym typeface="Wingdings" panose="05000000000000000000" pitchFamily="2" charset="2"/>
              </a:rPr>
              <a:t> </a:t>
            </a:r>
            <a:r>
              <a:rPr lang="ko-KR" altLang="en-US" dirty="0">
                <a:sym typeface="Wingdings" panose="05000000000000000000" pitchFamily="2" charset="2"/>
              </a:rPr>
              <a:t>다운로드 받은 </a:t>
            </a:r>
            <a:r>
              <a:rPr lang="en-US" altLang="ko-KR" dirty="0">
                <a:sym typeface="Wingdings" panose="05000000000000000000" pitchFamily="2" charset="2"/>
              </a:rPr>
              <a:t>Raspberry Pi OS</a:t>
            </a:r>
            <a:r>
              <a:rPr lang="ko-KR" altLang="en-US" dirty="0">
                <a:sym typeface="Wingdings" panose="05000000000000000000" pitchFamily="2" charset="2"/>
              </a:rPr>
              <a:t> 파일</a:t>
            </a:r>
            <a:r>
              <a:rPr lang="en-US" altLang="ko-KR" dirty="0">
                <a:sym typeface="Wingdings" panose="05000000000000000000" pitchFamily="2" charset="2"/>
              </a:rPr>
              <a:t>(                                               ) </a:t>
            </a:r>
            <a:r>
              <a:rPr lang="ko-KR" altLang="en-US" dirty="0">
                <a:sym typeface="Wingdings" panose="05000000000000000000" pitchFamily="2" charset="2"/>
              </a:rPr>
              <a:t>선택</a:t>
            </a:r>
            <a:r>
              <a:rPr lang="en-US" altLang="ko-KR" dirty="0">
                <a:sym typeface="Wingdings" panose="05000000000000000000" pitchFamily="2" charset="2"/>
              </a:rPr>
              <a:t> </a:t>
            </a:r>
            <a:endParaRPr lang="en-US" altLang="ko-KR" dirty="0"/>
          </a:p>
          <a:p>
            <a:pPr lvl="3"/>
            <a:endParaRPr lang="en-US" altLang="ko-KR" dirty="0">
              <a:solidFill>
                <a:srgbClr val="FF0000"/>
              </a:solidFill>
            </a:endParaRPr>
          </a:p>
          <a:p>
            <a:pPr lvl="3"/>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134</a:t>
            </a:fld>
            <a:endParaRPr lang="en-US" dirty="0"/>
          </a:p>
        </p:txBody>
      </p:sp>
      <p:pic>
        <p:nvPicPr>
          <p:cNvPr id="5" name="그림 4">
            <a:extLst>
              <a:ext uri="{FF2B5EF4-FFF2-40B4-BE49-F238E27FC236}">
                <a16:creationId xmlns:a16="http://schemas.microsoft.com/office/drawing/2014/main" id="{D0A39B1C-C57E-9DA1-7CE7-7BC3F362CA56}"/>
              </a:ext>
            </a:extLst>
          </p:cNvPr>
          <p:cNvPicPr>
            <a:picLocks noChangeAspect="1"/>
          </p:cNvPicPr>
          <p:nvPr/>
        </p:nvPicPr>
        <p:blipFill>
          <a:blip r:embed="rId3"/>
          <a:stretch>
            <a:fillRect/>
          </a:stretch>
        </p:blipFill>
        <p:spPr>
          <a:xfrm>
            <a:off x="1368549" y="1943943"/>
            <a:ext cx="4688185" cy="3107126"/>
          </a:xfrm>
          <a:prstGeom prst="rect">
            <a:avLst/>
          </a:prstGeom>
        </p:spPr>
      </p:pic>
      <p:sp>
        <p:nvSpPr>
          <p:cNvPr id="7" name="번개 6">
            <a:extLst>
              <a:ext uri="{FF2B5EF4-FFF2-40B4-BE49-F238E27FC236}">
                <a16:creationId xmlns:a16="http://schemas.microsoft.com/office/drawing/2014/main" id="{442FEC74-1A45-6EE9-4A58-0D66E25A3DE5}"/>
              </a:ext>
            </a:extLst>
          </p:cNvPr>
          <p:cNvSpPr/>
          <p:nvPr/>
        </p:nvSpPr>
        <p:spPr>
          <a:xfrm>
            <a:off x="1553736" y="3861714"/>
            <a:ext cx="288032" cy="216024"/>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8" name="타원 7">
            <a:extLst>
              <a:ext uri="{FF2B5EF4-FFF2-40B4-BE49-F238E27FC236}">
                <a16:creationId xmlns:a16="http://schemas.microsoft.com/office/drawing/2014/main" id="{22281833-3EBD-60AD-7231-69E8E5131BCD}"/>
              </a:ext>
            </a:extLst>
          </p:cNvPr>
          <p:cNvSpPr/>
          <p:nvPr/>
        </p:nvSpPr>
        <p:spPr>
          <a:xfrm>
            <a:off x="1396233" y="3803931"/>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pic>
        <p:nvPicPr>
          <p:cNvPr id="12" name="그림 11">
            <a:extLst>
              <a:ext uri="{FF2B5EF4-FFF2-40B4-BE49-F238E27FC236}">
                <a16:creationId xmlns:a16="http://schemas.microsoft.com/office/drawing/2014/main" id="{7EAB1E68-6674-7FE6-43D6-AFF58D95242C}"/>
              </a:ext>
            </a:extLst>
          </p:cNvPr>
          <p:cNvPicPr>
            <a:picLocks noChangeAspect="1"/>
          </p:cNvPicPr>
          <p:nvPr/>
        </p:nvPicPr>
        <p:blipFill>
          <a:blip r:embed="rId4"/>
          <a:stretch>
            <a:fillRect/>
          </a:stretch>
        </p:blipFill>
        <p:spPr>
          <a:xfrm>
            <a:off x="4968949" y="2606388"/>
            <a:ext cx="4677156" cy="3099816"/>
          </a:xfrm>
          <a:prstGeom prst="rect">
            <a:avLst/>
          </a:prstGeom>
        </p:spPr>
      </p:pic>
      <p:sp>
        <p:nvSpPr>
          <p:cNvPr id="13" name="번개 12">
            <a:extLst>
              <a:ext uri="{FF2B5EF4-FFF2-40B4-BE49-F238E27FC236}">
                <a16:creationId xmlns:a16="http://schemas.microsoft.com/office/drawing/2014/main" id="{E776A7C8-90EA-CF26-1D07-0451BC3240E3}"/>
              </a:ext>
            </a:extLst>
          </p:cNvPr>
          <p:cNvSpPr/>
          <p:nvPr/>
        </p:nvSpPr>
        <p:spPr>
          <a:xfrm>
            <a:off x="5122347" y="4943057"/>
            <a:ext cx="288032" cy="216024"/>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6" name="타원 15">
            <a:extLst>
              <a:ext uri="{FF2B5EF4-FFF2-40B4-BE49-F238E27FC236}">
                <a16:creationId xmlns:a16="http://schemas.microsoft.com/office/drawing/2014/main" id="{8D5C43A0-C097-CCD1-475A-BB04D231FDC0}"/>
              </a:ext>
            </a:extLst>
          </p:cNvPr>
          <p:cNvSpPr/>
          <p:nvPr/>
        </p:nvSpPr>
        <p:spPr>
          <a:xfrm>
            <a:off x="4964844" y="4885274"/>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pic>
        <p:nvPicPr>
          <p:cNvPr id="18" name="그림 17">
            <a:extLst>
              <a:ext uri="{FF2B5EF4-FFF2-40B4-BE49-F238E27FC236}">
                <a16:creationId xmlns:a16="http://schemas.microsoft.com/office/drawing/2014/main" id="{04C422AC-4977-1340-74B7-34EB92BF5434}"/>
              </a:ext>
            </a:extLst>
          </p:cNvPr>
          <p:cNvPicPr>
            <a:picLocks noChangeAspect="1"/>
          </p:cNvPicPr>
          <p:nvPr/>
        </p:nvPicPr>
        <p:blipFill>
          <a:blip r:embed="rId5"/>
          <a:stretch>
            <a:fillRect/>
          </a:stretch>
        </p:blipFill>
        <p:spPr>
          <a:xfrm>
            <a:off x="5366813" y="1617973"/>
            <a:ext cx="2495550" cy="190500"/>
          </a:xfrm>
          <a:prstGeom prst="rect">
            <a:avLst/>
          </a:prstGeom>
        </p:spPr>
      </p:pic>
    </p:spTree>
    <p:extLst>
      <p:ext uri="{BB962C8B-B14F-4D97-AF65-F5344CB8AC3E}">
        <p14:creationId xmlns:p14="http://schemas.microsoft.com/office/powerpoint/2010/main" val="30682983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개발</a:t>
            </a:r>
            <a:r>
              <a:rPr lang="en-US" altLang="ko-KR" dirty="0"/>
              <a:t> </a:t>
            </a:r>
            <a:r>
              <a:rPr lang="ko-KR" altLang="en-US" dirty="0"/>
              <a:t>환경 구축</a:t>
            </a:r>
          </a:p>
        </p:txBody>
      </p:sp>
      <p:sp>
        <p:nvSpPr>
          <p:cNvPr id="2" name="내용 개체 틀 1"/>
          <p:cNvSpPr>
            <a:spLocks noGrp="1"/>
          </p:cNvSpPr>
          <p:nvPr>
            <p:ph sz="quarter" idx="11"/>
          </p:nvPr>
        </p:nvSpPr>
        <p:spPr>
          <a:xfrm>
            <a:off x="266400" y="578149"/>
            <a:ext cx="10967245" cy="1745730"/>
          </a:xfrm>
        </p:spPr>
        <p:txBody>
          <a:bodyPr/>
          <a:lstStyle/>
          <a:p>
            <a:pPr fontAlgn="auto">
              <a:spcAft>
                <a:spcPts val="0"/>
              </a:spcAft>
            </a:pPr>
            <a:r>
              <a:rPr lang="en-US" altLang="ko-KR" dirty="0"/>
              <a:t> </a:t>
            </a:r>
            <a:r>
              <a:rPr lang="ko-KR" altLang="en-US" dirty="0" err="1"/>
              <a:t>라즈베리파이</a:t>
            </a:r>
            <a:r>
              <a:rPr lang="ko-KR" altLang="en-US" dirty="0"/>
              <a:t> 운영 체제 설치</a:t>
            </a:r>
            <a:endParaRPr lang="en-US" altLang="ko-KR" dirty="0"/>
          </a:p>
          <a:p>
            <a:pPr lvl="1"/>
            <a:r>
              <a:rPr lang="en-US" altLang="ko-KR" dirty="0"/>
              <a:t>Raspberry OS</a:t>
            </a:r>
            <a:r>
              <a:rPr lang="ko-KR" altLang="en-US" dirty="0"/>
              <a:t>를</a:t>
            </a:r>
            <a:r>
              <a:rPr lang="en-US" altLang="ko-KR" dirty="0"/>
              <a:t> microSD </a:t>
            </a:r>
            <a:r>
              <a:rPr lang="ko-KR" altLang="en-US" dirty="0"/>
              <a:t>카드에 올리기</a:t>
            </a:r>
            <a:endParaRPr lang="en-US" altLang="ko-KR" dirty="0"/>
          </a:p>
          <a:p>
            <a:pPr lvl="2"/>
            <a:r>
              <a:rPr lang="en-US" altLang="ko-KR" dirty="0"/>
              <a:t>Raspberry Pi Imager </a:t>
            </a:r>
            <a:r>
              <a:rPr lang="ko-KR" altLang="en-US" dirty="0"/>
              <a:t>실행</a:t>
            </a:r>
            <a:endParaRPr lang="en-US" altLang="ko-KR" dirty="0"/>
          </a:p>
          <a:p>
            <a:pPr lvl="3"/>
            <a:r>
              <a:rPr lang="en-US" altLang="ko-KR" dirty="0"/>
              <a:t>microSD</a:t>
            </a:r>
            <a:r>
              <a:rPr lang="ko-KR" altLang="en-US" dirty="0"/>
              <a:t> 카드를 </a:t>
            </a:r>
            <a:r>
              <a:rPr lang="en-US" altLang="ko-KR" dirty="0"/>
              <a:t>microSD </a:t>
            </a:r>
            <a:r>
              <a:rPr lang="ko-KR" altLang="en-US" dirty="0"/>
              <a:t>카드 리더기에 넣은 다음 컴퓨터의 </a:t>
            </a:r>
            <a:r>
              <a:rPr lang="en-US" altLang="ko-KR" dirty="0"/>
              <a:t>USB</a:t>
            </a:r>
            <a:r>
              <a:rPr lang="ko-KR" altLang="en-US" dirty="0"/>
              <a:t> 포트에 연결</a:t>
            </a:r>
            <a:endParaRPr lang="en-US" altLang="ko-KR" dirty="0"/>
          </a:p>
          <a:p>
            <a:pPr lvl="3"/>
            <a:r>
              <a:rPr lang="ko-KR" altLang="en-US" dirty="0"/>
              <a:t>저장소 선택 </a:t>
            </a:r>
            <a:r>
              <a:rPr lang="en-US" altLang="ko-KR" dirty="0">
                <a:sym typeface="Wingdings" panose="05000000000000000000" pitchFamily="2" charset="2"/>
              </a:rPr>
              <a:t> microSD </a:t>
            </a:r>
            <a:r>
              <a:rPr lang="ko-KR" altLang="en-US" dirty="0">
                <a:sym typeface="Wingdings" panose="05000000000000000000" pitchFamily="2" charset="2"/>
              </a:rPr>
              <a:t>카드 리더기가 연결된 드라이브를 선택</a:t>
            </a:r>
            <a:r>
              <a:rPr lang="en-US" altLang="ko-KR" dirty="0">
                <a:sym typeface="Wingdings" panose="05000000000000000000" pitchFamily="2" charset="2"/>
              </a:rPr>
              <a:t>!</a:t>
            </a:r>
          </a:p>
          <a:p>
            <a:pPr lvl="4"/>
            <a:r>
              <a:rPr lang="ko-KR" altLang="en-US" dirty="0">
                <a:solidFill>
                  <a:srgbClr val="FF0000"/>
                </a:solidFill>
                <a:sym typeface="Wingdings" panose="05000000000000000000" pitchFamily="2" charset="2"/>
              </a:rPr>
              <a:t>여기서 실수로 </a:t>
            </a:r>
            <a:r>
              <a:rPr lang="en-US" altLang="ko-KR" dirty="0">
                <a:solidFill>
                  <a:srgbClr val="FF0000"/>
                </a:solidFill>
                <a:sym typeface="Wingdings" panose="05000000000000000000" pitchFamily="2" charset="2"/>
              </a:rPr>
              <a:t>microSD </a:t>
            </a:r>
            <a:r>
              <a:rPr lang="ko-KR" altLang="en-US" dirty="0">
                <a:solidFill>
                  <a:srgbClr val="FF0000"/>
                </a:solidFill>
                <a:sym typeface="Wingdings" panose="05000000000000000000" pitchFamily="2" charset="2"/>
              </a:rPr>
              <a:t>카드 리더기가 연결된 드라이브가 아닌</a:t>
            </a:r>
            <a:r>
              <a:rPr lang="en-US" altLang="ko-KR" dirty="0">
                <a:solidFill>
                  <a:srgbClr val="FF0000"/>
                </a:solidFill>
                <a:sym typeface="Wingdings" panose="05000000000000000000" pitchFamily="2" charset="2"/>
              </a:rPr>
              <a:t>, </a:t>
            </a:r>
            <a:r>
              <a:rPr lang="ko-KR" altLang="en-US" dirty="0">
                <a:solidFill>
                  <a:srgbClr val="FF0000"/>
                </a:solidFill>
                <a:sym typeface="Wingdings" panose="05000000000000000000" pitchFamily="2" charset="2"/>
              </a:rPr>
              <a:t>예를 들어 </a:t>
            </a:r>
            <a:r>
              <a:rPr lang="en-US" altLang="ko-KR" dirty="0">
                <a:solidFill>
                  <a:srgbClr val="FF0000"/>
                </a:solidFill>
                <a:sym typeface="Wingdings" panose="05000000000000000000" pitchFamily="2" charset="2"/>
              </a:rPr>
              <a:t>C:\</a:t>
            </a:r>
            <a:r>
              <a:rPr lang="ko-KR" altLang="en-US" dirty="0">
                <a:solidFill>
                  <a:srgbClr val="FF0000"/>
                </a:solidFill>
                <a:sym typeface="Wingdings" panose="05000000000000000000" pitchFamily="2" charset="2"/>
              </a:rPr>
              <a:t>를 선택했다면 </a:t>
            </a:r>
            <a:r>
              <a:rPr lang="en-US" altLang="ko-KR" dirty="0">
                <a:solidFill>
                  <a:srgbClr val="FF0000"/>
                </a:solidFill>
                <a:sym typeface="Wingdings" panose="05000000000000000000" pitchFamily="2" charset="2"/>
              </a:rPr>
              <a:t>‘</a:t>
            </a:r>
            <a:r>
              <a:rPr lang="ko-KR" altLang="en-US" dirty="0">
                <a:solidFill>
                  <a:srgbClr val="FF0000"/>
                </a:solidFill>
                <a:sym typeface="Wingdings" panose="05000000000000000000" pitchFamily="2" charset="2"/>
              </a:rPr>
              <a:t>대재앙</a:t>
            </a:r>
            <a:r>
              <a:rPr lang="en-US" altLang="ko-KR" dirty="0">
                <a:solidFill>
                  <a:srgbClr val="FF0000"/>
                </a:solidFill>
                <a:sym typeface="Wingdings" panose="05000000000000000000" pitchFamily="2" charset="2"/>
              </a:rPr>
              <a:t>’</a:t>
            </a:r>
            <a:r>
              <a:rPr lang="ko-KR" altLang="en-US" dirty="0">
                <a:solidFill>
                  <a:srgbClr val="FF0000"/>
                </a:solidFill>
                <a:sym typeface="Wingdings" panose="05000000000000000000" pitchFamily="2" charset="2"/>
              </a:rPr>
              <a:t>을 </a:t>
            </a:r>
            <a:r>
              <a:rPr lang="ko-KR" altLang="en-US" dirty="0" err="1">
                <a:solidFill>
                  <a:srgbClr val="FF0000"/>
                </a:solidFill>
                <a:sym typeface="Wingdings" panose="05000000000000000000" pitchFamily="2" charset="2"/>
              </a:rPr>
              <a:t>격험하게</a:t>
            </a:r>
            <a:r>
              <a:rPr lang="ko-KR" altLang="en-US" dirty="0">
                <a:solidFill>
                  <a:srgbClr val="FF0000"/>
                </a:solidFill>
                <a:sym typeface="Wingdings" panose="05000000000000000000" pitchFamily="2" charset="2"/>
              </a:rPr>
              <a:t> 됩니다</a:t>
            </a:r>
            <a:r>
              <a:rPr lang="en-US" altLang="ko-KR" dirty="0">
                <a:solidFill>
                  <a:srgbClr val="FF0000"/>
                </a:solidFill>
                <a:sym typeface="Wingdings" panose="05000000000000000000" pitchFamily="2" charset="2"/>
              </a:rPr>
              <a:t>. </a:t>
            </a:r>
            <a:r>
              <a:rPr lang="ko-KR" altLang="en-US" dirty="0">
                <a:solidFill>
                  <a:srgbClr val="FF0000"/>
                </a:solidFill>
                <a:sym typeface="Wingdings" panose="05000000000000000000" pitchFamily="2" charset="2"/>
              </a:rPr>
              <a:t>선택된 드라이브의 모든 파일이 삭제 됨</a:t>
            </a:r>
            <a:r>
              <a:rPr lang="en-US" altLang="ko-KR" dirty="0">
                <a:solidFill>
                  <a:srgbClr val="FF0000"/>
                </a:solidFill>
                <a:sym typeface="Wingdings" panose="05000000000000000000" pitchFamily="2" charset="2"/>
              </a:rPr>
              <a:t>.</a:t>
            </a:r>
            <a:endParaRPr lang="en-US" altLang="ko-KR" dirty="0">
              <a:solidFill>
                <a:srgbClr val="FF0000"/>
              </a:solidFill>
            </a:endParaRPr>
          </a:p>
          <a:p>
            <a:pPr lvl="3"/>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135</a:t>
            </a:fld>
            <a:endParaRPr lang="en-US" dirty="0"/>
          </a:p>
        </p:txBody>
      </p:sp>
      <p:pic>
        <p:nvPicPr>
          <p:cNvPr id="5" name="그림 4">
            <a:extLst>
              <a:ext uri="{FF2B5EF4-FFF2-40B4-BE49-F238E27FC236}">
                <a16:creationId xmlns:a16="http://schemas.microsoft.com/office/drawing/2014/main" id="{D0A39B1C-C57E-9DA1-7CE7-7BC3F362CA56}"/>
              </a:ext>
            </a:extLst>
          </p:cNvPr>
          <p:cNvPicPr>
            <a:picLocks noChangeAspect="1"/>
          </p:cNvPicPr>
          <p:nvPr/>
        </p:nvPicPr>
        <p:blipFill>
          <a:blip r:embed="rId3"/>
          <a:stretch>
            <a:fillRect/>
          </a:stretch>
        </p:blipFill>
        <p:spPr>
          <a:xfrm>
            <a:off x="1807078" y="2436088"/>
            <a:ext cx="3248025" cy="2152650"/>
          </a:xfrm>
          <a:prstGeom prst="rect">
            <a:avLst/>
          </a:prstGeom>
        </p:spPr>
      </p:pic>
      <p:sp>
        <p:nvSpPr>
          <p:cNvPr id="7" name="번개 6">
            <a:extLst>
              <a:ext uri="{FF2B5EF4-FFF2-40B4-BE49-F238E27FC236}">
                <a16:creationId xmlns:a16="http://schemas.microsoft.com/office/drawing/2014/main" id="{442FEC74-1A45-6EE9-4A58-0D66E25A3DE5}"/>
              </a:ext>
            </a:extLst>
          </p:cNvPr>
          <p:cNvSpPr/>
          <p:nvPr/>
        </p:nvSpPr>
        <p:spPr>
          <a:xfrm>
            <a:off x="2815190" y="3658021"/>
            <a:ext cx="288032" cy="216024"/>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9" name="그림 8">
            <a:extLst>
              <a:ext uri="{FF2B5EF4-FFF2-40B4-BE49-F238E27FC236}">
                <a16:creationId xmlns:a16="http://schemas.microsoft.com/office/drawing/2014/main" id="{76A53AC5-7C99-F6AF-DC9F-590761EF3657}"/>
              </a:ext>
            </a:extLst>
          </p:cNvPr>
          <p:cNvPicPr>
            <a:picLocks noChangeAspect="1"/>
          </p:cNvPicPr>
          <p:nvPr/>
        </p:nvPicPr>
        <p:blipFill>
          <a:blip r:embed="rId4"/>
          <a:stretch>
            <a:fillRect/>
          </a:stretch>
        </p:blipFill>
        <p:spPr>
          <a:xfrm>
            <a:off x="4039326" y="2689708"/>
            <a:ext cx="3248025" cy="2152650"/>
          </a:xfrm>
          <a:prstGeom prst="rect">
            <a:avLst/>
          </a:prstGeom>
        </p:spPr>
      </p:pic>
      <p:pic>
        <p:nvPicPr>
          <p:cNvPr id="14" name="그림 13">
            <a:extLst>
              <a:ext uri="{FF2B5EF4-FFF2-40B4-BE49-F238E27FC236}">
                <a16:creationId xmlns:a16="http://schemas.microsoft.com/office/drawing/2014/main" id="{05713867-FB36-7B65-A223-4AB1B38C0D7F}"/>
              </a:ext>
            </a:extLst>
          </p:cNvPr>
          <p:cNvPicPr>
            <a:picLocks noChangeAspect="1"/>
          </p:cNvPicPr>
          <p:nvPr/>
        </p:nvPicPr>
        <p:blipFill>
          <a:blip r:embed="rId5"/>
          <a:stretch>
            <a:fillRect/>
          </a:stretch>
        </p:blipFill>
        <p:spPr>
          <a:xfrm>
            <a:off x="6113412" y="2916834"/>
            <a:ext cx="3248025" cy="2152650"/>
          </a:xfrm>
          <a:prstGeom prst="rect">
            <a:avLst/>
          </a:prstGeom>
        </p:spPr>
      </p:pic>
      <p:sp>
        <p:nvSpPr>
          <p:cNvPr id="15" name="폭발: 8pt 14">
            <a:extLst>
              <a:ext uri="{FF2B5EF4-FFF2-40B4-BE49-F238E27FC236}">
                <a16:creationId xmlns:a16="http://schemas.microsoft.com/office/drawing/2014/main" id="{5542139B-491A-8A0A-D15C-2B11D57F8057}"/>
              </a:ext>
            </a:extLst>
          </p:cNvPr>
          <p:cNvSpPr/>
          <p:nvPr/>
        </p:nvSpPr>
        <p:spPr>
          <a:xfrm>
            <a:off x="4255350" y="3658021"/>
            <a:ext cx="1858062" cy="1310258"/>
          </a:xfrm>
          <a:prstGeom prst="irregularSeal1">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solidFill>
                  <a:schemeClr val="tx1"/>
                </a:solidFill>
              </a:rPr>
              <a:t>저장소 선택 신중 또 신중</a:t>
            </a:r>
            <a:endParaRPr lang="ko-KR" altLang="en-US" sz="1100" dirty="0">
              <a:solidFill>
                <a:schemeClr val="tx1"/>
              </a:solidFill>
            </a:endParaRPr>
          </a:p>
        </p:txBody>
      </p:sp>
    </p:spTree>
    <p:extLst>
      <p:ext uri="{BB962C8B-B14F-4D97-AF65-F5344CB8AC3E}">
        <p14:creationId xmlns:p14="http://schemas.microsoft.com/office/powerpoint/2010/main" val="7851775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개발</a:t>
            </a:r>
            <a:r>
              <a:rPr lang="en-US" altLang="ko-KR" dirty="0"/>
              <a:t> </a:t>
            </a:r>
            <a:r>
              <a:rPr lang="ko-KR" altLang="en-US" dirty="0"/>
              <a:t>환경 구축</a:t>
            </a:r>
          </a:p>
        </p:txBody>
      </p:sp>
      <p:sp>
        <p:nvSpPr>
          <p:cNvPr id="2" name="내용 개체 틀 1"/>
          <p:cNvSpPr>
            <a:spLocks noGrp="1"/>
          </p:cNvSpPr>
          <p:nvPr>
            <p:ph sz="quarter" idx="11"/>
          </p:nvPr>
        </p:nvSpPr>
        <p:spPr>
          <a:xfrm>
            <a:off x="266400" y="578149"/>
            <a:ext cx="10967245" cy="1745730"/>
          </a:xfrm>
        </p:spPr>
        <p:txBody>
          <a:bodyPr/>
          <a:lstStyle/>
          <a:p>
            <a:pPr fontAlgn="auto">
              <a:spcAft>
                <a:spcPts val="0"/>
              </a:spcAft>
            </a:pPr>
            <a:r>
              <a:rPr lang="en-US" altLang="ko-KR" dirty="0"/>
              <a:t> </a:t>
            </a:r>
            <a:r>
              <a:rPr lang="ko-KR" altLang="en-US" dirty="0" err="1"/>
              <a:t>라즈베리파이</a:t>
            </a:r>
            <a:r>
              <a:rPr lang="ko-KR" altLang="en-US" dirty="0"/>
              <a:t> 운영 체제 설치</a:t>
            </a:r>
            <a:endParaRPr lang="en-US" altLang="ko-KR" dirty="0"/>
          </a:p>
          <a:p>
            <a:pPr lvl="1"/>
            <a:r>
              <a:rPr lang="en-US" altLang="ko-KR" dirty="0"/>
              <a:t>Raspberry OS</a:t>
            </a:r>
            <a:r>
              <a:rPr lang="ko-KR" altLang="en-US" dirty="0"/>
              <a:t>를</a:t>
            </a:r>
            <a:r>
              <a:rPr lang="en-US" altLang="ko-KR" dirty="0"/>
              <a:t> microSD </a:t>
            </a:r>
            <a:r>
              <a:rPr lang="ko-KR" altLang="en-US" dirty="0"/>
              <a:t>카드에 올리기</a:t>
            </a:r>
            <a:endParaRPr lang="en-US" altLang="ko-KR" dirty="0"/>
          </a:p>
          <a:p>
            <a:pPr lvl="2"/>
            <a:r>
              <a:rPr lang="ko-KR" altLang="en-US" dirty="0"/>
              <a:t>설정</a:t>
            </a:r>
            <a:r>
              <a:rPr lang="en-US" altLang="ko-KR" dirty="0"/>
              <a:t>(</a:t>
            </a:r>
            <a:r>
              <a:rPr lang="ko-KR" altLang="en-US" dirty="0"/>
              <a:t>톱니바퀴</a:t>
            </a:r>
            <a:r>
              <a:rPr lang="en-US" altLang="ko-KR" dirty="0"/>
              <a:t>) </a:t>
            </a:r>
            <a:r>
              <a:rPr lang="ko-KR" altLang="en-US" dirty="0"/>
              <a:t>아이콘 클릭</a:t>
            </a:r>
            <a:endParaRPr lang="en-US" altLang="ko-KR" dirty="0"/>
          </a:p>
          <a:p>
            <a:pPr lvl="3"/>
            <a:r>
              <a:rPr lang="en-US" altLang="ko-KR" dirty="0"/>
              <a:t>Hostname </a:t>
            </a:r>
            <a:r>
              <a:rPr lang="ko-KR" altLang="en-US" dirty="0"/>
              <a:t>설정</a:t>
            </a:r>
            <a:endParaRPr lang="en-US" altLang="ko-KR" dirty="0"/>
          </a:p>
          <a:p>
            <a:pPr lvl="3"/>
            <a:r>
              <a:rPr lang="en-US" altLang="ko-KR" dirty="0"/>
              <a:t>SSH </a:t>
            </a:r>
            <a:r>
              <a:rPr lang="ko-KR" altLang="en-US" dirty="0"/>
              <a:t>사용</a:t>
            </a:r>
            <a:endParaRPr lang="en-US" altLang="ko-KR" dirty="0"/>
          </a:p>
          <a:p>
            <a:pPr lvl="3"/>
            <a:r>
              <a:rPr lang="ko-KR" altLang="en-US" dirty="0"/>
              <a:t>사용자 이름 및 비밀번호 설정</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136</a:t>
            </a:fld>
            <a:endParaRPr lang="en-US" dirty="0"/>
          </a:p>
        </p:txBody>
      </p:sp>
      <p:pic>
        <p:nvPicPr>
          <p:cNvPr id="14" name="그림 13">
            <a:extLst>
              <a:ext uri="{FF2B5EF4-FFF2-40B4-BE49-F238E27FC236}">
                <a16:creationId xmlns:a16="http://schemas.microsoft.com/office/drawing/2014/main" id="{05713867-FB36-7B65-A223-4AB1B38C0D7F}"/>
              </a:ext>
            </a:extLst>
          </p:cNvPr>
          <p:cNvPicPr>
            <a:picLocks noChangeAspect="1"/>
          </p:cNvPicPr>
          <p:nvPr/>
        </p:nvPicPr>
        <p:blipFill>
          <a:blip r:embed="rId3"/>
          <a:stretch>
            <a:fillRect/>
          </a:stretch>
        </p:blipFill>
        <p:spPr>
          <a:xfrm>
            <a:off x="3675040" y="2416956"/>
            <a:ext cx="3248025" cy="2152650"/>
          </a:xfrm>
          <a:prstGeom prst="rect">
            <a:avLst/>
          </a:prstGeom>
        </p:spPr>
      </p:pic>
      <p:sp>
        <p:nvSpPr>
          <p:cNvPr id="4" name="번개 3">
            <a:extLst>
              <a:ext uri="{FF2B5EF4-FFF2-40B4-BE49-F238E27FC236}">
                <a16:creationId xmlns:a16="http://schemas.microsoft.com/office/drawing/2014/main" id="{3D4C2A9E-26CE-6DE0-D146-D99A4860F922}"/>
              </a:ext>
            </a:extLst>
          </p:cNvPr>
          <p:cNvSpPr/>
          <p:nvPr/>
        </p:nvSpPr>
        <p:spPr>
          <a:xfrm>
            <a:off x="6123312" y="4073140"/>
            <a:ext cx="288032" cy="216024"/>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0" name="그림 9">
            <a:extLst>
              <a:ext uri="{FF2B5EF4-FFF2-40B4-BE49-F238E27FC236}">
                <a16:creationId xmlns:a16="http://schemas.microsoft.com/office/drawing/2014/main" id="{EBC41A94-CD1C-6C9F-4E8C-09A79D1D9417}"/>
              </a:ext>
            </a:extLst>
          </p:cNvPr>
          <p:cNvPicPr>
            <a:picLocks noChangeAspect="1"/>
          </p:cNvPicPr>
          <p:nvPr/>
        </p:nvPicPr>
        <p:blipFill>
          <a:blip r:embed="rId4"/>
          <a:stretch>
            <a:fillRect/>
          </a:stretch>
        </p:blipFill>
        <p:spPr>
          <a:xfrm>
            <a:off x="7135824" y="656907"/>
            <a:ext cx="3897630" cy="2583180"/>
          </a:xfrm>
          <a:prstGeom prst="rect">
            <a:avLst/>
          </a:prstGeom>
        </p:spPr>
      </p:pic>
      <p:pic>
        <p:nvPicPr>
          <p:cNvPr id="12" name="그림 11">
            <a:extLst>
              <a:ext uri="{FF2B5EF4-FFF2-40B4-BE49-F238E27FC236}">
                <a16:creationId xmlns:a16="http://schemas.microsoft.com/office/drawing/2014/main" id="{4A3A9FF8-F0C4-DFBA-E551-1514D867191B}"/>
              </a:ext>
            </a:extLst>
          </p:cNvPr>
          <p:cNvPicPr>
            <a:picLocks noChangeAspect="1"/>
          </p:cNvPicPr>
          <p:nvPr/>
        </p:nvPicPr>
        <p:blipFill>
          <a:blip r:embed="rId5"/>
          <a:stretch>
            <a:fillRect/>
          </a:stretch>
        </p:blipFill>
        <p:spPr>
          <a:xfrm>
            <a:off x="7135594" y="3318846"/>
            <a:ext cx="3897630" cy="2583180"/>
          </a:xfrm>
          <a:prstGeom prst="rect">
            <a:avLst/>
          </a:prstGeom>
        </p:spPr>
      </p:pic>
      <p:sp>
        <p:nvSpPr>
          <p:cNvPr id="13" name="번개 12">
            <a:extLst>
              <a:ext uri="{FF2B5EF4-FFF2-40B4-BE49-F238E27FC236}">
                <a16:creationId xmlns:a16="http://schemas.microsoft.com/office/drawing/2014/main" id="{DA3285FF-F51B-1DDA-6460-DDF27A427140}"/>
              </a:ext>
            </a:extLst>
          </p:cNvPr>
          <p:cNvSpPr/>
          <p:nvPr/>
        </p:nvSpPr>
        <p:spPr>
          <a:xfrm>
            <a:off x="8569349" y="5400327"/>
            <a:ext cx="288032" cy="216024"/>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6" name="타원 15">
            <a:extLst>
              <a:ext uri="{FF2B5EF4-FFF2-40B4-BE49-F238E27FC236}">
                <a16:creationId xmlns:a16="http://schemas.microsoft.com/office/drawing/2014/main" id="{B30A70BB-CBC9-1214-3FAF-7F68B85D48BE}"/>
              </a:ext>
            </a:extLst>
          </p:cNvPr>
          <p:cNvSpPr/>
          <p:nvPr/>
        </p:nvSpPr>
        <p:spPr>
          <a:xfrm>
            <a:off x="5919092" y="3969656"/>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19" name="타원 18">
            <a:extLst>
              <a:ext uri="{FF2B5EF4-FFF2-40B4-BE49-F238E27FC236}">
                <a16:creationId xmlns:a16="http://schemas.microsoft.com/office/drawing/2014/main" id="{E56CF618-2AC9-2C2C-422B-6E9306EB5E11}"/>
              </a:ext>
            </a:extLst>
          </p:cNvPr>
          <p:cNvSpPr/>
          <p:nvPr/>
        </p:nvSpPr>
        <p:spPr>
          <a:xfrm>
            <a:off x="8353325" y="5292315"/>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spTree>
    <p:extLst>
      <p:ext uri="{BB962C8B-B14F-4D97-AF65-F5344CB8AC3E}">
        <p14:creationId xmlns:p14="http://schemas.microsoft.com/office/powerpoint/2010/main" val="19978419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개발</a:t>
            </a:r>
            <a:r>
              <a:rPr lang="en-US" altLang="ko-KR" dirty="0"/>
              <a:t> </a:t>
            </a:r>
            <a:r>
              <a:rPr lang="ko-KR" altLang="en-US" dirty="0"/>
              <a:t>환경 구축</a:t>
            </a:r>
          </a:p>
        </p:txBody>
      </p:sp>
      <p:sp>
        <p:nvSpPr>
          <p:cNvPr id="2" name="내용 개체 틀 1"/>
          <p:cNvSpPr>
            <a:spLocks noGrp="1"/>
          </p:cNvSpPr>
          <p:nvPr>
            <p:ph sz="quarter" idx="11"/>
          </p:nvPr>
        </p:nvSpPr>
        <p:spPr>
          <a:xfrm>
            <a:off x="266400" y="578149"/>
            <a:ext cx="10967245" cy="1745730"/>
          </a:xfrm>
        </p:spPr>
        <p:txBody>
          <a:bodyPr/>
          <a:lstStyle/>
          <a:p>
            <a:pPr fontAlgn="auto">
              <a:spcAft>
                <a:spcPts val="0"/>
              </a:spcAft>
            </a:pPr>
            <a:r>
              <a:rPr lang="en-US" altLang="ko-KR" dirty="0"/>
              <a:t> </a:t>
            </a:r>
            <a:r>
              <a:rPr lang="ko-KR" altLang="en-US" dirty="0" err="1"/>
              <a:t>라즈베리파이</a:t>
            </a:r>
            <a:r>
              <a:rPr lang="ko-KR" altLang="en-US" dirty="0"/>
              <a:t> 운영 체제 설치</a:t>
            </a:r>
            <a:endParaRPr lang="en-US" altLang="ko-KR" dirty="0"/>
          </a:p>
          <a:p>
            <a:pPr lvl="1"/>
            <a:r>
              <a:rPr lang="en-US" altLang="ko-KR" dirty="0"/>
              <a:t>Raspberry OS</a:t>
            </a:r>
            <a:r>
              <a:rPr lang="ko-KR" altLang="en-US" dirty="0"/>
              <a:t>를</a:t>
            </a:r>
            <a:r>
              <a:rPr lang="en-US" altLang="ko-KR" dirty="0"/>
              <a:t> microSD </a:t>
            </a:r>
            <a:r>
              <a:rPr lang="ko-KR" altLang="en-US" dirty="0"/>
              <a:t>카드에 올리기</a:t>
            </a:r>
            <a:endParaRPr lang="en-US" altLang="ko-KR" dirty="0"/>
          </a:p>
          <a:p>
            <a:pPr lvl="3"/>
            <a:r>
              <a:rPr lang="ko-KR" altLang="en-US" dirty="0">
                <a:solidFill>
                  <a:srgbClr val="FF0000"/>
                </a:solidFill>
              </a:rPr>
              <a:t>저장소 선택에 실수 없으시죠</a:t>
            </a:r>
            <a:r>
              <a:rPr lang="en-US" altLang="ko-KR" dirty="0">
                <a:solidFill>
                  <a:srgbClr val="FF0000"/>
                </a:solidFill>
              </a:rPr>
              <a:t>? </a:t>
            </a:r>
            <a:r>
              <a:rPr lang="ko-KR" altLang="en-US" dirty="0">
                <a:solidFill>
                  <a:srgbClr val="FF0000"/>
                </a:solidFill>
              </a:rPr>
              <a:t>확실하죠</a:t>
            </a:r>
            <a:r>
              <a:rPr lang="en-US" altLang="ko-KR" dirty="0">
                <a:solidFill>
                  <a:srgbClr val="FF0000"/>
                </a:solidFill>
              </a:rPr>
              <a:t>?</a:t>
            </a:r>
          </a:p>
          <a:p>
            <a:pPr lvl="2"/>
            <a:r>
              <a:rPr lang="ko-KR" altLang="en-US" dirty="0"/>
              <a:t>쓰기 클릭</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137</a:t>
            </a:fld>
            <a:endParaRPr lang="en-US" dirty="0"/>
          </a:p>
        </p:txBody>
      </p:sp>
      <p:pic>
        <p:nvPicPr>
          <p:cNvPr id="7" name="그림 6">
            <a:extLst>
              <a:ext uri="{FF2B5EF4-FFF2-40B4-BE49-F238E27FC236}">
                <a16:creationId xmlns:a16="http://schemas.microsoft.com/office/drawing/2014/main" id="{B8F8208F-F134-1653-56AF-BFA806325527}"/>
              </a:ext>
            </a:extLst>
          </p:cNvPr>
          <p:cNvPicPr>
            <a:picLocks noChangeAspect="1"/>
          </p:cNvPicPr>
          <p:nvPr/>
        </p:nvPicPr>
        <p:blipFill>
          <a:blip r:embed="rId3"/>
          <a:stretch>
            <a:fillRect/>
          </a:stretch>
        </p:blipFill>
        <p:spPr>
          <a:xfrm>
            <a:off x="1072866" y="1943943"/>
            <a:ext cx="4677156" cy="3099816"/>
          </a:xfrm>
          <a:prstGeom prst="rect">
            <a:avLst/>
          </a:prstGeom>
        </p:spPr>
      </p:pic>
      <p:sp>
        <p:nvSpPr>
          <p:cNvPr id="8" name="번개 7">
            <a:extLst>
              <a:ext uri="{FF2B5EF4-FFF2-40B4-BE49-F238E27FC236}">
                <a16:creationId xmlns:a16="http://schemas.microsoft.com/office/drawing/2014/main" id="{4B7A66B7-28AD-93CD-9B6C-D9B1BC32AA62}"/>
              </a:ext>
            </a:extLst>
          </p:cNvPr>
          <p:cNvSpPr/>
          <p:nvPr/>
        </p:nvSpPr>
        <p:spPr>
          <a:xfrm>
            <a:off x="4505710" y="3853891"/>
            <a:ext cx="288032" cy="216024"/>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1" name="그림 10">
            <a:extLst>
              <a:ext uri="{FF2B5EF4-FFF2-40B4-BE49-F238E27FC236}">
                <a16:creationId xmlns:a16="http://schemas.microsoft.com/office/drawing/2014/main" id="{25A2227A-80A9-7EEA-B828-A54AD5B71B26}"/>
              </a:ext>
            </a:extLst>
          </p:cNvPr>
          <p:cNvPicPr>
            <a:picLocks noChangeAspect="1"/>
          </p:cNvPicPr>
          <p:nvPr/>
        </p:nvPicPr>
        <p:blipFill>
          <a:blip r:embed="rId4"/>
          <a:stretch>
            <a:fillRect/>
          </a:stretch>
        </p:blipFill>
        <p:spPr>
          <a:xfrm>
            <a:off x="5977061" y="1943943"/>
            <a:ext cx="4677156" cy="3099816"/>
          </a:xfrm>
          <a:prstGeom prst="rect">
            <a:avLst/>
          </a:prstGeom>
        </p:spPr>
      </p:pic>
      <p:sp>
        <p:nvSpPr>
          <p:cNvPr id="15" name="번개 14">
            <a:extLst>
              <a:ext uri="{FF2B5EF4-FFF2-40B4-BE49-F238E27FC236}">
                <a16:creationId xmlns:a16="http://schemas.microsoft.com/office/drawing/2014/main" id="{2058D227-7DBB-1BE3-3900-92FCA325D2DF}"/>
              </a:ext>
            </a:extLst>
          </p:cNvPr>
          <p:cNvSpPr/>
          <p:nvPr/>
        </p:nvSpPr>
        <p:spPr>
          <a:xfrm>
            <a:off x="8082570" y="3753903"/>
            <a:ext cx="288032" cy="216024"/>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41891662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개발</a:t>
            </a:r>
            <a:r>
              <a:rPr lang="en-US" altLang="ko-KR" dirty="0"/>
              <a:t> </a:t>
            </a:r>
            <a:r>
              <a:rPr lang="ko-KR" altLang="en-US" dirty="0"/>
              <a:t>환경 구축</a:t>
            </a:r>
          </a:p>
        </p:txBody>
      </p:sp>
      <p:sp>
        <p:nvSpPr>
          <p:cNvPr id="2" name="내용 개체 틀 1"/>
          <p:cNvSpPr>
            <a:spLocks noGrp="1"/>
          </p:cNvSpPr>
          <p:nvPr>
            <p:ph sz="quarter" idx="11"/>
          </p:nvPr>
        </p:nvSpPr>
        <p:spPr>
          <a:xfrm>
            <a:off x="266400" y="578149"/>
            <a:ext cx="10967245" cy="1745730"/>
          </a:xfrm>
        </p:spPr>
        <p:txBody>
          <a:bodyPr/>
          <a:lstStyle/>
          <a:p>
            <a:pPr fontAlgn="auto">
              <a:spcAft>
                <a:spcPts val="0"/>
              </a:spcAft>
            </a:pPr>
            <a:r>
              <a:rPr lang="ko-KR" altLang="en-US" dirty="0"/>
              <a:t>원격 접속 환경 구축</a:t>
            </a:r>
            <a:endParaRPr lang="en-US" altLang="ko-KR" dirty="0"/>
          </a:p>
          <a:p>
            <a:pPr lvl="1"/>
            <a:r>
              <a:rPr lang="ko-KR" altLang="en-US" dirty="0" err="1"/>
              <a:t>라즈베리파이의</a:t>
            </a:r>
            <a:r>
              <a:rPr lang="ko-KR" altLang="en-US" dirty="0"/>
              <a:t> </a:t>
            </a:r>
            <a:r>
              <a:rPr lang="en-US" altLang="ko-KR" dirty="0"/>
              <a:t>IP </a:t>
            </a:r>
            <a:r>
              <a:rPr lang="ko-KR" altLang="en-US" dirty="0"/>
              <a:t>주소 파악</a:t>
            </a:r>
            <a:endParaRPr lang="en-US" altLang="ko-KR" dirty="0"/>
          </a:p>
          <a:p>
            <a:pPr lvl="2"/>
            <a:r>
              <a:rPr lang="ko-KR" altLang="en-US" dirty="0"/>
              <a:t>두 가지 방법을 살펴 봄</a:t>
            </a:r>
            <a:endParaRPr lang="en-US" altLang="ko-KR" dirty="0"/>
          </a:p>
          <a:p>
            <a:pPr lvl="3"/>
            <a:r>
              <a:rPr lang="ko-KR" altLang="en-US" dirty="0"/>
              <a:t>공유기에 접속해서 파악</a:t>
            </a:r>
            <a:endParaRPr lang="en-US" altLang="ko-KR" dirty="0"/>
          </a:p>
          <a:p>
            <a:pPr lvl="3"/>
            <a:r>
              <a:rPr lang="ko-KR" altLang="en-US" dirty="0"/>
              <a:t>특정 소프트웨어를 사용하여 파악</a:t>
            </a:r>
            <a:endParaRPr lang="en-US" altLang="ko-KR" dirty="0"/>
          </a:p>
          <a:p>
            <a:pPr lvl="1"/>
            <a:endParaRPr lang="en-US" altLang="ko-KR" dirty="0"/>
          </a:p>
          <a:p>
            <a:pPr lvl="1"/>
            <a:r>
              <a:rPr lang="ko-KR" altLang="en-US" dirty="0"/>
              <a:t>먼저</a:t>
            </a:r>
            <a:r>
              <a:rPr lang="en-US" altLang="ko-KR" dirty="0"/>
              <a:t>, </a:t>
            </a:r>
            <a:r>
              <a:rPr lang="ko-KR" altLang="en-US" dirty="0"/>
              <a:t>사용하고 있는 컴퓨터의 </a:t>
            </a:r>
            <a:r>
              <a:rPr lang="en-US" altLang="ko-KR" dirty="0"/>
              <a:t>IP </a:t>
            </a:r>
            <a:r>
              <a:rPr lang="ko-KR" altLang="en-US" dirty="0"/>
              <a:t>주소 파악</a:t>
            </a:r>
            <a:endParaRPr lang="en-US" altLang="ko-KR" dirty="0"/>
          </a:p>
          <a:p>
            <a:pPr lvl="2"/>
            <a:r>
              <a:rPr lang="en-US" altLang="ko-KR" dirty="0"/>
              <a:t>CMD(</a:t>
            </a:r>
            <a:r>
              <a:rPr lang="ko-KR" altLang="en-US" dirty="0"/>
              <a:t>명령 프롬프트</a:t>
            </a:r>
            <a:r>
              <a:rPr lang="en-US" altLang="ko-KR" dirty="0"/>
              <a:t>) </a:t>
            </a:r>
            <a:r>
              <a:rPr lang="ko-KR" altLang="en-US" dirty="0"/>
              <a:t>창에서 </a:t>
            </a:r>
            <a:endParaRPr lang="en-US" altLang="ko-KR" dirty="0"/>
          </a:p>
          <a:p>
            <a:pPr lvl="3"/>
            <a:r>
              <a:rPr lang="en-US" altLang="ko-KR" dirty="0"/>
              <a:t>&gt; ipconfig</a:t>
            </a:r>
            <a:r>
              <a:rPr lang="ko-KR" altLang="en-US" dirty="0"/>
              <a:t> </a:t>
            </a:r>
            <a:r>
              <a:rPr lang="en-US" altLang="ko-KR" dirty="0">
                <a:solidFill>
                  <a:schemeClr val="bg1">
                    <a:lumMod val="75000"/>
                  </a:schemeClr>
                </a:solidFill>
              </a:rPr>
              <a:t>[Enter]</a:t>
            </a:r>
          </a:p>
          <a:p>
            <a:pPr lvl="3"/>
            <a:r>
              <a:rPr lang="ko-KR" altLang="en-US" dirty="0"/>
              <a:t>현재 사용하고 있는 </a:t>
            </a:r>
            <a:r>
              <a:rPr lang="ko-KR" altLang="en-US" dirty="0" err="1"/>
              <a:t>컴의</a:t>
            </a:r>
            <a:r>
              <a:rPr lang="ko-KR" altLang="en-US" dirty="0"/>
              <a:t> </a:t>
            </a:r>
            <a:r>
              <a:rPr lang="en-US" altLang="ko-KR" dirty="0"/>
              <a:t>IP </a:t>
            </a:r>
            <a:r>
              <a:rPr lang="ko-KR" altLang="en-US" dirty="0"/>
              <a:t>주소</a:t>
            </a:r>
            <a:r>
              <a:rPr lang="en-US" altLang="ko-KR" dirty="0"/>
              <a:t> : </a:t>
            </a:r>
            <a:r>
              <a:rPr lang="en-US" altLang="ko-KR" dirty="0">
                <a:solidFill>
                  <a:srgbClr val="FF0000"/>
                </a:solidFill>
              </a:rPr>
              <a:t>192.168.1</a:t>
            </a:r>
            <a:r>
              <a:rPr lang="en-US" altLang="ko-KR" dirty="0"/>
              <a:t>.8</a:t>
            </a:r>
          </a:p>
          <a:p>
            <a:pPr lvl="1"/>
            <a:endParaRPr lang="en-US" altLang="ko-KR" dirty="0"/>
          </a:p>
          <a:p>
            <a:pPr lvl="1"/>
            <a:endParaRPr lang="en-US" altLang="ko-KR" dirty="0"/>
          </a:p>
          <a:p>
            <a:pPr lvl="1"/>
            <a:endParaRPr lang="en-US" altLang="ko-KR" dirty="0"/>
          </a:p>
          <a:p>
            <a:pPr lvl="3"/>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138</a:t>
            </a:fld>
            <a:endParaRPr lang="en-US" dirty="0"/>
          </a:p>
        </p:txBody>
      </p:sp>
      <p:grpSp>
        <p:nvGrpSpPr>
          <p:cNvPr id="10" name="그룹 9">
            <a:extLst>
              <a:ext uri="{FF2B5EF4-FFF2-40B4-BE49-F238E27FC236}">
                <a16:creationId xmlns:a16="http://schemas.microsoft.com/office/drawing/2014/main" id="{E4E23523-81F8-4690-8564-FF7A1B02DC52}"/>
              </a:ext>
            </a:extLst>
          </p:cNvPr>
          <p:cNvGrpSpPr/>
          <p:nvPr/>
        </p:nvGrpSpPr>
        <p:grpSpPr>
          <a:xfrm>
            <a:off x="5112965" y="2323879"/>
            <a:ext cx="4464496" cy="2293501"/>
            <a:chOff x="4392885" y="2231975"/>
            <a:chExt cx="5158740" cy="2461260"/>
          </a:xfrm>
        </p:grpSpPr>
        <p:pic>
          <p:nvPicPr>
            <p:cNvPr id="8" name="그림 7">
              <a:extLst>
                <a:ext uri="{FF2B5EF4-FFF2-40B4-BE49-F238E27FC236}">
                  <a16:creationId xmlns:a16="http://schemas.microsoft.com/office/drawing/2014/main" id="{0381805C-46F8-4EBD-8B18-B52FB84C3AA8}"/>
                </a:ext>
              </a:extLst>
            </p:cNvPr>
            <p:cNvPicPr>
              <a:picLocks noChangeAspect="1"/>
            </p:cNvPicPr>
            <p:nvPr/>
          </p:nvPicPr>
          <p:blipFill>
            <a:blip r:embed="rId3"/>
            <a:stretch>
              <a:fillRect/>
            </a:stretch>
          </p:blipFill>
          <p:spPr>
            <a:xfrm>
              <a:off x="4392885" y="2231975"/>
              <a:ext cx="5158740" cy="2461260"/>
            </a:xfrm>
            <a:prstGeom prst="rect">
              <a:avLst/>
            </a:prstGeom>
          </p:spPr>
        </p:pic>
        <p:sp>
          <p:nvSpPr>
            <p:cNvPr id="9" name="직사각형 8">
              <a:extLst>
                <a:ext uri="{FF2B5EF4-FFF2-40B4-BE49-F238E27FC236}">
                  <a16:creationId xmlns:a16="http://schemas.microsoft.com/office/drawing/2014/main" id="{6372335C-C0A5-4839-9553-D6FBD94AA6DC}"/>
                </a:ext>
              </a:extLst>
            </p:cNvPr>
            <p:cNvSpPr/>
            <p:nvPr/>
          </p:nvSpPr>
          <p:spPr>
            <a:xfrm>
              <a:off x="4752925" y="3804119"/>
              <a:ext cx="2592288"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grpSp>
    </p:spTree>
    <p:extLst>
      <p:ext uri="{BB962C8B-B14F-4D97-AF65-F5344CB8AC3E}">
        <p14:creationId xmlns:p14="http://schemas.microsoft.com/office/powerpoint/2010/main" val="40593346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개발</a:t>
            </a:r>
            <a:r>
              <a:rPr lang="en-US" altLang="ko-KR" dirty="0"/>
              <a:t> </a:t>
            </a:r>
            <a:r>
              <a:rPr lang="ko-KR" altLang="en-US" dirty="0"/>
              <a:t>환경 구축</a:t>
            </a:r>
          </a:p>
        </p:txBody>
      </p:sp>
      <p:sp>
        <p:nvSpPr>
          <p:cNvPr id="2" name="내용 개체 틀 1"/>
          <p:cNvSpPr>
            <a:spLocks noGrp="1"/>
          </p:cNvSpPr>
          <p:nvPr>
            <p:ph sz="quarter" idx="11"/>
          </p:nvPr>
        </p:nvSpPr>
        <p:spPr>
          <a:xfrm>
            <a:off x="266400" y="578149"/>
            <a:ext cx="10967245" cy="1745730"/>
          </a:xfrm>
        </p:spPr>
        <p:txBody>
          <a:bodyPr/>
          <a:lstStyle/>
          <a:p>
            <a:pPr fontAlgn="auto">
              <a:spcAft>
                <a:spcPts val="0"/>
              </a:spcAft>
            </a:pPr>
            <a:r>
              <a:rPr lang="ko-KR" altLang="en-US" dirty="0"/>
              <a:t>원격 접속 환경 구축</a:t>
            </a:r>
            <a:endParaRPr lang="en-US" altLang="ko-KR" dirty="0"/>
          </a:p>
          <a:p>
            <a:pPr lvl="1"/>
            <a:r>
              <a:rPr lang="ko-KR" altLang="en-US" dirty="0"/>
              <a:t>공유기에 접속해서 </a:t>
            </a:r>
            <a:r>
              <a:rPr lang="ko-KR" altLang="en-US" dirty="0" err="1"/>
              <a:t>라즈베리파이의</a:t>
            </a:r>
            <a:r>
              <a:rPr lang="ko-KR" altLang="en-US" dirty="0"/>
              <a:t> </a:t>
            </a:r>
            <a:r>
              <a:rPr lang="en-US" altLang="ko-KR" dirty="0"/>
              <a:t>IP </a:t>
            </a:r>
            <a:r>
              <a:rPr lang="ko-KR" altLang="en-US" dirty="0"/>
              <a:t>주소 파악</a:t>
            </a:r>
            <a:endParaRPr lang="en-US" altLang="ko-KR" dirty="0"/>
          </a:p>
          <a:p>
            <a:pPr lvl="2"/>
            <a:r>
              <a:rPr lang="ko-KR" altLang="en-US" dirty="0"/>
              <a:t>가정</a:t>
            </a:r>
            <a:r>
              <a:rPr lang="en-US" altLang="ko-KR" dirty="0"/>
              <a:t>, </a:t>
            </a:r>
            <a:r>
              <a:rPr lang="ko-KR" altLang="en-US" dirty="0"/>
              <a:t>현재 사용하고 있는 </a:t>
            </a:r>
            <a:r>
              <a:rPr lang="ko-KR" altLang="en-US" dirty="0" err="1"/>
              <a:t>컴의</a:t>
            </a:r>
            <a:r>
              <a:rPr lang="ko-KR" altLang="en-US" dirty="0"/>
              <a:t> </a:t>
            </a:r>
            <a:r>
              <a:rPr lang="en-US" altLang="ko-KR" dirty="0"/>
              <a:t>IP </a:t>
            </a:r>
            <a:r>
              <a:rPr lang="ko-KR" altLang="en-US" dirty="0"/>
              <a:t>주소</a:t>
            </a:r>
            <a:r>
              <a:rPr lang="en-US" altLang="ko-KR" dirty="0"/>
              <a:t> : </a:t>
            </a:r>
            <a:r>
              <a:rPr lang="en-US" altLang="ko-KR" dirty="0">
                <a:solidFill>
                  <a:srgbClr val="FF0000"/>
                </a:solidFill>
              </a:rPr>
              <a:t>192.168.1</a:t>
            </a:r>
            <a:r>
              <a:rPr lang="en-US" altLang="ko-KR" dirty="0"/>
              <a:t>.8</a:t>
            </a:r>
          </a:p>
          <a:p>
            <a:pPr lvl="2"/>
            <a:r>
              <a:rPr lang="ko-KR" altLang="en-US" dirty="0"/>
              <a:t>공유기 설정 서버에 접속</a:t>
            </a:r>
            <a:endParaRPr lang="en-US" altLang="ko-KR" dirty="0"/>
          </a:p>
          <a:p>
            <a:pPr lvl="3"/>
            <a:r>
              <a:rPr lang="ko-KR" altLang="en-US" dirty="0"/>
              <a:t>공유기 주소는 </a:t>
            </a:r>
            <a:r>
              <a:rPr lang="ko-KR" altLang="en-US" dirty="0">
                <a:solidFill>
                  <a:srgbClr val="00B050"/>
                </a:solidFill>
                <a:highlight>
                  <a:srgbClr val="FFFF00"/>
                </a:highlight>
              </a:rPr>
              <a:t>일반적으로</a:t>
            </a:r>
            <a:r>
              <a:rPr lang="ko-KR" altLang="en-US" dirty="0"/>
              <a:t> </a:t>
            </a:r>
            <a:r>
              <a:rPr lang="ko-KR" altLang="en-US" dirty="0" err="1"/>
              <a:t>컴의</a:t>
            </a:r>
            <a:r>
              <a:rPr lang="ko-KR" altLang="en-US" dirty="0"/>
              <a:t> </a:t>
            </a:r>
            <a:r>
              <a:rPr lang="en-US" altLang="ko-KR" dirty="0"/>
              <a:t>IP </a:t>
            </a:r>
            <a:r>
              <a:rPr lang="ko-KR" altLang="en-US" dirty="0"/>
              <a:t>주소의 마지막 숫자를 </a:t>
            </a:r>
            <a:r>
              <a:rPr lang="en-US" altLang="ko-KR" dirty="0"/>
              <a:t>1</a:t>
            </a:r>
            <a:r>
              <a:rPr lang="ko-KR" altLang="en-US" dirty="0"/>
              <a:t> 바꾼 </a:t>
            </a:r>
            <a:r>
              <a:rPr lang="en-US" altLang="ko-KR" dirty="0"/>
              <a:t>xxx.xxx.xxx.1</a:t>
            </a:r>
            <a:r>
              <a:rPr lang="ko-KR" altLang="en-US" dirty="0"/>
              <a:t>임</a:t>
            </a:r>
            <a:r>
              <a:rPr lang="en-US" altLang="ko-KR" dirty="0"/>
              <a:t>.</a:t>
            </a:r>
          </a:p>
          <a:p>
            <a:pPr lvl="3"/>
            <a:r>
              <a:rPr lang="ko-KR" altLang="en-US" dirty="0"/>
              <a:t>웹 브라우저</a:t>
            </a:r>
            <a:r>
              <a:rPr lang="en-US" altLang="ko-KR" dirty="0"/>
              <a:t>(</a:t>
            </a:r>
            <a:r>
              <a:rPr lang="ko-KR" altLang="en-US" dirty="0"/>
              <a:t>예</a:t>
            </a:r>
            <a:r>
              <a:rPr lang="en-US" altLang="ko-KR" dirty="0"/>
              <a:t>, </a:t>
            </a:r>
            <a:r>
              <a:rPr lang="ko-KR" altLang="en-US" dirty="0"/>
              <a:t>크롬</a:t>
            </a:r>
            <a:r>
              <a:rPr lang="en-US" altLang="ko-KR" dirty="0"/>
              <a:t>)</a:t>
            </a:r>
            <a:r>
              <a:rPr lang="ko-KR" altLang="en-US" dirty="0"/>
              <a:t>에서 공유기 </a:t>
            </a:r>
            <a:r>
              <a:rPr lang="en-US" altLang="ko-KR" dirty="0">
                <a:solidFill>
                  <a:srgbClr val="FF0000"/>
                </a:solidFill>
              </a:rPr>
              <a:t>192.168.1</a:t>
            </a:r>
            <a:r>
              <a:rPr lang="en-US" altLang="ko-KR" dirty="0"/>
              <a:t>.1 </a:t>
            </a:r>
            <a:r>
              <a:rPr lang="ko-KR" altLang="en-US" dirty="0"/>
              <a:t>주소로 접속</a:t>
            </a:r>
            <a:endParaRPr lang="en-US" altLang="ko-KR" dirty="0"/>
          </a:p>
          <a:p>
            <a:pPr lvl="2"/>
            <a:r>
              <a:rPr lang="ko-KR" altLang="en-US" dirty="0"/>
              <a:t>예</a:t>
            </a:r>
            <a:r>
              <a:rPr lang="en-US" altLang="ko-KR" dirty="0"/>
              <a:t>, </a:t>
            </a:r>
            <a:r>
              <a:rPr lang="en-US" altLang="ko-KR" dirty="0" err="1"/>
              <a:t>IpTime</a:t>
            </a:r>
            <a:r>
              <a:rPr lang="ko-KR" altLang="en-US" dirty="0"/>
              <a:t>의 경우</a:t>
            </a:r>
            <a:endParaRPr lang="en-US" altLang="ko-KR" dirty="0"/>
          </a:p>
          <a:p>
            <a:pPr lvl="3"/>
            <a:r>
              <a:rPr lang="ko-KR" altLang="en-US" dirty="0"/>
              <a:t>이름과 암호 그리고 이미지 문자를 입력하고 로그인</a:t>
            </a:r>
            <a:endParaRPr lang="en-US" altLang="ko-KR" dirty="0"/>
          </a:p>
          <a:p>
            <a:pPr lvl="4"/>
            <a:r>
              <a:rPr lang="ko-KR" altLang="en-US" dirty="0"/>
              <a:t>로그인 이름 </a:t>
            </a:r>
            <a:r>
              <a:rPr lang="en-US" altLang="ko-KR" dirty="0"/>
              <a:t>: admin</a:t>
            </a:r>
          </a:p>
          <a:p>
            <a:pPr lvl="4"/>
            <a:r>
              <a:rPr lang="ko-KR" altLang="en-US" dirty="0"/>
              <a:t>로그인 암호 </a:t>
            </a:r>
            <a:r>
              <a:rPr lang="en-US" altLang="ko-KR" dirty="0"/>
              <a:t>: admin</a:t>
            </a:r>
          </a:p>
          <a:p>
            <a:pPr lvl="3"/>
            <a:r>
              <a:rPr lang="en-US" altLang="ko-KR" dirty="0"/>
              <a:t>“</a:t>
            </a:r>
            <a:r>
              <a:rPr lang="ko-KR" altLang="en-US" dirty="0"/>
              <a:t>관리도구</a:t>
            </a:r>
            <a:r>
              <a:rPr lang="en-US" altLang="ko-KR" dirty="0"/>
              <a:t>” </a:t>
            </a:r>
            <a:r>
              <a:rPr lang="ko-KR" altLang="en-US" dirty="0"/>
              <a:t>클릭</a:t>
            </a:r>
            <a:endParaRPr lang="en-US" altLang="ko-KR" dirty="0"/>
          </a:p>
          <a:p>
            <a:pPr lvl="3"/>
            <a:r>
              <a:rPr lang="ko-KR" altLang="en-US" dirty="0"/>
              <a:t>왼쪽 메뉴에서</a:t>
            </a:r>
            <a:r>
              <a:rPr lang="en-US" altLang="ko-KR" dirty="0"/>
              <a:t>, “</a:t>
            </a:r>
            <a:r>
              <a:rPr lang="ko-KR" altLang="en-US" dirty="0"/>
              <a:t>고급 설정</a:t>
            </a:r>
            <a:r>
              <a:rPr lang="en-US" altLang="ko-KR" dirty="0"/>
              <a:t>/</a:t>
            </a:r>
            <a:r>
              <a:rPr lang="ko-KR" altLang="en-US" dirty="0"/>
              <a:t>네트워크 관리</a:t>
            </a:r>
            <a:r>
              <a:rPr lang="en-US" altLang="ko-KR" dirty="0"/>
              <a:t>/</a:t>
            </a:r>
            <a:r>
              <a:rPr lang="ko-KR" altLang="en-US" dirty="0"/>
              <a:t>내부 네트워크 설정</a:t>
            </a:r>
            <a:r>
              <a:rPr lang="en-US" altLang="ko-KR" dirty="0"/>
              <a:t>“ </a:t>
            </a:r>
            <a:r>
              <a:rPr lang="ko-KR" altLang="en-US" dirty="0"/>
              <a:t>선택</a:t>
            </a:r>
            <a:endParaRPr lang="en-US" altLang="ko-KR" dirty="0"/>
          </a:p>
          <a:p>
            <a:pPr lvl="4"/>
            <a:endParaRPr lang="en-US" altLang="ko-KR" dirty="0"/>
          </a:p>
          <a:p>
            <a:pPr lvl="5"/>
            <a:endParaRPr lang="en-US" altLang="ko-KR" dirty="0"/>
          </a:p>
          <a:p>
            <a:pPr lvl="3"/>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139</a:t>
            </a:fld>
            <a:endParaRPr lang="en-US" dirty="0"/>
          </a:p>
        </p:txBody>
      </p:sp>
      <p:pic>
        <p:nvPicPr>
          <p:cNvPr id="12" name="그림 11">
            <a:extLst>
              <a:ext uri="{FF2B5EF4-FFF2-40B4-BE49-F238E27FC236}">
                <a16:creationId xmlns:a16="http://schemas.microsoft.com/office/drawing/2014/main" id="{23DCDFE1-C0BD-44AD-81FB-546AEDFB3D09}"/>
              </a:ext>
            </a:extLst>
          </p:cNvPr>
          <p:cNvPicPr>
            <a:picLocks noChangeAspect="1"/>
          </p:cNvPicPr>
          <p:nvPr/>
        </p:nvPicPr>
        <p:blipFill>
          <a:blip r:embed="rId3"/>
          <a:stretch>
            <a:fillRect/>
          </a:stretch>
        </p:blipFill>
        <p:spPr>
          <a:xfrm>
            <a:off x="1152525" y="4086645"/>
            <a:ext cx="1725375" cy="1708943"/>
          </a:xfrm>
          <a:prstGeom prst="rect">
            <a:avLst/>
          </a:prstGeom>
        </p:spPr>
      </p:pic>
      <p:pic>
        <p:nvPicPr>
          <p:cNvPr id="5" name="그림 4">
            <a:extLst>
              <a:ext uri="{FF2B5EF4-FFF2-40B4-BE49-F238E27FC236}">
                <a16:creationId xmlns:a16="http://schemas.microsoft.com/office/drawing/2014/main" id="{1A71CEC4-5A37-4B05-AA94-3AD9044DDDCE}"/>
              </a:ext>
            </a:extLst>
          </p:cNvPr>
          <p:cNvPicPr>
            <a:picLocks noChangeAspect="1"/>
          </p:cNvPicPr>
          <p:nvPr/>
        </p:nvPicPr>
        <p:blipFill>
          <a:blip r:embed="rId4"/>
          <a:stretch>
            <a:fillRect/>
          </a:stretch>
        </p:blipFill>
        <p:spPr>
          <a:xfrm>
            <a:off x="3122125" y="4086645"/>
            <a:ext cx="1815793" cy="1745730"/>
          </a:xfrm>
          <a:prstGeom prst="rect">
            <a:avLst/>
          </a:prstGeom>
        </p:spPr>
      </p:pic>
      <p:sp>
        <p:nvSpPr>
          <p:cNvPr id="7" name="번개 6">
            <a:extLst>
              <a:ext uri="{FF2B5EF4-FFF2-40B4-BE49-F238E27FC236}">
                <a16:creationId xmlns:a16="http://schemas.microsoft.com/office/drawing/2014/main" id="{D7E77B3B-3F99-406D-BB69-08BBBB127AFD}"/>
              </a:ext>
            </a:extLst>
          </p:cNvPr>
          <p:cNvSpPr/>
          <p:nvPr/>
        </p:nvSpPr>
        <p:spPr>
          <a:xfrm>
            <a:off x="3456781" y="4680247"/>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3" name="그림 12">
            <a:extLst>
              <a:ext uri="{FF2B5EF4-FFF2-40B4-BE49-F238E27FC236}">
                <a16:creationId xmlns:a16="http://schemas.microsoft.com/office/drawing/2014/main" id="{EE03C718-1146-4522-A49E-3165E819F0B5}"/>
              </a:ext>
            </a:extLst>
          </p:cNvPr>
          <p:cNvPicPr>
            <a:picLocks noChangeAspect="1"/>
          </p:cNvPicPr>
          <p:nvPr/>
        </p:nvPicPr>
        <p:blipFill>
          <a:blip r:embed="rId5"/>
          <a:stretch>
            <a:fillRect/>
          </a:stretch>
        </p:blipFill>
        <p:spPr>
          <a:xfrm>
            <a:off x="5977061" y="2159967"/>
            <a:ext cx="5132070" cy="3743325"/>
          </a:xfrm>
          <a:prstGeom prst="rect">
            <a:avLst/>
          </a:prstGeom>
        </p:spPr>
      </p:pic>
      <p:sp>
        <p:nvSpPr>
          <p:cNvPr id="14" name="직사각형 13">
            <a:extLst>
              <a:ext uri="{FF2B5EF4-FFF2-40B4-BE49-F238E27FC236}">
                <a16:creationId xmlns:a16="http://schemas.microsoft.com/office/drawing/2014/main" id="{1610FCD8-C246-43AE-A4D5-8E725AD849EB}"/>
              </a:ext>
            </a:extLst>
          </p:cNvPr>
          <p:cNvSpPr/>
          <p:nvPr/>
        </p:nvSpPr>
        <p:spPr>
          <a:xfrm>
            <a:off x="8887277" y="4547547"/>
            <a:ext cx="576064" cy="131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892441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Phi board v1.0</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ko-KR" altLang="en-US" dirty="0"/>
              <a:t>개발 환경 구축</a:t>
            </a:r>
            <a:endParaRPr lang="en-US" altLang="ko-KR" dirty="0"/>
          </a:p>
          <a:p>
            <a:pPr lvl="1"/>
            <a:r>
              <a:rPr lang="ko-KR" altLang="en-US" dirty="0"/>
              <a:t>단계 </a:t>
            </a:r>
            <a:r>
              <a:rPr lang="en-US" altLang="ko-KR" dirty="0"/>
              <a:t>4 - </a:t>
            </a:r>
            <a:r>
              <a:rPr lang="ko-KR" altLang="en-US" dirty="0" err="1"/>
              <a:t>아두이노</a:t>
            </a:r>
            <a:r>
              <a:rPr lang="ko-KR" altLang="en-US" dirty="0"/>
              <a:t> </a:t>
            </a:r>
            <a:r>
              <a:rPr lang="en-US" altLang="ko-KR" dirty="0"/>
              <a:t>IDE</a:t>
            </a:r>
            <a:r>
              <a:rPr lang="ko-KR" altLang="en-US" dirty="0"/>
              <a:t>의 주 메뉴에서 </a:t>
            </a:r>
            <a:r>
              <a:rPr lang="ko-KR" altLang="en-US" i="1" dirty="0"/>
              <a:t>툴</a:t>
            </a:r>
            <a:r>
              <a:rPr lang="en-US" altLang="ko-KR" i="1" dirty="0"/>
              <a:t>/</a:t>
            </a:r>
            <a:r>
              <a:rPr lang="ko-KR" altLang="en-US" i="1" dirty="0"/>
              <a:t>보드</a:t>
            </a:r>
            <a:r>
              <a:rPr lang="en-US" altLang="ko-KR" i="1" dirty="0"/>
              <a:t>/</a:t>
            </a:r>
            <a:r>
              <a:rPr lang="ko-KR" altLang="en-US" i="1" dirty="0" err="1"/>
              <a:t>보드메니저</a:t>
            </a:r>
            <a:r>
              <a:rPr lang="en-US" altLang="ko-KR" i="1" dirty="0"/>
              <a:t>…</a:t>
            </a:r>
            <a:r>
              <a:rPr lang="en-US" altLang="ko-KR" dirty="0"/>
              <a:t> </a:t>
            </a:r>
            <a:r>
              <a:rPr lang="ko-KR" altLang="en-US" dirty="0"/>
              <a:t>선택</a:t>
            </a:r>
            <a:endParaRPr lang="en-US" altLang="ko-KR" dirty="0"/>
          </a:p>
          <a:p>
            <a:pPr lvl="2"/>
            <a:r>
              <a:rPr lang="en-US" altLang="ko-KR" dirty="0"/>
              <a:t>esp8266</a:t>
            </a:r>
            <a:r>
              <a:rPr lang="ko-KR" altLang="en-US" dirty="0"/>
              <a:t>으로 검색</a:t>
            </a:r>
            <a:endParaRPr lang="en-US" altLang="ko-KR" dirty="0"/>
          </a:p>
          <a:p>
            <a:pPr lvl="2"/>
            <a:r>
              <a:rPr lang="en-US" altLang="ko-KR" dirty="0"/>
              <a:t>Esp8266 by ESP8266 Community </a:t>
            </a:r>
            <a:r>
              <a:rPr lang="ko-KR" altLang="en-US" dirty="0"/>
              <a:t>설치</a:t>
            </a:r>
            <a:endParaRPr lang="en-US" altLang="ko-KR" dirty="0"/>
          </a:p>
          <a:p>
            <a:pPr lvl="2"/>
            <a:endParaRPr lang="en-US" altLang="ko-KR" dirty="0"/>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14</a:t>
            </a:fld>
            <a:endParaRPr lang="en-US" dirty="0"/>
          </a:p>
        </p:txBody>
      </p:sp>
      <p:pic>
        <p:nvPicPr>
          <p:cNvPr id="9" name="그림 8">
            <a:extLst>
              <a:ext uri="{FF2B5EF4-FFF2-40B4-BE49-F238E27FC236}">
                <a16:creationId xmlns:a16="http://schemas.microsoft.com/office/drawing/2014/main" id="{EE18D88F-3B7C-488E-BA19-BB053EC8DF1C}"/>
              </a:ext>
            </a:extLst>
          </p:cNvPr>
          <p:cNvPicPr>
            <a:picLocks noChangeAspect="1"/>
          </p:cNvPicPr>
          <p:nvPr/>
        </p:nvPicPr>
        <p:blipFill>
          <a:blip r:embed="rId3"/>
          <a:stretch>
            <a:fillRect/>
          </a:stretch>
        </p:blipFill>
        <p:spPr>
          <a:xfrm>
            <a:off x="3135748" y="2015951"/>
            <a:ext cx="5240655" cy="2953703"/>
          </a:xfrm>
          <a:prstGeom prst="rect">
            <a:avLst/>
          </a:prstGeom>
        </p:spPr>
      </p:pic>
    </p:spTree>
    <p:extLst>
      <p:ext uri="{BB962C8B-B14F-4D97-AF65-F5344CB8AC3E}">
        <p14:creationId xmlns:p14="http://schemas.microsoft.com/office/powerpoint/2010/main" val="230249912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개발</a:t>
            </a:r>
            <a:r>
              <a:rPr lang="en-US" altLang="ko-KR" dirty="0"/>
              <a:t> </a:t>
            </a:r>
            <a:r>
              <a:rPr lang="ko-KR" altLang="en-US" dirty="0"/>
              <a:t>환경 구축</a:t>
            </a:r>
          </a:p>
        </p:txBody>
      </p:sp>
      <p:sp>
        <p:nvSpPr>
          <p:cNvPr id="2" name="내용 개체 틀 1"/>
          <p:cNvSpPr>
            <a:spLocks noGrp="1"/>
          </p:cNvSpPr>
          <p:nvPr>
            <p:ph sz="quarter" idx="11"/>
          </p:nvPr>
        </p:nvSpPr>
        <p:spPr>
          <a:xfrm>
            <a:off x="266400" y="578149"/>
            <a:ext cx="10967245" cy="1745730"/>
          </a:xfrm>
        </p:spPr>
        <p:txBody>
          <a:bodyPr/>
          <a:lstStyle/>
          <a:p>
            <a:pPr fontAlgn="auto">
              <a:spcAft>
                <a:spcPts val="0"/>
              </a:spcAft>
            </a:pPr>
            <a:r>
              <a:rPr lang="ko-KR" altLang="en-US" dirty="0"/>
              <a:t>원격 접속 환경 구축</a:t>
            </a:r>
            <a:endParaRPr lang="en-US" altLang="ko-KR" dirty="0"/>
          </a:p>
          <a:p>
            <a:pPr lvl="1"/>
            <a:r>
              <a:rPr lang="ko-KR" altLang="en-US" dirty="0"/>
              <a:t>공유기에 접속해서 </a:t>
            </a:r>
            <a:r>
              <a:rPr lang="ko-KR" altLang="en-US" dirty="0" err="1"/>
              <a:t>라즈베리파이의</a:t>
            </a:r>
            <a:r>
              <a:rPr lang="ko-KR" altLang="en-US" dirty="0"/>
              <a:t> </a:t>
            </a:r>
            <a:r>
              <a:rPr lang="en-US" altLang="ko-KR" dirty="0"/>
              <a:t>IP </a:t>
            </a:r>
            <a:r>
              <a:rPr lang="ko-KR" altLang="en-US" dirty="0"/>
              <a:t>주소 파악</a:t>
            </a:r>
            <a:endParaRPr lang="en-US" altLang="ko-KR" dirty="0"/>
          </a:p>
          <a:p>
            <a:pPr lvl="2"/>
            <a:r>
              <a:rPr lang="ko-KR" altLang="en-US" dirty="0"/>
              <a:t>예</a:t>
            </a:r>
            <a:r>
              <a:rPr lang="en-US" altLang="ko-KR" dirty="0"/>
              <a:t>, </a:t>
            </a:r>
            <a:r>
              <a:rPr lang="en-US" altLang="ko-KR" dirty="0" err="1"/>
              <a:t>IpTime</a:t>
            </a:r>
            <a:r>
              <a:rPr lang="ko-KR" altLang="en-US" dirty="0"/>
              <a:t>의 경우</a:t>
            </a:r>
            <a:endParaRPr lang="en-US" altLang="ko-KR" dirty="0"/>
          </a:p>
          <a:p>
            <a:pPr lvl="3"/>
            <a:r>
              <a:rPr lang="ko-KR" altLang="en-US" dirty="0"/>
              <a:t>이름과 암호 그리고 이미지 문자를 입력하고 로그인</a:t>
            </a:r>
            <a:endParaRPr lang="en-US" altLang="ko-KR" dirty="0"/>
          </a:p>
          <a:p>
            <a:pPr lvl="4"/>
            <a:r>
              <a:rPr lang="ko-KR" altLang="en-US" dirty="0"/>
              <a:t>로그인 이름 </a:t>
            </a:r>
            <a:r>
              <a:rPr lang="en-US" altLang="ko-KR" dirty="0"/>
              <a:t>: admin</a:t>
            </a:r>
          </a:p>
          <a:p>
            <a:pPr lvl="4"/>
            <a:r>
              <a:rPr lang="ko-KR" altLang="en-US" dirty="0"/>
              <a:t>로그인 암호 </a:t>
            </a:r>
            <a:r>
              <a:rPr lang="en-US" altLang="ko-KR" dirty="0"/>
              <a:t>: admin</a:t>
            </a:r>
          </a:p>
          <a:p>
            <a:pPr lvl="3"/>
            <a:r>
              <a:rPr lang="en-US" altLang="ko-KR" dirty="0"/>
              <a:t>“</a:t>
            </a:r>
            <a:r>
              <a:rPr lang="ko-KR" altLang="en-US" dirty="0"/>
              <a:t>관리도구</a:t>
            </a:r>
            <a:r>
              <a:rPr lang="en-US" altLang="ko-KR" dirty="0"/>
              <a:t>” </a:t>
            </a:r>
            <a:r>
              <a:rPr lang="ko-KR" altLang="en-US" dirty="0"/>
              <a:t>클릭</a:t>
            </a:r>
            <a:endParaRPr lang="en-US" altLang="ko-KR" dirty="0"/>
          </a:p>
          <a:p>
            <a:pPr lvl="3"/>
            <a:r>
              <a:rPr lang="ko-KR" altLang="en-US" dirty="0"/>
              <a:t>왼쪽 메뉴에서</a:t>
            </a:r>
            <a:r>
              <a:rPr lang="en-US" altLang="ko-KR" dirty="0"/>
              <a:t>, “</a:t>
            </a:r>
            <a:r>
              <a:rPr lang="ko-KR" altLang="en-US" dirty="0"/>
              <a:t>고급설정</a:t>
            </a:r>
            <a:r>
              <a:rPr lang="en-US" altLang="ko-KR" dirty="0"/>
              <a:t>/</a:t>
            </a:r>
            <a:r>
              <a:rPr lang="ko-KR" altLang="en-US" dirty="0"/>
              <a:t>네트워크 관리</a:t>
            </a:r>
            <a:r>
              <a:rPr lang="en-US" altLang="ko-KR" dirty="0"/>
              <a:t>/</a:t>
            </a:r>
            <a:r>
              <a:rPr lang="ko-KR" altLang="en-US" dirty="0"/>
              <a:t>내부네트워크설정</a:t>
            </a:r>
            <a:r>
              <a:rPr lang="en-US" altLang="ko-KR" dirty="0"/>
              <a:t>“ </a:t>
            </a:r>
            <a:r>
              <a:rPr lang="ko-KR" altLang="en-US" dirty="0"/>
              <a:t>선택</a:t>
            </a:r>
            <a:endParaRPr lang="en-US" altLang="ko-KR" dirty="0"/>
          </a:p>
          <a:p>
            <a:pPr lvl="3"/>
            <a:r>
              <a:rPr lang="en-US" altLang="ko-KR" dirty="0">
                <a:solidFill>
                  <a:srgbClr val="00B050"/>
                </a:solidFill>
              </a:rPr>
              <a:t>“</a:t>
            </a:r>
            <a:r>
              <a:rPr lang="en-US" altLang="ko-KR" dirty="0" err="1">
                <a:solidFill>
                  <a:srgbClr val="00B050"/>
                </a:solidFill>
              </a:rPr>
              <a:t>raspberrypi</a:t>
            </a:r>
            <a:r>
              <a:rPr lang="en-US" altLang="ko-KR" dirty="0">
                <a:solidFill>
                  <a:srgbClr val="00B050"/>
                </a:solidFill>
              </a:rPr>
              <a:t>”</a:t>
            </a:r>
            <a:r>
              <a:rPr lang="ko-KR" altLang="en-US" dirty="0">
                <a:solidFill>
                  <a:srgbClr val="00B050"/>
                </a:solidFill>
              </a:rPr>
              <a:t>의</a:t>
            </a:r>
            <a:r>
              <a:rPr lang="en-US" altLang="ko-KR" dirty="0">
                <a:solidFill>
                  <a:srgbClr val="00B050"/>
                </a:solidFill>
              </a:rPr>
              <a:t> IP </a:t>
            </a:r>
            <a:r>
              <a:rPr lang="ko-KR" altLang="en-US" dirty="0">
                <a:solidFill>
                  <a:srgbClr val="00B050"/>
                </a:solidFill>
              </a:rPr>
              <a:t>주소는 </a:t>
            </a:r>
            <a:r>
              <a:rPr lang="en-US" altLang="ko-KR" dirty="0">
                <a:solidFill>
                  <a:srgbClr val="00B050"/>
                </a:solidFill>
              </a:rPr>
              <a:t>192.168.1.12</a:t>
            </a:r>
            <a:r>
              <a:rPr lang="ko-KR" altLang="en-US" dirty="0">
                <a:solidFill>
                  <a:srgbClr val="00B050"/>
                </a:solidFill>
              </a:rPr>
              <a:t>이며 공유기에 유선 접속</a:t>
            </a:r>
            <a:endParaRPr lang="en-US" altLang="ko-KR" dirty="0">
              <a:solidFill>
                <a:srgbClr val="00B050"/>
              </a:solidFill>
            </a:endParaRPr>
          </a:p>
          <a:p>
            <a:pPr lvl="2"/>
            <a:endParaRPr lang="en-US" altLang="ko-KR" dirty="0"/>
          </a:p>
          <a:p>
            <a:pPr lvl="2"/>
            <a:r>
              <a:rPr lang="ko-KR" altLang="en-US" dirty="0" err="1"/>
              <a:t>라즈베리파이의</a:t>
            </a:r>
            <a:r>
              <a:rPr lang="ko-KR" altLang="en-US" dirty="0"/>
              <a:t> </a:t>
            </a:r>
            <a:r>
              <a:rPr lang="en-US" altLang="ko-KR" dirty="0"/>
              <a:t>IP </a:t>
            </a:r>
            <a:r>
              <a:rPr lang="ko-KR" altLang="en-US" dirty="0"/>
              <a:t>주소 확인 후 브라우저 종료</a:t>
            </a:r>
            <a:endParaRPr lang="en-US" altLang="ko-KR" dirty="0"/>
          </a:p>
          <a:p>
            <a:pPr lvl="4"/>
            <a:endParaRPr lang="en-US" altLang="ko-KR" dirty="0"/>
          </a:p>
          <a:p>
            <a:pPr lvl="5"/>
            <a:endParaRPr lang="en-US" altLang="ko-KR" dirty="0"/>
          </a:p>
          <a:p>
            <a:pPr lvl="3"/>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140</a:t>
            </a:fld>
            <a:endParaRPr lang="en-US" dirty="0"/>
          </a:p>
        </p:txBody>
      </p:sp>
      <p:pic>
        <p:nvPicPr>
          <p:cNvPr id="13" name="그림 12">
            <a:extLst>
              <a:ext uri="{FF2B5EF4-FFF2-40B4-BE49-F238E27FC236}">
                <a16:creationId xmlns:a16="http://schemas.microsoft.com/office/drawing/2014/main" id="{EE03C718-1146-4522-A49E-3165E819F0B5}"/>
              </a:ext>
            </a:extLst>
          </p:cNvPr>
          <p:cNvPicPr>
            <a:picLocks noChangeAspect="1"/>
          </p:cNvPicPr>
          <p:nvPr/>
        </p:nvPicPr>
        <p:blipFill>
          <a:blip r:embed="rId3"/>
          <a:stretch>
            <a:fillRect/>
          </a:stretch>
        </p:blipFill>
        <p:spPr>
          <a:xfrm>
            <a:off x="5977061" y="1007839"/>
            <a:ext cx="5132070" cy="3743325"/>
          </a:xfrm>
          <a:prstGeom prst="rect">
            <a:avLst/>
          </a:prstGeom>
        </p:spPr>
      </p:pic>
      <p:sp>
        <p:nvSpPr>
          <p:cNvPr id="14" name="직사각형 13">
            <a:extLst>
              <a:ext uri="{FF2B5EF4-FFF2-40B4-BE49-F238E27FC236}">
                <a16:creationId xmlns:a16="http://schemas.microsoft.com/office/drawing/2014/main" id="{1610FCD8-C246-43AE-A4D5-8E725AD849EB}"/>
              </a:ext>
            </a:extLst>
          </p:cNvPr>
          <p:cNvSpPr/>
          <p:nvPr/>
        </p:nvSpPr>
        <p:spPr>
          <a:xfrm>
            <a:off x="7345212" y="3395419"/>
            <a:ext cx="3679119" cy="131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19738004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그림 20">
            <a:extLst>
              <a:ext uri="{FF2B5EF4-FFF2-40B4-BE49-F238E27FC236}">
                <a16:creationId xmlns:a16="http://schemas.microsoft.com/office/drawing/2014/main" id="{3251A092-63FF-4D39-AE09-CACFBE72D8D1}"/>
              </a:ext>
            </a:extLst>
          </p:cNvPr>
          <p:cNvPicPr>
            <a:picLocks noChangeAspect="1"/>
          </p:cNvPicPr>
          <p:nvPr/>
        </p:nvPicPr>
        <p:blipFill>
          <a:blip r:embed="rId3"/>
          <a:stretch>
            <a:fillRect/>
          </a:stretch>
        </p:blipFill>
        <p:spPr>
          <a:xfrm>
            <a:off x="1444054" y="4269511"/>
            <a:ext cx="3840861" cy="1658112"/>
          </a:xfrm>
          <a:prstGeom prst="rect">
            <a:avLst/>
          </a:prstGeom>
        </p:spPr>
      </p:pic>
      <p:sp>
        <p:nvSpPr>
          <p:cNvPr id="6" name="제목 5"/>
          <p:cNvSpPr>
            <a:spLocks noGrp="1"/>
          </p:cNvSpPr>
          <p:nvPr>
            <p:ph type="title"/>
          </p:nvPr>
        </p:nvSpPr>
        <p:spPr>
          <a:xfrm>
            <a:off x="181419" y="85023"/>
            <a:ext cx="10842913" cy="400049"/>
          </a:xfrm>
        </p:spPr>
        <p:txBody>
          <a:bodyPr/>
          <a:lstStyle/>
          <a:p>
            <a:r>
              <a:rPr lang="ko-KR" altLang="en-US" dirty="0"/>
              <a:t>개발</a:t>
            </a:r>
            <a:r>
              <a:rPr lang="en-US" altLang="ko-KR" dirty="0"/>
              <a:t> </a:t>
            </a:r>
            <a:r>
              <a:rPr lang="ko-KR" altLang="en-US" dirty="0"/>
              <a:t>환경 구축</a:t>
            </a:r>
          </a:p>
        </p:txBody>
      </p:sp>
      <p:sp>
        <p:nvSpPr>
          <p:cNvPr id="2" name="내용 개체 틀 1"/>
          <p:cNvSpPr>
            <a:spLocks noGrp="1"/>
          </p:cNvSpPr>
          <p:nvPr>
            <p:ph sz="quarter" idx="11"/>
          </p:nvPr>
        </p:nvSpPr>
        <p:spPr>
          <a:xfrm>
            <a:off x="266400" y="578149"/>
            <a:ext cx="10967245" cy="1745730"/>
          </a:xfrm>
        </p:spPr>
        <p:txBody>
          <a:bodyPr/>
          <a:lstStyle/>
          <a:p>
            <a:pPr fontAlgn="auto">
              <a:spcAft>
                <a:spcPts val="0"/>
              </a:spcAft>
            </a:pPr>
            <a:r>
              <a:rPr lang="ko-KR" altLang="en-US" dirty="0"/>
              <a:t>원격 접속 환경 구축</a:t>
            </a:r>
            <a:endParaRPr lang="en-US" altLang="ko-KR" dirty="0"/>
          </a:p>
          <a:p>
            <a:pPr lvl="1"/>
            <a:r>
              <a:rPr lang="ko-KR" altLang="en-US" dirty="0"/>
              <a:t>특정 소프트웨어를 사용하여 </a:t>
            </a:r>
            <a:r>
              <a:rPr lang="ko-KR" altLang="en-US" dirty="0" err="1"/>
              <a:t>라즈베리파이의</a:t>
            </a:r>
            <a:r>
              <a:rPr lang="ko-KR" altLang="en-US" dirty="0"/>
              <a:t> </a:t>
            </a:r>
            <a:r>
              <a:rPr lang="en-US" altLang="ko-KR" dirty="0"/>
              <a:t>IP </a:t>
            </a:r>
            <a:r>
              <a:rPr lang="ko-KR" altLang="en-US" dirty="0"/>
              <a:t>주소 파악</a:t>
            </a:r>
            <a:endParaRPr lang="en-US" altLang="ko-KR" dirty="0"/>
          </a:p>
          <a:p>
            <a:pPr lvl="2"/>
            <a:r>
              <a:rPr lang="en-US" altLang="ko-KR" dirty="0"/>
              <a:t>Ip </a:t>
            </a:r>
            <a:r>
              <a:rPr lang="en-US" altLang="ko-KR" dirty="0" err="1"/>
              <a:t>Scaner</a:t>
            </a:r>
            <a:r>
              <a:rPr lang="en-US" altLang="ko-KR" dirty="0"/>
              <a:t> </a:t>
            </a:r>
            <a:r>
              <a:rPr lang="ko-KR" altLang="en-US" dirty="0"/>
              <a:t>설치</a:t>
            </a:r>
            <a:endParaRPr lang="en-US" altLang="ko-KR" dirty="0"/>
          </a:p>
          <a:p>
            <a:pPr lvl="3"/>
            <a:r>
              <a:rPr lang="ko-KR" altLang="en-US" dirty="0"/>
              <a:t>여기</a:t>
            </a:r>
            <a:r>
              <a:rPr lang="en-US" altLang="ko-KR" dirty="0"/>
              <a:t>(</a:t>
            </a:r>
            <a:r>
              <a:rPr lang="en-US" altLang="ko-KR" dirty="0">
                <a:hlinkClick r:id="rId4"/>
              </a:rPr>
              <a:t>https://angryip.org/</a:t>
            </a:r>
            <a:r>
              <a:rPr lang="en-US" altLang="ko-KR" dirty="0"/>
              <a:t>)</a:t>
            </a:r>
            <a:r>
              <a:rPr lang="ko-KR" altLang="en-US" dirty="0"/>
              <a:t>에 접속 후 프로그램 설치</a:t>
            </a:r>
            <a:r>
              <a:rPr lang="en-US" altLang="ko-KR" dirty="0"/>
              <a:t>, </a:t>
            </a:r>
            <a:r>
              <a:rPr lang="ko-KR" altLang="en-US" dirty="0"/>
              <a:t>실행</a:t>
            </a:r>
            <a:endParaRPr lang="en-US" altLang="ko-KR" dirty="0"/>
          </a:p>
          <a:p>
            <a:pPr lvl="3"/>
            <a:r>
              <a:rPr lang="en-US" altLang="ko-KR" dirty="0"/>
              <a:t>Start </a:t>
            </a:r>
            <a:r>
              <a:rPr lang="ko-KR" altLang="en-US" dirty="0"/>
              <a:t>버튼 클릭</a:t>
            </a:r>
            <a:endParaRPr lang="en-US" altLang="ko-KR" dirty="0"/>
          </a:p>
          <a:p>
            <a:pPr lvl="3"/>
            <a:endParaRPr lang="en-US" altLang="ko-KR" dirty="0"/>
          </a:p>
          <a:p>
            <a:pPr lvl="3"/>
            <a:endParaRPr lang="en-US" altLang="ko-KR" dirty="0"/>
          </a:p>
          <a:p>
            <a:pPr lvl="3"/>
            <a:endParaRPr lang="en-US" altLang="ko-KR" dirty="0"/>
          </a:p>
          <a:p>
            <a:pPr lvl="3"/>
            <a:endParaRPr lang="en-US" altLang="ko-KR" dirty="0"/>
          </a:p>
          <a:p>
            <a:pPr lvl="3"/>
            <a:endParaRPr lang="en-US" altLang="ko-KR" dirty="0"/>
          </a:p>
          <a:p>
            <a:pPr lvl="3"/>
            <a:endParaRPr lang="en-US" altLang="ko-KR" dirty="0"/>
          </a:p>
          <a:p>
            <a:pPr lvl="3"/>
            <a:r>
              <a:rPr lang="ko-KR" altLang="en-US" dirty="0"/>
              <a:t>또는 </a:t>
            </a:r>
            <a:r>
              <a:rPr lang="en-US" altLang="ko-KR" dirty="0"/>
              <a:t>Hostname</a:t>
            </a:r>
            <a:r>
              <a:rPr lang="ko-KR" altLang="en-US" dirty="0"/>
              <a:t>를 </a:t>
            </a:r>
            <a:r>
              <a:rPr lang="en-US" altLang="ko-KR" dirty="0" err="1"/>
              <a:t>raspberrypi</a:t>
            </a:r>
            <a:r>
              <a:rPr lang="ko-KR" altLang="en-US" dirty="0"/>
              <a:t>로 변경 후 </a:t>
            </a:r>
            <a:r>
              <a:rPr lang="en-US" altLang="ko-KR" dirty="0"/>
              <a:t>Start </a:t>
            </a:r>
            <a:r>
              <a:rPr lang="ko-KR" altLang="en-US" dirty="0"/>
              <a:t>버튼 클릭</a:t>
            </a:r>
            <a:endParaRPr lang="en-US" altLang="ko-KR" dirty="0"/>
          </a:p>
          <a:p>
            <a:pPr lvl="4"/>
            <a:r>
              <a:rPr lang="ko-KR" altLang="en-US" dirty="0"/>
              <a:t>예</a:t>
            </a:r>
            <a:r>
              <a:rPr lang="en-US" altLang="ko-KR" dirty="0"/>
              <a:t>, </a:t>
            </a:r>
            <a:r>
              <a:rPr lang="ko-KR" altLang="en-US" dirty="0" err="1"/>
              <a:t>라즈베리파이의</a:t>
            </a:r>
            <a:r>
              <a:rPr lang="ko-KR" altLang="en-US" dirty="0"/>
              <a:t> </a:t>
            </a:r>
            <a:r>
              <a:rPr lang="en-US" altLang="ko-KR" dirty="0"/>
              <a:t>IP </a:t>
            </a:r>
            <a:r>
              <a:rPr lang="ko-KR" altLang="en-US" dirty="0"/>
              <a:t>주소는 </a:t>
            </a:r>
            <a:r>
              <a:rPr lang="en-US" altLang="ko-KR" dirty="0"/>
              <a:t>192.168.1.13</a:t>
            </a:r>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141</a:t>
            </a:fld>
            <a:endParaRPr lang="en-US" dirty="0"/>
          </a:p>
        </p:txBody>
      </p:sp>
      <p:pic>
        <p:nvPicPr>
          <p:cNvPr id="8" name="그림 7">
            <a:extLst>
              <a:ext uri="{FF2B5EF4-FFF2-40B4-BE49-F238E27FC236}">
                <a16:creationId xmlns:a16="http://schemas.microsoft.com/office/drawing/2014/main" id="{B75BDE94-967A-4B48-8530-688BEBD909AB}"/>
              </a:ext>
            </a:extLst>
          </p:cNvPr>
          <p:cNvPicPr>
            <a:picLocks noChangeAspect="1"/>
          </p:cNvPicPr>
          <p:nvPr/>
        </p:nvPicPr>
        <p:blipFill>
          <a:blip r:embed="rId5"/>
          <a:stretch>
            <a:fillRect/>
          </a:stretch>
        </p:blipFill>
        <p:spPr>
          <a:xfrm>
            <a:off x="1432116" y="2085719"/>
            <a:ext cx="3840861" cy="1658112"/>
          </a:xfrm>
          <a:prstGeom prst="rect">
            <a:avLst/>
          </a:prstGeom>
        </p:spPr>
      </p:pic>
      <p:sp>
        <p:nvSpPr>
          <p:cNvPr id="13" name="화살표: 오른쪽 12">
            <a:extLst>
              <a:ext uri="{FF2B5EF4-FFF2-40B4-BE49-F238E27FC236}">
                <a16:creationId xmlns:a16="http://schemas.microsoft.com/office/drawing/2014/main" id="{A24D5F04-0BFB-4DD1-8D47-5259DDE69A6D}"/>
              </a:ext>
            </a:extLst>
          </p:cNvPr>
          <p:cNvSpPr/>
          <p:nvPr/>
        </p:nvSpPr>
        <p:spPr>
          <a:xfrm>
            <a:off x="5461093" y="5071590"/>
            <a:ext cx="405631" cy="288032"/>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4" name="번개 3">
            <a:extLst>
              <a:ext uri="{FF2B5EF4-FFF2-40B4-BE49-F238E27FC236}">
                <a16:creationId xmlns:a16="http://schemas.microsoft.com/office/drawing/2014/main" id="{79743F74-9BA7-44A4-805F-50B310118408}"/>
              </a:ext>
            </a:extLst>
          </p:cNvPr>
          <p:cNvSpPr/>
          <p:nvPr/>
        </p:nvSpPr>
        <p:spPr>
          <a:xfrm>
            <a:off x="3600797" y="2568463"/>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1" name="그림 10">
            <a:extLst>
              <a:ext uri="{FF2B5EF4-FFF2-40B4-BE49-F238E27FC236}">
                <a16:creationId xmlns:a16="http://schemas.microsoft.com/office/drawing/2014/main" id="{312E2171-F4D3-4D52-B98C-B4B736CB4C4D}"/>
              </a:ext>
            </a:extLst>
          </p:cNvPr>
          <p:cNvPicPr>
            <a:picLocks noChangeAspect="1"/>
          </p:cNvPicPr>
          <p:nvPr/>
        </p:nvPicPr>
        <p:blipFill>
          <a:blip r:embed="rId6"/>
          <a:stretch>
            <a:fillRect/>
          </a:stretch>
        </p:blipFill>
        <p:spPr>
          <a:xfrm>
            <a:off x="5989092" y="2085719"/>
            <a:ext cx="3840861" cy="1658112"/>
          </a:xfrm>
          <a:prstGeom prst="rect">
            <a:avLst/>
          </a:prstGeom>
        </p:spPr>
      </p:pic>
      <p:sp>
        <p:nvSpPr>
          <p:cNvPr id="17" name="직사각형 16">
            <a:extLst>
              <a:ext uri="{FF2B5EF4-FFF2-40B4-BE49-F238E27FC236}">
                <a16:creationId xmlns:a16="http://schemas.microsoft.com/office/drawing/2014/main" id="{CB4FC240-D6B4-472E-9899-3C9AA508BEAE}"/>
              </a:ext>
            </a:extLst>
          </p:cNvPr>
          <p:cNvSpPr/>
          <p:nvPr/>
        </p:nvSpPr>
        <p:spPr>
          <a:xfrm>
            <a:off x="5995109" y="3328547"/>
            <a:ext cx="929983" cy="150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8" name="그림 17">
            <a:extLst>
              <a:ext uri="{FF2B5EF4-FFF2-40B4-BE49-F238E27FC236}">
                <a16:creationId xmlns:a16="http://schemas.microsoft.com/office/drawing/2014/main" id="{7AB1D275-3C31-4098-A35B-46B7A90B8002}"/>
              </a:ext>
            </a:extLst>
          </p:cNvPr>
          <p:cNvPicPr>
            <a:picLocks noChangeAspect="1"/>
          </p:cNvPicPr>
          <p:nvPr/>
        </p:nvPicPr>
        <p:blipFill>
          <a:blip r:embed="rId7"/>
          <a:stretch>
            <a:fillRect/>
          </a:stretch>
        </p:blipFill>
        <p:spPr>
          <a:xfrm>
            <a:off x="5989092" y="4269511"/>
            <a:ext cx="3840861" cy="1658112"/>
          </a:xfrm>
          <a:prstGeom prst="rect">
            <a:avLst/>
          </a:prstGeom>
        </p:spPr>
      </p:pic>
      <p:sp>
        <p:nvSpPr>
          <p:cNvPr id="19" name="직사각형 18">
            <a:extLst>
              <a:ext uri="{FF2B5EF4-FFF2-40B4-BE49-F238E27FC236}">
                <a16:creationId xmlns:a16="http://schemas.microsoft.com/office/drawing/2014/main" id="{01F0B0ED-7E61-47C0-A8C6-9FD53292EB0A}"/>
              </a:ext>
            </a:extLst>
          </p:cNvPr>
          <p:cNvSpPr/>
          <p:nvPr/>
        </p:nvSpPr>
        <p:spPr>
          <a:xfrm>
            <a:off x="5989092" y="5140498"/>
            <a:ext cx="936000" cy="150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4" name="직사각형 13">
            <a:extLst>
              <a:ext uri="{FF2B5EF4-FFF2-40B4-BE49-F238E27FC236}">
                <a16:creationId xmlns:a16="http://schemas.microsoft.com/office/drawing/2014/main" id="{3D9B5DE2-C79F-4119-BB3F-1204EABE7B87}"/>
              </a:ext>
            </a:extLst>
          </p:cNvPr>
          <p:cNvSpPr/>
          <p:nvPr/>
        </p:nvSpPr>
        <p:spPr>
          <a:xfrm>
            <a:off x="1887818" y="4806379"/>
            <a:ext cx="776875" cy="150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5" name="번개 14">
            <a:extLst>
              <a:ext uri="{FF2B5EF4-FFF2-40B4-BE49-F238E27FC236}">
                <a16:creationId xmlns:a16="http://schemas.microsoft.com/office/drawing/2014/main" id="{90E46EA9-2B43-4DB2-9BC5-4EA50342268D}"/>
              </a:ext>
            </a:extLst>
          </p:cNvPr>
          <p:cNvSpPr/>
          <p:nvPr/>
        </p:nvSpPr>
        <p:spPr>
          <a:xfrm>
            <a:off x="3600797" y="4737471"/>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2835674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개발</a:t>
            </a:r>
            <a:r>
              <a:rPr lang="en-US" altLang="ko-KR" dirty="0"/>
              <a:t> </a:t>
            </a:r>
            <a:r>
              <a:rPr lang="ko-KR" altLang="en-US" dirty="0"/>
              <a:t>환경 구축</a:t>
            </a:r>
          </a:p>
        </p:txBody>
      </p:sp>
      <p:sp>
        <p:nvSpPr>
          <p:cNvPr id="2" name="내용 개체 틀 1"/>
          <p:cNvSpPr>
            <a:spLocks noGrp="1"/>
          </p:cNvSpPr>
          <p:nvPr>
            <p:ph sz="quarter" idx="11"/>
          </p:nvPr>
        </p:nvSpPr>
        <p:spPr>
          <a:xfrm>
            <a:off x="266400" y="578149"/>
            <a:ext cx="10967245" cy="1745730"/>
          </a:xfrm>
        </p:spPr>
        <p:txBody>
          <a:bodyPr/>
          <a:lstStyle/>
          <a:p>
            <a:pPr fontAlgn="auto">
              <a:spcAft>
                <a:spcPts val="0"/>
              </a:spcAft>
            </a:pPr>
            <a:r>
              <a:rPr lang="ko-KR" altLang="en-US" dirty="0"/>
              <a:t>텍스트 모드로 원격 접속</a:t>
            </a:r>
            <a:r>
              <a:rPr lang="en-US" altLang="ko-KR" dirty="0"/>
              <a:t>(SSH)</a:t>
            </a:r>
          </a:p>
          <a:p>
            <a:pPr lvl="1"/>
            <a:r>
              <a:rPr lang="en-US" altLang="ko-KR" dirty="0"/>
              <a:t>Putty </a:t>
            </a:r>
            <a:r>
              <a:rPr lang="ko-KR" altLang="en-US" dirty="0"/>
              <a:t>다운로드</a:t>
            </a:r>
            <a:endParaRPr lang="en-US" altLang="ko-KR" dirty="0"/>
          </a:p>
          <a:p>
            <a:pPr lvl="2"/>
            <a:r>
              <a:rPr lang="ko-KR" altLang="en-US" dirty="0"/>
              <a:t>여기</a:t>
            </a:r>
            <a:r>
              <a:rPr lang="en-US" altLang="ko-KR" dirty="0"/>
              <a:t>(</a:t>
            </a:r>
            <a:r>
              <a:rPr lang="en-US" altLang="ko-KR" dirty="0">
                <a:hlinkClick r:id="rId3"/>
              </a:rPr>
              <a:t>https://www.chiark.greenend.org.uk/~sgtatham/putty/</a:t>
            </a:r>
            <a:r>
              <a:rPr lang="en-US" altLang="ko-KR" dirty="0"/>
              <a:t>)</a:t>
            </a:r>
            <a:r>
              <a:rPr lang="ko-KR" altLang="en-US" dirty="0"/>
              <a:t> 클릭</a:t>
            </a:r>
            <a:endParaRPr lang="en-US" altLang="ko-KR" dirty="0"/>
          </a:p>
          <a:p>
            <a:pPr lvl="2"/>
            <a:r>
              <a:rPr lang="en-US" altLang="ko-KR" dirty="0"/>
              <a:t>Download it here </a:t>
            </a:r>
            <a:r>
              <a:rPr lang="ko-KR" altLang="en-US" dirty="0"/>
              <a:t>클릭</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r>
              <a:rPr lang="ko-KR" altLang="en-US" dirty="0"/>
              <a:t>다운로드 후 설치</a:t>
            </a:r>
            <a:endParaRPr lang="en-US" altLang="ko-KR" dirty="0"/>
          </a:p>
          <a:p>
            <a:pPr marL="0" indent="0">
              <a:buNone/>
            </a:pPr>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fontAlgn="auto">
              <a:spcAft>
                <a:spcPts val="0"/>
              </a:spcAft>
            </a:pPr>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142</a:t>
            </a:fld>
            <a:endParaRPr lang="en-US" dirty="0"/>
          </a:p>
        </p:txBody>
      </p:sp>
      <p:pic>
        <p:nvPicPr>
          <p:cNvPr id="5" name="그림 4">
            <a:extLst>
              <a:ext uri="{FF2B5EF4-FFF2-40B4-BE49-F238E27FC236}">
                <a16:creationId xmlns:a16="http://schemas.microsoft.com/office/drawing/2014/main" id="{7A204175-2EE8-4514-B377-D95E42B0A5C5}"/>
              </a:ext>
            </a:extLst>
          </p:cNvPr>
          <p:cNvPicPr>
            <a:picLocks noChangeAspect="1"/>
          </p:cNvPicPr>
          <p:nvPr/>
        </p:nvPicPr>
        <p:blipFill>
          <a:blip r:embed="rId4"/>
          <a:stretch>
            <a:fillRect/>
          </a:stretch>
        </p:blipFill>
        <p:spPr>
          <a:xfrm>
            <a:off x="2612025" y="1943923"/>
            <a:ext cx="5981700" cy="1440180"/>
          </a:xfrm>
          <a:prstGeom prst="rect">
            <a:avLst/>
          </a:prstGeom>
        </p:spPr>
      </p:pic>
      <p:sp>
        <p:nvSpPr>
          <p:cNvPr id="7" name="번개 6">
            <a:extLst>
              <a:ext uri="{FF2B5EF4-FFF2-40B4-BE49-F238E27FC236}">
                <a16:creationId xmlns:a16="http://schemas.microsoft.com/office/drawing/2014/main" id="{2C338B97-928B-4039-87A5-713392B2C428}"/>
              </a:ext>
            </a:extLst>
          </p:cNvPr>
          <p:cNvSpPr/>
          <p:nvPr/>
        </p:nvSpPr>
        <p:spPr>
          <a:xfrm>
            <a:off x="3960837" y="3096071"/>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8" name="그림 7">
            <a:extLst>
              <a:ext uri="{FF2B5EF4-FFF2-40B4-BE49-F238E27FC236}">
                <a16:creationId xmlns:a16="http://schemas.microsoft.com/office/drawing/2014/main" id="{21E9CCF7-301F-CC45-AF9A-65155C0FDBE5}"/>
              </a:ext>
            </a:extLst>
          </p:cNvPr>
          <p:cNvPicPr>
            <a:picLocks noChangeAspect="1"/>
          </p:cNvPicPr>
          <p:nvPr/>
        </p:nvPicPr>
        <p:blipFill>
          <a:blip r:embed="rId5"/>
          <a:stretch>
            <a:fillRect/>
          </a:stretch>
        </p:blipFill>
        <p:spPr>
          <a:xfrm>
            <a:off x="3425922" y="3888159"/>
            <a:ext cx="4648200" cy="1047750"/>
          </a:xfrm>
          <a:prstGeom prst="rect">
            <a:avLst/>
          </a:prstGeom>
        </p:spPr>
      </p:pic>
      <p:sp>
        <p:nvSpPr>
          <p:cNvPr id="9" name="번개 8">
            <a:extLst>
              <a:ext uri="{FF2B5EF4-FFF2-40B4-BE49-F238E27FC236}">
                <a16:creationId xmlns:a16="http://schemas.microsoft.com/office/drawing/2014/main" id="{4C39068D-902A-28C2-9B3E-88873AD2D5CC}"/>
              </a:ext>
            </a:extLst>
          </p:cNvPr>
          <p:cNvSpPr/>
          <p:nvPr/>
        </p:nvSpPr>
        <p:spPr>
          <a:xfrm>
            <a:off x="4536901" y="4104183"/>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2108568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개발</a:t>
            </a:r>
            <a:r>
              <a:rPr lang="en-US" altLang="ko-KR" dirty="0"/>
              <a:t> </a:t>
            </a:r>
            <a:r>
              <a:rPr lang="ko-KR" altLang="en-US" dirty="0"/>
              <a:t>환경 구축</a:t>
            </a:r>
          </a:p>
        </p:txBody>
      </p:sp>
      <p:sp>
        <p:nvSpPr>
          <p:cNvPr id="2" name="내용 개체 틀 1"/>
          <p:cNvSpPr>
            <a:spLocks noGrp="1"/>
          </p:cNvSpPr>
          <p:nvPr>
            <p:ph sz="quarter" idx="11"/>
          </p:nvPr>
        </p:nvSpPr>
        <p:spPr>
          <a:xfrm>
            <a:off x="266400" y="578149"/>
            <a:ext cx="10967245" cy="1745730"/>
          </a:xfrm>
        </p:spPr>
        <p:txBody>
          <a:bodyPr/>
          <a:lstStyle/>
          <a:p>
            <a:pPr fontAlgn="auto">
              <a:spcAft>
                <a:spcPts val="0"/>
              </a:spcAft>
            </a:pPr>
            <a:r>
              <a:rPr lang="ko-KR" altLang="en-US" dirty="0"/>
              <a:t>텍스트 모드로 원격 접속</a:t>
            </a:r>
            <a:r>
              <a:rPr lang="en-US" altLang="ko-KR" dirty="0"/>
              <a:t>(SSH)</a:t>
            </a:r>
          </a:p>
          <a:p>
            <a:pPr lvl="1"/>
            <a:r>
              <a:rPr lang="ko-KR" altLang="en-US" dirty="0"/>
              <a:t>원격 접속</a:t>
            </a:r>
            <a:endParaRPr lang="en-US" altLang="ko-KR" dirty="0"/>
          </a:p>
          <a:p>
            <a:pPr lvl="2"/>
            <a:r>
              <a:rPr lang="en-US" altLang="ko-KR" dirty="0"/>
              <a:t>Putty </a:t>
            </a:r>
            <a:r>
              <a:rPr lang="ko-KR" altLang="en-US" dirty="0"/>
              <a:t>실행창</a:t>
            </a:r>
            <a:endParaRPr lang="en-US" altLang="ko-KR" dirty="0"/>
          </a:p>
          <a:p>
            <a:pPr lvl="3"/>
            <a:r>
              <a:rPr lang="en-US" altLang="ko-KR" dirty="0"/>
              <a:t>Host Name : </a:t>
            </a:r>
            <a:r>
              <a:rPr lang="ko-KR" altLang="en-US" dirty="0" err="1">
                <a:solidFill>
                  <a:srgbClr val="FF0000"/>
                </a:solidFill>
              </a:rPr>
              <a:t>라즈베리파이의</a:t>
            </a:r>
            <a:r>
              <a:rPr lang="en-US" altLang="ko-KR" dirty="0">
                <a:solidFill>
                  <a:srgbClr val="FF0000"/>
                </a:solidFill>
              </a:rPr>
              <a:t> IP </a:t>
            </a:r>
            <a:r>
              <a:rPr lang="ko-KR" altLang="en-US" dirty="0">
                <a:solidFill>
                  <a:srgbClr val="FF0000"/>
                </a:solidFill>
              </a:rPr>
              <a:t>주소 입력</a:t>
            </a:r>
            <a:endParaRPr lang="en-US" altLang="ko-KR" dirty="0">
              <a:solidFill>
                <a:srgbClr val="FF0000"/>
              </a:solidFill>
            </a:endParaRPr>
          </a:p>
          <a:p>
            <a:pPr lvl="3"/>
            <a:r>
              <a:rPr lang="en-US" altLang="ko-KR" dirty="0">
                <a:solidFill>
                  <a:schemeClr val="bg1">
                    <a:lumMod val="65000"/>
                  </a:schemeClr>
                </a:solidFill>
              </a:rPr>
              <a:t>Connection type : SSH</a:t>
            </a:r>
          </a:p>
          <a:p>
            <a:pPr lvl="3"/>
            <a:r>
              <a:rPr lang="en-US" altLang="ko-KR" dirty="0">
                <a:solidFill>
                  <a:schemeClr val="bg1">
                    <a:lumMod val="65000"/>
                  </a:schemeClr>
                </a:solidFill>
              </a:rPr>
              <a:t>Port : 22</a:t>
            </a:r>
          </a:p>
          <a:p>
            <a:pPr lvl="2"/>
            <a:r>
              <a:rPr lang="en-US" altLang="ko-KR" dirty="0"/>
              <a:t>Open </a:t>
            </a:r>
            <a:r>
              <a:rPr lang="ko-KR" altLang="en-US" dirty="0"/>
              <a:t>클릭</a:t>
            </a:r>
            <a:endParaRPr lang="en-US" altLang="ko-KR" dirty="0"/>
          </a:p>
          <a:p>
            <a:pPr lvl="3"/>
            <a:r>
              <a:rPr lang="en-US" altLang="ko-KR" dirty="0"/>
              <a:t>login as : &lt;user</a:t>
            </a:r>
            <a:r>
              <a:rPr lang="ko-KR" altLang="en-US" dirty="0"/>
              <a:t> </a:t>
            </a:r>
            <a:r>
              <a:rPr lang="en-US" altLang="ko-KR" dirty="0"/>
              <a:t>id&gt;</a:t>
            </a:r>
            <a:r>
              <a:rPr lang="ko-KR" altLang="en-US" dirty="0"/>
              <a:t> </a:t>
            </a:r>
            <a:r>
              <a:rPr lang="en-US" altLang="ko-KR" dirty="0">
                <a:solidFill>
                  <a:schemeClr val="bg1">
                    <a:lumMod val="75000"/>
                  </a:schemeClr>
                </a:solidFill>
              </a:rPr>
              <a:t>pi</a:t>
            </a:r>
          </a:p>
          <a:p>
            <a:pPr lvl="3"/>
            <a:r>
              <a:rPr lang="en-US" altLang="ko-KR" dirty="0"/>
              <a:t>pi@xxx.xxx.xxx.xxx’s password: &lt;passwd&gt; </a:t>
            </a:r>
            <a:r>
              <a:rPr lang="en-US" altLang="ko-KR" dirty="0">
                <a:solidFill>
                  <a:schemeClr val="bg1">
                    <a:lumMod val="75000"/>
                  </a:schemeClr>
                </a:solidFill>
              </a:rPr>
              <a:t>raspberry</a:t>
            </a:r>
          </a:p>
          <a:p>
            <a:pPr lvl="4"/>
            <a:r>
              <a:rPr lang="ko-KR" altLang="en-US" dirty="0"/>
              <a:t>패스워드 입력 시 화면에 보이지 않음</a:t>
            </a:r>
            <a:r>
              <a:rPr lang="en-US" altLang="ko-KR" dirty="0"/>
              <a:t>.</a:t>
            </a:r>
          </a:p>
          <a:p>
            <a:pPr lvl="2"/>
            <a:r>
              <a:rPr lang="en-US" altLang="ko-KR" dirty="0"/>
              <a:t>Login</a:t>
            </a:r>
            <a:r>
              <a:rPr lang="ko-KR" altLang="en-US" dirty="0"/>
              <a:t> 성공했을 때</a:t>
            </a:r>
            <a:endParaRPr lang="en-US" altLang="ko-KR" dirty="0"/>
          </a:p>
          <a:p>
            <a:pPr lvl="3"/>
            <a:r>
              <a:rPr lang="en-US" altLang="ko-KR" dirty="0" err="1">
                <a:solidFill>
                  <a:srgbClr val="00B050"/>
                </a:solidFill>
              </a:rPr>
              <a:t>pi@raspberry</a:t>
            </a:r>
            <a:r>
              <a:rPr lang="en-US" altLang="ko-KR" dirty="0">
                <a:solidFill>
                  <a:srgbClr val="00B050"/>
                </a:solidFill>
              </a:rPr>
              <a:t>:</a:t>
            </a:r>
            <a:r>
              <a:rPr lang="ko-KR" altLang="en-US" dirty="0">
                <a:solidFill>
                  <a:srgbClr val="00B050"/>
                </a:solidFill>
              </a:rPr>
              <a:t> </a:t>
            </a:r>
            <a:r>
              <a:rPr lang="en-US" altLang="ko-KR" dirty="0">
                <a:solidFill>
                  <a:srgbClr val="00B050"/>
                </a:solidFill>
              </a:rPr>
              <a:t>~</a:t>
            </a:r>
            <a:r>
              <a:rPr lang="ko-KR" altLang="en-US" dirty="0">
                <a:solidFill>
                  <a:srgbClr val="00B050"/>
                </a:solidFill>
              </a:rPr>
              <a:t> </a:t>
            </a:r>
            <a:r>
              <a:rPr lang="en-US" altLang="ko-KR" dirty="0">
                <a:solidFill>
                  <a:srgbClr val="00B050"/>
                </a:solidFill>
              </a:rPr>
              <a:t>$</a:t>
            </a:r>
            <a:r>
              <a:rPr lang="ko-KR" altLang="en-US" dirty="0"/>
              <a:t> 표시가 보임</a:t>
            </a:r>
            <a:endParaRPr lang="en-US" altLang="ko-KR" dirty="0"/>
          </a:p>
          <a:p>
            <a:pPr marL="0" indent="0">
              <a:buNone/>
            </a:pPr>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fontAlgn="auto">
              <a:spcAft>
                <a:spcPts val="0"/>
              </a:spcAft>
            </a:pPr>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143</a:t>
            </a:fld>
            <a:endParaRPr lang="en-US" dirty="0"/>
          </a:p>
        </p:txBody>
      </p:sp>
      <p:pic>
        <p:nvPicPr>
          <p:cNvPr id="11" name="그림 10">
            <a:extLst>
              <a:ext uri="{FF2B5EF4-FFF2-40B4-BE49-F238E27FC236}">
                <a16:creationId xmlns:a16="http://schemas.microsoft.com/office/drawing/2014/main" id="{A2CB0470-6C07-4FCE-9F92-56D885540A04}"/>
              </a:ext>
            </a:extLst>
          </p:cNvPr>
          <p:cNvPicPr>
            <a:picLocks noChangeAspect="1"/>
          </p:cNvPicPr>
          <p:nvPr/>
        </p:nvPicPr>
        <p:blipFill>
          <a:blip r:embed="rId3"/>
          <a:stretch>
            <a:fillRect/>
          </a:stretch>
        </p:blipFill>
        <p:spPr>
          <a:xfrm>
            <a:off x="5328989" y="1267409"/>
            <a:ext cx="3101118" cy="3032509"/>
          </a:xfrm>
          <a:prstGeom prst="rect">
            <a:avLst/>
          </a:prstGeom>
        </p:spPr>
      </p:pic>
      <p:sp>
        <p:nvSpPr>
          <p:cNvPr id="13" name="번개 12">
            <a:extLst>
              <a:ext uri="{FF2B5EF4-FFF2-40B4-BE49-F238E27FC236}">
                <a16:creationId xmlns:a16="http://schemas.microsoft.com/office/drawing/2014/main" id="{5DD25B44-2C68-4768-9649-ACE2892C248B}"/>
              </a:ext>
            </a:extLst>
          </p:cNvPr>
          <p:cNvSpPr/>
          <p:nvPr/>
        </p:nvSpPr>
        <p:spPr>
          <a:xfrm>
            <a:off x="7129189" y="3948581"/>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6" name="그림 15">
            <a:extLst>
              <a:ext uri="{FF2B5EF4-FFF2-40B4-BE49-F238E27FC236}">
                <a16:creationId xmlns:a16="http://schemas.microsoft.com/office/drawing/2014/main" id="{4FBA9F0B-5AFB-46D9-B17A-D9F31DC7B8A4}"/>
              </a:ext>
            </a:extLst>
          </p:cNvPr>
          <p:cNvPicPr>
            <a:picLocks noChangeAspect="1"/>
          </p:cNvPicPr>
          <p:nvPr/>
        </p:nvPicPr>
        <p:blipFill>
          <a:blip r:embed="rId4"/>
          <a:stretch>
            <a:fillRect/>
          </a:stretch>
        </p:blipFill>
        <p:spPr>
          <a:xfrm>
            <a:off x="8048463" y="2698885"/>
            <a:ext cx="2700338" cy="1186815"/>
          </a:xfrm>
          <a:prstGeom prst="rect">
            <a:avLst/>
          </a:prstGeom>
        </p:spPr>
      </p:pic>
      <p:pic>
        <p:nvPicPr>
          <p:cNvPr id="18" name="그림 17">
            <a:extLst>
              <a:ext uri="{FF2B5EF4-FFF2-40B4-BE49-F238E27FC236}">
                <a16:creationId xmlns:a16="http://schemas.microsoft.com/office/drawing/2014/main" id="{5563132D-748B-4AC4-82CE-A9076FF9879D}"/>
              </a:ext>
            </a:extLst>
          </p:cNvPr>
          <p:cNvPicPr>
            <a:picLocks noChangeAspect="1"/>
          </p:cNvPicPr>
          <p:nvPr/>
        </p:nvPicPr>
        <p:blipFill>
          <a:blip r:embed="rId5"/>
          <a:stretch>
            <a:fillRect/>
          </a:stretch>
        </p:blipFill>
        <p:spPr>
          <a:xfrm>
            <a:off x="8057211" y="3931738"/>
            <a:ext cx="2682843" cy="1717348"/>
          </a:xfrm>
          <a:prstGeom prst="rect">
            <a:avLst/>
          </a:prstGeom>
        </p:spPr>
      </p:pic>
    </p:spTree>
    <p:extLst>
      <p:ext uri="{BB962C8B-B14F-4D97-AF65-F5344CB8AC3E}">
        <p14:creationId xmlns:p14="http://schemas.microsoft.com/office/powerpoint/2010/main" val="20941332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개발</a:t>
            </a:r>
            <a:r>
              <a:rPr lang="en-US" altLang="ko-KR" dirty="0"/>
              <a:t> </a:t>
            </a:r>
            <a:r>
              <a:rPr lang="ko-KR" altLang="en-US" dirty="0"/>
              <a:t>환경 구축</a:t>
            </a:r>
          </a:p>
        </p:txBody>
      </p:sp>
      <p:sp>
        <p:nvSpPr>
          <p:cNvPr id="2" name="내용 개체 틀 1"/>
          <p:cNvSpPr>
            <a:spLocks noGrp="1"/>
          </p:cNvSpPr>
          <p:nvPr>
            <p:ph sz="quarter" idx="11"/>
          </p:nvPr>
        </p:nvSpPr>
        <p:spPr>
          <a:xfrm>
            <a:off x="266400" y="578149"/>
            <a:ext cx="10967245" cy="1745730"/>
          </a:xfrm>
        </p:spPr>
        <p:txBody>
          <a:bodyPr/>
          <a:lstStyle/>
          <a:p>
            <a:pPr fontAlgn="auto">
              <a:spcAft>
                <a:spcPts val="0"/>
              </a:spcAft>
            </a:pPr>
            <a:r>
              <a:rPr lang="ko-KR" altLang="en-US" dirty="0"/>
              <a:t>운영체제 업그레이드</a:t>
            </a:r>
            <a:endParaRPr lang="en-US" altLang="ko-KR" dirty="0"/>
          </a:p>
          <a:p>
            <a:pPr lvl="1"/>
            <a:r>
              <a:rPr lang="ko-KR" altLang="en-US" dirty="0"/>
              <a:t>아래 두 명령 실행</a:t>
            </a:r>
            <a:endParaRPr lang="en-US" altLang="ko-KR" dirty="0"/>
          </a:p>
          <a:p>
            <a:pPr lvl="2"/>
            <a:r>
              <a:rPr lang="en-US" altLang="ko-KR" dirty="0"/>
              <a:t>$ </a:t>
            </a:r>
            <a:r>
              <a:rPr lang="en-US" altLang="ko-KR" dirty="0" err="1"/>
              <a:t>sudo</a:t>
            </a:r>
            <a:r>
              <a:rPr lang="en-US" altLang="ko-KR" dirty="0"/>
              <a:t> apt-get update </a:t>
            </a:r>
            <a:r>
              <a:rPr lang="en-US" altLang="ko-KR" dirty="0">
                <a:solidFill>
                  <a:schemeClr val="bg1">
                    <a:lumMod val="75000"/>
                  </a:schemeClr>
                </a:solidFill>
              </a:rPr>
              <a:t>[Enter]</a:t>
            </a:r>
          </a:p>
          <a:p>
            <a:pPr lvl="3"/>
            <a:r>
              <a:rPr lang="ko-KR" altLang="en-US" dirty="0"/>
              <a:t>운영체제에서 사용 가능한 패키지들과 그 버전에 대한 정보를 업데이트</a:t>
            </a:r>
            <a:endParaRPr lang="en-US" altLang="ko-KR" dirty="0"/>
          </a:p>
          <a:p>
            <a:pPr lvl="3"/>
            <a:r>
              <a:rPr lang="ko-KR" altLang="en-US" dirty="0"/>
              <a:t>설치되어 있는 패키지의 최신 버전 있다면 패키지 리스트를 업데이트 함</a:t>
            </a:r>
            <a:endParaRPr lang="en-US" altLang="ko-KR" dirty="0"/>
          </a:p>
          <a:p>
            <a:pPr lvl="2"/>
            <a:r>
              <a:rPr lang="en-US" altLang="ko-KR" dirty="0"/>
              <a:t>$ </a:t>
            </a:r>
            <a:r>
              <a:rPr lang="en-US" altLang="ko-KR" dirty="0" err="1"/>
              <a:t>sudo</a:t>
            </a:r>
            <a:r>
              <a:rPr lang="en-US" altLang="ko-KR" dirty="0"/>
              <a:t> apt-get upgrade </a:t>
            </a:r>
            <a:r>
              <a:rPr lang="en-US" altLang="ko-KR" dirty="0">
                <a:solidFill>
                  <a:schemeClr val="bg1">
                    <a:lumMod val="75000"/>
                  </a:schemeClr>
                </a:solidFill>
              </a:rPr>
              <a:t>[Enter]</a:t>
            </a:r>
          </a:p>
          <a:p>
            <a:pPr lvl="3"/>
            <a:r>
              <a:rPr lang="ko-KR" altLang="en-US" dirty="0"/>
              <a:t>패키지들을 최선 버전으로 업그레이드 함</a:t>
            </a:r>
            <a:r>
              <a:rPr lang="en-US" altLang="ko-KR" dirty="0"/>
              <a:t>.</a:t>
            </a:r>
          </a:p>
          <a:p>
            <a:pPr lvl="3"/>
            <a:r>
              <a:rPr lang="ko-KR" altLang="en-US" dirty="0"/>
              <a:t>도중에 </a:t>
            </a:r>
            <a:r>
              <a:rPr lang="en-US" altLang="ko-KR" dirty="0"/>
              <a:t>[Y/n]</a:t>
            </a:r>
            <a:r>
              <a:rPr lang="ko-KR" altLang="en-US" dirty="0"/>
              <a:t>라고 물을 때 </a:t>
            </a:r>
            <a:r>
              <a:rPr lang="en-US" altLang="ko-KR" dirty="0"/>
              <a:t>Y [Enter]</a:t>
            </a:r>
          </a:p>
          <a:p>
            <a:pPr lvl="2"/>
            <a:r>
              <a:rPr lang="ko-KR" altLang="en-US" dirty="0">
                <a:solidFill>
                  <a:schemeClr val="bg1">
                    <a:lumMod val="75000"/>
                  </a:schemeClr>
                </a:solidFill>
              </a:rPr>
              <a:t>참고</a:t>
            </a:r>
            <a:r>
              <a:rPr lang="en-US" altLang="ko-KR" dirty="0">
                <a:solidFill>
                  <a:schemeClr val="bg1">
                    <a:lumMod val="75000"/>
                  </a:schemeClr>
                </a:solidFill>
              </a:rPr>
              <a:t> - </a:t>
            </a:r>
            <a:r>
              <a:rPr lang="ko-KR" altLang="en-US" dirty="0">
                <a:solidFill>
                  <a:schemeClr val="bg1">
                    <a:lumMod val="75000"/>
                  </a:schemeClr>
                </a:solidFill>
              </a:rPr>
              <a:t>위 두 명령을 한꺼번에 실행</a:t>
            </a:r>
            <a:endParaRPr lang="en-US" altLang="ko-KR" dirty="0">
              <a:solidFill>
                <a:schemeClr val="bg1">
                  <a:lumMod val="75000"/>
                </a:schemeClr>
              </a:solidFill>
            </a:endParaRPr>
          </a:p>
          <a:p>
            <a:pPr lvl="3"/>
            <a:r>
              <a:rPr lang="en-US" altLang="ko-KR" dirty="0">
                <a:solidFill>
                  <a:schemeClr val="bg1">
                    <a:lumMod val="75000"/>
                  </a:schemeClr>
                </a:solidFill>
              </a:rPr>
              <a:t>$ </a:t>
            </a:r>
            <a:r>
              <a:rPr lang="en-US" altLang="ko-KR" dirty="0" err="1">
                <a:solidFill>
                  <a:schemeClr val="bg1">
                    <a:lumMod val="75000"/>
                  </a:schemeClr>
                </a:solidFill>
              </a:rPr>
              <a:t>sudo</a:t>
            </a:r>
            <a:r>
              <a:rPr lang="en-US" altLang="ko-KR" dirty="0">
                <a:solidFill>
                  <a:schemeClr val="bg1">
                    <a:lumMod val="75000"/>
                  </a:schemeClr>
                </a:solidFill>
              </a:rPr>
              <a:t> apt-get update &amp;&amp; </a:t>
            </a:r>
            <a:r>
              <a:rPr lang="en-US" altLang="ko-KR" dirty="0" err="1">
                <a:solidFill>
                  <a:schemeClr val="bg1">
                    <a:lumMod val="75000"/>
                  </a:schemeClr>
                </a:solidFill>
              </a:rPr>
              <a:t>sudo</a:t>
            </a:r>
            <a:r>
              <a:rPr lang="en-US" altLang="ko-KR" dirty="0">
                <a:solidFill>
                  <a:schemeClr val="bg1">
                    <a:lumMod val="75000"/>
                  </a:schemeClr>
                </a:solidFill>
              </a:rPr>
              <a:t> apt-get upgrade -y</a:t>
            </a:r>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144</a:t>
            </a:fld>
            <a:endParaRPr lang="en-US" dirty="0"/>
          </a:p>
        </p:txBody>
      </p:sp>
      <p:pic>
        <p:nvPicPr>
          <p:cNvPr id="5" name="그림 4">
            <a:extLst>
              <a:ext uri="{FF2B5EF4-FFF2-40B4-BE49-F238E27FC236}">
                <a16:creationId xmlns:a16="http://schemas.microsoft.com/office/drawing/2014/main" id="{8BBF7439-604A-42AE-8B20-267D9E20CB6B}"/>
              </a:ext>
            </a:extLst>
          </p:cNvPr>
          <p:cNvPicPr>
            <a:picLocks noChangeAspect="1"/>
          </p:cNvPicPr>
          <p:nvPr/>
        </p:nvPicPr>
        <p:blipFill>
          <a:blip r:embed="rId3"/>
          <a:stretch>
            <a:fillRect/>
          </a:stretch>
        </p:blipFill>
        <p:spPr>
          <a:xfrm>
            <a:off x="6447719" y="3312095"/>
            <a:ext cx="4353878" cy="1720215"/>
          </a:xfrm>
          <a:prstGeom prst="rect">
            <a:avLst/>
          </a:prstGeom>
        </p:spPr>
      </p:pic>
      <p:pic>
        <p:nvPicPr>
          <p:cNvPr id="8" name="그림 7">
            <a:extLst>
              <a:ext uri="{FF2B5EF4-FFF2-40B4-BE49-F238E27FC236}">
                <a16:creationId xmlns:a16="http://schemas.microsoft.com/office/drawing/2014/main" id="{196B9F5A-049C-4CDE-9164-B536AC9F5622}"/>
              </a:ext>
            </a:extLst>
          </p:cNvPr>
          <p:cNvPicPr>
            <a:picLocks noChangeAspect="1"/>
          </p:cNvPicPr>
          <p:nvPr/>
        </p:nvPicPr>
        <p:blipFill>
          <a:blip r:embed="rId4"/>
          <a:stretch>
            <a:fillRect/>
          </a:stretch>
        </p:blipFill>
        <p:spPr>
          <a:xfrm>
            <a:off x="6447719" y="1353976"/>
            <a:ext cx="4353878" cy="1720215"/>
          </a:xfrm>
          <a:prstGeom prst="rect">
            <a:avLst/>
          </a:prstGeom>
        </p:spPr>
      </p:pic>
    </p:spTree>
    <p:extLst>
      <p:ext uri="{BB962C8B-B14F-4D97-AF65-F5344CB8AC3E}">
        <p14:creationId xmlns:p14="http://schemas.microsoft.com/office/powerpoint/2010/main" val="7790966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리눅스 기본 명령어</a:t>
            </a:r>
          </a:p>
        </p:txBody>
      </p:sp>
      <p:sp>
        <p:nvSpPr>
          <p:cNvPr id="2" name="내용 개체 틀 1"/>
          <p:cNvSpPr>
            <a:spLocks noGrp="1"/>
          </p:cNvSpPr>
          <p:nvPr>
            <p:ph sz="quarter" idx="11"/>
          </p:nvPr>
        </p:nvSpPr>
        <p:spPr>
          <a:xfrm>
            <a:off x="266400" y="578148"/>
            <a:ext cx="5336475" cy="4174107"/>
          </a:xfrm>
        </p:spPr>
        <p:txBody>
          <a:bodyPr/>
          <a:lstStyle/>
          <a:p>
            <a:r>
              <a:rPr lang="en-US" altLang="ko-KR" dirty="0"/>
              <a:t>Linux Commands</a:t>
            </a:r>
          </a:p>
          <a:p>
            <a:pPr lvl="1"/>
            <a:r>
              <a:rPr lang="ko-KR" altLang="en-US" dirty="0"/>
              <a:t>디렉토리</a:t>
            </a:r>
            <a:r>
              <a:rPr lang="en-US" altLang="ko-KR" dirty="0"/>
              <a:t>(</a:t>
            </a:r>
            <a:r>
              <a:rPr lang="ko-KR" altLang="en-US" dirty="0"/>
              <a:t>폴더</a:t>
            </a:r>
            <a:r>
              <a:rPr lang="en-US" altLang="ko-KR" dirty="0"/>
              <a:t>) </a:t>
            </a:r>
            <a:r>
              <a:rPr lang="ko-KR" altLang="en-US" dirty="0"/>
              <a:t>생성 </a:t>
            </a:r>
            <a:r>
              <a:rPr lang="en-US" altLang="ko-KR" dirty="0"/>
              <a:t>– </a:t>
            </a:r>
            <a:r>
              <a:rPr lang="en-US" altLang="ko-KR" dirty="0" err="1"/>
              <a:t>mkdir</a:t>
            </a:r>
            <a:r>
              <a:rPr lang="en-US" altLang="ko-KR" dirty="0"/>
              <a:t> </a:t>
            </a:r>
          </a:p>
          <a:p>
            <a:pPr lvl="2"/>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a:t>
            </a:r>
            <a:r>
              <a:rPr lang="en-US" altLang="ko-KR" dirty="0"/>
              <a:t> </a:t>
            </a:r>
            <a:r>
              <a:rPr lang="en-US" altLang="ko-KR" dirty="0" err="1"/>
              <a:t>mkdir</a:t>
            </a:r>
            <a:r>
              <a:rPr lang="en-US" altLang="ko-KR" dirty="0"/>
              <a:t> workspace</a:t>
            </a:r>
          </a:p>
          <a:p>
            <a:pPr lvl="2"/>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a:t>
            </a:r>
            <a:r>
              <a:rPr lang="en-US" altLang="ko-KR" dirty="0"/>
              <a:t> ls</a:t>
            </a:r>
          </a:p>
          <a:p>
            <a:pPr lvl="3"/>
            <a:r>
              <a:rPr lang="en-US" altLang="ko-KR" dirty="0"/>
              <a:t>ls</a:t>
            </a:r>
            <a:r>
              <a:rPr lang="ko-KR" altLang="en-US" dirty="0"/>
              <a:t> </a:t>
            </a:r>
            <a:r>
              <a:rPr lang="en-US" altLang="ko-KR" dirty="0">
                <a:sym typeface="Wingdings" panose="05000000000000000000" pitchFamily="2" charset="2"/>
              </a:rPr>
              <a:t> </a:t>
            </a:r>
            <a:r>
              <a:rPr lang="ko-KR" altLang="en-US" dirty="0">
                <a:sym typeface="Wingdings" panose="05000000000000000000" pitchFamily="2" charset="2"/>
              </a:rPr>
              <a:t>해당 디렉토리의 내용물</a:t>
            </a:r>
            <a:r>
              <a:rPr lang="en-US" altLang="ko-KR" dirty="0">
                <a:sym typeface="Wingdings" panose="05000000000000000000" pitchFamily="2" charset="2"/>
              </a:rPr>
              <a:t>(</a:t>
            </a:r>
            <a:r>
              <a:rPr lang="ko-KR" altLang="en-US" dirty="0">
                <a:sym typeface="Wingdings" panose="05000000000000000000" pitchFamily="2" charset="2"/>
              </a:rPr>
              <a:t>파일</a:t>
            </a:r>
            <a:r>
              <a:rPr lang="en-US" altLang="ko-KR" dirty="0">
                <a:sym typeface="Wingdings" panose="05000000000000000000" pitchFamily="2" charset="2"/>
              </a:rPr>
              <a:t>, </a:t>
            </a:r>
            <a:r>
              <a:rPr lang="ko-KR" altLang="en-US" dirty="0">
                <a:sym typeface="Wingdings" panose="05000000000000000000" pitchFamily="2" charset="2"/>
              </a:rPr>
              <a:t>폴더</a:t>
            </a:r>
            <a:r>
              <a:rPr lang="en-US" altLang="ko-KR" dirty="0">
                <a:sym typeface="Wingdings" panose="05000000000000000000" pitchFamily="2" charset="2"/>
              </a:rPr>
              <a:t>)</a:t>
            </a:r>
            <a:r>
              <a:rPr lang="ko-KR" altLang="en-US" dirty="0">
                <a:sym typeface="Wingdings" panose="05000000000000000000" pitchFamily="2" charset="2"/>
              </a:rPr>
              <a:t>을 보여줌</a:t>
            </a:r>
            <a:endParaRPr lang="en-US" altLang="ko-KR" dirty="0">
              <a:sym typeface="Wingdings" panose="05000000000000000000" pitchFamily="2" charset="2"/>
            </a:endParaRPr>
          </a:p>
          <a:p>
            <a:pPr lvl="1"/>
            <a:r>
              <a:rPr lang="ko-KR" altLang="en-US" dirty="0">
                <a:sym typeface="Wingdings" panose="05000000000000000000" pitchFamily="2" charset="2"/>
              </a:rPr>
              <a:t>디렉토리 이동</a:t>
            </a:r>
            <a:endParaRPr lang="en-US" altLang="ko-KR" dirty="0">
              <a:sym typeface="Wingdings" panose="05000000000000000000" pitchFamily="2" charset="2"/>
            </a:endParaRPr>
          </a:p>
          <a:p>
            <a:pPr lvl="2"/>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a:t>
            </a:r>
            <a:r>
              <a:rPr lang="en-US" altLang="ko-KR" dirty="0">
                <a:sym typeface="Wingdings" panose="05000000000000000000" pitchFamily="2" charset="2"/>
              </a:rPr>
              <a:t> cd workspace</a:t>
            </a:r>
            <a:endParaRPr lang="en-US" altLang="ko-KR" dirty="0"/>
          </a:p>
          <a:p>
            <a:pPr lvl="2"/>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~/workspace $</a:t>
            </a:r>
            <a:r>
              <a:rPr lang="en-US" altLang="ko-KR" dirty="0"/>
              <a:t> </a:t>
            </a:r>
            <a:r>
              <a:rPr lang="en-US" altLang="ko-KR" dirty="0" err="1"/>
              <a:t>pwd</a:t>
            </a:r>
            <a:endParaRPr lang="en-US" altLang="ko-KR" dirty="0"/>
          </a:p>
          <a:p>
            <a:pPr marL="542925" lvl="2" indent="0">
              <a:buNone/>
            </a:pPr>
            <a:r>
              <a:rPr lang="en-US" altLang="ko-KR" dirty="0"/>
              <a:t>   /home/pi/workspace</a:t>
            </a:r>
          </a:p>
          <a:p>
            <a:pPr lvl="3"/>
            <a:r>
              <a:rPr lang="en-US" altLang="ko-KR" dirty="0" err="1"/>
              <a:t>pwd</a:t>
            </a:r>
            <a:r>
              <a:rPr lang="ko-KR" altLang="en-US" dirty="0"/>
              <a:t> </a:t>
            </a:r>
            <a:r>
              <a:rPr lang="en-US" altLang="ko-KR" dirty="0"/>
              <a:t>:</a:t>
            </a:r>
            <a:r>
              <a:rPr lang="ko-KR" altLang="en-US" dirty="0"/>
              <a:t> 현재 디렉토리</a:t>
            </a:r>
            <a:r>
              <a:rPr lang="en-US" altLang="ko-KR" dirty="0"/>
              <a:t>(</a:t>
            </a:r>
            <a:r>
              <a:rPr lang="ko-KR" altLang="en-US" dirty="0"/>
              <a:t>폴더</a:t>
            </a:r>
            <a:r>
              <a:rPr lang="en-US" altLang="ko-KR" dirty="0"/>
              <a:t>)</a:t>
            </a:r>
            <a:r>
              <a:rPr lang="ko-KR" altLang="en-US" dirty="0"/>
              <a:t>가 어디인지 보여줌</a:t>
            </a:r>
            <a:endParaRPr lang="en-US" altLang="ko-KR" dirty="0"/>
          </a:p>
          <a:p>
            <a:pPr lvl="2"/>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~/workspace $</a:t>
            </a:r>
            <a:r>
              <a:rPr lang="en-US" altLang="ko-KR" dirty="0">
                <a:sym typeface="Wingdings" panose="05000000000000000000" pitchFamily="2" charset="2"/>
              </a:rPr>
              <a:t> cd</a:t>
            </a:r>
          </a:p>
          <a:p>
            <a:pPr lvl="3"/>
            <a:r>
              <a:rPr lang="ko-KR" altLang="en-US" dirty="0">
                <a:sym typeface="Wingdings" panose="05000000000000000000" pitchFamily="2" charset="2"/>
              </a:rPr>
              <a:t>처음 폴더로 이동</a:t>
            </a:r>
            <a:endParaRPr lang="en-US" altLang="ko-KR" dirty="0">
              <a:sym typeface="Wingdings" panose="05000000000000000000" pitchFamily="2" charset="2"/>
            </a:endParaRPr>
          </a:p>
          <a:p>
            <a:pPr lvl="3"/>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a:t>
            </a:r>
            <a:endParaRPr lang="en-US" altLang="ko-KR" dirty="0">
              <a:sym typeface="Wingdings" panose="05000000000000000000" pitchFamily="2" charset="2"/>
            </a:endParaRPr>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145</a:t>
            </a:fld>
            <a:endParaRPr lang="en-US" dirty="0"/>
          </a:p>
        </p:txBody>
      </p:sp>
      <p:sp>
        <p:nvSpPr>
          <p:cNvPr id="13" name="내용 개체 틀 1"/>
          <p:cNvSpPr txBox="1">
            <a:spLocks/>
          </p:cNvSpPr>
          <p:nvPr/>
        </p:nvSpPr>
        <p:spPr>
          <a:xfrm>
            <a:off x="5400997" y="575791"/>
            <a:ext cx="5690753" cy="4968552"/>
          </a:xfrm>
          <a:prstGeom prst="rect">
            <a:avLst/>
          </a:prstGeom>
        </p:spPr>
        <p:txBody>
          <a:bodyPr vert="horz" lIns="91440" tIns="45720" rIns="91440" bIns="45720" rtlCol="0">
            <a:noAutofit/>
          </a:bodyPr>
          <a:lstStyle>
            <a:lvl1pPr marL="324000" indent="-324000" algn="l" defTabSz="913755" rtl="0" eaLnBrk="1" latinLnBrk="0" hangingPunct="1">
              <a:lnSpc>
                <a:spcPct val="100000"/>
              </a:lnSpc>
              <a:spcBef>
                <a:spcPts val="1400"/>
              </a:spcBef>
              <a:buClr>
                <a:srgbClr val="506EA5"/>
              </a:buClr>
              <a:buFont typeface="돋움" pitchFamily="50" charset="-127"/>
              <a:buChar char="▐"/>
              <a:defRPr kumimoji="1" lang="ko-KR" altLang="en-US" sz="1800" b="1" kern="1200" baseline="0">
                <a:solidFill>
                  <a:schemeClr val="tx1"/>
                </a:solidFill>
                <a:latin typeface="맑은 고딕" pitchFamily="50" charset="-127"/>
                <a:ea typeface="맑은 고딕" pitchFamily="50" charset="-127"/>
                <a:cs typeface="+mn-cs"/>
              </a:defRPr>
            </a:lvl1pPr>
            <a:lvl2pPr marL="533400" indent="-190500" algn="l" defTabSz="913755" rtl="0" eaLnBrk="1" latinLnBrk="0" hangingPunct="1">
              <a:lnSpc>
                <a:spcPct val="100000"/>
              </a:lnSpc>
              <a:spcBef>
                <a:spcPts val="700"/>
              </a:spcBef>
              <a:buClr>
                <a:srgbClr val="506EA5"/>
              </a:buClr>
              <a:buFont typeface="Wingdings 3" pitchFamily="18" charset="2"/>
              <a:buChar char=""/>
              <a:defRPr kumimoji="1" lang="ko-KR" altLang="en-US" sz="1800" b="1" kern="1200" baseline="0">
                <a:solidFill>
                  <a:schemeClr val="tx1"/>
                </a:solidFill>
                <a:latin typeface="맑은 고딕" pitchFamily="50" charset="-127"/>
                <a:ea typeface="맑은 고딕" pitchFamily="50" charset="-127"/>
                <a:cs typeface="+mn-cs"/>
              </a:defRPr>
            </a:lvl2pPr>
            <a:lvl3pPr marL="704850" indent="-161925" algn="l" defTabSz="913755" rtl="0" eaLnBrk="1" latinLnBrk="0" hangingPunct="1">
              <a:lnSpc>
                <a:spcPct val="100000"/>
              </a:lnSpc>
              <a:spcBef>
                <a:spcPts val="700"/>
              </a:spcBef>
              <a:buClr>
                <a:srgbClr val="506EA5"/>
              </a:buClr>
              <a:buFont typeface="Arial" pitchFamily="34" charset="0"/>
              <a:buChar char="•"/>
              <a:defRPr kumimoji="1" lang="ko-KR" altLang="en-US" sz="1800" b="1" kern="1200" baseline="0">
                <a:solidFill>
                  <a:schemeClr val="tx1"/>
                </a:solidFill>
                <a:latin typeface="맑은 고딕" pitchFamily="50" charset="-127"/>
                <a:ea typeface="맑은 고딕" pitchFamily="50" charset="-127"/>
                <a:cs typeface="+mn-cs"/>
              </a:defRPr>
            </a:lvl3pPr>
            <a:lvl4pPr marL="900000" indent="-198000" algn="l" defTabSz="913755" rtl="0" eaLnBrk="1" latinLnBrk="0" hangingPunct="1">
              <a:lnSpc>
                <a:spcPct val="100000"/>
              </a:lnSpc>
              <a:spcBef>
                <a:spcPts val="700"/>
              </a:spcBef>
              <a:buClr>
                <a:srgbClr val="506EA5"/>
              </a:buClr>
              <a:buFont typeface="돋움" pitchFamily="50" charset="-127"/>
              <a:buChar char="-"/>
              <a:defRPr kumimoji="1" lang="ko-KR" altLang="en-US" sz="1800" b="1" kern="1200" baseline="0">
                <a:solidFill>
                  <a:schemeClr val="tx1"/>
                </a:solidFill>
                <a:latin typeface="맑은 고딕" pitchFamily="50" charset="-127"/>
                <a:ea typeface="맑은 고딕" pitchFamily="50" charset="-127"/>
                <a:cs typeface="+mn-cs"/>
              </a:defRPr>
            </a:lvl4pPr>
            <a:lvl5pPr marL="1104900" indent="-190500" algn="l" defTabSz="913755" rtl="0" eaLnBrk="1" latinLnBrk="0" hangingPunct="1">
              <a:lnSpc>
                <a:spcPct val="100000"/>
              </a:lnSpc>
              <a:spcBef>
                <a:spcPts val="700"/>
              </a:spcBef>
              <a:buClr>
                <a:srgbClr val="506EA5"/>
              </a:buClr>
              <a:buFont typeface="Arial" pitchFamily="34" charset="0"/>
              <a:buChar char="»"/>
              <a:defRPr kumimoji="1" lang="ko-KR" altLang="en-US" sz="1800" b="1" kern="1200" baseline="0">
                <a:solidFill>
                  <a:schemeClr val="tx1"/>
                </a:solidFill>
                <a:latin typeface="맑은 고딕" pitchFamily="50" charset="-127"/>
                <a:ea typeface="맑은 고딕" pitchFamily="50" charset="-127"/>
                <a:cs typeface="+mn-cs"/>
              </a:defRPr>
            </a:lvl5pPr>
            <a:lvl6pPr marL="2512835"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6972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660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3480"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altLang="ko-KR" dirty="0"/>
          </a:p>
          <a:p>
            <a:pPr lvl="1"/>
            <a:r>
              <a:rPr lang="ko-KR" altLang="en-US" sz="1600" dirty="0"/>
              <a:t>디렉토리</a:t>
            </a:r>
            <a:r>
              <a:rPr lang="en-US" altLang="ko-KR" sz="1600" dirty="0"/>
              <a:t>(</a:t>
            </a:r>
            <a:r>
              <a:rPr lang="ko-KR" altLang="en-US" sz="1600" dirty="0"/>
              <a:t>폴더</a:t>
            </a:r>
            <a:r>
              <a:rPr lang="en-US" altLang="ko-KR" sz="1600" dirty="0"/>
              <a:t>) </a:t>
            </a:r>
            <a:r>
              <a:rPr lang="ko-KR" altLang="en-US" sz="1600" dirty="0"/>
              <a:t>삭제 </a:t>
            </a:r>
            <a:r>
              <a:rPr lang="en-US" altLang="ko-KR" sz="1600" dirty="0"/>
              <a:t>– </a:t>
            </a:r>
            <a:r>
              <a:rPr lang="en-US" altLang="ko-KR" sz="1600" dirty="0" err="1"/>
              <a:t>rmdir</a:t>
            </a:r>
            <a:r>
              <a:rPr lang="en-US" altLang="ko-KR" sz="1600" dirty="0"/>
              <a:t> </a:t>
            </a:r>
          </a:p>
          <a:p>
            <a:pPr lvl="2"/>
            <a:r>
              <a:rPr lang="en-US" altLang="ko-KR" sz="1400" dirty="0" err="1">
                <a:solidFill>
                  <a:srgbClr val="00B050"/>
                </a:solidFill>
              </a:rPr>
              <a:t>pi@raspberrypi</a:t>
            </a:r>
            <a:r>
              <a:rPr lang="en-US" altLang="ko-KR" sz="1400" dirty="0"/>
              <a:t> </a:t>
            </a:r>
            <a:r>
              <a:rPr lang="en-US" altLang="ko-KR" sz="1400" dirty="0">
                <a:solidFill>
                  <a:schemeClr val="tx2">
                    <a:lumMod val="60000"/>
                    <a:lumOff val="40000"/>
                  </a:schemeClr>
                </a:solidFill>
              </a:rPr>
              <a:t>~ $ </a:t>
            </a:r>
            <a:r>
              <a:rPr lang="en-US" altLang="ko-KR" sz="1400" dirty="0" err="1"/>
              <a:t>rmdir</a:t>
            </a:r>
            <a:r>
              <a:rPr lang="ko-KR" altLang="en-US" sz="1400" dirty="0"/>
              <a:t> </a:t>
            </a:r>
            <a:r>
              <a:rPr lang="en-US" altLang="ko-KR" sz="1400" dirty="0"/>
              <a:t>workspace</a:t>
            </a:r>
          </a:p>
          <a:p>
            <a:pPr lvl="2"/>
            <a:r>
              <a:rPr lang="en-US" altLang="ko-KR" sz="1400" dirty="0" err="1">
                <a:solidFill>
                  <a:srgbClr val="00B050"/>
                </a:solidFill>
              </a:rPr>
              <a:t>pi@raspberrypi</a:t>
            </a:r>
            <a:r>
              <a:rPr lang="en-US" altLang="ko-KR" sz="1400" dirty="0"/>
              <a:t> </a:t>
            </a:r>
            <a:r>
              <a:rPr lang="en-US" altLang="ko-KR" sz="1400" dirty="0">
                <a:solidFill>
                  <a:schemeClr val="tx2">
                    <a:lumMod val="60000"/>
                    <a:lumOff val="40000"/>
                  </a:schemeClr>
                </a:solidFill>
              </a:rPr>
              <a:t>~ $ </a:t>
            </a:r>
            <a:r>
              <a:rPr lang="en-US" altLang="ko-KR" sz="1400" dirty="0"/>
              <a:t>ls </a:t>
            </a:r>
          </a:p>
          <a:p>
            <a:pPr lvl="1"/>
            <a:r>
              <a:rPr lang="ko-KR" altLang="en-US" sz="1400" dirty="0"/>
              <a:t>디렉토리 내용</a:t>
            </a:r>
            <a:r>
              <a:rPr lang="en-US" altLang="ko-KR" sz="1400" dirty="0"/>
              <a:t>(</a:t>
            </a:r>
            <a:r>
              <a:rPr lang="ko-KR" altLang="en-US" sz="1400" dirty="0"/>
              <a:t>파일</a:t>
            </a:r>
            <a:r>
              <a:rPr lang="en-US" altLang="ko-KR" sz="1400" dirty="0"/>
              <a:t>, </a:t>
            </a:r>
            <a:r>
              <a:rPr lang="ko-KR" altLang="en-US" sz="1400" dirty="0"/>
              <a:t>폴더</a:t>
            </a:r>
            <a:r>
              <a:rPr lang="en-US" altLang="ko-KR" sz="1400" dirty="0"/>
              <a:t>)</a:t>
            </a:r>
            <a:r>
              <a:rPr lang="ko-KR" altLang="en-US" sz="1400" dirty="0"/>
              <a:t>물 확인</a:t>
            </a:r>
            <a:endParaRPr lang="en-US" altLang="ko-KR" sz="1400" dirty="0"/>
          </a:p>
          <a:p>
            <a:pPr lvl="2"/>
            <a:r>
              <a:rPr lang="en-US" altLang="ko-KR" sz="1400" dirty="0" err="1">
                <a:solidFill>
                  <a:srgbClr val="00B050"/>
                </a:solidFill>
              </a:rPr>
              <a:t>pi@raspberrypi</a:t>
            </a:r>
            <a:r>
              <a:rPr lang="en-US" altLang="ko-KR" sz="1400" dirty="0"/>
              <a:t> </a:t>
            </a:r>
            <a:r>
              <a:rPr lang="en-US" altLang="ko-KR" sz="1400" dirty="0">
                <a:solidFill>
                  <a:schemeClr val="tx2">
                    <a:lumMod val="60000"/>
                    <a:lumOff val="40000"/>
                  </a:schemeClr>
                </a:solidFill>
              </a:rPr>
              <a:t>~ $ </a:t>
            </a:r>
            <a:r>
              <a:rPr lang="en-US" altLang="ko-KR" sz="1400" dirty="0"/>
              <a:t>ls </a:t>
            </a:r>
          </a:p>
          <a:p>
            <a:pPr lvl="2"/>
            <a:r>
              <a:rPr lang="en-US" altLang="ko-KR" sz="1400" dirty="0" err="1">
                <a:solidFill>
                  <a:srgbClr val="00B050"/>
                </a:solidFill>
              </a:rPr>
              <a:t>pi@raspberrypi</a:t>
            </a:r>
            <a:r>
              <a:rPr lang="en-US" altLang="ko-KR" sz="1400" dirty="0"/>
              <a:t> </a:t>
            </a:r>
            <a:r>
              <a:rPr lang="en-US" altLang="ko-KR" sz="1400" dirty="0">
                <a:solidFill>
                  <a:schemeClr val="tx2">
                    <a:lumMod val="60000"/>
                    <a:lumOff val="40000"/>
                  </a:schemeClr>
                </a:solidFill>
              </a:rPr>
              <a:t>~ $ </a:t>
            </a:r>
            <a:r>
              <a:rPr lang="en-US" altLang="ko-KR" sz="1400" dirty="0"/>
              <a:t>ls –a</a:t>
            </a:r>
          </a:p>
          <a:p>
            <a:pPr lvl="3"/>
            <a:r>
              <a:rPr lang="ko-KR" altLang="en-US" sz="1200" dirty="0"/>
              <a:t>숨겨진 파일도 보여줌</a:t>
            </a:r>
            <a:endParaRPr lang="en-US" altLang="ko-KR" sz="1200" dirty="0"/>
          </a:p>
          <a:p>
            <a:pPr lvl="2"/>
            <a:r>
              <a:rPr lang="en-US" altLang="ko-KR" sz="1400" dirty="0" err="1">
                <a:solidFill>
                  <a:srgbClr val="00B050"/>
                </a:solidFill>
              </a:rPr>
              <a:t>pi@raspberrypi</a:t>
            </a:r>
            <a:r>
              <a:rPr lang="en-US" altLang="ko-KR" sz="1400" dirty="0"/>
              <a:t> </a:t>
            </a:r>
            <a:r>
              <a:rPr lang="en-US" altLang="ko-KR" sz="1400" dirty="0">
                <a:solidFill>
                  <a:schemeClr val="tx2">
                    <a:lumMod val="60000"/>
                    <a:lumOff val="40000"/>
                  </a:schemeClr>
                </a:solidFill>
              </a:rPr>
              <a:t>~ $ </a:t>
            </a:r>
            <a:r>
              <a:rPr lang="en-US" altLang="ko-KR" sz="1400" dirty="0"/>
              <a:t>ls -l</a:t>
            </a:r>
          </a:p>
          <a:p>
            <a:pPr lvl="3"/>
            <a:r>
              <a:rPr lang="ko-KR" altLang="en-US" sz="1200" dirty="0"/>
              <a:t>내용물을 리스트 형태로 출력</a:t>
            </a:r>
            <a:endParaRPr lang="en-US" altLang="ko-KR" sz="1200" dirty="0"/>
          </a:p>
          <a:p>
            <a:pPr lvl="2"/>
            <a:r>
              <a:rPr lang="en-US" altLang="ko-KR" sz="1400" dirty="0" err="1">
                <a:solidFill>
                  <a:srgbClr val="00B050"/>
                </a:solidFill>
              </a:rPr>
              <a:t>pi@raspberrypi</a:t>
            </a:r>
            <a:r>
              <a:rPr lang="en-US" altLang="ko-KR" sz="1400" dirty="0"/>
              <a:t> </a:t>
            </a:r>
            <a:r>
              <a:rPr lang="en-US" altLang="ko-KR" sz="1400" dirty="0">
                <a:solidFill>
                  <a:schemeClr val="tx2">
                    <a:lumMod val="60000"/>
                    <a:lumOff val="40000"/>
                  </a:schemeClr>
                </a:solidFill>
              </a:rPr>
              <a:t>~ $ </a:t>
            </a:r>
            <a:r>
              <a:rPr lang="en-US" altLang="ko-KR" sz="1400" dirty="0"/>
              <a:t>ls –al</a:t>
            </a:r>
          </a:p>
          <a:p>
            <a:pPr lvl="3"/>
            <a:r>
              <a:rPr lang="ko-KR" altLang="en-US" sz="1200" dirty="0"/>
              <a:t>숨겨진 파일을 포함하여 폴더 내의 내용물을 리스트 형태로 출력</a:t>
            </a:r>
            <a:endParaRPr lang="en-US" altLang="ko-KR" sz="1400" dirty="0"/>
          </a:p>
          <a:p>
            <a:pPr lvl="2"/>
            <a:endParaRPr lang="en-US" altLang="ko-KR" sz="1400" dirty="0"/>
          </a:p>
          <a:p>
            <a:pPr lvl="2"/>
            <a:endParaRPr lang="en-US" altLang="ko-KR" sz="1400" dirty="0"/>
          </a:p>
          <a:p>
            <a:pPr lvl="2"/>
            <a:endParaRPr lang="en-US" altLang="ko-KR" sz="1400" dirty="0"/>
          </a:p>
          <a:p>
            <a:pPr lvl="1"/>
            <a:endParaRPr lang="en-US" altLang="ko-KR" sz="1400" dirty="0"/>
          </a:p>
          <a:p>
            <a:pPr lvl="2"/>
            <a:endParaRPr lang="en-US" altLang="ko-KR" sz="1400" dirty="0"/>
          </a:p>
          <a:p>
            <a:pPr marL="0" indent="0">
              <a:buNone/>
            </a:pPr>
            <a:endParaRPr lang="en-US" altLang="ko-KR" sz="1300" dirty="0"/>
          </a:p>
          <a:p>
            <a:pPr lvl="1" fontAlgn="auto">
              <a:spcAft>
                <a:spcPts val="0"/>
              </a:spcAft>
            </a:pPr>
            <a:endParaRPr lang="en-US" altLang="ko-KR" dirty="0"/>
          </a:p>
          <a:p>
            <a:pPr fontAlgn="auto">
              <a:spcAft>
                <a:spcPts val="0"/>
              </a:spcAft>
            </a:pPr>
            <a:endParaRPr lang="en-US" altLang="ko-KR" dirty="0"/>
          </a:p>
          <a:p>
            <a:pPr fontAlgn="auto">
              <a:spcAft>
                <a:spcPts val="0"/>
              </a:spcAft>
            </a:pPr>
            <a:endParaRPr lang="en-US" altLang="ko-KR" dirty="0"/>
          </a:p>
        </p:txBody>
      </p:sp>
    </p:spTree>
    <p:extLst>
      <p:ext uri="{BB962C8B-B14F-4D97-AF65-F5344CB8AC3E}">
        <p14:creationId xmlns:p14="http://schemas.microsoft.com/office/powerpoint/2010/main" val="21600296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리눅스 기본 명령어</a:t>
            </a:r>
          </a:p>
        </p:txBody>
      </p:sp>
      <p:sp>
        <p:nvSpPr>
          <p:cNvPr id="2" name="내용 개체 틀 1"/>
          <p:cNvSpPr>
            <a:spLocks noGrp="1"/>
          </p:cNvSpPr>
          <p:nvPr>
            <p:ph sz="quarter" idx="11"/>
          </p:nvPr>
        </p:nvSpPr>
        <p:spPr>
          <a:xfrm>
            <a:off x="266400" y="578148"/>
            <a:ext cx="5710661" cy="5398243"/>
          </a:xfrm>
        </p:spPr>
        <p:txBody>
          <a:bodyPr/>
          <a:lstStyle/>
          <a:p>
            <a:r>
              <a:rPr lang="en-US" altLang="ko-KR" dirty="0"/>
              <a:t>Linux Commands</a:t>
            </a:r>
          </a:p>
          <a:p>
            <a:pPr lvl="1"/>
            <a:r>
              <a:rPr lang="ko-KR" altLang="en-US" dirty="0"/>
              <a:t>연습할 파일 생성</a:t>
            </a:r>
            <a:endParaRPr lang="en-US" altLang="ko-KR" dirty="0"/>
          </a:p>
          <a:p>
            <a:pPr lvl="2"/>
            <a:r>
              <a:rPr lang="en-US" altLang="ko-KR" sz="1400" dirty="0" err="1">
                <a:solidFill>
                  <a:srgbClr val="00B050"/>
                </a:solidFill>
              </a:rPr>
              <a:t>pi@raspberrypi</a:t>
            </a:r>
            <a:r>
              <a:rPr lang="en-US" altLang="ko-KR" sz="1400" dirty="0"/>
              <a:t> </a:t>
            </a:r>
            <a:r>
              <a:rPr lang="en-US" altLang="ko-KR" sz="1400" dirty="0">
                <a:solidFill>
                  <a:schemeClr val="tx2">
                    <a:lumMod val="60000"/>
                    <a:lumOff val="40000"/>
                  </a:schemeClr>
                </a:solidFill>
              </a:rPr>
              <a:t>~ $ </a:t>
            </a:r>
            <a:r>
              <a:rPr lang="en-US" altLang="ko-KR" sz="1400" dirty="0"/>
              <a:t>ls &gt; sample.txt</a:t>
            </a:r>
          </a:p>
          <a:p>
            <a:pPr lvl="3"/>
            <a:r>
              <a:rPr lang="en-US" altLang="ko-KR" dirty="0"/>
              <a:t>ls</a:t>
            </a:r>
            <a:r>
              <a:rPr lang="ko-KR" altLang="en-US" dirty="0"/>
              <a:t> 명령에 의한 출력결과를 </a:t>
            </a:r>
            <a:r>
              <a:rPr lang="en-US" altLang="ko-KR" dirty="0"/>
              <a:t>sample.txt</a:t>
            </a:r>
            <a:r>
              <a:rPr lang="ko-KR" altLang="en-US" dirty="0"/>
              <a:t>로 보냄</a:t>
            </a:r>
            <a:endParaRPr lang="en-US" altLang="ko-KR" dirty="0"/>
          </a:p>
          <a:p>
            <a:pPr lvl="2"/>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a:t>
            </a:r>
            <a:r>
              <a:rPr lang="en-US" altLang="ko-KR" dirty="0"/>
              <a:t> cat</a:t>
            </a:r>
            <a:r>
              <a:rPr lang="ko-KR" altLang="en-US" dirty="0"/>
              <a:t> </a:t>
            </a:r>
            <a:r>
              <a:rPr lang="en-US" altLang="ko-KR" dirty="0"/>
              <a:t>sample.txt</a:t>
            </a:r>
          </a:p>
          <a:p>
            <a:pPr lvl="1"/>
            <a:r>
              <a:rPr lang="ko-KR" altLang="en-US" dirty="0"/>
              <a:t>복사</a:t>
            </a:r>
            <a:r>
              <a:rPr lang="en-US" altLang="ko-KR" dirty="0"/>
              <a:t> </a:t>
            </a:r>
          </a:p>
          <a:p>
            <a:pPr lvl="2"/>
            <a:r>
              <a:rPr lang="en-US" altLang="ko-KR" sz="1400" dirty="0" err="1">
                <a:solidFill>
                  <a:srgbClr val="00B050"/>
                </a:solidFill>
              </a:rPr>
              <a:t>pi@raspberrypi</a:t>
            </a:r>
            <a:r>
              <a:rPr lang="en-US" altLang="ko-KR" sz="1400" dirty="0"/>
              <a:t> </a:t>
            </a:r>
            <a:r>
              <a:rPr lang="en-US" altLang="ko-KR" sz="1400" dirty="0">
                <a:solidFill>
                  <a:schemeClr val="tx2">
                    <a:lumMod val="60000"/>
                    <a:lumOff val="40000"/>
                  </a:schemeClr>
                </a:solidFill>
              </a:rPr>
              <a:t>~ $</a:t>
            </a:r>
            <a:r>
              <a:rPr lang="en-US" altLang="ko-KR" sz="1400" dirty="0"/>
              <a:t> </a:t>
            </a:r>
            <a:r>
              <a:rPr lang="en-US" altLang="ko-KR" sz="1400" dirty="0" err="1"/>
              <a:t>mkdir</a:t>
            </a:r>
            <a:r>
              <a:rPr lang="en-US" altLang="ko-KR" sz="1400" dirty="0"/>
              <a:t> workspace</a:t>
            </a:r>
          </a:p>
          <a:p>
            <a:pPr lvl="2"/>
            <a:r>
              <a:rPr lang="ko-KR" altLang="en-US" sz="1400" dirty="0"/>
              <a:t>복사</a:t>
            </a:r>
            <a:endParaRPr lang="en-US" altLang="ko-KR" sz="1400" dirty="0"/>
          </a:p>
          <a:p>
            <a:pPr lvl="3"/>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a:t>
            </a:r>
            <a:r>
              <a:rPr lang="en-US" altLang="ko-KR" dirty="0"/>
              <a:t> cp ./sample.txt ./workspace</a:t>
            </a:r>
          </a:p>
          <a:p>
            <a:pPr lvl="3"/>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 </a:t>
            </a:r>
            <a:r>
              <a:rPr lang="en-US" altLang="ko-KR" dirty="0"/>
              <a:t>ls</a:t>
            </a:r>
          </a:p>
          <a:p>
            <a:pPr lvl="2"/>
            <a:r>
              <a:rPr lang="ko-KR" altLang="en-US" dirty="0"/>
              <a:t>확인</a:t>
            </a:r>
            <a:endParaRPr lang="en-US" altLang="ko-KR" dirty="0"/>
          </a:p>
          <a:p>
            <a:pPr lvl="3"/>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a:t>
            </a:r>
            <a:r>
              <a:rPr lang="en-US" altLang="ko-KR" dirty="0"/>
              <a:t> cd workspace</a:t>
            </a:r>
          </a:p>
          <a:p>
            <a:pPr lvl="3"/>
            <a:r>
              <a:rPr lang="en-US" altLang="ko-KR" sz="1200" dirty="0">
                <a:solidFill>
                  <a:srgbClr val="00B050"/>
                </a:solidFill>
              </a:rPr>
              <a:t>	</a:t>
            </a:r>
            <a:r>
              <a:rPr lang="en-US" altLang="ko-KR" sz="1200" dirty="0" err="1">
                <a:solidFill>
                  <a:srgbClr val="00B050"/>
                </a:solidFill>
              </a:rPr>
              <a:t>pi@raspberrypi</a:t>
            </a:r>
            <a:r>
              <a:rPr lang="en-US" altLang="ko-KR" sz="1200" dirty="0"/>
              <a:t> </a:t>
            </a:r>
            <a:r>
              <a:rPr lang="en-US" altLang="ko-KR" sz="1200" dirty="0">
                <a:solidFill>
                  <a:srgbClr val="0070C0"/>
                </a:solidFill>
              </a:rPr>
              <a:t>~/</a:t>
            </a:r>
            <a:r>
              <a:rPr lang="en-US" altLang="ko-KR" sz="1200" dirty="0" err="1">
                <a:solidFill>
                  <a:srgbClr val="0070C0"/>
                </a:solidFill>
              </a:rPr>
              <a:t>worksapce</a:t>
            </a:r>
            <a:r>
              <a:rPr lang="en-US" altLang="ko-KR" sz="1200" dirty="0">
                <a:solidFill>
                  <a:srgbClr val="0070C0"/>
                </a:solidFill>
              </a:rPr>
              <a:t> $</a:t>
            </a:r>
            <a:r>
              <a:rPr lang="en-US" altLang="ko-KR" sz="1200" dirty="0"/>
              <a:t> ls</a:t>
            </a:r>
          </a:p>
          <a:p>
            <a:pPr lvl="1"/>
            <a:r>
              <a:rPr lang="ko-KR" altLang="en-US" dirty="0"/>
              <a:t>삭제</a:t>
            </a:r>
            <a:endParaRPr lang="en-US" altLang="ko-KR" dirty="0"/>
          </a:p>
          <a:p>
            <a:pPr lvl="2"/>
            <a:r>
              <a:rPr lang="en-US" altLang="ko-KR" dirty="0" err="1">
                <a:solidFill>
                  <a:srgbClr val="00B050"/>
                </a:solidFill>
              </a:rPr>
              <a:t>pi@raspberrypi</a:t>
            </a:r>
            <a:r>
              <a:rPr lang="en-US" altLang="ko-KR" dirty="0"/>
              <a:t> </a:t>
            </a:r>
            <a:r>
              <a:rPr lang="en-US" altLang="ko-KR" dirty="0">
                <a:solidFill>
                  <a:srgbClr val="0070C0"/>
                </a:solidFill>
              </a:rPr>
              <a:t>~/</a:t>
            </a:r>
            <a:r>
              <a:rPr lang="en-US" altLang="ko-KR" dirty="0" err="1">
                <a:solidFill>
                  <a:srgbClr val="0070C0"/>
                </a:solidFill>
              </a:rPr>
              <a:t>worksapce</a:t>
            </a:r>
            <a:r>
              <a:rPr lang="en-US" altLang="ko-KR" dirty="0">
                <a:solidFill>
                  <a:srgbClr val="0070C0"/>
                </a:solidFill>
              </a:rPr>
              <a:t> $</a:t>
            </a:r>
            <a:r>
              <a:rPr lang="en-US" altLang="ko-KR" dirty="0"/>
              <a:t> rm sample.txt</a:t>
            </a:r>
          </a:p>
          <a:p>
            <a:pPr lvl="2"/>
            <a:r>
              <a:rPr lang="en-US" altLang="ko-KR" dirty="0" err="1">
                <a:solidFill>
                  <a:srgbClr val="00B050"/>
                </a:solidFill>
              </a:rPr>
              <a:t>pi@raspberrypi</a:t>
            </a:r>
            <a:r>
              <a:rPr lang="en-US" altLang="ko-KR" dirty="0"/>
              <a:t> </a:t>
            </a:r>
            <a:r>
              <a:rPr lang="en-US" altLang="ko-KR" dirty="0">
                <a:solidFill>
                  <a:srgbClr val="0070C0"/>
                </a:solidFill>
              </a:rPr>
              <a:t>~/</a:t>
            </a:r>
            <a:r>
              <a:rPr lang="en-US" altLang="ko-KR" dirty="0" err="1">
                <a:solidFill>
                  <a:srgbClr val="0070C0"/>
                </a:solidFill>
              </a:rPr>
              <a:t>worksapce</a:t>
            </a:r>
            <a:r>
              <a:rPr lang="en-US" altLang="ko-KR" dirty="0">
                <a:solidFill>
                  <a:srgbClr val="0070C0"/>
                </a:solidFill>
              </a:rPr>
              <a:t> $ </a:t>
            </a:r>
            <a:r>
              <a:rPr lang="en-US" altLang="ko-KR" dirty="0"/>
              <a:t>ls</a:t>
            </a:r>
          </a:p>
          <a:p>
            <a:pPr lvl="2"/>
            <a:r>
              <a:rPr lang="en-US" altLang="ko-KR" dirty="0" err="1">
                <a:solidFill>
                  <a:srgbClr val="00B050"/>
                </a:solidFill>
              </a:rPr>
              <a:t>pi@raspberrypi</a:t>
            </a:r>
            <a:r>
              <a:rPr lang="en-US" altLang="ko-KR" dirty="0"/>
              <a:t> </a:t>
            </a:r>
            <a:r>
              <a:rPr lang="en-US" altLang="ko-KR" dirty="0">
                <a:solidFill>
                  <a:srgbClr val="0070C0"/>
                </a:solidFill>
              </a:rPr>
              <a:t>~/</a:t>
            </a:r>
            <a:r>
              <a:rPr lang="en-US" altLang="ko-KR" dirty="0" err="1">
                <a:solidFill>
                  <a:srgbClr val="0070C0"/>
                </a:solidFill>
              </a:rPr>
              <a:t>worksapce</a:t>
            </a:r>
            <a:r>
              <a:rPr lang="en-US" altLang="ko-KR" dirty="0">
                <a:solidFill>
                  <a:srgbClr val="0070C0"/>
                </a:solidFill>
              </a:rPr>
              <a:t> $ </a:t>
            </a:r>
            <a:r>
              <a:rPr lang="en-US" altLang="ko-KR" dirty="0"/>
              <a:t>cd</a:t>
            </a:r>
          </a:p>
          <a:p>
            <a:pPr lvl="2"/>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a:t>
            </a:r>
            <a:endParaRPr lang="en-US" altLang="ko-KR" dirty="0"/>
          </a:p>
          <a:p>
            <a:pPr lvl="3"/>
            <a:endParaRPr lang="en-US" altLang="ko-KR" sz="1400" dirty="0"/>
          </a:p>
          <a:p>
            <a:pPr lvl="3"/>
            <a:endParaRPr lang="en-US" altLang="ko-KR" sz="1400" dirty="0"/>
          </a:p>
          <a:p>
            <a:pPr lvl="2"/>
            <a:endParaRPr lang="en-US" altLang="ko-KR" dirty="0"/>
          </a:p>
          <a:p>
            <a:pPr marL="0" indent="0">
              <a:buNone/>
            </a:pPr>
            <a:r>
              <a:rPr lang="en-US" altLang="ko-KR" sz="1300" dirty="0">
                <a:solidFill>
                  <a:srgbClr val="00B050"/>
                </a:solidFill>
              </a:rPr>
              <a:t>	</a:t>
            </a:r>
            <a:endParaRPr lang="en-US" altLang="ko-KR" sz="1400"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146</a:t>
            </a:fld>
            <a:endParaRPr lang="en-US" dirty="0"/>
          </a:p>
        </p:txBody>
      </p:sp>
      <p:sp>
        <p:nvSpPr>
          <p:cNvPr id="7" name="내용 개체 틀 1">
            <a:extLst>
              <a:ext uri="{FF2B5EF4-FFF2-40B4-BE49-F238E27FC236}">
                <a16:creationId xmlns:a16="http://schemas.microsoft.com/office/drawing/2014/main" id="{D782AF0D-E652-4CD6-92DD-330554C290F0}"/>
              </a:ext>
            </a:extLst>
          </p:cNvPr>
          <p:cNvSpPr txBox="1">
            <a:spLocks/>
          </p:cNvSpPr>
          <p:nvPr/>
        </p:nvSpPr>
        <p:spPr>
          <a:xfrm>
            <a:off x="5522319" y="580097"/>
            <a:ext cx="5710661" cy="5398243"/>
          </a:xfrm>
          <a:prstGeom prst="rect">
            <a:avLst/>
          </a:prstGeom>
        </p:spPr>
        <p:txBody>
          <a:bodyPr vert="horz" lIns="91440" tIns="45720" rIns="91440" bIns="45720" rtlCol="0">
            <a:noAutofit/>
          </a:bodyPr>
          <a:lstStyle>
            <a:lvl1pPr marL="324000" indent="-324000" algn="l" defTabSz="913755" rtl="0" eaLnBrk="1" latinLnBrk="0" hangingPunct="1">
              <a:lnSpc>
                <a:spcPct val="100000"/>
              </a:lnSpc>
              <a:spcBef>
                <a:spcPts val="1400"/>
              </a:spcBef>
              <a:buClr>
                <a:srgbClr val="506EA5"/>
              </a:buClr>
              <a:buFont typeface="돋움" pitchFamily="50" charset="-127"/>
              <a:buChar char="▐"/>
              <a:defRPr kumimoji="1" lang="ko-KR" altLang="en-US" sz="1800" b="1" kern="1200" baseline="0">
                <a:solidFill>
                  <a:schemeClr val="tx1"/>
                </a:solidFill>
                <a:latin typeface="맑은 고딕" pitchFamily="50" charset="-127"/>
                <a:ea typeface="맑은 고딕" pitchFamily="50" charset="-127"/>
                <a:cs typeface="+mn-cs"/>
              </a:defRPr>
            </a:lvl1pPr>
            <a:lvl2pPr marL="533400" indent="-190500" algn="l" defTabSz="913755" rtl="0" eaLnBrk="1" latinLnBrk="0" hangingPunct="1">
              <a:lnSpc>
                <a:spcPct val="100000"/>
              </a:lnSpc>
              <a:spcBef>
                <a:spcPts val="700"/>
              </a:spcBef>
              <a:buClr>
                <a:srgbClr val="506EA5"/>
              </a:buClr>
              <a:buFont typeface="Wingdings 3" pitchFamily="18" charset="2"/>
              <a:buChar char=""/>
              <a:defRPr kumimoji="1" lang="ko-KR" altLang="en-US" sz="1600" b="1" kern="1200" baseline="0">
                <a:solidFill>
                  <a:schemeClr val="tx1"/>
                </a:solidFill>
                <a:latin typeface="맑은 고딕" pitchFamily="50" charset="-127"/>
                <a:ea typeface="맑은 고딕" pitchFamily="50" charset="-127"/>
                <a:cs typeface="+mn-cs"/>
              </a:defRPr>
            </a:lvl2pPr>
            <a:lvl3pPr marL="704850" indent="-161925" algn="l" defTabSz="913755" rtl="0" eaLnBrk="1" latinLnBrk="0" hangingPunct="1">
              <a:lnSpc>
                <a:spcPct val="100000"/>
              </a:lnSpc>
              <a:spcBef>
                <a:spcPts val="700"/>
              </a:spcBef>
              <a:buClr>
                <a:srgbClr val="506EA5"/>
              </a:buClr>
              <a:buFont typeface="Arial" pitchFamily="34" charset="0"/>
              <a:buChar char="•"/>
              <a:defRPr kumimoji="1" lang="ko-KR" altLang="en-US" sz="1400" b="1" kern="1200" baseline="0">
                <a:solidFill>
                  <a:schemeClr val="tx1"/>
                </a:solidFill>
                <a:latin typeface="맑은 고딕" pitchFamily="50" charset="-127"/>
                <a:ea typeface="맑은 고딕" pitchFamily="50" charset="-127"/>
                <a:cs typeface="+mn-cs"/>
              </a:defRPr>
            </a:lvl3pPr>
            <a:lvl4pPr marL="900000" indent="-198000" algn="l" defTabSz="913755" rtl="0" eaLnBrk="1" latinLnBrk="0" hangingPunct="1">
              <a:lnSpc>
                <a:spcPct val="100000"/>
              </a:lnSpc>
              <a:spcBef>
                <a:spcPts val="700"/>
              </a:spcBef>
              <a:buClr>
                <a:srgbClr val="506EA5"/>
              </a:buClr>
              <a:buFont typeface="돋움" pitchFamily="50" charset="-127"/>
              <a:buChar char="-"/>
              <a:defRPr kumimoji="1" lang="ko-KR" altLang="en-US" sz="1200" b="1" kern="1200" baseline="0">
                <a:solidFill>
                  <a:schemeClr val="tx1"/>
                </a:solidFill>
                <a:latin typeface="맑은 고딕" pitchFamily="50" charset="-127"/>
                <a:ea typeface="맑은 고딕" pitchFamily="50" charset="-127"/>
                <a:cs typeface="+mn-cs"/>
              </a:defRPr>
            </a:lvl4pPr>
            <a:lvl5pPr marL="1104900" indent="-190500" algn="l" defTabSz="913755" rtl="0" eaLnBrk="1" latinLnBrk="0" hangingPunct="1">
              <a:lnSpc>
                <a:spcPct val="100000"/>
              </a:lnSpc>
              <a:spcBef>
                <a:spcPts val="700"/>
              </a:spcBef>
              <a:buClr>
                <a:srgbClr val="506EA5"/>
              </a:buClr>
              <a:buFont typeface="Arial" pitchFamily="34" charset="0"/>
              <a:buChar char="»"/>
              <a:defRPr kumimoji="1" lang="ko-KR" altLang="en-US" sz="1000" b="1" kern="1200" baseline="0">
                <a:solidFill>
                  <a:schemeClr val="tx1"/>
                </a:solidFill>
                <a:latin typeface="맑은 고딕" pitchFamily="50" charset="-127"/>
                <a:ea typeface="맑은 고딕" pitchFamily="50" charset="-127"/>
                <a:cs typeface="+mn-cs"/>
              </a:defRPr>
            </a:lvl5pPr>
            <a:lvl6pPr marL="2512835"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6972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660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3480"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vl="1" fontAlgn="auto">
              <a:spcAft>
                <a:spcPts val="0"/>
              </a:spcAft>
            </a:pPr>
            <a:endParaRPr lang="en-US" altLang="ko-KR" dirty="0"/>
          </a:p>
          <a:p>
            <a:pPr lvl="1" fontAlgn="auto">
              <a:spcAft>
                <a:spcPts val="0"/>
              </a:spcAft>
            </a:pPr>
            <a:r>
              <a:rPr lang="ko-KR" altLang="en-US" dirty="0"/>
              <a:t>이동</a:t>
            </a:r>
            <a:r>
              <a:rPr lang="en-US" altLang="ko-KR" dirty="0"/>
              <a:t>(</a:t>
            </a:r>
            <a:r>
              <a:rPr lang="ko-KR" altLang="en-US" dirty="0" err="1"/>
              <a:t>잘라내기</a:t>
            </a:r>
            <a:r>
              <a:rPr lang="ko-KR" altLang="en-US" dirty="0"/>
              <a:t> </a:t>
            </a:r>
            <a:r>
              <a:rPr lang="en-US" altLang="ko-KR" dirty="0"/>
              <a:t>&amp; </a:t>
            </a:r>
            <a:r>
              <a:rPr lang="ko-KR" altLang="en-US" dirty="0"/>
              <a:t>붙여 넣기</a:t>
            </a:r>
            <a:r>
              <a:rPr lang="en-US" altLang="ko-KR" dirty="0"/>
              <a:t>)</a:t>
            </a:r>
            <a:endParaRPr lang="ko-KR" altLang="en-US" dirty="0"/>
          </a:p>
          <a:p>
            <a:pPr lvl="2" fontAlgn="auto">
              <a:spcAft>
                <a:spcPts val="0"/>
              </a:spcAft>
            </a:pPr>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 mv </a:t>
            </a:r>
            <a:r>
              <a:rPr lang="en-US" altLang="ko-KR" dirty="0"/>
              <a:t>sample.txt ./workspace </a:t>
            </a:r>
          </a:p>
          <a:p>
            <a:pPr lvl="2" fontAlgn="auto">
              <a:spcAft>
                <a:spcPts val="0"/>
              </a:spcAft>
            </a:pPr>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a:t>
            </a:r>
            <a:r>
              <a:rPr lang="en-US" altLang="ko-KR" dirty="0"/>
              <a:t> ls</a:t>
            </a:r>
          </a:p>
          <a:p>
            <a:pPr lvl="2" fontAlgn="auto">
              <a:spcAft>
                <a:spcPts val="0"/>
              </a:spcAft>
            </a:pPr>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a:t>
            </a:r>
            <a:r>
              <a:rPr lang="en-US" altLang="ko-KR" dirty="0"/>
              <a:t> cd workspace</a:t>
            </a:r>
          </a:p>
          <a:p>
            <a:pPr lvl="2" fontAlgn="auto">
              <a:spcAft>
                <a:spcPts val="0"/>
              </a:spcAft>
            </a:pPr>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~/workspace $</a:t>
            </a:r>
            <a:r>
              <a:rPr lang="en-US" altLang="ko-KR" dirty="0"/>
              <a:t> ls</a:t>
            </a:r>
          </a:p>
          <a:p>
            <a:pPr lvl="2" fontAlgn="auto">
              <a:spcAft>
                <a:spcPts val="0"/>
              </a:spcAft>
            </a:pPr>
            <a:r>
              <a:rPr lang="ko-KR" altLang="en-US" dirty="0"/>
              <a:t>이름 변경</a:t>
            </a:r>
            <a:endParaRPr lang="en-US" altLang="ko-KR" dirty="0"/>
          </a:p>
          <a:p>
            <a:pPr lvl="3" fontAlgn="auto">
              <a:spcAft>
                <a:spcPts val="0"/>
              </a:spcAft>
            </a:pPr>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~/workspace $</a:t>
            </a:r>
            <a:r>
              <a:rPr lang="en-US" altLang="ko-KR" dirty="0"/>
              <a:t> mv sample.txt s.txt</a:t>
            </a:r>
          </a:p>
          <a:p>
            <a:pPr lvl="3" fontAlgn="auto">
              <a:spcAft>
                <a:spcPts val="0"/>
              </a:spcAft>
            </a:pPr>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~/workspace $ </a:t>
            </a:r>
            <a:r>
              <a:rPr lang="en-US" altLang="ko-KR" dirty="0"/>
              <a:t>ls</a:t>
            </a:r>
          </a:p>
          <a:p>
            <a:pPr lvl="3" fontAlgn="auto">
              <a:spcAft>
                <a:spcPts val="0"/>
              </a:spcAft>
            </a:pPr>
            <a:endParaRPr lang="en-US" altLang="ko-KR" dirty="0"/>
          </a:p>
        </p:txBody>
      </p:sp>
    </p:spTree>
    <p:extLst>
      <p:ext uri="{BB962C8B-B14F-4D97-AF65-F5344CB8AC3E}">
        <p14:creationId xmlns:p14="http://schemas.microsoft.com/office/powerpoint/2010/main" val="6541837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Linux Commands</a:t>
            </a:r>
            <a:endParaRPr lang="ko-KR" altLang="en-US" dirty="0"/>
          </a:p>
        </p:txBody>
      </p:sp>
      <p:sp>
        <p:nvSpPr>
          <p:cNvPr id="2" name="내용 개체 틀 1"/>
          <p:cNvSpPr>
            <a:spLocks noGrp="1"/>
          </p:cNvSpPr>
          <p:nvPr>
            <p:ph sz="quarter" idx="11"/>
          </p:nvPr>
        </p:nvSpPr>
        <p:spPr>
          <a:xfrm>
            <a:off x="266400" y="578148"/>
            <a:ext cx="5336475" cy="5398243"/>
          </a:xfrm>
        </p:spPr>
        <p:txBody>
          <a:bodyPr/>
          <a:lstStyle/>
          <a:p>
            <a:r>
              <a:rPr lang="ko-KR" altLang="en-US" dirty="0"/>
              <a:t>절대 경로</a:t>
            </a:r>
            <a:endParaRPr lang="en-US" altLang="ko-KR" dirty="0"/>
          </a:p>
          <a:p>
            <a:pPr marL="0" indent="0">
              <a:buNone/>
            </a:pPr>
            <a:r>
              <a:rPr lang="en-US" altLang="ko-KR" sz="1300" dirty="0">
                <a:solidFill>
                  <a:srgbClr val="00B050"/>
                </a:solidFill>
              </a:rPr>
              <a:t>	</a:t>
            </a:r>
            <a:r>
              <a:rPr lang="en-US" altLang="ko-KR" sz="1300" dirty="0" err="1">
                <a:solidFill>
                  <a:srgbClr val="00B050"/>
                </a:solidFill>
              </a:rPr>
              <a:t>pi@raspberrypi</a:t>
            </a:r>
            <a:r>
              <a:rPr lang="en-US" altLang="ko-KR" sz="1300" dirty="0"/>
              <a:t> </a:t>
            </a:r>
            <a:r>
              <a:rPr lang="en-US" altLang="ko-KR" sz="1300" dirty="0">
                <a:solidFill>
                  <a:srgbClr val="0070C0"/>
                </a:solidFill>
              </a:rPr>
              <a:t>~ /workspace $ </a:t>
            </a:r>
            <a:r>
              <a:rPr lang="en-US" altLang="ko-KR" sz="1300" dirty="0" err="1"/>
              <a:t>pwd</a:t>
            </a:r>
            <a:endParaRPr lang="en-US" altLang="ko-KR" sz="1300" dirty="0"/>
          </a:p>
          <a:p>
            <a:pPr marL="0" indent="0">
              <a:buNone/>
            </a:pPr>
            <a:r>
              <a:rPr lang="en-US" altLang="ko-KR" sz="1300" dirty="0"/>
              <a:t>	/home/pi/workspace</a:t>
            </a:r>
          </a:p>
          <a:p>
            <a:pPr marL="0" indent="0">
              <a:buNone/>
            </a:pPr>
            <a:r>
              <a:rPr lang="en-US" altLang="ko-KR" sz="1300" dirty="0">
                <a:solidFill>
                  <a:srgbClr val="00B050"/>
                </a:solidFill>
              </a:rPr>
              <a:t>	</a:t>
            </a:r>
            <a:r>
              <a:rPr lang="en-US" altLang="ko-KR" sz="1300" dirty="0" err="1">
                <a:solidFill>
                  <a:srgbClr val="00B050"/>
                </a:solidFill>
              </a:rPr>
              <a:t>pi@raspberrypi</a:t>
            </a:r>
            <a:r>
              <a:rPr lang="en-US" altLang="ko-KR" sz="1300" dirty="0"/>
              <a:t> </a:t>
            </a:r>
            <a:r>
              <a:rPr lang="en-US" altLang="ko-KR" sz="1300" dirty="0">
                <a:solidFill>
                  <a:srgbClr val="0070C0"/>
                </a:solidFill>
              </a:rPr>
              <a:t>~ /</a:t>
            </a:r>
            <a:r>
              <a:rPr lang="en-US" altLang="ko-KR" sz="1300" dirty="0" err="1">
                <a:solidFill>
                  <a:srgbClr val="0070C0"/>
                </a:solidFill>
              </a:rPr>
              <a:t>worksapce</a:t>
            </a:r>
            <a:r>
              <a:rPr lang="en-US" altLang="ko-KR" sz="1300" dirty="0">
                <a:solidFill>
                  <a:srgbClr val="0070C0"/>
                </a:solidFill>
              </a:rPr>
              <a:t> $ </a:t>
            </a:r>
            <a:r>
              <a:rPr lang="en-US" altLang="ko-KR" sz="1300" dirty="0"/>
              <a:t>cd /home</a:t>
            </a:r>
          </a:p>
          <a:p>
            <a:pPr marL="0" indent="0">
              <a:buNone/>
            </a:pPr>
            <a:r>
              <a:rPr lang="en-US" altLang="ko-KR" sz="1300" dirty="0">
                <a:solidFill>
                  <a:srgbClr val="00B050"/>
                </a:solidFill>
              </a:rPr>
              <a:t>	</a:t>
            </a:r>
            <a:r>
              <a:rPr lang="en-US" altLang="ko-KR" sz="1300" dirty="0" err="1">
                <a:solidFill>
                  <a:srgbClr val="00B050"/>
                </a:solidFill>
              </a:rPr>
              <a:t>pi@raspberrypi</a:t>
            </a:r>
            <a:r>
              <a:rPr lang="en-US" altLang="ko-KR" sz="1300" dirty="0"/>
              <a:t> </a:t>
            </a:r>
            <a:r>
              <a:rPr lang="en-US" altLang="ko-KR" sz="1300" dirty="0">
                <a:solidFill>
                  <a:srgbClr val="0070C0"/>
                </a:solidFill>
              </a:rPr>
              <a:t> /home $ </a:t>
            </a:r>
            <a:r>
              <a:rPr lang="en-US" altLang="ko-KR" sz="1300" dirty="0"/>
              <a:t>cd /home/pi/workspace</a:t>
            </a:r>
          </a:p>
          <a:p>
            <a:pPr marL="0" indent="0">
              <a:buNone/>
            </a:pPr>
            <a:r>
              <a:rPr lang="en-US" altLang="ko-KR" sz="1300" dirty="0"/>
              <a:t>	</a:t>
            </a:r>
            <a:r>
              <a:rPr lang="en-US" altLang="ko-KR" sz="1300" dirty="0">
                <a:solidFill>
                  <a:srgbClr val="00B050"/>
                </a:solidFill>
              </a:rPr>
              <a:t> </a:t>
            </a:r>
            <a:r>
              <a:rPr lang="en-US" altLang="ko-KR" sz="1300" dirty="0" err="1">
                <a:solidFill>
                  <a:srgbClr val="00B050"/>
                </a:solidFill>
              </a:rPr>
              <a:t>pi@raspberrypi</a:t>
            </a:r>
            <a:r>
              <a:rPr lang="en-US" altLang="ko-KR" sz="1300" dirty="0"/>
              <a:t> </a:t>
            </a:r>
            <a:r>
              <a:rPr lang="en-US" altLang="ko-KR" sz="1300" dirty="0">
                <a:solidFill>
                  <a:srgbClr val="0070C0"/>
                </a:solidFill>
              </a:rPr>
              <a:t> ~/workspace $ </a:t>
            </a:r>
            <a:endParaRPr lang="en-US" altLang="ko-KR" sz="1300" dirty="0"/>
          </a:p>
          <a:p>
            <a:r>
              <a:rPr lang="ko-KR" altLang="en-US" dirty="0"/>
              <a:t>상대 경로</a:t>
            </a:r>
            <a:endParaRPr lang="en-US" altLang="ko-KR" dirty="0"/>
          </a:p>
          <a:p>
            <a:pPr marL="0" indent="0">
              <a:buNone/>
            </a:pPr>
            <a:r>
              <a:rPr lang="en-US" altLang="ko-KR" sz="1300" dirty="0">
                <a:solidFill>
                  <a:srgbClr val="00B050"/>
                </a:solidFill>
              </a:rPr>
              <a:t>	</a:t>
            </a:r>
            <a:r>
              <a:rPr lang="en-US" altLang="ko-KR" sz="1300" dirty="0" err="1">
                <a:solidFill>
                  <a:srgbClr val="00B050"/>
                </a:solidFill>
              </a:rPr>
              <a:t>pi@raspberrypi</a:t>
            </a:r>
            <a:r>
              <a:rPr lang="en-US" altLang="ko-KR" sz="1300" dirty="0"/>
              <a:t> </a:t>
            </a:r>
            <a:r>
              <a:rPr lang="en-US" altLang="ko-KR" sz="1300" dirty="0">
                <a:solidFill>
                  <a:srgbClr val="0070C0"/>
                </a:solidFill>
              </a:rPr>
              <a:t>~ /workspace $ </a:t>
            </a:r>
            <a:r>
              <a:rPr lang="en-US" altLang="ko-KR" sz="1300" dirty="0"/>
              <a:t>cd ../..</a:t>
            </a:r>
            <a:endParaRPr lang="en-US" altLang="ko-KR" dirty="0"/>
          </a:p>
          <a:p>
            <a:pPr marL="0" indent="0">
              <a:buNone/>
            </a:pPr>
            <a:r>
              <a:rPr lang="en-US" altLang="ko-KR" sz="1300" dirty="0">
                <a:solidFill>
                  <a:srgbClr val="00B050"/>
                </a:solidFill>
              </a:rPr>
              <a:t>	</a:t>
            </a:r>
            <a:r>
              <a:rPr lang="en-US" altLang="ko-KR" sz="1300" dirty="0" err="1">
                <a:solidFill>
                  <a:srgbClr val="00B050"/>
                </a:solidFill>
              </a:rPr>
              <a:t>pi@raspberrypi</a:t>
            </a:r>
            <a:r>
              <a:rPr lang="en-US" altLang="ko-KR" sz="1300" dirty="0"/>
              <a:t> </a:t>
            </a:r>
            <a:r>
              <a:rPr lang="en-US" altLang="ko-KR" sz="1300" dirty="0">
                <a:solidFill>
                  <a:srgbClr val="0070C0"/>
                </a:solidFill>
              </a:rPr>
              <a:t>~ /home $ </a:t>
            </a:r>
            <a:r>
              <a:rPr lang="en-US" altLang="ko-KR" sz="1300" dirty="0"/>
              <a:t>cd ./pi/workspace</a:t>
            </a:r>
            <a:endParaRPr lang="en-US" altLang="ko-KR" sz="1400" dirty="0"/>
          </a:p>
          <a:p>
            <a:pPr marL="0" indent="0">
              <a:buNone/>
            </a:pPr>
            <a:r>
              <a:rPr lang="en-US" altLang="ko-KR" sz="1300" dirty="0">
                <a:solidFill>
                  <a:srgbClr val="00B050"/>
                </a:solidFill>
              </a:rPr>
              <a:t>	</a:t>
            </a:r>
            <a:r>
              <a:rPr lang="en-US" altLang="ko-KR" sz="1300" dirty="0" err="1">
                <a:solidFill>
                  <a:srgbClr val="00B050"/>
                </a:solidFill>
              </a:rPr>
              <a:t>pi@raspberrypi</a:t>
            </a:r>
            <a:r>
              <a:rPr lang="en-US" altLang="ko-KR" sz="1300" dirty="0"/>
              <a:t> </a:t>
            </a:r>
            <a:r>
              <a:rPr lang="en-US" altLang="ko-KR" sz="1300" dirty="0">
                <a:solidFill>
                  <a:srgbClr val="0070C0"/>
                </a:solidFill>
              </a:rPr>
              <a:t>~ /workspace $</a:t>
            </a:r>
            <a:endParaRPr lang="en-US" altLang="ko-KR" sz="1400" dirty="0"/>
          </a:p>
          <a:p>
            <a:pPr marL="0" indent="0">
              <a:buNone/>
            </a:pPr>
            <a:r>
              <a:rPr lang="en-US" altLang="ko-KR" sz="1300" dirty="0">
                <a:solidFill>
                  <a:srgbClr val="00B050"/>
                </a:solidFill>
              </a:rPr>
              <a:t>	</a:t>
            </a:r>
            <a:endParaRPr lang="en-US" altLang="ko-KR" sz="1300" dirty="0"/>
          </a:p>
          <a:p>
            <a:pPr marL="0" indent="0">
              <a:buNone/>
            </a:pPr>
            <a:endParaRPr lang="en-US" altLang="ko-KR" sz="1300" dirty="0"/>
          </a:p>
          <a:p>
            <a:pPr marL="0" indent="0">
              <a:buNone/>
            </a:pPr>
            <a:endParaRPr lang="en-US" altLang="ko-KR" sz="1300"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147</a:t>
            </a:fld>
            <a:endParaRPr lang="en-US" dirty="0"/>
          </a:p>
        </p:txBody>
      </p:sp>
      <p:sp>
        <p:nvSpPr>
          <p:cNvPr id="13" name="내용 개체 틀 1"/>
          <p:cNvSpPr txBox="1">
            <a:spLocks/>
          </p:cNvSpPr>
          <p:nvPr/>
        </p:nvSpPr>
        <p:spPr>
          <a:xfrm>
            <a:off x="5473005" y="575791"/>
            <a:ext cx="5688632" cy="4968552"/>
          </a:xfrm>
          <a:prstGeom prst="rect">
            <a:avLst/>
          </a:prstGeom>
        </p:spPr>
        <p:txBody>
          <a:bodyPr vert="horz" lIns="91440" tIns="45720" rIns="91440" bIns="45720" rtlCol="0">
            <a:noAutofit/>
          </a:bodyPr>
          <a:lstStyle>
            <a:lvl1pPr marL="324000" indent="-324000" algn="l" defTabSz="913755" rtl="0" eaLnBrk="1" latinLnBrk="0" hangingPunct="1">
              <a:lnSpc>
                <a:spcPct val="100000"/>
              </a:lnSpc>
              <a:spcBef>
                <a:spcPts val="1400"/>
              </a:spcBef>
              <a:buClr>
                <a:srgbClr val="506EA5"/>
              </a:buClr>
              <a:buFont typeface="돋움" pitchFamily="50" charset="-127"/>
              <a:buChar char="▐"/>
              <a:defRPr kumimoji="1" lang="ko-KR" altLang="en-US" sz="1800" b="1" kern="1200" baseline="0">
                <a:solidFill>
                  <a:schemeClr val="tx1"/>
                </a:solidFill>
                <a:latin typeface="맑은 고딕" pitchFamily="50" charset="-127"/>
                <a:ea typeface="맑은 고딕" pitchFamily="50" charset="-127"/>
                <a:cs typeface="+mn-cs"/>
              </a:defRPr>
            </a:lvl1pPr>
            <a:lvl2pPr marL="533400" indent="-190500" algn="l" defTabSz="913755" rtl="0" eaLnBrk="1" latinLnBrk="0" hangingPunct="1">
              <a:lnSpc>
                <a:spcPct val="100000"/>
              </a:lnSpc>
              <a:spcBef>
                <a:spcPts val="700"/>
              </a:spcBef>
              <a:buClr>
                <a:srgbClr val="506EA5"/>
              </a:buClr>
              <a:buFont typeface="Wingdings 3" pitchFamily="18" charset="2"/>
              <a:buChar char=""/>
              <a:defRPr kumimoji="1" lang="ko-KR" altLang="en-US" sz="1800" b="1" kern="1200" baseline="0">
                <a:solidFill>
                  <a:schemeClr val="tx1"/>
                </a:solidFill>
                <a:latin typeface="맑은 고딕" pitchFamily="50" charset="-127"/>
                <a:ea typeface="맑은 고딕" pitchFamily="50" charset="-127"/>
                <a:cs typeface="+mn-cs"/>
              </a:defRPr>
            </a:lvl2pPr>
            <a:lvl3pPr marL="704850" indent="-161925" algn="l" defTabSz="913755" rtl="0" eaLnBrk="1" latinLnBrk="0" hangingPunct="1">
              <a:lnSpc>
                <a:spcPct val="100000"/>
              </a:lnSpc>
              <a:spcBef>
                <a:spcPts val="700"/>
              </a:spcBef>
              <a:buClr>
                <a:srgbClr val="506EA5"/>
              </a:buClr>
              <a:buFont typeface="Arial" pitchFamily="34" charset="0"/>
              <a:buChar char="•"/>
              <a:defRPr kumimoji="1" lang="ko-KR" altLang="en-US" sz="1800" b="1" kern="1200" baseline="0">
                <a:solidFill>
                  <a:schemeClr val="tx1"/>
                </a:solidFill>
                <a:latin typeface="맑은 고딕" pitchFamily="50" charset="-127"/>
                <a:ea typeface="맑은 고딕" pitchFamily="50" charset="-127"/>
                <a:cs typeface="+mn-cs"/>
              </a:defRPr>
            </a:lvl3pPr>
            <a:lvl4pPr marL="900000" indent="-198000" algn="l" defTabSz="913755" rtl="0" eaLnBrk="1" latinLnBrk="0" hangingPunct="1">
              <a:lnSpc>
                <a:spcPct val="100000"/>
              </a:lnSpc>
              <a:spcBef>
                <a:spcPts val="700"/>
              </a:spcBef>
              <a:buClr>
                <a:srgbClr val="506EA5"/>
              </a:buClr>
              <a:buFont typeface="돋움" pitchFamily="50" charset="-127"/>
              <a:buChar char="-"/>
              <a:defRPr kumimoji="1" lang="ko-KR" altLang="en-US" sz="1800" b="1" kern="1200" baseline="0">
                <a:solidFill>
                  <a:schemeClr val="tx1"/>
                </a:solidFill>
                <a:latin typeface="맑은 고딕" pitchFamily="50" charset="-127"/>
                <a:ea typeface="맑은 고딕" pitchFamily="50" charset="-127"/>
                <a:cs typeface="+mn-cs"/>
              </a:defRPr>
            </a:lvl4pPr>
            <a:lvl5pPr marL="1104900" indent="-190500" algn="l" defTabSz="913755" rtl="0" eaLnBrk="1" latinLnBrk="0" hangingPunct="1">
              <a:lnSpc>
                <a:spcPct val="100000"/>
              </a:lnSpc>
              <a:spcBef>
                <a:spcPts val="700"/>
              </a:spcBef>
              <a:buClr>
                <a:srgbClr val="506EA5"/>
              </a:buClr>
              <a:buFont typeface="Arial" pitchFamily="34" charset="0"/>
              <a:buChar char="»"/>
              <a:defRPr kumimoji="1" lang="ko-KR" altLang="en-US" sz="1800" b="1" kern="1200" baseline="0">
                <a:solidFill>
                  <a:schemeClr val="tx1"/>
                </a:solidFill>
                <a:latin typeface="맑은 고딕" pitchFamily="50" charset="-127"/>
                <a:ea typeface="맑은 고딕" pitchFamily="50" charset="-127"/>
                <a:cs typeface="+mn-cs"/>
              </a:defRPr>
            </a:lvl5pPr>
            <a:lvl6pPr marL="2512835"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6972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660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3480"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ko-KR" altLang="en-US" dirty="0"/>
              <a:t>상대 경로로 파일 위치 지정</a:t>
            </a:r>
            <a:endParaRPr lang="en-US" altLang="ko-KR" dirty="0"/>
          </a:p>
          <a:p>
            <a:pPr marL="342900" lvl="1" indent="0">
              <a:buNone/>
            </a:pPr>
            <a:r>
              <a:rPr lang="en-US" altLang="ko-KR" sz="1400" dirty="0" err="1">
                <a:solidFill>
                  <a:srgbClr val="00B050"/>
                </a:solidFill>
              </a:rPr>
              <a:t>pi@raspberrypi</a:t>
            </a:r>
            <a:r>
              <a:rPr lang="en-US" altLang="ko-KR" sz="1400" dirty="0"/>
              <a:t> </a:t>
            </a:r>
            <a:r>
              <a:rPr lang="en-US" altLang="ko-KR" sz="1400" dirty="0">
                <a:solidFill>
                  <a:srgbClr val="0070C0"/>
                </a:solidFill>
              </a:rPr>
              <a:t>~ $ </a:t>
            </a:r>
            <a:r>
              <a:rPr lang="en-US" altLang="ko-KR" sz="1400" dirty="0" err="1"/>
              <a:t>mkdir</a:t>
            </a:r>
            <a:r>
              <a:rPr lang="en-US" altLang="ko-KR" sz="1400" dirty="0"/>
              <a:t> temp</a:t>
            </a:r>
          </a:p>
          <a:p>
            <a:pPr marL="342900" lvl="1" indent="0">
              <a:buNone/>
            </a:pPr>
            <a:r>
              <a:rPr lang="en-US" altLang="ko-KR" sz="1400" dirty="0" err="1">
                <a:solidFill>
                  <a:srgbClr val="00B050"/>
                </a:solidFill>
              </a:rPr>
              <a:t>pi@raspberrypi</a:t>
            </a:r>
            <a:r>
              <a:rPr lang="en-US" altLang="ko-KR" sz="1400" dirty="0"/>
              <a:t> </a:t>
            </a:r>
            <a:r>
              <a:rPr lang="en-US" altLang="ko-KR" sz="1400" dirty="0">
                <a:solidFill>
                  <a:srgbClr val="0070C0"/>
                </a:solidFill>
              </a:rPr>
              <a:t>~ $ </a:t>
            </a:r>
            <a:r>
              <a:rPr lang="en-US" altLang="ko-KR" sz="1400" dirty="0"/>
              <a:t>cd</a:t>
            </a:r>
            <a:r>
              <a:rPr lang="ko-KR" altLang="en-US" sz="1400" dirty="0"/>
              <a:t> </a:t>
            </a:r>
            <a:r>
              <a:rPr lang="en-US" altLang="ko-KR" sz="1400" dirty="0"/>
              <a:t>temp</a:t>
            </a:r>
          </a:p>
          <a:p>
            <a:pPr marL="0" indent="0">
              <a:buNone/>
            </a:pPr>
            <a:r>
              <a:rPr lang="en-US" altLang="ko-KR" sz="1400" dirty="0">
                <a:solidFill>
                  <a:srgbClr val="00B050"/>
                </a:solidFill>
              </a:rPr>
              <a:t>      </a:t>
            </a:r>
            <a:r>
              <a:rPr lang="en-US" altLang="ko-KR" sz="1400" dirty="0" err="1">
                <a:solidFill>
                  <a:srgbClr val="00B050"/>
                </a:solidFill>
              </a:rPr>
              <a:t>pi@raspberrypi</a:t>
            </a:r>
            <a:r>
              <a:rPr lang="en-US" altLang="ko-KR" sz="1400" dirty="0"/>
              <a:t> </a:t>
            </a:r>
            <a:r>
              <a:rPr lang="en-US" altLang="ko-KR" sz="1400" dirty="0">
                <a:solidFill>
                  <a:srgbClr val="0070C0"/>
                </a:solidFill>
              </a:rPr>
              <a:t>~/temp $ </a:t>
            </a:r>
            <a:r>
              <a:rPr lang="en-US" altLang="ko-KR" sz="1400" dirty="0" err="1"/>
              <a:t>mkdir</a:t>
            </a:r>
            <a:r>
              <a:rPr lang="en-US" altLang="ko-KR" sz="1400" dirty="0"/>
              <a:t> temp</a:t>
            </a:r>
          </a:p>
          <a:p>
            <a:pPr marL="0" indent="0">
              <a:buNone/>
            </a:pPr>
            <a:r>
              <a:rPr lang="en-US" altLang="ko-KR" sz="1400" dirty="0">
                <a:solidFill>
                  <a:srgbClr val="00B050"/>
                </a:solidFill>
              </a:rPr>
              <a:t>      </a:t>
            </a:r>
            <a:r>
              <a:rPr lang="en-US" altLang="ko-KR" sz="1400" dirty="0" err="1">
                <a:solidFill>
                  <a:srgbClr val="00B050"/>
                </a:solidFill>
              </a:rPr>
              <a:t>pi@raspberrypi</a:t>
            </a:r>
            <a:r>
              <a:rPr lang="en-US" altLang="ko-KR" sz="1400" dirty="0"/>
              <a:t> </a:t>
            </a:r>
            <a:r>
              <a:rPr lang="en-US" altLang="ko-KR" sz="1400" dirty="0">
                <a:solidFill>
                  <a:srgbClr val="0070C0"/>
                </a:solidFill>
              </a:rPr>
              <a:t>~/temp $ </a:t>
            </a:r>
            <a:r>
              <a:rPr lang="en-US" altLang="ko-KR" sz="1400" dirty="0"/>
              <a:t>cd temp</a:t>
            </a:r>
          </a:p>
          <a:p>
            <a:pPr marL="0" indent="0">
              <a:buNone/>
            </a:pPr>
            <a:r>
              <a:rPr lang="en-US" altLang="ko-KR" sz="1400" dirty="0">
                <a:solidFill>
                  <a:srgbClr val="00B050"/>
                </a:solidFill>
              </a:rPr>
              <a:t>      </a:t>
            </a:r>
            <a:r>
              <a:rPr lang="en-US" altLang="ko-KR" sz="1400" dirty="0" err="1">
                <a:solidFill>
                  <a:srgbClr val="00B050"/>
                </a:solidFill>
              </a:rPr>
              <a:t>pi@raspberrypi</a:t>
            </a:r>
            <a:r>
              <a:rPr lang="en-US" altLang="ko-KR" sz="1400" dirty="0"/>
              <a:t> </a:t>
            </a:r>
            <a:r>
              <a:rPr lang="en-US" altLang="ko-KR" sz="1400" dirty="0">
                <a:solidFill>
                  <a:srgbClr val="0070C0"/>
                </a:solidFill>
              </a:rPr>
              <a:t>~ /temp/temp $ </a:t>
            </a:r>
            <a:r>
              <a:rPr lang="en-US" altLang="ko-KR" sz="1400" dirty="0"/>
              <a:t>ls</a:t>
            </a:r>
          </a:p>
          <a:p>
            <a:pPr marL="0" indent="0">
              <a:buNone/>
            </a:pPr>
            <a:r>
              <a:rPr lang="en-US" altLang="ko-KR" sz="1400" dirty="0">
                <a:solidFill>
                  <a:srgbClr val="00B050"/>
                </a:solidFill>
              </a:rPr>
              <a:t>      </a:t>
            </a:r>
            <a:r>
              <a:rPr lang="en-US" altLang="ko-KR" sz="1400" dirty="0" err="1">
                <a:solidFill>
                  <a:srgbClr val="00B050"/>
                </a:solidFill>
              </a:rPr>
              <a:t>pi@raspberrypi</a:t>
            </a:r>
            <a:r>
              <a:rPr lang="en-US" altLang="ko-KR" sz="1400" dirty="0"/>
              <a:t> </a:t>
            </a:r>
            <a:r>
              <a:rPr lang="en-US" altLang="ko-KR" sz="1400" dirty="0">
                <a:solidFill>
                  <a:srgbClr val="0070C0"/>
                </a:solidFill>
              </a:rPr>
              <a:t>~ /temp/temp $ </a:t>
            </a:r>
            <a:r>
              <a:rPr lang="en-US" altLang="ko-KR" sz="1400" dirty="0"/>
              <a:t>cp ../../workspace/s.txt ./</a:t>
            </a:r>
          </a:p>
          <a:p>
            <a:pPr marL="0" indent="0">
              <a:buNone/>
            </a:pPr>
            <a:r>
              <a:rPr lang="en-US" altLang="ko-KR" sz="1400" dirty="0"/>
              <a:t>      </a:t>
            </a:r>
            <a:r>
              <a:rPr lang="en-US" altLang="ko-KR" sz="1400" dirty="0" err="1">
                <a:solidFill>
                  <a:srgbClr val="00B050"/>
                </a:solidFill>
              </a:rPr>
              <a:t>pi@raspberrypi</a:t>
            </a:r>
            <a:r>
              <a:rPr lang="en-US" altLang="ko-KR" sz="1400" dirty="0"/>
              <a:t> </a:t>
            </a:r>
            <a:r>
              <a:rPr lang="en-US" altLang="ko-KR" sz="1400" dirty="0">
                <a:solidFill>
                  <a:srgbClr val="0070C0"/>
                </a:solidFill>
              </a:rPr>
              <a:t>~ /temp/temp $ </a:t>
            </a:r>
            <a:r>
              <a:rPr lang="en-US" altLang="ko-KR" sz="1400" dirty="0"/>
              <a:t>ls</a:t>
            </a:r>
          </a:p>
          <a:p>
            <a:pPr marL="0" indent="0">
              <a:buNone/>
            </a:pPr>
            <a:r>
              <a:rPr lang="en-US" altLang="ko-KR" sz="1400" dirty="0">
                <a:solidFill>
                  <a:srgbClr val="00B050"/>
                </a:solidFill>
              </a:rPr>
              <a:t>      </a:t>
            </a:r>
            <a:r>
              <a:rPr lang="en-US" altLang="ko-KR" sz="1400" dirty="0" err="1">
                <a:solidFill>
                  <a:srgbClr val="00B050"/>
                </a:solidFill>
              </a:rPr>
              <a:t>pi@raspberrypi</a:t>
            </a:r>
            <a:r>
              <a:rPr lang="en-US" altLang="ko-KR" sz="1400" dirty="0"/>
              <a:t> </a:t>
            </a:r>
            <a:r>
              <a:rPr lang="en-US" altLang="ko-KR" sz="1400" dirty="0">
                <a:solidFill>
                  <a:srgbClr val="0070C0"/>
                </a:solidFill>
              </a:rPr>
              <a:t>~ /temp/temp $ </a:t>
            </a:r>
            <a:r>
              <a:rPr lang="en-US" altLang="ko-KR" sz="1400" dirty="0"/>
              <a:t>rm s.txt</a:t>
            </a:r>
          </a:p>
          <a:p>
            <a:pPr marL="0" indent="0">
              <a:buNone/>
            </a:pPr>
            <a:r>
              <a:rPr lang="en-US" altLang="ko-KR" sz="1400" dirty="0"/>
              <a:t>      </a:t>
            </a:r>
            <a:r>
              <a:rPr lang="en-US" altLang="ko-KR" sz="1400" dirty="0" err="1">
                <a:solidFill>
                  <a:srgbClr val="00B050"/>
                </a:solidFill>
              </a:rPr>
              <a:t>pi@raspberrypi</a:t>
            </a:r>
            <a:r>
              <a:rPr lang="en-US" altLang="ko-KR" sz="1400" dirty="0"/>
              <a:t> </a:t>
            </a:r>
            <a:r>
              <a:rPr lang="en-US" altLang="ko-KR" sz="1400" dirty="0">
                <a:solidFill>
                  <a:srgbClr val="0070C0"/>
                </a:solidFill>
              </a:rPr>
              <a:t>~ /temp/temp $ </a:t>
            </a:r>
            <a:r>
              <a:rPr lang="en-US" altLang="ko-KR" sz="1400" dirty="0"/>
              <a:t>cd ..</a:t>
            </a:r>
          </a:p>
          <a:p>
            <a:r>
              <a:rPr lang="ko-KR" altLang="en-US" dirty="0"/>
              <a:t>디렉토리</a:t>
            </a:r>
            <a:r>
              <a:rPr lang="en-US" altLang="ko-KR" dirty="0"/>
              <a:t>(</a:t>
            </a:r>
            <a:r>
              <a:rPr lang="ko-KR" altLang="en-US" dirty="0"/>
              <a:t>폴더</a:t>
            </a:r>
            <a:r>
              <a:rPr lang="en-US" altLang="ko-KR" dirty="0"/>
              <a:t>) </a:t>
            </a:r>
            <a:r>
              <a:rPr lang="ko-KR" altLang="en-US" dirty="0"/>
              <a:t>삭제</a:t>
            </a:r>
            <a:endParaRPr lang="en-US" altLang="ko-KR" dirty="0"/>
          </a:p>
          <a:p>
            <a:pPr marL="0" indent="0">
              <a:buNone/>
            </a:pPr>
            <a:r>
              <a:rPr lang="en-US" altLang="ko-KR" sz="1400" dirty="0"/>
              <a:t>      </a:t>
            </a:r>
            <a:r>
              <a:rPr lang="en-US" altLang="ko-KR" sz="1400" dirty="0" err="1">
                <a:solidFill>
                  <a:srgbClr val="00B050"/>
                </a:solidFill>
              </a:rPr>
              <a:t>pi@raspberrypi</a:t>
            </a:r>
            <a:r>
              <a:rPr lang="en-US" altLang="ko-KR" sz="1400" dirty="0"/>
              <a:t> </a:t>
            </a:r>
            <a:r>
              <a:rPr lang="en-US" altLang="ko-KR" sz="1400" dirty="0">
                <a:solidFill>
                  <a:srgbClr val="0070C0"/>
                </a:solidFill>
              </a:rPr>
              <a:t>~ /temp $ </a:t>
            </a:r>
            <a:r>
              <a:rPr lang="en-US" altLang="ko-KR" sz="1400" dirty="0" err="1"/>
              <a:t>rmdir</a:t>
            </a:r>
            <a:r>
              <a:rPr lang="en-US" altLang="ko-KR" sz="1400" dirty="0"/>
              <a:t> temp</a:t>
            </a:r>
          </a:p>
          <a:p>
            <a:pPr marL="0" indent="0">
              <a:buNone/>
            </a:pPr>
            <a:r>
              <a:rPr lang="en-US" altLang="ko-KR" sz="1400" dirty="0">
                <a:solidFill>
                  <a:srgbClr val="00B050"/>
                </a:solidFill>
              </a:rPr>
              <a:t>      </a:t>
            </a:r>
            <a:r>
              <a:rPr lang="en-US" altLang="ko-KR" sz="1400" dirty="0" err="1">
                <a:solidFill>
                  <a:srgbClr val="00B050"/>
                </a:solidFill>
              </a:rPr>
              <a:t>pi@raspberrypi</a:t>
            </a:r>
            <a:r>
              <a:rPr lang="en-US" altLang="ko-KR" sz="1400" dirty="0"/>
              <a:t> </a:t>
            </a:r>
            <a:r>
              <a:rPr lang="en-US" altLang="ko-KR" sz="1400" dirty="0">
                <a:solidFill>
                  <a:srgbClr val="0070C0"/>
                </a:solidFill>
              </a:rPr>
              <a:t>~ /temp $ </a:t>
            </a:r>
            <a:r>
              <a:rPr lang="en-US" altLang="ko-KR" sz="1400" dirty="0"/>
              <a:t>ls</a:t>
            </a:r>
          </a:p>
          <a:p>
            <a:pPr marL="0" indent="0">
              <a:buNone/>
            </a:pPr>
            <a:r>
              <a:rPr lang="en-US" altLang="ko-KR" sz="1400" dirty="0"/>
              <a:t>      </a:t>
            </a:r>
            <a:r>
              <a:rPr lang="en-US" altLang="ko-KR" sz="1400" dirty="0" err="1">
                <a:solidFill>
                  <a:srgbClr val="00B050"/>
                </a:solidFill>
              </a:rPr>
              <a:t>pi@raspberrypi</a:t>
            </a:r>
            <a:r>
              <a:rPr lang="en-US" altLang="ko-KR" sz="1400" dirty="0"/>
              <a:t> </a:t>
            </a:r>
            <a:r>
              <a:rPr lang="en-US" altLang="ko-KR" sz="1400" dirty="0">
                <a:solidFill>
                  <a:srgbClr val="0070C0"/>
                </a:solidFill>
              </a:rPr>
              <a:t>~ /temp $ </a:t>
            </a:r>
            <a:r>
              <a:rPr lang="en-US" altLang="ko-KR" sz="1400" dirty="0"/>
              <a:t>cd</a:t>
            </a:r>
          </a:p>
        </p:txBody>
      </p:sp>
    </p:spTree>
    <p:extLst>
      <p:ext uri="{BB962C8B-B14F-4D97-AF65-F5344CB8AC3E}">
        <p14:creationId xmlns:p14="http://schemas.microsoft.com/office/powerpoint/2010/main" val="297110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에디터</a:t>
            </a:r>
          </a:p>
        </p:txBody>
      </p:sp>
      <p:sp>
        <p:nvSpPr>
          <p:cNvPr id="2" name="내용 개체 틀 1"/>
          <p:cNvSpPr>
            <a:spLocks noGrp="1"/>
          </p:cNvSpPr>
          <p:nvPr>
            <p:ph sz="quarter" idx="11"/>
          </p:nvPr>
        </p:nvSpPr>
        <p:spPr>
          <a:xfrm>
            <a:off x="266400" y="503783"/>
            <a:ext cx="10704880" cy="5182218"/>
          </a:xfrm>
        </p:spPr>
        <p:txBody>
          <a:bodyPr/>
          <a:lstStyle/>
          <a:p>
            <a:r>
              <a:rPr lang="en-US" altLang="ko-KR" dirty="0"/>
              <a:t>Nano </a:t>
            </a:r>
            <a:r>
              <a:rPr lang="ko-KR" altLang="en-US" dirty="0"/>
              <a:t>에디터</a:t>
            </a:r>
            <a:endParaRPr lang="en-US" altLang="ko-KR" dirty="0"/>
          </a:p>
          <a:p>
            <a:pPr lvl="2"/>
            <a:r>
              <a:rPr lang="en-US" altLang="ko-KR" dirty="0"/>
              <a:t>workspace </a:t>
            </a:r>
            <a:r>
              <a:rPr lang="ko-KR" altLang="en-US" dirty="0"/>
              <a:t>디렉토리로 이동</a:t>
            </a:r>
            <a:endParaRPr lang="en-US" altLang="ko-KR" dirty="0"/>
          </a:p>
          <a:p>
            <a:pPr lvl="1"/>
            <a:r>
              <a:rPr lang="ko-KR" altLang="en-US" dirty="0"/>
              <a:t>사용 예</a:t>
            </a:r>
            <a:endParaRPr lang="en-US" altLang="ko-KR" dirty="0"/>
          </a:p>
          <a:p>
            <a:pPr lvl="2"/>
            <a:r>
              <a:rPr lang="en-US" altLang="ko-KR" dirty="0" err="1">
                <a:solidFill>
                  <a:srgbClr val="00B050"/>
                </a:solidFill>
              </a:rPr>
              <a:t>pi@raspberrypi</a:t>
            </a:r>
            <a:r>
              <a:rPr lang="en-US" altLang="ko-KR" dirty="0"/>
              <a:t> </a:t>
            </a:r>
            <a:r>
              <a:rPr lang="en-US" altLang="ko-KR" dirty="0">
                <a:solidFill>
                  <a:srgbClr val="0070C0"/>
                </a:solidFill>
              </a:rPr>
              <a:t>~/</a:t>
            </a:r>
            <a:r>
              <a:rPr lang="en-US" altLang="ko-KR" dirty="0" err="1">
                <a:solidFill>
                  <a:srgbClr val="0070C0"/>
                </a:solidFill>
              </a:rPr>
              <a:t>worksapce</a:t>
            </a:r>
            <a:r>
              <a:rPr lang="en-US" altLang="ko-KR" dirty="0">
                <a:solidFill>
                  <a:srgbClr val="0070C0"/>
                </a:solidFill>
              </a:rPr>
              <a:t> $</a:t>
            </a:r>
            <a:r>
              <a:rPr lang="en-US" altLang="ko-KR" dirty="0"/>
              <a:t> nano test.txt</a:t>
            </a:r>
          </a:p>
          <a:p>
            <a:pPr lvl="3"/>
            <a:r>
              <a:rPr lang="ko-KR" altLang="en-US" dirty="0"/>
              <a:t>파일 명을 지정하고 </a:t>
            </a:r>
            <a:r>
              <a:rPr lang="en-US" altLang="ko-KR" dirty="0"/>
              <a:t>nano </a:t>
            </a:r>
            <a:r>
              <a:rPr lang="ko-KR" altLang="en-US" dirty="0"/>
              <a:t>에디터 오픈</a:t>
            </a:r>
            <a:endParaRPr lang="en-US" altLang="ko-KR" dirty="0"/>
          </a:p>
          <a:p>
            <a:pPr lvl="2"/>
            <a:r>
              <a:rPr lang="en-US" altLang="ko-KR" dirty="0" err="1">
                <a:solidFill>
                  <a:srgbClr val="00B050"/>
                </a:solidFill>
              </a:rPr>
              <a:t>pi@raspberrypi</a:t>
            </a:r>
            <a:r>
              <a:rPr lang="en-US" altLang="ko-KR" dirty="0"/>
              <a:t> </a:t>
            </a:r>
            <a:r>
              <a:rPr lang="en-US" altLang="ko-KR" dirty="0">
                <a:solidFill>
                  <a:srgbClr val="0070C0"/>
                </a:solidFill>
              </a:rPr>
              <a:t>~/workspace $</a:t>
            </a:r>
            <a:r>
              <a:rPr lang="en-US" altLang="ko-KR" dirty="0"/>
              <a:t> nano</a:t>
            </a:r>
          </a:p>
          <a:p>
            <a:pPr lvl="3"/>
            <a:r>
              <a:rPr lang="ko-KR" altLang="en-US" dirty="0"/>
              <a:t>파일명 지정 없이 </a:t>
            </a:r>
            <a:r>
              <a:rPr lang="en-US" altLang="ko-KR" dirty="0"/>
              <a:t>nano </a:t>
            </a:r>
            <a:r>
              <a:rPr lang="ko-KR" altLang="en-US" dirty="0"/>
              <a:t>에디터 오픈</a:t>
            </a:r>
            <a:endParaRPr lang="en-US" altLang="ko-KR" dirty="0"/>
          </a:p>
          <a:p>
            <a:pPr lvl="1"/>
            <a:r>
              <a:rPr lang="ko-KR" altLang="en-US" dirty="0"/>
              <a:t>파일</a:t>
            </a:r>
            <a:r>
              <a:rPr lang="en-US" altLang="ko-KR" dirty="0"/>
              <a:t> </a:t>
            </a:r>
            <a:r>
              <a:rPr lang="ko-KR" altLang="en-US" dirty="0"/>
              <a:t>편집</a:t>
            </a:r>
            <a:endParaRPr lang="en-US" altLang="ko-KR" dirty="0"/>
          </a:p>
          <a:p>
            <a:pPr lvl="2"/>
            <a:r>
              <a:rPr lang="en-US" altLang="ko-KR" dirty="0" err="1"/>
              <a:t>Hellow</a:t>
            </a:r>
            <a:r>
              <a:rPr lang="ko-KR" altLang="en-US" dirty="0"/>
              <a:t> </a:t>
            </a:r>
            <a:r>
              <a:rPr lang="en-US" altLang="ko-KR" dirty="0"/>
              <a:t>World!</a:t>
            </a:r>
          </a:p>
          <a:p>
            <a:pPr lvl="1"/>
            <a:r>
              <a:rPr lang="ko-KR" altLang="en-US" dirty="0"/>
              <a:t>에디터 명령</a:t>
            </a:r>
            <a:r>
              <a:rPr lang="en-US" altLang="ko-KR" dirty="0"/>
              <a:t>(</a:t>
            </a:r>
            <a:r>
              <a:rPr lang="ko-KR" altLang="en-US" dirty="0"/>
              <a:t>저장</a:t>
            </a:r>
            <a:r>
              <a:rPr lang="en-US" altLang="ko-KR" dirty="0"/>
              <a:t>/</a:t>
            </a:r>
            <a:r>
              <a:rPr lang="ko-KR" altLang="en-US" dirty="0"/>
              <a:t>종료</a:t>
            </a:r>
            <a:r>
              <a:rPr lang="en-US" altLang="ko-KR" dirty="0"/>
              <a:t>)</a:t>
            </a:r>
          </a:p>
          <a:p>
            <a:pPr lvl="2"/>
            <a:r>
              <a:rPr lang="en-US" altLang="ko-KR" dirty="0"/>
              <a:t>File save : ^o  </a:t>
            </a:r>
            <a:r>
              <a:rPr lang="en-US" altLang="ko-KR" dirty="0">
                <a:solidFill>
                  <a:schemeClr val="bg1">
                    <a:lumMod val="75000"/>
                  </a:schemeClr>
                </a:solidFill>
                <a:sym typeface="Wingdings" panose="05000000000000000000" pitchFamily="2" charset="2"/>
              </a:rPr>
              <a:t>[Enter]</a:t>
            </a:r>
          </a:p>
          <a:p>
            <a:pPr lvl="3"/>
            <a:r>
              <a:rPr lang="en-US" altLang="ko-KR" dirty="0">
                <a:sym typeface="Wingdings" panose="05000000000000000000" pitchFamily="2" charset="2"/>
              </a:rPr>
              <a:t>Enter </a:t>
            </a:r>
            <a:r>
              <a:rPr lang="ko-KR" altLang="en-US" dirty="0">
                <a:sym typeface="Wingdings" panose="05000000000000000000" pitchFamily="2" charset="2"/>
              </a:rPr>
              <a:t>입력하기 전에 파일 이름 수정 가능</a:t>
            </a:r>
            <a:endParaRPr lang="en-US" altLang="ko-KR" dirty="0"/>
          </a:p>
          <a:p>
            <a:pPr lvl="2"/>
            <a:r>
              <a:rPr lang="en-US" altLang="ko-KR" dirty="0"/>
              <a:t>Exit : ^x</a:t>
            </a:r>
          </a:p>
          <a:p>
            <a:pPr lvl="2"/>
            <a:r>
              <a:rPr lang="en-US" altLang="ko-KR" dirty="0" err="1">
                <a:solidFill>
                  <a:srgbClr val="00B050"/>
                </a:solidFill>
              </a:rPr>
              <a:t>pi@raspberrypi</a:t>
            </a:r>
            <a:r>
              <a:rPr lang="en-US" altLang="ko-KR" dirty="0"/>
              <a:t> </a:t>
            </a:r>
            <a:r>
              <a:rPr lang="en-US" altLang="ko-KR" dirty="0">
                <a:solidFill>
                  <a:srgbClr val="0070C0"/>
                </a:solidFill>
              </a:rPr>
              <a:t>~/workspace $ </a:t>
            </a:r>
            <a:r>
              <a:rPr lang="en-US" altLang="ko-KR" dirty="0"/>
              <a:t>ls</a:t>
            </a:r>
          </a:p>
          <a:p>
            <a:pPr marL="542925" lvl="2" indent="0">
              <a:buNone/>
            </a:pPr>
            <a:endParaRPr lang="en-US" altLang="ko-KR" dirty="0"/>
          </a:p>
          <a:p>
            <a:pPr marL="0" indent="0">
              <a:buNone/>
            </a:pP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148</a:t>
            </a:fld>
            <a:endParaRPr lang="en-US" dirty="0"/>
          </a:p>
        </p:txBody>
      </p:sp>
      <p:pic>
        <p:nvPicPr>
          <p:cNvPr id="5" name="그림 4">
            <a:extLst>
              <a:ext uri="{FF2B5EF4-FFF2-40B4-BE49-F238E27FC236}">
                <a16:creationId xmlns:a16="http://schemas.microsoft.com/office/drawing/2014/main" id="{2CA6B0E8-0691-412B-AF5B-EE1785C0A20B}"/>
              </a:ext>
            </a:extLst>
          </p:cNvPr>
          <p:cNvPicPr>
            <a:picLocks noChangeAspect="1"/>
          </p:cNvPicPr>
          <p:nvPr/>
        </p:nvPicPr>
        <p:blipFill>
          <a:blip r:embed="rId3"/>
          <a:stretch>
            <a:fillRect/>
          </a:stretch>
        </p:blipFill>
        <p:spPr>
          <a:xfrm>
            <a:off x="4968413" y="1295872"/>
            <a:ext cx="5947410" cy="2126933"/>
          </a:xfrm>
          <a:prstGeom prst="rect">
            <a:avLst/>
          </a:prstGeom>
        </p:spPr>
      </p:pic>
      <p:pic>
        <p:nvPicPr>
          <p:cNvPr id="8" name="그림 7">
            <a:extLst>
              <a:ext uri="{FF2B5EF4-FFF2-40B4-BE49-F238E27FC236}">
                <a16:creationId xmlns:a16="http://schemas.microsoft.com/office/drawing/2014/main" id="{6038C62E-05A5-46A5-893B-89EB530B0996}"/>
              </a:ext>
            </a:extLst>
          </p:cNvPr>
          <p:cNvPicPr>
            <a:picLocks noChangeAspect="1"/>
          </p:cNvPicPr>
          <p:nvPr/>
        </p:nvPicPr>
        <p:blipFill>
          <a:blip r:embed="rId4"/>
          <a:stretch>
            <a:fillRect/>
          </a:stretch>
        </p:blipFill>
        <p:spPr>
          <a:xfrm>
            <a:off x="4968413" y="3568804"/>
            <a:ext cx="5907405" cy="2106930"/>
          </a:xfrm>
          <a:prstGeom prst="rect">
            <a:avLst/>
          </a:prstGeom>
        </p:spPr>
      </p:pic>
    </p:spTree>
    <p:extLst>
      <p:ext uri="{BB962C8B-B14F-4D97-AF65-F5344CB8AC3E}">
        <p14:creationId xmlns:p14="http://schemas.microsoft.com/office/powerpoint/2010/main" val="32420179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에디터</a:t>
            </a:r>
          </a:p>
        </p:txBody>
      </p:sp>
      <p:sp>
        <p:nvSpPr>
          <p:cNvPr id="2" name="내용 개체 틀 1"/>
          <p:cNvSpPr>
            <a:spLocks noGrp="1"/>
          </p:cNvSpPr>
          <p:nvPr>
            <p:ph sz="quarter" idx="11"/>
          </p:nvPr>
        </p:nvSpPr>
        <p:spPr>
          <a:xfrm>
            <a:off x="266400" y="503783"/>
            <a:ext cx="10704880" cy="5182218"/>
          </a:xfrm>
        </p:spPr>
        <p:txBody>
          <a:bodyPr/>
          <a:lstStyle/>
          <a:p>
            <a:r>
              <a:rPr lang="en-US" altLang="ko-KR" dirty="0"/>
              <a:t>Nano </a:t>
            </a:r>
            <a:r>
              <a:rPr lang="ko-KR" altLang="en-US" dirty="0"/>
              <a:t>에디터 예제 </a:t>
            </a:r>
            <a:r>
              <a:rPr lang="en-US" altLang="ko-KR" dirty="0"/>
              <a:t>I</a:t>
            </a:r>
          </a:p>
          <a:p>
            <a:pPr lvl="1"/>
            <a:r>
              <a:rPr lang="en-US" altLang="ko-KR" dirty="0"/>
              <a:t>Nano</a:t>
            </a:r>
            <a:r>
              <a:rPr lang="ko-KR" altLang="en-US" dirty="0"/>
              <a:t>를 이용하여 </a:t>
            </a:r>
            <a:r>
              <a:rPr lang="en-US" altLang="ko-KR" dirty="0"/>
              <a:t>Python </a:t>
            </a:r>
            <a:r>
              <a:rPr lang="ko-KR" altLang="en-US" dirty="0"/>
              <a:t>소스코드</a:t>
            </a:r>
            <a:r>
              <a:rPr lang="en-US" altLang="ko-KR" dirty="0"/>
              <a:t>(</a:t>
            </a:r>
            <a:r>
              <a:rPr lang="ko-KR" altLang="en-US" dirty="0"/>
              <a:t>확장자는 </a:t>
            </a:r>
            <a:r>
              <a:rPr lang="en-US" altLang="ko-KR" dirty="0" err="1"/>
              <a:t>py</a:t>
            </a:r>
            <a:r>
              <a:rPr lang="en-US" altLang="ko-KR" dirty="0"/>
              <a:t>)</a:t>
            </a:r>
            <a:r>
              <a:rPr lang="ko-KR" altLang="en-US" dirty="0"/>
              <a:t> 작성</a:t>
            </a:r>
            <a:endParaRPr lang="en-US" altLang="ko-KR" dirty="0"/>
          </a:p>
          <a:p>
            <a:pPr lvl="1"/>
            <a:r>
              <a:rPr lang="en-US" altLang="ko-KR" dirty="0" err="1">
                <a:solidFill>
                  <a:srgbClr val="00B050"/>
                </a:solidFill>
              </a:rPr>
              <a:t>pi@raspberrypi</a:t>
            </a:r>
            <a:r>
              <a:rPr lang="en-US" altLang="ko-KR" dirty="0"/>
              <a:t> </a:t>
            </a:r>
            <a:r>
              <a:rPr lang="en-US" altLang="ko-KR" dirty="0">
                <a:solidFill>
                  <a:srgbClr val="0070C0"/>
                </a:solidFill>
              </a:rPr>
              <a:t>~/</a:t>
            </a:r>
            <a:r>
              <a:rPr lang="en-US" altLang="ko-KR" dirty="0" err="1">
                <a:solidFill>
                  <a:srgbClr val="0070C0"/>
                </a:solidFill>
              </a:rPr>
              <a:t>worksapce</a:t>
            </a:r>
            <a:r>
              <a:rPr lang="en-US" altLang="ko-KR" dirty="0">
                <a:solidFill>
                  <a:srgbClr val="0070C0"/>
                </a:solidFill>
              </a:rPr>
              <a:t> $ </a:t>
            </a:r>
            <a:r>
              <a:rPr lang="en-US" altLang="ko-KR" dirty="0"/>
              <a:t>nano hello.py</a:t>
            </a:r>
          </a:p>
          <a:p>
            <a:pPr lvl="1"/>
            <a:endParaRPr lang="en-US" altLang="ko-KR" dirty="0">
              <a:solidFill>
                <a:srgbClr val="00B050"/>
              </a:solidFill>
            </a:endParaRPr>
          </a:p>
          <a:p>
            <a:pPr lvl="1"/>
            <a:endParaRPr lang="en-US" altLang="ko-KR" dirty="0">
              <a:solidFill>
                <a:srgbClr val="00B050"/>
              </a:solidFill>
            </a:endParaRPr>
          </a:p>
          <a:p>
            <a:pPr lvl="1"/>
            <a:endParaRPr lang="en-US" altLang="ko-KR" dirty="0">
              <a:solidFill>
                <a:srgbClr val="00B050"/>
              </a:solidFill>
            </a:endParaRPr>
          </a:p>
          <a:p>
            <a:pPr lvl="1"/>
            <a:endParaRPr lang="en-US" altLang="ko-KR" dirty="0">
              <a:solidFill>
                <a:srgbClr val="00B050"/>
              </a:solidFill>
            </a:endParaRPr>
          </a:p>
          <a:p>
            <a:pPr lvl="1"/>
            <a:endParaRPr lang="en-US" altLang="ko-KR" dirty="0">
              <a:solidFill>
                <a:srgbClr val="00B050"/>
              </a:solidFill>
            </a:endParaRPr>
          </a:p>
          <a:p>
            <a:pPr lvl="1"/>
            <a:endParaRPr lang="en-US" altLang="ko-KR" dirty="0">
              <a:solidFill>
                <a:srgbClr val="00B050"/>
              </a:solidFill>
            </a:endParaRPr>
          </a:p>
          <a:p>
            <a:pPr lvl="2"/>
            <a:endParaRPr lang="en-US" altLang="ko-KR" dirty="0"/>
          </a:p>
          <a:p>
            <a:pPr lvl="2"/>
            <a:r>
              <a:rPr lang="ko-KR" altLang="en-US" dirty="0"/>
              <a:t>자장</a:t>
            </a:r>
            <a:r>
              <a:rPr lang="en-US" altLang="ko-KR" dirty="0"/>
              <a:t>(^o, </a:t>
            </a:r>
            <a:r>
              <a:rPr lang="en-US" altLang="ko-KR" dirty="0">
                <a:solidFill>
                  <a:schemeClr val="bg1">
                    <a:lumMod val="65000"/>
                  </a:schemeClr>
                </a:solidFill>
              </a:rPr>
              <a:t>[Enter]</a:t>
            </a:r>
            <a:r>
              <a:rPr lang="en-US" altLang="ko-KR" dirty="0"/>
              <a:t>) </a:t>
            </a:r>
            <a:r>
              <a:rPr lang="ko-KR" altLang="en-US" dirty="0"/>
              <a:t>후</a:t>
            </a:r>
            <a:r>
              <a:rPr lang="en-US" altLang="ko-KR" dirty="0"/>
              <a:t> </a:t>
            </a:r>
            <a:r>
              <a:rPr lang="ko-KR" altLang="en-US" dirty="0"/>
              <a:t>종료</a:t>
            </a:r>
            <a:r>
              <a:rPr lang="en-US" altLang="ko-KR" dirty="0"/>
              <a:t>(^x)</a:t>
            </a:r>
          </a:p>
          <a:p>
            <a:pPr lvl="1"/>
            <a:r>
              <a:rPr lang="en-US" altLang="ko-KR" dirty="0" err="1">
                <a:solidFill>
                  <a:srgbClr val="00B050"/>
                </a:solidFill>
              </a:rPr>
              <a:t>pi@raspberrypi</a:t>
            </a:r>
            <a:r>
              <a:rPr lang="en-US" altLang="ko-KR" dirty="0"/>
              <a:t> </a:t>
            </a:r>
            <a:r>
              <a:rPr lang="en-US" altLang="ko-KR" dirty="0">
                <a:solidFill>
                  <a:srgbClr val="0070C0"/>
                </a:solidFill>
              </a:rPr>
              <a:t>~/</a:t>
            </a:r>
            <a:r>
              <a:rPr lang="en-US" altLang="ko-KR" dirty="0" err="1">
                <a:solidFill>
                  <a:srgbClr val="0070C0"/>
                </a:solidFill>
              </a:rPr>
              <a:t>worksapce</a:t>
            </a:r>
            <a:r>
              <a:rPr lang="en-US" altLang="ko-KR" dirty="0">
                <a:solidFill>
                  <a:srgbClr val="0070C0"/>
                </a:solidFill>
              </a:rPr>
              <a:t> $ </a:t>
            </a:r>
            <a:r>
              <a:rPr lang="en-US" altLang="ko-KR" dirty="0"/>
              <a:t>ls</a:t>
            </a:r>
          </a:p>
          <a:p>
            <a:pPr lvl="1"/>
            <a:r>
              <a:rPr lang="en-US" altLang="ko-KR" dirty="0"/>
              <a:t>Python</a:t>
            </a:r>
            <a:r>
              <a:rPr lang="ko-KR" altLang="en-US" dirty="0"/>
              <a:t> </a:t>
            </a:r>
            <a:r>
              <a:rPr lang="en-US" altLang="ko-KR" dirty="0"/>
              <a:t>code </a:t>
            </a:r>
            <a:r>
              <a:rPr lang="ko-KR" altLang="en-US" dirty="0"/>
              <a:t>실행 </a:t>
            </a:r>
            <a:r>
              <a:rPr lang="en-US" altLang="ko-KR" dirty="0">
                <a:sym typeface="Wingdings" panose="05000000000000000000" pitchFamily="2" charset="2"/>
              </a:rPr>
              <a:t></a:t>
            </a:r>
            <a:r>
              <a:rPr lang="en-US" altLang="ko-KR" dirty="0">
                <a:solidFill>
                  <a:srgbClr val="0070C0"/>
                </a:solidFill>
                <a:sym typeface="Wingdings" panose="05000000000000000000" pitchFamily="2" charset="2"/>
              </a:rPr>
              <a:t> </a:t>
            </a:r>
            <a:r>
              <a:rPr lang="en-US" altLang="ko-KR" dirty="0" err="1">
                <a:solidFill>
                  <a:srgbClr val="00B050"/>
                </a:solidFill>
              </a:rPr>
              <a:t>pi@raspberrypi</a:t>
            </a:r>
            <a:r>
              <a:rPr lang="en-US" altLang="ko-KR" dirty="0"/>
              <a:t> </a:t>
            </a:r>
            <a:r>
              <a:rPr lang="en-US" altLang="ko-KR" dirty="0">
                <a:solidFill>
                  <a:srgbClr val="0070C0"/>
                </a:solidFill>
              </a:rPr>
              <a:t>~/</a:t>
            </a:r>
            <a:r>
              <a:rPr lang="en-US" altLang="ko-KR" dirty="0" err="1">
                <a:solidFill>
                  <a:srgbClr val="0070C0"/>
                </a:solidFill>
              </a:rPr>
              <a:t>worksapce</a:t>
            </a:r>
            <a:r>
              <a:rPr lang="en-US" altLang="ko-KR" dirty="0">
                <a:solidFill>
                  <a:srgbClr val="0070C0"/>
                </a:solidFill>
              </a:rPr>
              <a:t> $ </a:t>
            </a:r>
            <a:r>
              <a:rPr lang="en-US" altLang="ko-KR" dirty="0"/>
              <a:t>python hello.py</a:t>
            </a:r>
          </a:p>
          <a:p>
            <a:pPr marL="342900" lvl="1" indent="0">
              <a:buNone/>
            </a:pPr>
            <a:endParaRPr lang="en-US" altLang="ko-KR" dirty="0"/>
          </a:p>
          <a:p>
            <a:pPr marL="542925" lvl="2" indent="0">
              <a:buNone/>
            </a:pPr>
            <a:endParaRPr lang="en-US" altLang="ko-KR" dirty="0"/>
          </a:p>
          <a:p>
            <a:pPr marL="0" indent="0">
              <a:buNone/>
            </a:pP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149</a:t>
            </a:fld>
            <a:endParaRPr lang="en-US" dirty="0"/>
          </a:p>
        </p:txBody>
      </p:sp>
      <p:pic>
        <p:nvPicPr>
          <p:cNvPr id="5" name="그림 4">
            <a:extLst>
              <a:ext uri="{FF2B5EF4-FFF2-40B4-BE49-F238E27FC236}">
                <a16:creationId xmlns:a16="http://schemas.microsoft.com/office/drawing/2014/main" id="{1384D5C6-024D-44A4-B5C0-C37A095D2888}"/>
              </a:ext>
            </a:extLst>
          </p:cNvPr>
          <p:cNvPicPr>
            <a:picLocks noChangeAspect="1"/>
          </p:cNvPicPr>
          <p:nvPr/>
        </p:nvPicPr>
        <p:blipFill>
          <a:blip r:embed="rId3"/>
          <a:stretch>
            <a:fillRect/>
          </a:stretch>
        </p:blipFill>
        <p:spPr>
          <a:xfrm>
            <a:off x="3168749" y="1655911"/>
            <a:ext cx="5900738" cy="2080260"/>
          </a:xfrm>
          <a:prstGeom prst="rect">
            <a:avLst/>
          </a:prstGeom>
        </p:spPr>
      </p:pic>
    </p:spTree>
    <p:extLst>
      <p:ext uri="{BB962C8B-B14F-4D97-AF65-F5344CB8AC3E}">
        <p14:creationId xmlns:p14="http://schemas.microsoft.com/office/powerpoint/2010/main" val="2396628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Phi board v1.0</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ko-KR" altLang="en-US" dirty="0"/>
              <a:t>개발 환경 구축</a:t>
            </a:r>
            <a:endParaRPr lang="en-US" altLang="ko-KR" dirty="0"/>
          </a:p>
          <a:p>
            <a:pPr lvl="1"/>
            <a:r>
              <a:rPr lang="ko-KR" altLang="en-US" dirty="0"/>
              <a:t>단계 </a:t>
            </a:r>
            <a:r>
              <a:rPr lang="en-US" altLang="ko-KR" dirty="0"/>
              <a:t>5 - </a:t>
            </a:r>
            <a:r>
              <a:rPr lang="ko-KR" altLang="en-US" dirty="0"/>
              <a:t>장치관리자에서 </a:t>
            </a:r>
            <a:r>
              <a:rPr lang="en-US" altLang="ko-KR" dirty="0"/>
              <a:t>Phi </a:t>
            </a:r>
            <a:r>
              <a:rPr lang="ko-KR" altLang="en-US" dirty="0"/>
              <a:t>보드가 연결된 포트</a:t>
            </a:r>
            <a:r>
              <a:rPr lang="en-US" altLang="ko-KR" dirty="0"/>
              <a:t>(</a:t>
            </a:r>
            <a:r>
              <a:rPr lang="en-US" altLang="ko-KR" dirty="0" err="1"/>
              <a:t>COMx</a:t>
            </a:r>
            <a:r>
              <a:rPr lang="en-US" altLang="ko-KR" dirty="0"/>
              <a:t>)</a:t>
            </a:r>
            <a:r>
              <a:rPr lang="ko-KR" altLang="en-US" dirty="0"/>
              <a:t> 확인</a:t>
            </a:r>
            <a:endParaRPr lang="en-US" altLang="ko-KR" dirty="0"/>
          </a:p>
          <a:p>
            <a:pPr lvl="2"/>
            <a:r>
              <a:rPr lang="ko-KR" altLang="en-US" dirty="0"/>
              <a:t>장치 관리자 실행 후</a:t>
            </a:r>
            <a:r>
              <a:rPr lang="en-US" altLang="ko-KR" dirty="0"/>
              <a:t> Phi</a:t>
            </a:r>
            <a:r>
              <a:rPr lang="ko-KR" altLang="en-US" dirty="0"/>
              <a:t> 보드가 연결된 포트 확인</a:t>
            </a:r>
            <a:endParaRPr lang="en-US" altLang="ko-KR" dirty="0"/>
          </a:p>
          <a:p>
            <a:pPr lvl="3"/>
            <a:r>
              <a:rPr lang="ko-KR" altLang="en-US" dirty="0"/>
              <a:t>시작 버튼 </a:t>
            </a:r>
            <a:r>
              <a:rPr lang="ko-KR" altLang="en-US" dirty="0" err="1"/>
              <a:t>우클릭</a:t>
            </a:r>
            <a:r>
              <a:rPr lang="ko-KR" altLang="en-US" dirty="0"/>
              <a:t> </a:t>
            </a:r>
            <a:r>
              <a:rPr lang="en-US" altLang="ko-KR" dirty="0">
                <a:sym typeface="Wingdings" panose="05000000000000000000" pitchFamily="2" charset="2"/>
              </a:rPr>
              <a:t> </a:t>
            </a:r>
            <a:r>
              <a:rPr lang="ko-KR" altLang="en-US" dirty="0">
                <a:sym typeface="Wingdings" panose="05000000000000000000" pitchFamily="2" charset="2"/>
              </a:rPr>
              <a:t>장치관리자 실행</a:t>
            </a:r>
            <a:endParaRPr lang="en-US" altLang="ko-KR" dirty="0">
              <a:sym typeface="Wingdings" panose="05000000000000000000" pitchFamily="2" charset="2"/>
            </a:endParaRPr>
          </a:p>
          <a:p>
            <a:pPr lvl="4"/>
            <a:r>
              <a:rPr lang="ko-KR" altLang="en-US" dirty="0">
                <a:sym typeface="Wingdings" panose="05000000000000000000" pitchFamily="2" charset="2"/>
              </a:rPr>
              <a:t>모니터 왼쪽 아래에 있는 버튼</a:t>
            </a:r>
            <a:endParaRPr lang="en-US" altLang="ko-KR" dirty="0">
              <a:sym typeface="Wingdings" panose="05000000000000000000" pitchFamily="2" charset="2"/>
            </a:endParaRPr>
          </a:p>
          <a:p>
            <a:pPr lvl="4"/>
            <a:endParaRPr lang="en-US" altLang="ko-KR" dirty="0">
              <a:sym typeface="Wingdings" panose="05000000000000000000" pitchFamily="2" charset="2"/>
            </a:endParaRPr>
          </a:p>
          <a:p>
            <a:pPr lvl="4"/>
            <a:endParaRPr lang="en-US" altLang="ko-KR" dirty="0">
              <a:sym typeface="Wingdings" panose="05000000000000000000" pitchFamily="2" charset="2"/>
            </a:endParaRPr>
          </a:p>
          <a:p>
            <a:pPr lvl="3"/>
            <a:endParaRPr lang="en-US" altLang="ko-KR" dirty="0">
              <a:sym typeface="Wingdings" panose="05000000000000000000" pitchFamily="2" charset="2"/>
            </a:endParaRPr>
          </a:p>
          <a:p>
            <a:pPr lvl="3"/>
            <a:r>
              <a:rPr lang="ko-KR" altLang="en-US" dirty="0">
                <a:sym typeface="Wingdings" panose="05000000000000000000" pitchFamily="2" charset="2"/>
              </a:rPr>
              <a:t>옆 그림의 경우 </a:t>
            </a:r>
            <a:r>
              <a:rPr lang="en-US" altLang="ko-KR" dirty="0">
                <a:sym typeface="Wingdings" panose="05000000000000000000" pitchFamily="2" charset="2"/>
              </a:rPr>
              <a:t>Phi</a:t>
            </a:r>
            <a:r>
              <a:rPr lang="ko-KR" altLang="en-US" dirty="0">
                <a:sym typeface="Wingdings" panose="05000000000000000000" pitchFamily="2" charset="2"/>
              </a:rPr>
              <a:t> 보드가 </a:t>
            </a:r>
            <a:r>
              <a:rPr lang="en-US" altLang="ko-KR" dirty="0" err="1">
                <a:sym typeface="Wingdings" panose="05000000000000000000" pitchFamily="2" charset="2"/>
              </a:rPr>
              <a:t>COMx</a:t>
            </a:r>
            <a:r>
              <a:rPr lang="ko-KR" altLang="en-US" dirty="0">
                <a:sym typeface="Wingdings" panose="05000000000000000000" pitchFamily="2" charset="2"/>
              </a:rPr>
              <a:t>에 연결되었음을 확인</a:t>
            </a:r>
            <a:r>
              <a:rPr lang="en-US" altLang="ko-KR" dirty="0">
                <a:sym typeface="Wingdings" panose="05000000000000000000" pitchFamily="2" charset="2"/>
              </a:rPr>
              <a:t>.</a:t>
            </a:r>
          </a:p>
          <a:p>
            <a:pPr lvl="4"/>
            <a:r>
              <a:rPr lang="en-US" altLang="ko-KR" dirty="0">
                <a:sym typeface="Wingdings" panose="05000000000000000000" pitchFamily="2" charset="2"/>
              </a:rPr>
              <a:t>Phi </a:t>
            </a:r>
            <a:r>
              <a:rPr lang="ko-KR" altLang="en-US" dirty="0">
                <a:sym typeface="Wingdings" panose="05000000000000000000" pitchFamily="2" charset="2"/>
              </a:rPr>
              <a:t>보드가 연결된 통신 포트 번호는 사용자 마다 다를 수 있음</a:t>
            </a:r>
            <a:endParaRPr lang="en-US" altLang="ko-KR" dirty="0">
              <a:sym typeface="Wingdings" panose="05000000000000000000" pitchFamily="2" charset="2"/>
            </a:endParaRPr>
          </a:p>
          <a:p>
            <a:pPr lvl="4"/>
            <a:r>
              <a:rPr lang="en-US" altLang="ko-KR" dirty="0">
                <a:sym typeface="Wingdings" panose="05000000000000000000" pitchFamily="2" charset="2"/>
              </a:rPr>
              <a:t>Phi </a:t>
            </a:r>
            <a:r>
              <a:rPr lang="ko-KR" altLang="en-US" dirty="0">
                <a:sym typeface="Wingdings" panose="05000000000000000000" pitchFamily="2" charset="2"/>
              </a:rPr>
              <a:t>보드의 </a:t>
            </a:r>
            <a:r>
              <a:rPr lang="en-US" altLang="ko-KR" dirty="0">
                <a:sym typeface="Wingdings" panose="05000000000000000000" pitchFamily="2" charset="2"/>
              </a:rPr>
              <a:t>MCU(ESP-12E)</a:t>
            </a:r>
            <a:r>
              <a:rPr lang="ko-KR" altLang="en-US" dirty="0">
                <a:sym typeface="Wingdings" panose="05000000000000000000" pitchFamily="2" charset="2"/>
              </a:rPr>
              <a:t>를 인지하는 것이 아니고 </a:t>
            </a:r>
            <a:r>
              <a:rPr lang="en-US" altLang="ko-KR" dirty="0">
                <a:sym typeface="Wingdings" panose="05000000000000000000" pitchFamily="2" charset="2"/>
              </a:rPr>
              <a:t>Phi </a:t>
            </a:r>
            <a:r>
              <a:rPr lang="ko-KR" altLang="en-US" dirty="0">
                <a:sym typeface="Wingdings" panose="05000000000000000000" pitchFamily="2" charset="2"/>
              </a:rPr>
              <a:t>보드에 있는 </a:t>
            </a:r>
            <a:r>
              <a:rPr lang="en-US" altLang="ko-KR" dirty="0">
                <a:sym typeface="Wingdings" panose="05000000000000000000" pitchFamily="2" charset="2"/>
              </a:rPr>
              <a:t>CP2102 </a:t>
            </a:r>
            <a:r>
              <a:rPr lang="ko-KR" altLang="en-US" dirty="0">
                <a:sym typeface="Wingdings" panose="05000000000000000000" pitchFamily="2" charset="2"/>
              </a:rPr>
              <a:t>칩을 인지함</a:t>
            </a:r>
            <a:endParaRPr lang="en-US" altLang="ko-KR" dirty="0">
              <a:sym typeface="Wingdings" panose="05000000000000000000" pitchFamily="2" charset="2"/>
            </a:endParaRPr>
          </a:p>
          <a:p>
            <a:pPr lvl="4"/>
            <a:r>
              <a:rPr lang="en-US" altLang="ko-KR" dirty="0">
                <a:sym typeface="Wingdings" panose="05000000000000000000" pitchFamily="2" charset="2"/>
              </a:rPr>
              <a:t>CP210x (USB to UART Bridge)</a:t>
            </a:r>
          </a:p>
          <a:p>
            <a:pPr lvl="2"/>
            <a:endParaRPr lang="en-US" altLang="ko-KR" dirty="0">
              <a:sym typeface="Wingdings" panose="05000000000000000000" pitchFamily="2" charset="2"/>
            </a:endParaRPr>
          </a:p>
          <a:p>
            <a:pPr lvl="2"/>
            <a:r>
              <a:rPr lang="ko-KR" altLang="en-US" dirty="0">
                <a:sym typeface="Wingdings" panose="05000000000000000000" pitchFamily="2" charset="2"/>
              </a:rPr>
              <a:t>장치관리자</a:t>
            </a:r>
            <a:endParaRPr lang="en-US" altLang="ko-KR" dirty="0">
              <a:sym typeface="Wingdings" panose="05000000000000000000" pitchFamily="2" charset="2"/>
            </a:endParaRPr>
          </a:p>
          <a:p>
            <a:pPr lvl="3"/>
            <a:r>
              <a:rPr lang="ko-KR" altLang="en-US" dirty="0">
                <a:sym typeface="Wingdings" panose="05000000000000000000" pitchFamily="2" charset="2"/>
              </a:rPr>
              <a:t>컴퓨터가 가지고 있는 장치들의 목록</a:t>
            </a:r>
            <a:endParaRPr lang="en-US" altLang="ko-KR" dirty="0">
              <a:sym typeface="Wingdings" panose="05000000000000000000" pitchFamily="2" charset="2"/>
            </a:endParaRPr>
          </a:p>
          <a:p>
            <a:pPr marL="914400" lvl="4" indent="0">
              <a:buNone/>
            </a:pPr>
            <a:r>
              <a:rPr lang="ko-KR" altLang="en-US" dirty="0">
                <a:sym typeface="Wingdings" panose="05000000000000000000" pitchFamily="2" charset="2"/>
              </a:rPr>
              <a:t> </a:t>
            </a:r>
            <a:endParaRPr lang="en-US" altLang="ko-KR" dirty="0">
              <a:sym typeface="Wingdings" panose="05000000000000000000" pitchFamily="2" charset="2"/>
            </a:endParaRPr>
          </a:p>
          <a:p>
            <a:pPr marL="914400" lvl="4" indent="0">
              <a:buNone/>
            </a:pP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15</a:t>
            </a:fld>
            <a:endParaRPr lang="en-US" dirty="0"/>
          </a:p>
        </p:txBody>
      </p:sp>
      <p:pic>
        <p:nvPicPr>
          <p:cNvPr id="5" name="그림 4">
            <a:extLst>
              <a:ext uri="{FF2B5EF4-FFF2-40B4-BE49-F238E27FC236}">
                <a16:creationId xmlns:a16="http://schemas.microsoft.com/office/drawing/2014/main" id="{BC9A229D-7D42-449E-B0B4-EE0D0E290883}"/>
              </a:ext>
            </a:extLst>
          </p:cNvPr>
          <p:cNvPicPr>
            <a:picLocks noChangeAspect="1"/>
          </p:cNvPicPr>
          <p:nvPr/>
        </p:nvPicPr>
        <p:blipFill>
          <a:blip r:embed="rId3"/>
          <a:stretch>
            <a:fillRect/>
          </a:stretch>
        </p:blipFill>
        <p:spPr>
          <a:xfrm>
            <a:off x="6983406" y="1007839"/>
            <a:ext cx="3746183" cy="4903470"/>
          </a:xfrm>
          <a:prstGeom prst="rect">
            <a:avLst/>
          </a:prstGeom>
        </p:spPr>
      </p:pic>
      <p:pic>
        <p:nvPicPr>
          <p:cNvPr id="1026" name="Picture 2" descr="MS 윈도우 10 단축키 모음: 덕근닷컴">
            <a:extLst>
              <a:ext uri="{FF2B5EF4-FFF2-40B4-BE49-F238E27FC236}">
                <a16:creationId xmlns:a16="http://schemas.microsoft.com/office/drawing/2014/main" id="{91F479EE-8A57-49E4-82C8-626C338264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3836" y="2156046"/>
            <a:ext cx="521819" cy="521819"/>
          </a:xfrm>
          <a:prstGeom prst="rect">
            <a:avLst/>
          </a:prstGeom>
          <a:noFill/>
          <a:extLst>
            <a:ext uri="{909E8E84-426E-40DD-AFC4-6F175D3DCCD1}">
              <a14:hiddenFill xmlns:a14="http://schemas.microsoft.com/office/drawing/2010/main">
                <a:solidFill>
                  <a:srgbClr val="FFFFFF"/>
                </a:solidFill>
              </a14:hiddenFill>
            </a:ext>
          </a:extLst>
        </p:spPr>
      </p:pic>
      <p:sp>
        <p:nvSpPr>
          <p:cNvPr id="7" name="사각형: 둥근 모서리 6">
            <a:extLst>
              <a:ext uri="{FF2B5EF4-FFF2-40B4-BE49-F238E27FC236}">
                <a16:creationId xmlns:a16="http://schemas.microsoft.com/office/drawing/2014/main" id="{FBF7ED18-0AC1-446A-A1B3-0A2EF8F79549}"/>
              </a:ext>
            </a:extLst>
          </p:cNvPr>
          <p:cNvSpPr/>
          <p:nvPr/>
        </p:nvSpPr>
        <p:spPr>
          <a:xfrm>
            <a:off x="7487462" y="4507690"/>
            <a:ext cx="2520280"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42174986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에디터</a:t>
            </a:r>
          </a:p>
        </p:txBody>
      </p:sp>
      <p:sp>
        <p:nvSpPr>
          <p:cNvPr id="2" name="내용 개체 틀 1"/>
          <p:cNvSpPr>
            <a:spLocks noGrp="1"/>
          </p:cNvSpPr>
          <p:nvPr>
            <p:ph sz="quarter" idx="11"/>
          </p:nvPr>
        </p:nvSpPr>
        <p:spPr>
          <a:xfrm>
            <a:off x="266400" y="503783"/>
            <a:ext cx="10704880" cy="5182218"/>
          </a:xfrm>
        </p:spPr>
        <p:txBody>
          <a:bodyPr/>
          <a:lstStyle/>
          <a:p>
            <a:r>
              <a:rPr lang="en-US" altLang="ko-KR" dirty="0"/>
              <a:t>Nano </a:t>
            </a:r>
            <a:r>
              <a:rPr lang="ko-KR" altLang="en-US" dirty="0"/>
              <a:t>에디터 예제 </a:t>
            </a:r>
            <a:r>
              <a:rPr lang="en-US" altLang="ko-KR" dirty="0"/>
              <a:t>II – Python </a:t>
            </a:r>
            <a:r>
              <a:rPr lang="ko-KR" altLang="en-US" dirty="0"/>
              <a:t>코드 작성</a:t>
            </a:r>
            <a:endParaRPr lang="en-US" altLang="ko-KR" dirty="0"/>
          </a:p>
          <a:p>
            <a:pPr lvl="1"/>
            <a:r>
              <a:rPr lang="en-US" altLang="ko-KR" dirty="0" err="1">
                <a:solidFill>
                  <a:srgbClr val="00B050"/>
                </a:solidFill>
              </a:rPr>
              <a:t>pi@raspberrypi</a:t>
            </a:r>
            <a:r>
              <a:rPr lang="en-US" altLang="ko-KR" dirty="0"/>
              <a:t> </a:t>
            </a:r>
            <a:r>
              <a:rPr lang="en-US" altLang="ko-KR" dirty="0">
                <a:solidFill>
                  <a:srgbClr val="0070C0"/>
                </a:solidFill>
              </a:rPr>
              <a:t>~/</a:t>
            </a:r>
            <a:r>
              <a:rPr lang="en-US" altLang="ko-KR" dirty="0" err="1">
                <a:solidFill>
                  <a:srgbClr val="0070C0"/>
                </a:solidFill>
              </a:rPr>
              <a:t>worksapce</a:t>
            </a:r>
            <a:r>
              <a:rPr lang="en-US" altLang="ko-KR" dirty="0">
                <a:solidFill>
                  <a:srgbClr val="0070C0"/>
                </a:solidFill>
              </a:rPr>
              <a:t> $ </a:t>
            </a:r>
            <a:r>
              <a:rPr lang="en-US" altLang="ko-KR" dirty="0"/>
              <a:t>nano pythonBasic.py</a:t>
            </a:r>
          </a:p>
          <a:p>
            <a:pPr lvl="1"/>
            <a:endParaRPr lang="en-US" altLang="ko-KR" dirty="0">
              <a:solidFill>
                <a:srgbClr val="00B050"/>
              </a:solidFill>
            </a:endParaRPr>
          </a:p>
          <a:p>
            <a:pPr lvl="1"/>
            <a:endParaRPr lang="en-US" altLang="ko-KR" dirty="0">
              <a:solidFill>
                <a:srgbClr val="00B050"/>
              </a:solidFill>
            </a:endParaRPr>
          </a:p>
          <a:p>
            <a:pPr lvl="1"/>
            <a:endParaRPr lang="en-US" altLang="ko-KR" dirty="0">
              <a:solidFill>
                <a:srgbClr val="00B050"/>
              </a:solidFill>
            </a:endParaRPr>
          </a:p>
          <a:p>
            <a:pPr lvl="1"/>
            <a:endParaRPr lang="en-US" altLang="ko-KR" dirty="0">
              <a:solidFill>
                <a:srgbClr val="00B050"/>
              </a:solidFill>
            </a:endParaRPr>
          </a:p>
          <a:p>
            <a:pPr lvl="1"/>
            <a:endParaRPr lang="en-US" altLang="ko-KR" dirty="0">
              <a:solidFill>
                <a:srgbClr val="00B050"/>
              </a:solidFill>
            </a:endParaRPr>
          </a:p>
          <a:p>
            <a:pPr lvl="1"/>
            <a:endParaRPr lang="en-US" altLang="ko-KR" dirty="0">
              <a:solidFill>
                <a:srgbClr val="00B050"/>
              </a:solidFill>
            </a:endParaRPr>
          </a:p>
          <a:p>
            <a:pPr lvl="2"/>
            <a:endParaRPr lang="en-US" altLang="ko-KR" dirty="0"/>
          </a:p>
          <a:p>
            <a:pPr lvl="2"/>
            <a:endParaRPr lang="en-US" altLang="ko-KR" dirty="0"/>
          </a:p>
          <a:p>
            <a:pPr lvl="2"/>
            <a:endParaRPr lang="en-US" altLang="ko-KR" dirty="0"/>
          </a:p>
          <a:p>
            <a:pPr lvl="2"/>
            <a:r>
              <a:rPr lang="ko-KR" altLang="en-US" dirty="0"/>
              <a:t>자장</a:t>
            </a:r>
            <a:r>
              <a:rPr lang="en-US" altLang="ko-KR" dirty="0"/>
              <a:t>(^o, </a:t>
            </a:r>
            <a:r>
              <a:rPr lang="en-US" altLang="ko-KR" dirty="0">
                <a:solidFill>
                  <a:schemeClr val="bg1">
                    <a:lumMod val="65000"/>
                  </a:schemeClr>
                </a:solidFill>
              </a:rPr>
              <a:t>[Enter]</a:t>
            </a:r>
            <a:r>
              <a:rPr lang="en-US" altLang="ko-KR" dirty="0"/>
              <a:t>) </a:t>
            </a:r>
            <a:r>
              <a:rPr lang="ko-KR" altLang="en-US" dirty="0"/>
              <a:t>후</a:t>
            </a:r>
            <a:r>
              <a:rPr lang="en-US" altLang="ko-KR" dirty="0"/>
              <a:t> </a:t>
            </a:r>
            <a:r>
              <a:rPr lang="ko-KR" altLang="en-US" dirty="0"/>
              <a:t>종료</a:t>
            </a:r>
            <a:r>
              <a:rPr lang="en-US" altLang="ko-KR" dirty="0"/>
              <a:t>(^x)</a:t>
            </a:r>
          </a:p>
          <a:p>
            <a:pPr lvl="2"/>
            <a:r>
              <a:rPr lang="ko-KR" altLang="en-US" dirty="0">
                <a:solidFill>
                  <a:srgbClr val="FF0000"/>
                </a:solidFill>
              </a:rPr>
              <a:t>파이썬 코드 작성할 때 들여쓰기는 모두 탭으로 하든가 모두 스페이스 </a:t>
            </a:r>
            <a:r>
              <a:rPr lang="en-US" altLang="ko-KR" dirty="0">
                <a:solidFill>
                  <a:srgbClr val="FF0000"/>
                </a:solidFill>
              </a:rPr>
              <a:t>n</a:t>
            </a:r>
            <a:r>
              <a:rPr lang="ko-KR" altLang="en-US" dirty="0">
                <a:solidFill>
                  <a:srgbClr val="FF0000"/>
                </a:solidFill>
              </a:rPr>
              <a:t>개로 하든가 통일해서 써야함</a:t>
            </a:r>
            <a:r>
              <a:rPr lang="en-US" altLang="ko-KR" dirty="0">
                <a:solidFill>
                  <a:srgbClr val="FF0000"/>
                </a:solidFill>
              </a:rPr>
              <a:t>.</a:t>
            </a:r>
          </a:p>
          <a:p>
            <a:pPr lvl="1"/>
            <a:r>
              <a:rPr lang="en-US" altLang="ko-KR" dirty="0" err="1">
                <a:solidFill>
                  <a:srgbClr val="00B050"/>
                </a:solidFill>
              </a:rPr>
              <a:t>pi@raspberrypi</a:t>
            </a:r>
            <a:r>
              <a:rPr lang="en-US" altLang="ko-KR" dirty="0"/>
              <a:t> </a:t>
            </a:r>
            <a:r>
              <a:rPr lang="en-US" altLang="ko-KR" dirty="0">
                <a:solidFill>
                  <a:srgbClr val="0070C0"/>
                </a:solidFill>
              </a:rPr>
              <a:t>~/</a:t>
            </a:r>
            <a:r>
              <a:rPr lang="en-US" altLang="ko-KR" dirty="0" err="1">
                <a:solidFill>
                  <a:srgbClr val="0070C0"/>
                </a:solidFill>
              </a:rPr>
              <a:t>worksapce</a:t>
            </a:r>
            <a:r>
              <a:rPr lang="en-US" altLang="ko-KR" dirty="0">
                <a:solidFill>
                  <a:srgbClr val="0070C0"/>
                </a:solidFill>
              </a:rPr>
              <a:t> $ </a:t>
            </a:r>
            <a:r>
              <a:rPr lang="en-US" altLang="ko-KR" dirty="0"/>
              <a:t>ls</a:t>
            </a:r>
          </a:p>
          <a:p>
            <a:pPr lvl="1"/>
            <a:r>
              <a:rPr lang="en-US" altLang="ko-KR" dirty="0"/>
              <a:t>Python</a:t>
            </a:r>
            <a:r>
              <a:rPr lang="ko-KR" altLang="en-US" dirty="0"/>
              <a:t> </a:t>
            </a:r>
            <a:r>
              <a:rPr lang="en-US" altLang="ko-KR" dirty="0"/>
              <a:t>code </a:t>
            </a:r>
            <a:r>
              <a:rPr lang="ko-KR" altLang="en-US" dirty="0"/>
              <a:t>실행 </a:t>
            </a:r>
            <a:r>
              <a:rPr lang="en-US" altLang="ko-KR" dirty="0">
                <a:sym typeface="Wingdings" panose="05000000000000000000" pitchFamily="2" charset="2"/>
              </a:rPr>
              <a:t></a:t>
            </a:r>
            <a:r>
              <a:rPr lang="en-US" altLang="ko-KR" dirty="0">
                <a:solidFill>
                  <a:srgbClr val="0070C0"/>
                </a:solidFill>
                <a:sym typeface="Wingdings" panose="05000000000000000000" pitchFamily="2" charset="2"/>
              </a:rPr>
              <a:t> </a:t>
            </a:r>
            <a:r>
              <a:rPr lang="en-US" altLang="ko-KR" dirty="0" err="1">
                <a:solidFill>
                  <a:srgbClr val="00B050"/>
                </a:solidFill>
              </a:rPr>
              <a:t>pi@raspberrypi</a:t>
            </a:r>
            <a:r>
              <a:rPr lang="en-US" altLang="ko-KR" dirty="0"/>
              <a:t> </a:t>
            </a:r>
            <a:r>
              <a:rPr lang="en-US" altLang="ko-KR" dirty="0">
                <a:solidFill>
                  <a:srgbClr val="0070C0"/>
                </a:solidFill>
              </a:rPr>
              <a:t>~/</a:t>
            </a:r>
            <a:r>
              <a:rPr lang="en-US" altLang="ko-KR" dirty="0" err="1">
                <a:solidFill>
                  <a:srgbClr val="0070C0"/>
                </a:solidFill>
              </a:rPr>
              <a:t>worksapce</a:t>
            </a:r>
            <a:r>
              <a:rPr lang="en-US" altLang="ko-KR" dirty="0">
                <a:solidFill>
                  <a:srgbClr val="0070C0"/>
                </a:solidFill>
              </a:rPr>
              <a:t> $ </a:t>
            </a:r>
            <a:r>
              <a:rPr lang="en-US" altLang="ko-KR" dirty="0"/>
              <a:t>python pythonBasic.py</a:t>
            </a:r>
          </a:p>
          <a:p>
            <a:pPr marL="342900" lvl="1" indent="0">
              <a:buNone/>
            </a:pPr>
            <a:endParaRPr lang="en-US" altLang="ko-KR" dirty="0"/>
          </a:p>
          <a:p>
            <a:pPr marL="542925" lvl="2" indent="0">
              <a:buNone/>
            </a:pPr>
            <a:endParaRPr lang="en-US" altLang="ko-KR" dirty="0"/>
          </a:p>
          <a:p>
            <a:pPr marL="0" indent="0">
              <a:buNone/>
            </a:pP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150</a:t>
            </a:fld>
            <a:endParaRPr lang="en-US" dirty="0"/>
          </a:p>
        </p:txBody>
      </p:sp>
      <p:pic>
        <p:nvPicPr>
          <p:cNvPr id="7" name="그림 6">
            <a:extLst>
              <a:ext uri="{FF2B5EF4-FFF2-40B4-BE49-F238E27FC236}">
                <a16:creationId xmlns:a16="http://schemas.microsoft.com/office/drawing/2014/main" id="{4C4CB9AF-30A5-4CCE-B379-C3FC04A08AE8}"/>
              </a:ext>
            </a:extLst>
          </p:cNvPr>
          <p:cNvPicPr>
            <a:picLocks noChangeAspect="1"/>
          </p:cNvPicPr>
          <p:nvPr/>
        </p:nvPicPr>
        <p:blipFill>
          <a:blip r:embed="rId3"/>
          <a:stretch>
            <a:fillRect/>
          </a:stretch>
        </p:blipFill>
        <p:spPr>
          <a:xfrm>
            <a:off x="2385377" y="1295871"/>
            <a:ext cx="6751320" cy="2727960"/>
          </a:xfrm>
          <a:prstGeom prst="rect">
            <a:avLst/>
          </a:prstGeom>
        </p:spPr>
      </p:pic>
      <p:sp>
        <p:nvSpPr>
          <p:cNvPr id="8" name="왼쪽 중괄호 7">
            <a:extLst>
              <a:ext uri="{FF2B5EF4-FFF2-40B4-BE49-F238E27FC236}">
                <a16:creationId xmlns:a16="http://schemas.microsoft.com/office/drawing/2014/main" id="{4B08C08A-F146-4E71-B120-C4AEFE1F9FE3}"/>
              </a:ext>
            </a:extLst>
          </p:cNvPr>
          <p:cNvSpPr/>
          <p:nvPr/>
        </p:nvSpPr>
        <p:spPr>
          <a:xfrm rot="16200000">
            <a:off x="2646914" y="2674791"/>
            <a:ext cx="216024" cy="624178"/>
          </a:xfrm>
          <a:prstGeom prst="leftBrace">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왼쪽 중괄호 8">
            <a:extLst>
              <a:ext uri="{FF2B5EF4-FFF2-40B4-BE49-F238E27FC236}">
                <a16:creationId xmlns:a16="http://schemas.microsoft.com/office/drawing/2014/main" id="{45AC866A-4282-4ADF-BE46-5175D1EDE2D4}"/>
              </a:ext>
            </a:extLst>
          </p:cNvPr>
          <p:cNvSpPr/>
          <p:nvPr/>
        </p:nvSpPr>
        <p:spPr>
          <a:xfrm rot="16200000">
            <a:off x="2646914" y="3181206"/>
            <a:ext cx="216024" cy="624178"/>
          </a:xfrm>
          <a:prstGeom prst="leftBrace">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말풍선: 타원형 9">
            <a:extLst>
              <a:ext uri="{FF2B5EF4-FFF2-40B4-BE49-F238E27FC236}">
                <a16:creationId xmlns:a16="http://schemas.microsoft.com/office/drawing/2014/main" id="{19D5D19D-DC66-4784-B2CF-8F7AAE25E54F}"/>
              </a:ext>
            </a:extLst>
          </p:cNvPr>
          <p:cNvSpPr/>
          <p:nvPr/>
        </p:nvSpPr>
        <p:spPr>
          <a:xfrm>
            <a:off x="1080517" y="2726488"/>
            <a:ext cx="792088" cy="432048"/>
          </a:xfrm>
          <a:prstGeom prst="wedgeEllipseCallout">
            <a:avLst>
              <a:gd name="adj1" fmla="val 161443"/>
              <a:gd name="adj2" fmla="val 31867"/>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a:solidFill>
                  <a:schemeClr val="tx1"/>
                </a:solidFill>
              </a:rPr>
              <a:t>탭</a:t>
            </a:r>
            <a:r>
              <a:rPr lang="en-US" altLang="ko-KR" sz="1100" dirty="0">
                <a:solidFill>
                  <a:schemeClr val="tx1"/>
                </a:solidFill>
              </a:rPr>
              <a:t>(Tab)</a:t>
            </a:r>
            <a:endParaRPr lang="ko-KR" altLang="en-US" sz="1100" dirty="0">
              <a:solidFill>
                <a:schemeClr val="tx1"/>
              </a:solidFill>
            </a:endParaRPr>
          </a:p>
        </p:txBody>
      </p:sp>
      <p:sp>
        <p:nvSpPr>
          <p:cNvPr id="11" name="말풍선: 타원형 10">
            <a:extLst>
              <a:ext uri="{FF2B5EF4-FFF2-40B4-BE49-F238E27FC236}">
                <a16:creationId xmlns:a16="http://schemas.microsoft.com/office/drawing/2014/main" id="{8EA7B2FA-D150-485A-A21D-FFF16164CF72}"/>
              </a:ext>
            </a:extLst>
          </p:cNvPr>
          <p:cNvSpPr/>
          <p:nvPr/>
        </p:nvSpPr>
        <p:spPr>
          <a:xfrm>
            <a:off x="1064709" y="3244950"/>
            <a:ext cx="792088" cy="432048"/>
          </a:xfrm>
          <a:prstGeom prst="wedgeEllipseCallout">
            <a:avLst>
              <a:gd name="adj1" fmla="val 161443"/>
              <a:gd name="adj2" fmla="val 31867"/>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a:solidFill>
                  <a:schemeClr val="tx1"/>
                </a:solidFill>
              </a:rPr>
              <a:t>탭</a:t>
            </a:r>
            <a:r>
              <a:rPr lang="en-US" altLang="ko-KR" sz="1100" dirty="0">
                <a:solidFill>
                  <a:schemeClr val="tx1"/>
                </a:solidFill>
              </a:rPr>
              <a:t>(Tab)</a:t>
            </a:r>
            <a:endParaRPr lang="ko-KR" altLang="en-US" sz="1100" dirty="0">
              <a:solidFill>
                <a:schemeClr val="tx1"/>
              </a:solidFill>
            </a:endParaRPr>
          </a:p>
        </p:txBody>
      </p:sp>
    </p:spTree>
    <p:extLst>
      <p:ext uri="{BB962C8B-B14F-4D97-AF65-F5344CB8AC3E}">
        <p14:creationId xmlns:p14="http://schemas.microsoft.com/office/powerpoint/2010/main" val="283158939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에디터</a:t>
            </a:r>
          </a:p>
        </p:txBody>
      </p:sp>
      <p:sp>
        <p:nvSpPr>
          <p:cNvPr id="2" name="내용 개체 틀 1"/>
          <p:cNvSpPr>
            <a:spLocks noGrp="1"/>
          </p:cNvSpPr>
          <p:nvPr>
            <p:ph sz="quarter" idx="11"/>
          </p:nvPr>
        </p:nvSpPr>
        <p:spPr>
          <a:xfrm>
            <a:off x="266400" y="503783"/>
            <a:ext cx="10704880" cy="5182218"/>
          </a:xfrm>
        </p:spPr>
        <p:txBody>
          <a:bodyPr/>
          <a:lstStyle/>
          <a:p>
            <a:r>
              <a:rPr lang="en-US" altLang="ko-KR" dirty="0"/>
              <a:t>Nano </a:t>
            </a:r>
            <a:r>
              <a:rPr lang="ko-KR" altLang="en-US" dirty="0"/>
              <a:t>에디터 예제 </a:t>
            </a:r>
            <a:r>
              <a:rPr lang="en-US" altLang="ko-KR" dirty="0"/>
              <a:t>III – tab size </a:t>
            </a:r>
            <a:r>
              <a:rPr lang="ko-KR" altLang="en-US" dirty="0"/>
              <a:t>변경</a:t>
            </a:r>
            <a:endParaRPr lang="en-US" altLang="ko-KR" dirty="0"/>
          </a:p>
          <a:p>
            <a:pPr lvl="1"/>
            <a:r>
              <a:rPr lang="ko-KR" altLang="en-US" dirty="0"/>
              <a:t>홈 디렉토리</a:t>
            </a:r>
            <a:r>
              <a:rPr lang="en-US" altLang="ko-KR" dirty="0"/>
              <a:t>(/home/pi, ~)</a:t>
            </a:r>
            <a:r>
              <a:rPr lang="ko-KR" altLang="en-US" dirty="0"/>
              <a:t>에</a:t>
            </a:r>
            <a:r>
              <a:rPr lang="en-US" altLang="ko-KR" dirty="0"/>
              <a:t> .</a:t>
            </a:r>
            <a:r>
              <a:rPr lang="en-US" altLang="ko-KR" dirty="0" err="1"/>
              <a:t>nanorc</a:t>
            </a:r>
            <a:r>
              <a:rPr lang="ko-KR" altLang="en-US" dirty="0"/>
              <a:t>라는 파일을 생성하고 </a:t>
            </a:r>
            <a:r>
              <a:rPr lang="en-US" altLang="ko-KR" dirty="0"/>
              <a:t>set</a:t>
            </a:r>
            <a:r>
              <a:rPr lang="ko-KR" altLang="en-US" dirty="0"/>
              <a:t> </a:t>
            </a:r>
            <a:r>
              <a:rPr lang="en-US" altLang="ko-KR" dirty="0" err="1"/>
              <a:t>tabsize</a:t>
            </a:r>
            <a:r>
              <a:rPr lang="ko-KR" altLang="en-US" dirty="0"/>
              <a:t> </a:t>
            </a:r>
            <a:r>
              <a:rPr lang="en-US" altLang="ko-KR" dirty="0"/>
              <a:t>n </a:t>
            </a:r>
            <a:r>
              <a:rPr lang="ko-KR" altLang="en-US" dirty="0"/>
              <a:t>이라고 기입 후 저장</a:t>
            </a:r>
            <a:endParaRPr lang="en-US" altLang="ko-KR" dirty="0"/>
          </a:p>
          <a:p>
            <a:pPr lvl="2"/>
            <a:r>
              <a:rPr lang="ko-KR" altLang="en-US" dirty="0"/>
              <a:t>여기서 </a:t>
            </a:r>
            <a:r>
              <a:rPr lang="en-US" altLang="ko-KR" dirty="0"/>
              <a:t>n</a:t>
            </a:r>
            <a:r>
              <a:rPr lang="ko-KR" altLang="en-US" dirty="0"/>
              <a:t>은 숫자</a:t>
            </a:r>
            <a:endParaRPr lang="en-US" altLang="ko-KR" dirty="0"/>
          </a:p>
          <a:p>
            <a:pPr lvl="2"/>
            <a:r>
              <a:rPr lang="en-US" altLang="ko-KR" dirty="0" err="1">
                <a:solidFill>
                  <a:srgbClr val="00B050"/>
                </a:solidFill>
              </a:rPr>
              <a:t>pi@raspberrypi</a:t>
            </a:r>
            <a:r>
              <a:rPr lang="en-US" altLang="ko-KR" dirty="0"/>
              <a:t> </a:t>
            </a:r>
            <a:r>
              <a:rPr lang="en-US" altLang="ko-KR" dirty="0">
                <a:solidFill>
                  <a:srgbClr val="0070C0"/>
                </a:solidFill>
              </a:rPr>
              <a:t>~/</a:t>
            </a:r>
            <a:r>
              <a:rPr lang="en-US" altLang="ko-KR" dirty="0" err="1">
                <a:solidFill>
                  <a:srgbClr val="0070C0"/>
                </a:solidFill>
              </a:rPr>
              <a:t>worksapce</a:t>
            </a:r>
            <a:r>
              <a:rPr lang="en-US" altLang="ko-KR" dirty="0">
                <a:solidFill>
                  <a:srgbClr val="0070C0"/>
                </a:solidFill>
              </a:rPr>
              <a:t> $ </a:t>
            </a:r>
            <a:r>
              <a:rPr lang="en-US" altLang="ko-KR" dirty="0"/>
              <a:t>nano ~/.</a:t>
            </a:r>
            <a:r>
              <a:rPr lang="en-US" altLang="ko-KR" dirty="0" err="1"/>
              <a:t>nanorc</a:t>
            </a:r>
            <a:r>
              <a:rPr lang="ko-KR" altLang="en-US" dirty="0"/>
              <a:t> </a:t>
            </a:r>
            <a:r>
              <a:rPr lang="en-US" altLang="ko-KR" dirty="0"/>
              <a:t>[Enter]</a:t>
            </a:r>
          </a:p>
          <a:p>
            <a:pPr lvl="1"/>
            <a:endParaRPr lang="en-US" altLang="ko-KR" dirty="0">
              <a:solidFill>
                <a:srgbClr val="00B050"/>
              </a:solidFill>
            </a:endParaRPr>
          </a:p>
          <a:p>
            <a:pPr lvl="1"/>
            <a:endParaRPr lang="en-US" altLang="ko-KR" dirty="0">
              <a:solidFill>
                <a:srgbClr val="00B050"/>
              </a:solidFill>
            </a:endParaRPr>
          </a:p>
          <a:p>
            <a:pPr lvl="1"/>
            <a:endParaRPr lang="en-US" altLang="ko-KR" dirty="0">
              <a:solidFill>
                <a:srgbClr val="00B050"/>
              </a:solidFill>
            </a:endParaRPr>
          </a:p>
          <a:p>
            <a:pPr lvl="1"/>
            <a:endParaRPr lang="en-US" altLang="ko-KR" dirty="0">
              <a:solidFill>
                <a:srgbClr val="00B050"/>
              </a:solidFill>
            </a:endParaRPr>
          </a:p>
          <a:p>
            <a:pPr lvl="1"/>
            <a:endParaRPr lang="en-US" altLang="ko-KR" dirty="0">
              <a:solidFill>
                <a:srgbClr val="00B050"/>
              </a:solidFill>
            </a:endParaRPr>
          </a:p>
          <a:p>
            <a:pPr lvl="2"/>
            <a:endParaRPr lang="en-US" altLang="ko-KR" dirty="0"/>
          </a:p>
          <a:p>
            <a:pPr lvl="2"/>
            <a:endParaRPr lang="en-US" altLang="ko-KR" dirty="0"/>
          </a:p>
          <a:p>
            <a:pPr lvl="2"/>
            <a:endParaRPr lang="en-US" altLang="ko-KR" dirty="0"/>
          </a:p>
          <a:p>
            <a:pPr lvl="2"/>
            <a:r>
              <a:rPr lang="ko-KR" altLang="en-US" dirty="0"/>
              <a:t>자장</a:t>
            </a:r>
            <a:r>
              <a:rPr lang="en-US" altLang="ko-KR" dirty="0"/>
              <a:t>(^o, </a:t>
            </a:r>
            <a:r>
              <a:rPr lang="en-US" altLang="ko-KR" dirty="0">
                <a:solidFill>
                  <a:schemeClr val="bg1">
                    <a:lumMod val="65000"/>
                  </a:schemeClr>
                </a:solidFill>
              </a:rPr>
              <a:t>[Enter]</a:t>
            </a:r>
            <a:r>
              <a:rPr lang="en-US" altLang="ko-KR" dirty="0"/>
              <a:t>) </a:t>
            </a:r>
            <a:r>
              <a:rPr lang="ko-KR" altLang="en-US" dirty="0"/>
              <a:t>후</a:t>
            </a:r>
            <a:r>
              <a:rPr lang="en-US" altLang="ko-KR" dirty="0"/>
              <a:t> </a:t>
            </a:r>
            <a:r>
              <a:rPr lang="ko-KR" altLang="en-US" dirty="0"/>
              <a:t>종료</a:t>
            </a:r>
            <a:r>
              <a:rPr lang="en-US" altLang="ko-KR" dirty="0"/>
              <a:t>(^x)</a:t>
            </a:r>
          </a:p>
          <a:p>
            <a:pPr marL="342900" lvl="1" indent="0">
              <a:buNone/>
            </a:pPr>
            <a:endParaRPr lang="en-US" altLang="ko-KR" dirty="0"/>
          </a:p>
          <a:p>
            <a:pPr marL="542925" lvl="2" indent="0">
              <a:buNone/>
            </a:pPr>
            <a:endParaRPr lang="en-US" altLang="ko-KR" dirty="0"/>
          </a:p>
          <a:p>
            <a:pPr marL="0" indent="0">
              <a:buNone/>
            </a:pP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151</a:t>
            </a:fld>
            <a:endParaRPr lang="en-US" dirty="0"/>
          </a:p>
        </p:txBody>
      </p:sp>
      <p:pic>
        <p:nvPicPr>
          <p:cNvPr id="5" name="그림 4">
            <a:extLst>
              <a:ext uri="{FF2B5EF4-FFF2-40B4-BE49-F238E27FC236}">
                <a16:creationId xmlns:a16="http://schemas.microsoft.com/office/drawing/2014/main" id="{03A3AF76-66D9-4359-BA57-9C14E52EBEBB}"/>
              </a:ext>
            </a:extLst>
          </p:cNvPr>
          <p:cNvPicPr>
            <a:picLocks noChangeAspect="1"/>
          </p:cNvPicPr>
          <p:nvPr/>
        </p:nvPicPr>
        <p:blipFill>
          <a:blip r:embed="rId3"/>
          <a:stretch>
            <a:fillRect/>
          </a:stretch>
        </p:blipFill>
        <p:spPr>
          <a:xfrm>
            <a:off x="2183400" y="1951892"/>
            <a:ext cx="6838950" cy="2286000"/>
          </a:xfrm>
          <a:prstGeom prst="rect">
            <a:avLst/>
          </a:prstGeom>
        </p:spPr>
      </p:pic>
    </p:spTree>
    <p:extLst>
      <p:ext uri="{BB962C8B-B14F-4D97-AF65-F5344CB8AC3E}">
        <p14:creationId xmlns:p14="http://schemas.microsoft.com/office/powerpoint/2010/main" val="6133316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에디터</a:t>
            </a:r>
          </a:p>
        </p:txBody>
      </p:sp>
      <p:sp>
        <p:nvSpPr>
          <p:cNvPr id="2" name="내용 개체 틀 1"/>
          <p:cNvSpPr>
            <a:spLocks noGrp="1"/>
          </p:cNvSpPr>
          <p:nvPr>
            <p:ph sz="quarter" idx="11"/>
          </p:nvPr>
        </p:nvSpPr>
        <p:spPr>
          <a:xfrm>
            <a:off x="266400" y="503783"/>
            <a:ext cx="10704880" cy="5182218"/>
          </a:xfrm>
        </p:spPr>
        <p:txBody>
          <a:bodyPr/>
          <a:lstStyle/>
          <a:p>
            <a:r>
              <a:rPr lang="ko-KR" altLang="en-US" dirty="0"/>
              <a:t>참고 </a:t>
            </a:r>
            <a:r>
              <a:rPr lang="en-US" altLang="ko-KR" dirty="0"/>
              <a:t>- vi</a:t>
            </a:r>
          </a:p>
          <a:p>
            <a:pPr lvl="1"/>
            <a:r>
              <a:rPr lang="ko-KR" altLang="en-US" dirty="0"/>
              <a:t>탭 사이즈 조절</a:t>
            </a:r>
            <a:endParaRPr lang="en-US" altLang="ko-KR" dirty="0"/>
          </a:p>
          <a:p>
            <a:pPr lvl="2"/>
            <a:r>
              <a:rPr lang="en-US" altLang="ko-KR" dirty="0">
                <a:hlinkClick r:id="rId3"/>
              </a:rPr>
              <a:t>https://cafe.naver.com/studyonarduino/3779</a:t>
            </a:r>
            <a:endParaRPr lang="en-US" altLang="ko-KR" dirty="0"/>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152</a:t>
            </a:fld>
            <a:endParaRPr lang="en-US" dirty="0"/>
          </a:p>
        </p:txBody>
      </p:sp>
    </p:spTree>
    <p:extLst>
      <p:ext uri="{BB962C8B-B14F-4D97-AF65-F5344CB8AC3E}">
        <p14:creationId xmlns:p14="http://schemas.microsoft.com/office/powerpoint/2010/main" val="3864469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개발 환경 구축</a:t>
            </a:r>
          </a:p>
        </p:txBody>
      </p:sp>
      <p:sp>
        <p:nvSpPr>
          <p:cNvPr id="2" name="내용 개체 틀 1"/>
          <p:cNvSpPr>
            <a:spLocks noGrp="1"/>
          </p:cNvSpPr>
          <p:nvPr>
            <p:ph sz="quarter" idx="11"/>
          </p:nvPr>
        </p:nvSpPr>
        <p:spPr>
          <a:xfrm>
            <a:off x="266400" y="575791"/>
            <a:ext cx="10979353" cy="1745730"/>
          </a:xfrm>
        </p:spPr>
        <p:txBody>
          <a:bodyPr/>
          <a:lstStyle/>
          <a:p>
            <a:r>
              <a:rPr lang="ko-KR" altLang="en-US" dirty="0"/>
              <a:t>그래픽 모드의 원격접속 환경 구성</a:t>
            </a:r>
            <a:r>
              <a:rPr lang="en-US" altLang="ko-KR" dirty="0"/>
              <a:t>(XRDP) </a:t>
            </a:r>
          </a:p>
          <a:p>
            <a:pPr lvl="1"/>
            <a:r>
              <a:rPr lang="en-US" altLang="ko-KR" dirty="0" err="1"/>
              <a:t>xrdp</a:t>
            </a:r>
            <a:r>
              <a:rPr lang="en-US" altLang="ko-KR" dirty="0"/>
              <a:t> </a:t>
            </a:r>
            <a:r>
              <a:rPr lang="ko-KR" altLang="en-US" dirty="0"/>
              <a:t>설치</a:t>
            </a:r>
            <a:endParaRPr lang="en-US" altLang="ko-KR" dirty="0"/>
          </a:p>
          <a:p>
            <a:pPr lvl="2"/>
            <a:r>
              <a:rPr lang="en-US" altLang="ko-KR" dirty="0" err="1"/>
              <a:t>pi@raspberry</a:t>
            </a:r>
            <a:r>
              <a:rPr lang="en-US" altLang="ko-KR" dirty="0"/>
              <a:t>:~ $ </a:t>
            </a:r>
            <a:r>
              <a:rPr lang="en-US" altLang="ko-KR" dirty="0" err="1"/>
              <a:t>sudo</a:t>
            </a:r>
            <a:r>
              <a:rPr lang="en-US" altLang="ko-KR" dirty="0"/>
              <a:t> apt-get install </a:t>
            </a:r>
            <a:r>
              <a:rPr lang="en-US" altLang="ko-KR" dirty="0" err="1"/>
              <a:t>xrdp</a:t>
            </a:r>
            <a:r>
              <a:rPr lang="en-US" altLang="ko-KR" dirty="0"/>
              <a:t> –y </a:t>
            </a:r>
            <a:r>
              <a:rPr lang="en-US" altLang="ko-KR" dirty="0">
                <a:solidFill>
                  <a:schemeClr val="bg1">
                    <a:lumMod val="75000"/>
                  </a:schemeClr>
                </a:solidFill>
              </a:rPr>
              <a:t>[Enter]</a:t>
            </a:r>
          </a:p>
          <a:p>
            <a:pPr lvl="3"/>
            <a:r>
              <a:rPr lang="ko-KR" altLang="en-US" dirty="0"/>
              <a:t>위 과정을 처음 실행한다면 시간이 꽤 걸림</a:t>
            </a:r>
            <a:r>
              <a:rPr lang="en-US" altLang="ko-KR" dirty="0"/>
              <a:t>. </a:t>
            </a:r>
          </a:p>
          <a:p>
            <a:pPr lvl="4"/>
            <a:r>
              <a:rPr lang="ko-KR" altLang="en-US" dirty="0"/>
              <a:t>프롬프트</a:t>
            </a:r>
            <a:r>
              <a:rPr lang="en-US" altLang="ko-KR" dirty="0"/>
              <a:t>, “</a:t>
            </a:r>
            <a:r>
              <a:rPr lang="en-US" altLang="ko-KR" dirty="0" err="1">
                <a:solidFill>
                  <a:srgbClr val="00B050"/>
                </a:solidFill>
              </a:rPr>
              <a:t>pi@raspberry</a:t>
            </a:r>
            <a:r>
              <a:rPr lang="en-US" altLang="ko-KR" dirty="0">
                <a:solidFill>
                  <a:srgbClr val="00B050"/>
                </a:solidFill>
              </a:rPr>
              <a:t>:</a:t>
            </a:r>
            <a:r>
              <a:rPr lang="ko-KR" altLang="en-US" dirty="0">
                <a:solidFill>
                  <a:srgbClr val="00B050"/>
                </a:solidFill>
              </a:rPr>
              <a:t> </a:t>
            </a:r>
            <a:r>
              <a:rPr lang="en-US" altLang="ko-KR" dirty="0">
                <a:solidFill>
                  <a:srgbClr val="00529C"/>
                </a:solidFill>
              </a:rPr>
              <a:t>~</a:t>
            </a:r>
            <a:r>
              <a:rPr lang="ko-KR" altLang="en-US" dirty="0">
                <a:solidFill>
                  <a:srgbClr val="00529C"/>
                </a:solidFill>
              </a:rPr>
              <a:t> </a:t>
            </a:r>
            <a:r>
              <a:rPr lang="en-US" altLang="ko-KR" dirty="0">
                <a:solidFill>
                  <a:srgbClr val="00529C"/>
                </a:solidFill>
              </a:rPr>
              <a:t>$</a:t>
            </a:r>
            <a:r>
              <a:rPr lang="en-US" altLang="ko-KR" dirty="0"/>
              <a:t>” </a:t>
            </a:r>
            <a:r>
              <a:rPr lang="ko-KR" altLang="en-US" dirty="0"/>
              <a:t>나타날 때까지 기다림</a:t>
            </a:r>
            <a:r>
              <a:rPr lang="en-US" altLang="ko-KR" dirty="0"/>
              <a:t>.</a:t>
            </a:r>
          </a:p>
          <a:p>
            <a:pPr lvl="2"/>
            <a:endParaRPr lang="en-US" altLang="ko-KR" dirty="0">
              <a:solidFill>
                <a:schemeClr val="bg1">
                  <a:lumMod val="75000"/>
                </a:schemeClr>
              </a:solidFill>
            </a:endParaRPr>
          </a:p>
          <a:p>
            <a:pPr lvl="2"/>
            <a:r>
              <a:rPr lang="en-US" altLang="ko-KR" dirty="0" err="1"/>
              <a:t>pi@raspberry</a:t>
            </a:r>
            <a:r>
              <a:rPr lang="en-US" altLang="ko-KR" dirty="0"/>
              <a:t>:~ $ </a:t>
            </a:r>
            <a:r>
              <a:rPr lang="en-US" altLang="ko-KR" dirty="0" err="1"/>
              <a:t>sudo</a:t>
            </a:r>
            <a:r>
              <a:rPr lang="en-US" altLang="ko-KR" dirty="0"/>
              <a:t> </a:t>
            </a:r>
            <a:r>
              <a:rPr lang="en-US" altLang="ko-KR" dirty="0" err="1"/>
              <a:t>raspi</a:t>
            </a:r>
            <a:r>
              <a:rPr lang="en-US" altLang="ko-KR" dirty="0"/>
              <a:t>-config</a:t>
            </a:r>
          </a:p>
          <a:p>
            <a:pPr lvl="3"/>
            <a:r>
              <a:rPr lang="en-US" altLang="ko-KR" dirty="0"/>
              <a:t>System Option / S5 Boot/Auto Login / B3 Desktop </a:t>
            </a:r>
            <a:r>
              <a:rPr lang="en-US" altLang="ko-KR" dirty="0" err="1"/>
              <a:t>Desktop</a:t>
            </a:r>
            <a:r>
              <a:rPr lang="en-US" altLang="ko-KR" dirty="0"/>
              <a:t> GUI, requiring user to login </a:t>
            </a:r>
            <a:r>
              <a:rPr lang="ko-KR" altLang="en-US" dirty="0"/>
              <a:t>선택 후 </a:t>
            </a:r>
            <a:r>
              <a:rPr lang="en-US" altLang="ko-KR" dirty="0"/>
              <a:t>Enter </a:t>
            </a:r>
            <a:r>
              <a:rPr lang="en-US" altLang="ko-KR" dirty="0">
                <a:sym typeface="Wingdings" panose="05000000000000000000" pitchFamily="2" charset="2"/>
              </a:rPr>
              <a:t> Finish  Yes</a:t>
            </a:r>
            <a:endParaRPr lang="en-US" altLang="ko-KR" dirty="0"/>
          </a:p>
          <a:p>
            <a:pPr lvl="3"/>
            <a:endParaRPr lang="en-US" altLang="ko-KR" dirty="0"/>
          </a:p>
          <a:p>
            <a:pPr lvl="2"/>
            <a:endParaRPr lang="en-US" altLang="ko-KR" dirty="0">
              <a:solidFill>
                <a:schemeClr val="bg1">
                  <a:lumMod val="75000"/>
                </a:schemeClr>
              </a:solidFill>
            </a:endParaRPr>
          </a:p>
          <a:p>
            <a:pPr lvl="2"/>
            <a:endParaRPr lang="en-US" altLang="ko-KR" dirty="0"/>
          </a:p>
          <a:p>
            <a:pPr lvl="2"/>
            <a:endParaRPr lang="en-US" altLang="ko-KR" dirty="0"/>
          </a:p>
          <a:p>
            <a:pPr lvl="1" fontAlgn="auto">
              <a:spcAft>
                <a:spcPts val="0"/>
              </a:spcAft>
            </a:pPr>
            <a:endParaRPr lang="en-US" altLang="ko-KR" dirty="0"/>
          </a:p>
          <a:p>
            <a:pPr lvl="1" fontAlgn="auto">
              <a:spcAft>
                <a:spcPts val="0"/>
              </a:spcAft>
            </a:pPr>
            <a:endParaRPr lang="en-US" altLang="ko-KR" dirty="0"/>
          </a:p>
          <a:p>
            <a:pPr lvl="1" fontAlgn="auto">
              <a:spcAft>
                <a:spcPts val="0"/>
              </a:spcAft>
            </a:pPr>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153</a:t>
            </a:fld>
            <a:endParaRPr lang="en-US" dirty="0"/>
          </a:p>
        </p:txBody>
      </p:sp>
      <p:pic>
        <p:nvPicPr>
          <p:cNvPr id="8" name="그림 7">
            <a:extLst>
              <a:ext uri="{FF2B5EF4-FFF2-40B4-BE49-F238E27FC236}">
                <a16:creationId xmlns:a16="http://schemas.microsoft.com/office/drawing/2014/main" id="{7EBCC0D2-57BC-4112-8C01-FFB5E55D642E}"/>
              </a:ext>
            </a:extLst>
          </p:cNvPr>
          <p:cNvPicPr>
            <a:picLocks noChangeAspect="1"/>
          </p:cNvPicPr>
          <p:nvPr/>
        </p:nvPicPr>
        <p:blipFill>
          <a:blip r:embed="rId3"/>
          <a:stretch>
            <a:fillRect/>
          </a:stretch>
        </p:blipFill>
        <p:spPr>
          <a:xfrm>
            <a:off x="5943663" y="1223863"/>
            <a:ext cx="4619625" cy="1390650"/>
          </a:xfrm>
          <a:prstGeom prst="rect">
            <a:avLst/>
          </a:prstGeom>
        </p:spPr>
      </p:pic>
    </p:spTree>
    <p:extLst>
      <p:ext uri="{BB962C8B-B14F-4D97-AF65-F5344CB8AC3E}">
        <p14:creationId xmlns:p14="http://schemas.microsoft.com/office/powerpoint/2010/main" val="11067160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개발 환경 구축</a:t>
            </a:r>
          </a:p>
        </p:txBody>
      </p:sp>
      <p:sp>
        <p:nvSpPr>
          <p:cNvPr id="2" name="내용 개체 틀 1"/>
          <p:cNvSpPr>
            <a:spLocks noGrp="1"/>
          </p:cNvSpPr>
          <p:nvPr>
            <p:ph sz="quarter" idx="11"/>
          </p:nvPr>
        </p:nvSpPr>
        <p:spPr>
          <a:xfrm>
            <a:off x="266400" y="575791"/>
            <a:ext cx="9167045" cy="1745730"/>
          </a:xfrm>
        </p:spPr>
        <p:txBody>
          <a:bodyPr/>
          <a:lstStyle/>
          <a:p>
            <a:r>
              <a:rPr lang="ko-KR" altLang="en-US" dirty="0"/>
              <a:t>그래픽 모드의 원격접속 환경 구성</a:t>
            </a:r>
            <a:r>
              <a:rPr lang="en-US" altLang="ko-KR" dirty="0"/>
              <a:t>(XRDP) </a:t>
            </a:r>
          </a:p>
          <a:p>
            <a:pPr lvl="1"/>
            <a:r>
              <a:rPr lang="en-US" altLang="ko-KR" dirty="0" err="1"/>
              <a:t>xrdp</a:t>
            </a:r>
            <a:r>
              <a:rPr lang="en-US" altLang="ko-KR" dirty="0"/>
              <a:t> </a:t>
            </a:r>
            <a:r>
              <a:rPr lang="ko-KR" altLang="en-US" dirty="0"/>
              <a:t>설치</a:t>
            </a:r>
            <a:endParaRPr lang="en-US" altLang="ko-KR" dirty="0"/>
          </a:p>
          <a:p>
            <a:pPr lvl="2"/>
            <a:r>
              <a:rPr lang="en-US" altLang="ko-KR" dirty="0" err="1"/>
              <a:t>pi@raspberry</a:t>
            </a:r>
            <a:r>
              <a:rPr lang="en-US" altLang="ko-KR" dirty="0"/>
              <a:t>:~ $ </a:t>
            </a:r>
            <a:r>
              <a:rPr lang="en-US" altLang="ko-KR" dirty="0" err="1"/>
              <a:t>sudo</a:t>
            </a:r>
            <a:r>
              <a:rPr lang="en-US" altLang="ko-KR" dirty="0"/>
              <a:t> apt-get install </a:t>
            </a:r>
            <a:r>
              <a:rPr lang="en-US" altLang="ko-KR" dirty="0" err="1"/>
              <a:t>xrdp</a:t>
            </a:r>
            <a:r>
              <a:rPr lang="en-US" altLang="ko-KR" dirty="0"/>
              <a:t> –y </a:t>
            </a:r>
            <a:r>
              <a:rPr lang="en-US" altLang="ko-KR" dirty="0">
                <a:solidFill>
                  <a:schemeClr val="bg1">
                    <a:lumMod val="75000"/>
                  </a:schemeClr>
                </a:solidFill>
              </a:rPr>
              <a:t>[Enter]</a:t>
            </a:r>
          </a:p>
          <a:p>
            <a:pPr lvl="3"/>
            <a:r>
              <a:rPr lang="ko-KR" altLang="en-US" dirty="0"/>
              <a:t>위 과정을 처음 실행한다면 시간이 꽤 걸림</a:t>
            </a:r>
            <a:r>
              <a:rPr lang="en-US" altLang="ko-KR" dirty="0"/>
              <a:t>. </a:t>
            </a:r>
          </a:p>
          <a:p>
            <a:pPr lvl="4"/>
            <a:r>
              <a:rPr lang="ko-KR" altLang="en-US" dirty="0"/>
              <a:t>프롬프트</a:t>
            </a:r>
            <a:r>
              <a:rPr lang="en-US" altLang="ko-KR" dirty="0"/>
              <a:t>, “</a:t>
            </a:r>
            <a:r>
              <a:rPr lang="en-US" altLang="ko-KR" dirty="0" err="1">
                <a:solidFill>
                  <a:srgbClr val="00B050"/>
                </a:solidFill>
              </a:rPr>
              <a:t>pi@raspberry</a:t>
            </a:r>
            <a:r>
              <a:rPr lang="en-US" altLang="ko-KR" dirty="0">
                <a:solidFill>
                  <a:srgbClr val="00B050"/>
                </a:solidFill>
              </a:rPr>
              <a:t>:</a:t>
            </a:r>
            <a:r>
              <a:rPr lang="ko-KR" altLang="en-US" dirty="0">
                <a:solidFill>
                  <a:srgbClr val="00B050"/>
                </a:solidFill>
              </a:rPr>
              <a:t> </a:t>
            </a:r>
            <a:r>
              <a:rPr lang="en-US" altLang="ko-KR" dirty="0">
                <a:solidFill>
                  <a:srgbClr val="00529C"/>
                </a:solidFill>
              </a:rPr>
              <a:t>~</a:t>
            </a:r>
            <a:r>
              <a:rPr lang="ko-KR" altLang="en-US" dirty="0">
                <a:solidFill>
                  <a:srgbClr val="00529C"/>
                </a:solidFill>
              </a:rPr>
              <a:t> </a:t>
            </a:r>
            <a:r>
              <a:rPr lang="en-US" altLang="ko-KR" dirty="0">
                <a:solidFill>
                  <a:srgbClr val="00529C"/>
                </a:solidFill>
              </a:rPr>
              <a:t>$</a:t>
            </a:r>
            <a:r>
              <a:rPr lang="en-US" altLang="ko-KR" dirty="0"/>
              <a:t>” </a:t>
            </a:r>
            <a:r>
              <a:rPr lang="ko-KR" altLang="en-US" dirty="0"/>
              <a:t>나타날 때까지 기다림</a:t>
            </a:r>
            <a:r>
              <a:rPr lang="en-US" altLang="ko-KR" dirty="0"/>
              <a:t>.</a:t>
            </a:r>
          </a:p>
          <a:p>
            <a:pPr lvl="2"/>
            <a:r>
              <a:rPr lang="en-US" altLang="ko-KR" dirty="0">
                <a:solidFill>
                  <a:schemeClr val="accent6"/>
                </a:solidFill>
              </a:rPr>
              <a:t>/</a:t>
            </a:r>
            <a:r>
              <a:rPr lang="en-US" altLang="ko-KR" dirty="0" err="1">
                <a:solidFill>
                  <a:schemeClr val="accent6"/>
                </a:solidFill>
              </a:rPr>
              <a:t>etc</a:t>
            </a:r>
            <a:r>
              <a:rPr lang="en-US" altLang="ko-KR" dirty="0">
                <a:solidFill>
                  <a:schemeClr val="accent6"/>
                </a:solidFill>
              </a:rPr>
              <a:t>/group </a:t>
            </a:r>
            <a:r>
              <a:rPr lang="ko-KR" altLang="en-US" dirty="0">
                <a:solidFill>
                  <a:schemeClr val="accent6"/>
                </a:solidFill>
              </a:rPr>
              <a:t>파일 수정</a:t>
            </a:r>
            <a:endParaRPr lang="en-US" altLang="ko-KR" dirty="0">
              <a:solidFill>
                <a:schemeClr val="accent6"/>
              </a:solidFill>
            </a:endParaRPr>
          </a:p>
          <a:p>
            <a:pPr lvl="3"/>
            <a:r>
              <a:rPr lang="en-US" altLang="ko-KR" dirty="0" err="1">
                <a:solidFill>
                  <a:schemeClr val="accent6"/>
                </a:solidFill>
              </a:rPr>
              <a:t>ship@bach</a:t>
            </a:r>
            <a:r>
              <a:rPr lang="en-US" altLang="ko-KR" dirty="0">
                <a:solidFill>
                  <a:schemeClr val="accent6"/>
                </a:solidFill>
              </a:rPr>
              <a:t>: ~ $ </a:t>
            </a:r>
            <a:r>
              <a:rPr lang="en-US" altLang="ko-KR" dirty="0" err="1">
                <a:solidFill>
                  <a:schemeClr val="accent6"/>
                </a:solidFill>
              </a:rPr>
              <a:t>sudo</a:t>
            </a:r>
            <a:r>
              <a:rPr lang="ko-KR" altLang="en-US" dirty="0">
                <a:solidFill>
                  <a:schemeClr val="accent6"/>
                </a:solidFill>
              </a:rPr>
              <a:t> </a:t>
            </a:r>
            <a:r>
              <a:rPr lang="en-US" altLang="ko-KR" dirty="0">
                <a:solidFill>
                  <a:schemeClr val="accent6"/>
                </a:solidFill>
              </a:rPr>
              <a:t>nano</a:t>
            </a:r>
            <a:r>
              <a:rPr lang="ko-KR" altLang="en-US" dirty="0">
                <a:solidFill>
                  <a:schemeClr val="accent6"/>
                </a:solidFill>
              </a:rPr>
              <a:t> </a:t>
            </a:r>
            <a:r>
              <a:rPr lang="en-US" altLang="ko-KR" dirty="0">
                <a:solidFill>
                  <a:schemeClr val="accent6"/>
                </a:solidFill>
              </a:rPr>
              <a:t>/</a:t>
            </a:r>
            <a:r>
              <a:rPr lang="en-US" altLang="ko-KR" dirty="0" err="1">
                <a:solidFill>
                  <a:schemeClr val="accent6"/>
                </a:solidFill>
              </a:rPr>
              <a:t>etc</a:t>
            </a:r>
            <a:r>
              <a:rPr lang="en-US" altLang="ko-KR" dirty="0">
                <a:solidFill>
                  <a:schemeClr val="accent6"/>
                </a:solidFill>
              </a:rPr>
              <a:t>/group</a:t>
            </a:r>
          </a:p>
          <a:p>
            <a:pPr lvl="3"/>
            <a:r>
              <a:rPr lang="en-US" altLang="ko-KR" dirty="0">
                <a:solidFill>
                  <a:schemeClr val="accent6"/>
                </a:solidFill>
              </a:rPr>
              <a:t>“video”, “render” </a:t>
            </a:r>
            <a:r>
              <a:rPr lang="ko-KR" altLang="en-US" dirty="0">
                <a:solidFill>
                  <a:schemeClr val="accent6"/>
                </a:solidFill>
              </a:rPr>
              <a:t>옆에 보이는 사용자 </a:t>
            </a:r>
            <a:r>
              <a:rPr lang="en-US" altLang="ko-KR" dirty="0">
                <a:solidFill>
                  <a:schemeClr val="accent6"/>
                </a:solidFill>
              </a:rPr>
              <a:t>id </a:t>
            </a:r>
            <a:r>
              <a:rPr lang="ko-KR" altLang="en-US" dirty="0">
                <a:solidFill>
                  <a:schemeClr val="accent6"/>
                </a:solidFill>
              </a:rPr>
              <a:t>삭제 후 저장</a:t>
            </a:r>
            <a:r>
              <a:rPr lang="en-US" altLang="ko-KR" dirty="0">
                <a:solidFill>
                  <a:schemeClr val="accent6"/>
                </a:solidFill>
              </a:rPr>
              <a:t>(^O ^X)</a:t>
            </a:r>
          </a:p>
          <a:p>
            <a:pPr lvl="3"/>
            <a:endParaRPr lang="en-US" altLang="ko-KR" dirty="0">
              <a:solidFill>
                <a:schemeClr val="accent6"/>
              </a:solidFill>
            </a:endParaRPr>
          </a:p>
          <a:p>
            <a:pPr lvl="3"/>
            <a:endParaRPr lang="en-US" altLang="ko-KR" dirty="0">
              <a:solidFill>
                <a:schemeClr val="accent6"/>
              </a:solidFill>
            </a:endParaRPr>
          </a:p>
          <a:p>
            <a:pPr lvl="3"/>
            <a:endParaRPr lang="en-US" altLang="ko-KR" dirty="0">
              <a:solidFill>
                <a:schemeClr val="accent6"/>
              </a:solidFill>
            </a:endParaRPr>
          </a:p>
          <a:p>
            <a:pPr lvl="3"/>
            <a:endParaRPr lang="en-US" altLang="ko-KR" dirty="0">
              <a:solidFill>
                <a:schemeClr val="accent6"/>
              </a:solidFill>
            </a:endParaRPr>
          </a:p>
          <a:p>
            <a:pPr lvl="3"/>
            <a:endParaRPr lang="en-US" altLang="ko-KR" dirty="0">
              <a:solidFill>
                <a:schemeClr val="accent6"/>
              </a:solidFill>
            </a:endParaRPr>
          </a:p>
          <a:p>
            <a:pPr lvl="3"/>
            <a:endParaRPr lang="en-US" altLang="ko-KR" dirty="0">
              <a:solidFill>
                <a:schemeClr val="accent6"/>
              </a:solidFill>
            </a:endParaRPr>
          </a:p>
          <a:p>
            <a:pPr lvl="3"/>
            <a:endParaRPr lang="en-US" altLang="ko-KR" dirty="0">
              <a:solidFill>
                <a:schemeClr val="accent6"/>
              </a:solidFill>
            </a:endParaRPr>
          </a:p>
          <a:p>
            <a:pPr lvl="3"/>
            <a:r>
              <a:rPr lang="ko-KR" altLang="en-US" dirty="0" err="1">
                <a:solidFill>
                  <a:schemeClr val="accent6"/>
                </a:solidFill>
              </a:rPr>
              <a:t>라즈베리파이</a:t>
            </a:r>
            <a:r>
              <a:rPr lang="ko-KR" altLang="en-US" dirty="0">
                <a:solidFill>
                  <a:schemeClr val="accent6"/>
                </a:solidFill>
              </a:rPr>
              <a:t> 재부팅</a:t>
            </a:r>
            <a:endParaRPr lang="en-US" altLang="ko-KR" dirty="0">
              <a:solidFill>
                <a:schemeClr val="accent6"/>
              </a:solidFill>
            </a:endParaRPr>
          </a:p>
          <a:p>
            <a:pPr lvl="4"/>
            <a:r>
              <a:rPr lang="en-US" altLang="ko-KR" dirty="0">
                <a:solidFill>
                  <a:schemeClr val="accent6"/>
                </a:solidFill>
              </a:rPr>
              <a:t>$ </a:t>
            </a:r>
            <a:r>
              <a:rPr lang="en-US" altLang="ko-KR" dirty="0" err="1">
                <a:solidFill>
                  <a:schemeClr val="accent6"/>
                </a:solidFill>
              </a:rPr>
              <a:t>sudo</a:t>
            </a:r>
            <a:r>
              <a:rPr lang="en-US" altLang="ko-KR" dirty="0">
                <a:solidFill>
                  <a:schemeClr val="accent6"/>
                </a:solidFill>
              </a:rPr>
              <a:t> reboot</a:t>
            </a:r>
          </a:p>
          <a:p>
            <a:pPr lvl="2"/>
            <a:endParaRPr lang="en-US" altLang="ko-KR" dirty="0">
              <a:solidFill>
                <a:schemeClr val="bg1">
                  <a:lumMod val="75000"/>
                </a:schemeClr>
              </a:solidFill>
            </a:endParaRPr>
          </a:p>
          <a:p>
            <a:pPr lvl="2"/>
            <a:endParaRPr lang="en-US" altLang="ko-KR" dirty="0"/>
          </a:p>
          <a:p>
            <a:pPr lvl="2"/>
            <a:endParaRPr lang="en-US" altLang="ko-KR" dirty="0"/>
          </a:p>
          <a:p>
            <a:pPr lvl="1" fontAlgn="auto">
              <a:spcAft>
                <a:spcPts val="0"/>
              </a:spcAft>
            </a:pPr>
            <a:endParaRPr lang="en-US" altLang="ko-KR" dirty="0"/>
          </a:p>
          <a:p>
            <a:pPr lvl="1" fontAlgn="auto">
              <a:spcAft>
                <a:spcPts val="0"/>
              </a:spcAft>
            </a:pPr>
            <a:endParaRPr lang="en-US" altLang="ko-KR" dirty="0"/>
          </a:p>
          <a:p>
            <a:pPr lvl="1" fontAlgn="auto">
              <a:spcAft>
                <a:spcPts val="0"/>
              </a:spcAft>
            </a:pPr>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154</a:t>
            </a:fld>
            <a:endParaRPr lang="en-US" dirty="0"/>
          </a:p>
        </p:txBody>
      </p:sp>
      <p:pic>
        <p:nvPicPr>
          <p:cNvPr id="8" name="그림 7">
            <a:extLst>
              <a:ext uri="{FF2B5EF4-FFF2-40B4-BE49-F238E27FC236}">
                <a16:creationId xmlns:a16="http://schemas.microsoft.com/office/drawing/2014/main" id="{7EBCC0D2-57BC-4112-8C01-FFB5E55D642E}"/>
              </a:ext>
            </a:extLst>
          </p:cNvPr>
          <p:cNvPicPr>
            <a:picLocks noChangeAspect="1"/>
          </p:cNvPicPr>
          <p:nvPr/>
        </p:nvPicPr>
        <p:blipFill>
          <a:blip r:embed="rId3"/>
          <a:stretch>
            <a:fillRect/>
          </a:stretch>
        </p:blipFill>
        <p:spPr>
          <a:xfrm>
            <a:off x="5943663" y="1417389"/>
            <a:ext cx="4619625" cy="1390650"/>
          </a:xfrm>
          <a:prstGeom prst="rect">
            <a:avLst/>
          </a:prstGeom>
        </p:spPr>
      </p:pic>
      <p:pic>
        <p:nvPicPr>
          <p:cNvPr id="9" name="그림 8">
            <a:extLst>
              <a:ext uri="{FF2B5EF4-FFF2-40B4-BE49-F238E27FC236}">
                <a16:creationId xmlns:a16="http://schemas.microsoft.com/office/drawing/2014/main" id="{9A125CFC-B3DE-3E0C-C112-49CC48C91AA8}"/>
              </a:ext>
            </a:extLst>
          </p:cNvPr>
          <p:cNvPicPr>
            <a:picLocks noChangeAspect="1"/>
          </p:cNvPicPr>
          <p:nvPr/>
        </p:nvPicPr>
        <p:blipFill>
          <a:blip r:embed="rId4"/>
          <a:stretch>
            <a:fillRect/>
          </a:stretch>
        </p:blipFill>
        <p:spPr>
          <a:xfrm>
            <a:off x="1224533" y="2952055"/>
            <a:ext cx="6296025" cy="1847850"/>
          </a:xfrm>
          <a:prstGeom prst="rect">
            <a:avLst/>
          </a:prstGeom>
        </p:spPr>
      </p:pic>
      <p:pic>
        <p:nvPicPr>
          <p:cNvPr id="12" name="그림 11">
            <a:extLst>
              <a:ext uri="{FF2B5EF4-FFF2-40B4-BE49-F238E27FC236}">
                <a16:creationId xmlns:a16="http://schemas.microsoft.com/office/drawing/2014/main" id="{02AA557B-B8E5-942C-4CD8-8860C0F4F81D}"/>
              </a:ext>
            </a:extLst>
          </p:cNvPr>
          <p:cNvPicPr>
            <a:picLocks noChangeAspect="1"/>
          </p:cNvPicPr>
          <p:nvPr/>
        </p:nvPicPr>
        <p:blipFill>
          <a:blip r:embed="rId5"/>
          <a:stretch>
            <a:fillRect/>
          </a:stretch>
        </p:blipFill>
        <p:spPr>
          <a:xfrm>
            <a:off x="4268676" y="3438573"/>
            <a:ext cx="6296025" cy="1847850"/>
          </a:xfrm>
          <a:prstGeom prst="rect">
            <a:avLst/>
          </a:prstGeom>
        </p:spPr>
      </p:pic>
    </p:spTree>
    <p:extLst>
      <p:ext uri="{BB962C8B-B14F-4D97-AF65-F5344CB8AC3E}">
        <p14:creationId xmlns:p14="http://schemas.microsoft.com/office/powerpoint/2010/main" val="358988698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개발 환경 구축</a:t>
            </a:r>
          </a:p>
        </p:txBody>
      </p:sp>
      <p:sp>
        <p:nvSpPr>
          <p:cNvPr id="2" name="내용 개체 틀 1"/>
          <p:cNvSpPr>
            <a:spLocks noGrp="1"/>
          </p:cNvSpPr>
          <p:nvPr>
            <p:ph sz="quarter" idx="11"/>
          </p:nvPr>
        </p:nvSpPr>
        <p:spPr>
          <a:xfrm>
            <a:off x="266400" y="575791"/>
            <a:ext cx="9167045" cy="1745730"/>
          </a:xfrm>
        </p:spPr>
        <p:txBody>
          <a:bodyPr/>
          <a:lstStyle/>
          <a:p>
            <a:r>
              <a:rPr lang="ko-KR" altLang="en-US" dirty="0"/>
              <a:t>그래픽 모드의 원격접속 환경 구성</a:t>
            </a:r>
            <a:r>
              <a:rPr lang="en-US" altLang="ko-KR" dirty="0"/>
              <a:t>(XRDP) </a:t>
            </a:r>
          </a:p>
          <a:p>
            <a:pPr lvl="1"/>
            <a:r>
              <a:rPr lang="en-US" altLang="ko-KR" dirty="0" err="1"/>
              <a:t>xrdp</a:t>
            </a:r>
            <a:r>
              <a:rPr lang="en-US" altLang="ko-KR" dirty="0"/>
              <a:t> </a:t>
            </a:r>
            <a:r>
              <a:rPr lang="ko-KR" altLang="en-US" dirty="0"/>
              <a:t>설치</a:t>
            </a:r>
            <a:endParaRPr lang="en-US" altLang="ko-KR" dirty="0"/>
          </a:p>
          <a:p>
            <a:pPr lvl="2"/>
            <a:r>
              <a:rPr lang="en-US" altLang="ko-KR" dirty="0">
                <a:solidFill>
                  <a:schemeClr val="accent6"/>
                </a:solidFill>
              </a:rPr>
              <a:t>/</a:t>
            </a:r>
            <a:r>
              <a:rPr lang="en-US" altLang="ko-KR" dirty="0" err="1">
                <a:solidFill>
                  <a:schemeClr val="accent6"/>
                </a:solidFill>
              </a:rPr>
              <a:t>etc</a:t>
            </a:r>
            <a:r>
              <a:rPr lang="en-US" altLang="ko-KR" dirty="0">
                <a:solidFill>
                  <a:schemeClr val="accent6"/>
                </a:solidFill>
              </a:rPr>
              <a:t>/group </a:t>
            </a:r>
            <a:r>
              <a:rPr lang="ko-KR" altLang="en-US" dirty="0">
                <a:solidFill>
                  <a:schemeClr val="accent6"/>
                </a:solidFill>
              </a:rPr>
              <a:t>파일 수정</a:t>
            </a:r>
            <a:endParaRPr lang="en-US" altLang="ko-KR" dirty="0">
              <a:solidFill>
                <a:schemeClr val="accent6"/>
              </a:solidFill>
            </a:endParaRPr>
          </a:p>
          <a:p>
            <a:pPr lvl="3"/>
            <a:r>
              <a:rPr lang="en-US" altLang="ko-KR" dirty="0" err="1">
                <a:solidFill>
                  <a:schemeClr val="accent6"/>
                </a:solidFill>
              </a:rPr>
              <a:t>ship@bach</a:t>
            </a:r>
            <a:r>
              <a:rPr lang="en-US" altLang="ko-KR" dirty="0">
                <a:solidFill>
                  <a:schemeClr val="accent6"/>
                </a:solidFill>
              </a:rPr>
              <a:t>: ~ $ </a:t>
            </a:r>
            <a:r>
              <a:rPr lang="en-US" altLang="ko-KR" dirty="0" err="1">
                <a:solidFill>
                  <a:schemeClr val="accent6"/>
                </a:solidFill>
              </a:rPr>
              <a:t>sudo</a:t>
            </a:r>
            <a:r>
              <a:rPr lang="ko-KR" altLang="en-US" dirty="0">
                <a:solidFill>
                  <a:schemeClr val="accent6"/>
                </a:solidFill>
              </a:rPr>
              <a:t> </a:t>
            </a:r>
            <a:r>
              <a:rPr lang="en-US" altLang="ko-KR" dirty="0">
                <a:solidFill>
                  <a:schemeClr val="accent6"/>
                </a:solidFill>
              </a:rPr>
              <a:t>nano</a:t>
            </a:r>
            <a:r>
              <a:rPr lang="ko-KR" altLang="en-US" dirty="0">
                <a:solidFill>
                  <a:schemeClr val="accent6"/>
                </a:solidFill>
              </a:rPr>
              <a:t> </a:t>
            </a:r>
            <a:r>
              <a:rPr lang="en-US" altLang="ko-KR" dirty="0">
                <a:solidFill>
                  <a:schemeClr val="accent6"/>
                </a:solidFill>
              </a:rPr>
              <a:t>/</a:t>
            </a:r>
            <a:r>
              <a:rPr lang="en-US" altLang="ko-KR" dirty="0" err="1">
                <a:solidFill>
                  <a:schemeClr val="accent6"/>
                </a:solidFill>
              </a:rPr>
              <a:t>etc</a:t>
            </a:r>
            <a:r>
              <a:rPr lang="en-US" altLang="ko-KR" dirty="0">
                <a:solidFill>
                  <a:schemeClr val="accent6"/>
                </a:solidFill>
              </a:rPr>
              <a:t>/group</a:t>
            </a:r>
          </a:p>
          <a:p>
            <a:pPr lvl="3"/>
            <a:r>
              <a:rPr lang="en-US" altLang="ko-KR" dirty="0">
                <a:solidFill>
                  <a:schemeClr val="accent6"/>
                </a:solidFill>
              </a:rPr>
              <a:t>“video”, “render” </a:t>
            </a:r>
            <a:r>
              <a:rPr lang="ko-KR" altLang="en-US" dirty="0">
                <a:solidFill>
                  <a:schemeClr val="accent6"/>
                </a:solidFill>
              </a:rPr>
              <a:t>옆에 보이는 사용자 </a:t>
            </a:r>
            <a:r>
              <a:rPr lang="en-US" altLang="ko-KR" dirty="0">
                <a:solidFill>
                  <a:schemeClr val="accent6"/>
                </a:solidFill>
              </a:rPr>
              <a:t>id </a:t>
            </a:r>
            <a:r>
              <a:rPr lang="ko-KR" altLang="en-US" dirty="0">
                <a:solidFill>
                  <a:schemeClr val="accent6"/>
                </a:solidFill>
              </a:rPr>
              <a:t>삭제 후 저장</a:t>
            </a:r>
            <a:r>
              <a:rPr lang="en-US" altLang="ko-KR" dirty="0">
                <a:solidFill>
                  <a:schemeClr val="accent6"/>
                </a:solidFill>
              </a:rPr>
              <a:t>(^O) </a:t>
            </a:r>
            <a:r>
              <a:rPr lang="ko-KR" altLang="en-US" dirty="0">
                <a:solidFill>
                  <a:schemeClr val="accent6"/>
                </a:solidFill>
              </a:rPr>
              <a:t>그리고 종료</a:t>
            </a:r>
            <a:r>
              <a:rPr lang="en-US" altLang="ko-KR" dirty="0">
                <a:solidFill>
                  <a:schemeClr val="accent6"/>
                </a:solidFill>
              </a:rPr>
              <a:t>(^X)</a:t>
            </a:r>
          </a:p>
          <a:p>
            <a:pPr lvl="3"/>
            <a:endParaRPr lang="en-US" altLang="ko-KR" dirty="0">
              <a:solidFill>
                <a:schemeClr val="accent6"/>
              </a:solidFill>
            </a:endParaRPr>
          </a:p>
          <a:p>
            <a:pPr lvl="3"/>
            <a:endParaRPr lang="en-US" altLang="ko-KR" dirty="0">
              <a:solidFill>
                <a:schemeClr val="accent6"/>
              </a:solidFill>
            </a:endParaRPr>
          </a:p>
          <a:p>
            <a:pPr lvl="3"/>
            <a:endParaRPr lang="en-US" altLang="ko-KR" dirty="0">
              <a:solidFill>
                <a:schemeClr val="accent6"/>
              </a:solidFill>
            </a:endParaRPr>
          </a:p>
          <a:p>
            <a:pPr lvl="3"/>
            <a:endParaRPr lang="en-US" altLang="ko-KR" dirty="0">
              <a:solidFill>
                <a:schemeClr val="accent6"/>
              </a:solidFill>
            </a:endParaRPr>
          </a:p>
          <a:p>
            <a:pPr lvl="3"/>
            <a:endParaRPr lang="en-US" altLang="ko-KR" dirty="0">
              <a:solidFill>
                <a:schemeClr val="accent6"/>
              </a:solidFill>
            </a:endParaRPr>
          </a:p>
          <a:p>
            <a:pPr lvl="3"/>
            <a:endParaRPr lang="en-US" altLang="ko-KR" dirty="0">
              <a:solidFill>
                <a:schemeClr val="accent6"/>
              </a:solidFill>
            </a:endParaRPr>
          </a:p>
          <a:p>
            <a:pPr lvl="3"/>
            <a:endParaRPr lang="en-US" altLang="ko-KR" dirty="0">
              <a:solidFill>
                <a:schemeClr val="accent6"/>
              </a:solidFill>
            </a:endParaRPr>
          </a:p>
          <a:p>
            <a:pPr lvl="3"/>
            <a:r>
              <a:rPr lang="ko-KR" altLang="en-US" dirty="0" err="1">
                <a:solidFill>
                  <a:schemeClr val="accent6"/>
                </a:solidFill>
              </a:rPr>
              <a:t>라즈베리파이</a:t>
            </a:r>
            <a:r>
              <a:rPr lang="ko-KR" altLang="en-US" dirty="0">
                <a:solidFill>
                  <a:schemeClr val="accent6"/>
                </a:solidFill>
              </a:rPr>
              <a:t> 재부팅</a:t>
            </a:r>
            <a:endParaRPr lang="en-US" altLang="ko-KR" dirty="0">
              <a:solidFill>
                <a:schemeClr val="accent6"/>
              </a:solidFill>
            </a:endParaRPr>
          </a:p>
          <a:p>
            <a:pPr lvl="4"/>
            <a:r>
              <a:rPr lang="en-US" altLang="ko-KR" dirty="0">
                <a:solidFill>
                  <a:schemeClr val="accent6"/>
                </a:solidFill>
              </a:rPr>
              <a:t>$ </a:t>
            </a:r>
            <a:r>
              <a:rPr lang="en-US" altLang="ko-KR" dirty="0" err="1">
                <a:solidFill>
                  <a:schemeClr val="accent6"/>
                </a:solidFill>
              </a:rPr>
              <a:t>sudo</a:t>
            </a:r>
            <a:r>
              <a:rPr lang="en-US" altLang="ko-KR" dirty="0">
                <a:solidFill>
                  <a:schemeClr val="accent6"/>
                </a:solidFill>
              </a:rPr>
              <a:t> reboot</a:t>
            </a:r>
          </a:p>
          <a:p>
            <a:pPr lvl="3"/>
            <a:endParaRPr lang="en-US" altLang="ko-KR" dirty="0">
              <a:solidFill>
                <a:schemeClr val="accent6"/>
              </a:solidFill>
            </a:endParaRPr>
          </a:p>
          <a:p>
            <a:pPr lvl="3"/>
            <a:r>
              <a:rPr lang="ko-KR" altLang="en-US" dirty="0" err="1">
                <a:solidFill>
                  <a:schemeClr val="accent6"/>
                </a:solidFill>
              </a:rPr>
              <a:t>라지베리파이에</a:t>
            </a:r>
            <a:r>
              <a:rPr lang="ko-KR" altLang="en-US" dirty="0">
                <a:solidFill>
                  <a:schemeClr val="accent6"/>
                </a:solidFill>
              </a:rPr>
              <a:t> 녹색등이 점등하기 시작하면 재 접속 시도</a:t>
            </a:r>
            <a:endParaRPr lang="en-US" altLang="ko-KR" dirty="0">
              <a:solidFill>
                <a:schemeClr val="accent6"/>
              </a:solidFill>
            </a:endParaRPr>
          </a:p>
          <a:p>
            <a:pPr lvl="2"/>
            <a:endParaRPr lang="en-US" altLang="ko-KR" dirty="0">
              <a:solidFill>
                <a:schemeClr val="bg1">
                  <a:lumMod val="75000"/>
                </a:schemeClr>
              </a:solidFill>
            </a:endParaRPr>
          </a:p>
          <a:p>
            <a:pPr lvl="2"/>
            <a:endParaRPr lang="en-US" altLang="ko-KR" dirty="0"/>
          </a:p>
          <a:p>
            <a:pPr lvl="2"/>
            <a:endParaRPr lang="en-US" altLang="ko-KR" dirty="0"/>
          </a:p>
          <a:p>
            <a:pPr lvl="1" fontAlgn="auto">
              <a:spcAft>
                <a:spcPts val="0"/>
              </a:spcAft>
            </a:pPr>
            <a:endParaRPr lang="en-US" altLang="ko-KR" dirty="0"/>
          </a:p>
          <a:p>
            <a:pPr lvl="1" fontAlgn="auto">
              <a:spcAft>
                <a:spcPts val="0"/>
              </a:spcAft>
            </a:pPr>
            <a:endParaRPr lang="en-US" altLang="ko-KR" dirty="0"/>
          </a:p>
          <a:p>
            <a:pPr lvl="1" fontAlgn="auto">
              <a:spcAft>
                <a:spcPts val="0"/>
              </a:spcAft>
            </a:pPr>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155</a:t>
            </a:fld>
            <a:endParaRPr lang="en-US" dirty="0"/>
          </a:p>
        </p:txBody>
      </p:sp>
      <p:pic>
        <p:nvPicPr>
          <p:cNvPr id="9" name="그림 8">
            <a:extLst>
              <a:ext uri="{FF2B5EF4-FFF2-40B4-BE49-F238E27FC236}">
                <a16:creationId xmlns:a16="http://schemas.microsoft.com/office/drawing/2014/main" id="{9A125CFC-B3DE-3E0C-C112-49CC48C91AA8}"/>
              </a:ext>
            </a:extLst>
          </p:cNvPr>
          <p:cNvPicPr>
            <a:picLocks noChangeAspect="1"/>
          </p:cNvPicPr>
          <p:nvPr/>
        </p:nvPicPr>
        <p:blipFill>
          <a:blip r:embed="rId3"/>
          <a:stretch>
            <a:fillRect/>
          </a:stretch>
        </p:blipFill>
        <p:spPr>
          <a:xfrm>
            <a:off x="1204726" y="2177505"/>
            <a:ext cx="6296025" cy="1847850"/>
          </a:xfrm>
          <a:prstGeom prst="rect">
            <a:avLst/>
          </a:prstGeom>
        </p:spPr>
      </p:pic>
      <p:pic>
        <p:nvPicPr>
          <p:cNvPr id="12" name="그림 11">
            <a:extLst>
              <a:ext uri="{FF2B5EF4-FFF2-40B4-BE49-F238E27FC236}">
                <a16:creationId xmlns:a16="http://schemas.microsoft.com/office/drawing/2014/main" id="{02AA557B-B8E5-942C-4CD8-8860C0F4F81D}"/>
              </a:ext>
            </a:extLst>
          </p:cNvPr>
          <p:cNvPicPr>
            <a:picLocks noChangeAspect="1"/>
          </p:cNvPicPr>
          <p:nvPr/>
        </p:nvPicPr>
        <p:blipFill>
          <a:blip r:embed="rId4"/>
          <a:stretch>
            <a:fillRect/>
          </a:stretch>
        </p:blipFill>
        <p:spPr>
          <a:xfrm>
            <a:off x="4248869" y="2664023"/>
            <a:ext cx="6296025" cy="1847850"/>
          </a:xfrm>
          <a:prstGeom prst="rect">
            <a:avLst/>
          </a:prstGeom>
        </p:spPr>
      </p:pic>
    </p:spTree>
    <p:extLst>
      <p:ext uri="{BB962C8B-B14F-4D97-AF65-F5344CB8AC3E}">
        <p14:creationId xmlns:p14="http://schemas.microsoft.com/office/powerpoint/2010/main" val="5995890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개발 환경 구축</a:t>
            </a:r>
          </a:p>
        </p:txBody>
      </p:sp>
      <p:sp>
        <p:nvSpPr>
          <p:cNvPr id="2" name="내용 개체 틀 1"/>
          <p:cNvSpPr>
            <a:spLocks noGrp="1"/>
          </p:cNvSpPr>
          <p:nvPr>
            <p:ph sz="quarter" idx="11"/>
          </p:nvPr>
        </p:nvSpPr>
        <p:spPr>
          <a:xfrm>
            <a:off x="266400" y="575791"/>
            <a:ext cx="9167045" cy="1745730"/>
          </a:xfrm>
        </p:spPr>
        <p:txBody>
          <a:bodyPr/>
          <a:lstStyle/>
          <a:p>
            <a:r>
              <a:rPr lang="ko-KR" altLang="en-US" dirty="0"/>
              <a:t>그래픽 모드의 원격접속 환경 구성</a:t>
            </a:r>
            <a:r>
              <a:rPr lang="en-US" altLang="ko-KR" dirty="0"/>
              <a:t>(XRDP) </a:t>
            </a:r>
          </a:p>
          <a:p>
            <a:pPr lvl="1"/>
            <a:r>
              <a:rPr lang="ko-KR" altLang="en-US" dirty="0"/>
              <a:t>그래픽 모드로 원격접속</a:t>
            </a:r>
            <a:endParaRPr lang="en-US" altLang="ko-KR" dirty="0"/>
          </a:p>
          <a:p>
            <a:pPr lvl="2"/>
            <a:r>
              <a:rPr lang="ko-KR" altLang="en-US" dirty="0"/>
              <a:t>컴퓨터 화면 왼쪽 하단에 보이는 윈도우 모양의 아이콘</a:t>
            </a:r>
            <a:r>
              <a:rPr lang="en-US" altLang="ko-KR" dirty="0"/>
              <a:t> </a:t>
            </a:r>
            <a:r>
              <a:rPr lang="ko-KR" altLang="en-US" dirty="0"/>
              <a:t>클릭</a:t>
            </a:r>
            <a:endParaRPr lang="en-US" altLang="ko-KR" dirty="0"/>
          </a:p>
          <a:p>
            <a:pPr lvl="2"/>
            <a:r>
              <a:rPr lang="en-US" altLang="ko-KR" dirty="0" err="1">
                <a:solidFill>
                  <a:srgbClr val="FF0000"/>
                </a:solidFill>
              </a:rPr>
              <a:t>mstsc</a:t>
            </a:r>
            <a:r>
              <a:rPr lang="ko-KR" altLang="en-US" dirty="0"/>
              <a:t>라고 입력  </a:t>
            </a:r>
            <a:r>
              <a:rPr lang="en-US" altLang="ko-KR" dirty="0"/>
              <a:t>- </a:t>
            </a:r>
            <a:r>
              <a:rPr lang="ko-KR" altLang="en-US" dirty="0"/>
              <a:t>원격 데스크톱 연결 클릭</a:t>
            </a:r>
            <a:endParaRPr lang="en-US" altLang="ko-KR" dirty="0"/>
          </a:p>
          <a:p>
            <a:pPr lvl="2"/>
            <a:r>
              <a:rPr lang="ko-KR" altLang="en-US" dirty="0"/>
              <a:t>본인의 </a:t>
            </a:r>
            <a:r>
              <a:rPr lang="ko-KR" altLang="en-US" dirty="0" err="1"/>
              <a:t>라즈베리파이</a:t>
            </a:r>
            <a:r>
              <a:rPr lang="ko-KR" altLang="en-US" dirty="0"/>
              <a:t> 보드의 </a:t>
            </a:r>
            <a:r>
              <a:rPr lang="en-US" altLang="ko-KR" dirty="0"/>
              <a:t>IP </a:t>
            </a:r>
            <a:r>
              <a:rPr lang="ko-KR" altLang="en-US" dirty="0"/>
              <a:t>주소 입력 후 </a:t>
            </a:r>
            <a:r>
              <a:rPr lang="en-US" altLang="ko-KR" dirty="0"/>
              <a:t>‘</a:t>
            </a:r>
            <a:r>
              <a:rPr lang="ko-KR" altLang="en-US" dirty="0"/>
              <a:t>연결</a:t>
            </a:r>
            <a:r>
              <a:rPr lang="en-US" altLang="ko-KR" dirty="0"/>
              <a:t>’ </a:t>
            </a:r>
            <a:r>
              <a:rPr lang="ko-KR" altLang="en-US" dirty="0"/>
              <a:t>버튼 클릭</a:t>
            </a:r>
            <a:endParaRPr lang="en-US" altLang="ko-KR" dirty="0"/>
          </a:p>
          <a:p>
            <a:pPr lvl="3"/>
            <a:r>
              <a:rPr lang="ko-KR" altLang="en-US" dirty="0"/>
              <a:t>로그인 </a:t>
            </a:r>
            <a:r>
              <a:rPr lang="en-US" altLang="ko-KR" dirty="0"/>
              <a:t>ID = </a:t>
            </a:r>
            <a:r>
              <a:rPr lang="en-US" altLang="ko-KR" dirty="0">
                <a:solidFill>
                  <a:schemeClr val="accent1"/>
                </a:solidFill>
              </a:rPr>
              <a:t>pi</a:t>
            </a:r>
            <a:r>
              <a:rPr lang="en-US" altLang="ko-KR" dirty="0"/>
              <a:t>, PW = </a:t>
            </a:r>
            <a:r>
              <a:rPr lang="en-US" altLang="ko-KR" dirty="0">
                <a:solidFill>
                  <a:srgbClr val="FF0000"/>
                </a:solidFill>
              </a:rPr>
              <a:t>raspberry</a:t>
            </a:r>
            <a:endParaRPr lang="en-US" altLang="ko-KR" dirty="0"/>
          </a:p>
          <a:p>
            <a:pPr lvl="2"/>
            <a:endParaRPr lang="en-US" altLang="ko-KR" dirty="0"/>
          </a:p>
          <a:p>
            <a:pPr lvl="2"/>
            <a:endParaRPr lang="en-US" altLang="ko-KR" dirty="0"/>
          </a:p>
          <a:p>
            <a:pPr lvl="1" fontAlgn="auto">
              <a:spcAft>
                <a:spcPts val="0"/>
              </a:spcAft>
            </a:pPr>
            <a:endParaRPr lang="en-US" altLang="ko-KR" dirty="0"/>
          </a:p>
          <a:p>
            <a:pPr lvl="1" fontAlgn="auto">
              <a:spcAft>
                <a:spcPts val="0"/>
              </a:spcAft>
            </a:pPr>
            <a:endParaRPr lang="en-US" altLang="ko-KR" dirty="0"/>
          </a:p>
          <a:p>
            <a:pPr lvl="1" fontAlgn="auto">
              <a:spcAft>
                <a:spcPts val="0"/>
              </a:spcAft>
            </a:pPr>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156</a:t>
            </a:fld>
            <a:endParaRPr lang="en-US" dirty="0"/>
          </a:p>
        </p:txBody>
      </p:sp>
      <p:pic>
        <p:nvPicPr>
          <p:cNvPr id="13" name="그림 12">
            <a:extLst>
              <a:ext uri="{FF2B5EF4-FFF2-40B4-BE49-F238E27FC236}">
                <a16:creationId xmlns:a16="http://schemas.microsoft.com/office/drawing/2014/main" id="{06808369-1FF2-4AEC-83E1-AE8A305BDB7C}"/>
              </a:ext>
            </a:extLst>
          </p:cNvPr>
          <p:cNvPicPr>
            <a:picLocks noChangeAspect="1"/>
          </p:cNvPicPr>
          <p:nvPr/>
        </p:nvPicPr>
        <p:blipFill>
          <a:blip r:embed="rId3"/>
          <a:stretch>
            <a:fillRect/>
          </a:stretch>
        </p:blipFill>
        <p:spPr>
          <a:xfrm>
            <a:off x="2723186" y="2571815"/>
            <a:ext cx="3167063" cy="1913572"/>
          </a:xfrm>
          <a:prstGeom prst="rect">
            <a:avLst/>
          </a:prstGeom>
        </p:spPr>
      </p:pic>
      <p:sp>
        <p:nvSpPr>
          <p:cNvPr id="15" name="번개 14">
            <a:extLst>
              <a:ext uri="{FF2B5EF4-FFF2-40B4-BE49-F238E27FC236}">
                <a16:creationId xmlns:a16="http://schemas.microsoft.com/office/drawing/2014/main" id="{96B3E02B-8D01-46CF-A8E7-286DDF029220}"/>
              </a:ext>
            </a:extLst>
          </p:cNvPr>
          <p:cNvSpPr/>
          <p:nvPr/>
        </p:nvSpPr>
        <p:spPr>
          <a:xfrm>
            <a:off x="4523386" y="4155991"/>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0" name="그림 9">
            <a:extLst>
              <a:ext uri="{FF2B5EF4-FFF2-40B4-BE49-F238E27FC236}">
                <a16:creationId xmlns:a16="http://schemas.microsoft.com/office/drawing/2014/main" id="{9E345C51-E853-4AE9-9CF6-642C215C37B6}"/>
              </a:ext>
            </a:extLst>
          </p:cNvPr>
          <p:cNvPicPr>
            <a:picLocks noChangeAspect="1"/>
          </p:cNvPicPr>
          <p:nvPr/>
        </p:nvPicPr>
        <p:blipFill>
          <a:blip r:embed="rId4"/>
          <a:stretch>
            <a:fillRect/>
          </a:stretch>
        </p:blipFill>
        <p:spPr>
          <a:xfrm>
            <a:off x="6108343" y="2592015"/>
            <a:ext cx="3325102" cy="1913571"/>
          </a:xfrm>
          <a:prstGeom prst="rect">
            <a:avLst/>
          </a:prstGeom>
        </p:spPr>
      </p:pic>
      <p:sp>
        <p:nvSpPr>
          <p:cNvPr id="14" name="번개 13">
            <a:extLst>
              <a:ext uri="{FF2B5EF4-FFF2-40B4-BE49-F238E27FC236}">
                <a16:creationId xmlns:a16="http://schemas.microsoft.com/office/drawing/2014/main" id="{60BC5BB0-4476-4F14-BBC2-78A5A55C3D9F}"/>
              </a:ext>
            </a:extLst>
          </p:cNvPr>
          <p:cNvSpPr/>
          <p:nvPr/>
        </p:nvSpPr>
        <p:spPr>
          <a:xfrm>
            <a:off x="7979770" y="4083983"/>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11786659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개발 환경 구축</a:t>
            </a:r>
          </a:p>
        </p:txBody>
      </p:sp>
      <p:sp>
        <p:nvSpPr>
          <p:cNvPr id="2" name="내용 개체 틀 1"/>
          <p:cNvSpPr>
            <a:spLocks noGrp="1"/>
          </p:cNvSpPr>
          <p:nvPr>
            <p:ph sz="quarter" idx="11"/>
          </p:nvPr>
        </p:nvSpPr>
        <p:spPr>
          <a:xfrm>
            <a:off x="266400" y="575791"/>
            <a:ext cx="9167045" cy="1745730"/>
          </a:xfrm>
        </p:spPr>
        <p:txBody>
          <a:bodyPr/>
          <a:lstStyle/>
          <a:p>
            <a:r>
              <a:rPr lang="ko-KR" altLang="en-US" dirty="0"/>
              <a:t>그래픽 모드의 원격접속 환경 구성</a:t>
            </a:r>
            <a:r>
              <a:rPr lang="en-US" altLang="ko-KR" dirty="0"/>
              <a:t>(XRDP) </a:t>
            </a:r>
          </a:p>
          <a:p>
            <a:pPr lvl="1"/>
            <a:r>
              <a:rPr lang="ko-KR" altLang="en-US" dirty="0"/>
              <a:t>그래픽 모드로 원격접속</a:t>
            </a:r>
            <a:endParaRPr lang="en-US" altLang="ko-KR" dirty="0"/>
          </a:p>
          <a:p>
            <a:pPr lvl="2"/>
            <a:r>
              <a:rPr lang="en-US" altLang="ko-KR" dirty="0"/>
              <a:t>username : pi</a:t>
            </a:r>
          </a:p>
          <a:p>
            <a:pPr lvl="2"/>
            <a:r>
              <a:rPr lang="en-US" altLang="ko-KR" dirty="0"/>
              <a:t>password: raspberry</a:t>
            </a:r>
          </a:p>
          <a:p>
            <a:pPr lvl="2"/>
            <a:endParaRPr lang="en-US" altLang="ko-KR" dirty="0"/>
          </a:p>
          <a:p>
            <a:pPr lvl="2"/>
            <a:endParaRPr lang="en-US" altLang="ko-KR" dirty="0"/>
          </a:p>
          <a:p>
            <a:pPr lvl="1" fontAlgn="auto">
              <a:spcAft>
                <a:spcPts val="0"/>
              </a:spcAft>
            </a:pPr>
            <a:endParaRPr lang="en-US" altLang="ko-KR" dirty="0"/>
          </a:p>
          <a:p>
            <a:pPr lvl="1" fontAlgn="auto">
              <a:spcAft>
                <a:spcPts val="0"/>
              </a:spcAft>
            </a:pPr>
            <a:endParaRPr lang="en-US" altLang="ko-KR" dirty="0"/>
          </a:p>
          <a:p>
            <a:pPr lvl="1" fontAlgn="auto">
              <a:spcAft>
                <a:spcPts val="0"/>
              </a:spcAft>
            </a:pPr>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157</a:t>
            </a:fld>
            <a:endParaRPr lang="en-US" dirty="0"/>
          </a:p>
        </p:txBody>
      </p:sp>
      <p:pic>
        <p:nvPicPr>
          <p:cNvPr id="8" name="그림 7">
            <a:extLst>
              <a:ext uri="{FF2B5EF4-FFF2-40B4-BE49-F238E27FC236}">
                <a16:creationId xmlns:a16="http://schemas.microsoft.com/office/drawing/2014/main" id="{BEB94C0B-F9FF-4D97-B120-F742CB00DEA2}"/>
              </a:ext>
            </a:extLst>
          </p:cNvPr>
          <p:cNvPicPr>
            <a:picLocks noChangeAspect="1"/>
          </p:cNvPicPr>
          <p:nvPr/>
        </p:nvPicPr>
        <p:blipFill>
          <a:blip r:embed="rId3"/>
          <a:stretch>
            <a:fillRect/>
          </a:stretch>
        </p:blipFill>
        <p:spPr>
          <a:xfrm>
            <a:off x="4426061" y="1583903"/>
            <a:ext cx="2353628" cy="2893695"/>
          </a:xfrm>
          <a:prstGeom prst="rect">
            <a:avLst/>
          </a:prstGeom>
        </p:spPr>
      </p:pic>
    </p:spTree>
    <p:extLst>
      <p:ext uri="{BB962C8B-B14F-4D97-AF65-F5344CB8AC3E}">
        <p14:creationId xmlns:p14="http://schemas.microsoft.com/office/powerpoint/2010/main" val="16863167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개발 환경 구축</a:t>
            </a:r>
          </a:p>
        </p:txBody>
      </p:sp>
      <p:sp>
        <p:nvSpPr>
          <p:cNvPr id="2" name="내용 개체 틀 1"/>
          <p:cNvSpPr>
            <a:spLocks noGrp="1"/>
          </p:cNvSpPr>
          <p:nvPr>
            <p:ph sz="quarter" idx="11"/>
          </p:nvPr>
        </p:nvSpPr>
        <p:spPr>
          <a:xfrm>
            <a:off x="266400" y="575791"/>
            <a:ext cx="11039253" cy="1745730"/>
          </a:xfrm>
        </p:spPr>
        <p:txBody>
          <a:bodyPr/>
          <a:lstStyle/>
          <a:p>
            <a:r>
              <a:rPr lang="ko-KR" altLang="en-US" dirty="0"/>
              <a:t>그래픽 모드의 원격접속 환경 구성</a:t>
            </a:r>
            <a:r>
              <a:rPr lang="en-US" altLang="ko-KR" dirty="0"/>
              <a:t>(XRDP) </a:t>
            </a:r>
          </a:p>
          <a:p>
            <a:pPr lvl="1"/>
            <a:r>
              <a:rPr lang="en-US" altLang="ko-KR" dirty="0"/>
              <a:t>Warning</a:t>
            </a:r>
          </a:p>
          <a:p>
            <a:pPr lvl="2"/>
            <a:r>
              <a:rPr lang="ko-KR" altLang="en-US" dirty="0"/>
              <a:t>모든 </a:t>
            </a:r>
            <a:r>
              <a:rPr lang="ko-KR" altLang="en-US" dirty="0" err="1"/>
              <a:t>라즈베리파이에</a:t>
            </a:r>
            <a:r>
              <a:rPr lang="ko-KR" altLang="en-US" dirty="0"/>
              <a:t> 사용자 </a:t>
            </a:r>
            <a:r>
              <a:rPr lang="en-US" altLang="ko-KR" dirty="0"/>
              <a:t>id</a:t>
            </a:r>
            <a:r>
              <a:rPr lang="ko-KR" altLang="en-US" dirty="0"/>
              <a:t>가</a:t>
            </a:r>
            <a:r>
              <a:rPr lang="en-US" altLang="ko-KR" dirty="0"/>
              <a:t> pi</a:t>
            </a:r>
            <a:r>
              <a:rPr lang="ko-KR" altLang="en-US" dirty="0"/>
              <a:t>이고</a:t>
            </a:r>
            <a:r>
              <a:rPr lang="en-US" altLang="ko-KR" dirty="0"/>
              <a:t> </a:t>
            </a:r>
            <a:r>
              <a:rPr lang="ko-KR" altLang="en-US" dirty="0"/>
              <a:t>패스워드가 </a:t>
            </a:r>
            <a:r>
              <a:rPr lang="en-US" altLang="ko-KR" dirty="0"/>
              <a:t>raspberry </a:t>
            </a:r>
            <a:r>
              <a:rPr lang="ko-KR" altLang="en-US" dirty="0"/>
              <a:t>동일함으로 패스워드를 변경할 것을 알림</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1"/>
            <a:endParaRPr lang="en-US" altLang="ko-KR" dirty="0"/>
          </a:p>
          <a:p>
            <a:pPr lvl="1" fontAlgn="auto">
              <a:spcAft>
                <a:spcPts val="0"/>
              </a:spcAft>
            </a:pPr>
            <a:r>
              <a:rPr lang="ko-KR" altLang="en-US" dirty="0" err="1"/>
              <a:t>라즈베리파이</a:t>
            </a:r>
            <a:r>
              <a:rPr lang="ko-KR" altLang="en-US" dirty="0"/>
              <a:t> 보드 설정을 하라는 창이나 당장 급하지 않으므로 여기서는 </a:t>
            </a:r>
            <a:r>
              <a:rPr lang="en-US" altLang="ko-KR" dirty="0"/>
              <a:t>Cancel</a:t>
            </a:r>
            <a:r>
              <a:rPr lang="ko-KR" altLang="en-US" dirty="0"/>
              <a:t>를 선택</a:t>
            </a:r>
            <a:endParaRPr lang="en-US" altLang="ko-KR" dirty="0"/>
          </a:p>
          <a:p>
            <a:pPr lvl="1" fontAlgn="auto">
              <a:spcAft>
                <a:spcPts val="0"/>
              </a:spcAft>
            </a:pPr>
            <a:endParaRPr lang="en-US" altLang="ko-KR" dirty="0"/>
          </a:p>
          <a:p>
            <a:pPr lvl="1" fontAlgn="auto">
              <a:spcAft>
                <a:spcPts val="0"/>
              </a:spcAft>
            </a:pPr>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158</a:t>
            </a:fld>
            <a:endParaRPr lang="en-US" dirty="0"/>
          </a:p>
        </p:txBody>
      </p:sp>
      <p:pic>
        <p:nvPicPr>
          <p:cNvPr id="5" name="그림 4">
            <a:extLst>
              <a:ext uri="{FF2B5EF4-FFF2-40B4-BE49-F238E27FC236}">
                <a16:creationId xmlns:a16="http://schemas.microsoft.com/office/drawing/2014/main" id="{EDB35740-6A64-48E9-83E3-A1E0C0685401}"/>
              </a:ext>
            </a:extLst>
          </p:cNvPr>
          <p:cNvPicPr>
            <a:picLocks noChangeAspect="1"/>
          </p:cNvPicPr>
          <p:nvPr/>
        </p:nvPicPr>
        <p:blipFill>
          <a:blip r:embed="rId3"/>
          <a:stretch>
            <a:fillRect/>
          </a:stretch>
        </p:blipFill>
        <p:spPr>
          <a:xfrm>
            <a:off x="4032845" y="1583903"/>
            <a:ext cx="3293745" cy="1446848"/>
          </a:xfrm>
          <a:prstGeom prst="rect">
            <a:avLst/>
          </a:prstGeom>
        </p:spPr>
      </p:pic>
      <p:sp>
        <p:nvSpPr>
          <p:cNvPr id="9" name="번개 8">
            <a:extLst>
              <a:ext uri="{FF2B5EF4-FFF2-40B4-BE49-F238E27FC236}">
                <a16:creationId xmlns:a16="http://schemas.microsoft.com/office/drawing/2014/main" id="{629146C7-E76C-4F46-9ED4-FA67D1DE1B22}"/>
              </a:ext>
            </a:extLst>
          </p:cNvPr>
          <p:cNvSpPr/>
          <p:nvPr/>
        </p:nvSpPr>
        <p:spPr>
          <a:xfrm>
            <a:off x="6553125" y="2631118"/>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0" name="그림 9">
            <a:extLst>
              <a:ext uri="{FF2B5EF4-FFF2-40B4-BE49-F238E27FC236}">
                <a16:creationId xmlns:a16="http://schemas.microsoft.com/office/drawing/2014/main" id="{D4437AB8-BC14-4AF9-B7A2-AC96DA5255D3}"/>
              </a:ext>
            </a:extLst>
          </p:cNvPr>
          <p:cNvPicPr>
            <a:picLocks noChangeAspect="1"/>
          </p:cNvPicPr>
          <p:nvPr/>
        </p:nvPicPr>
        <p:blipFill>
          <a:blip r:embed="rId4"/>
          <a:stretch>
            <a:fillRect/>
          </a:stretch>
        </p:blipFill>
        <p:spPr>
          <a:xfrm>
            <a:off x="3962835" y="3531712"/>
            <a:ext cx="3433763" cy="2300288"/>
          </a:xfrm>
          <a:prstGeom prst="rect">
            <a:avLst/>
          </a:prstGeom>
        </p:spPr>
      </p:pic>
      <p:sp>
        <p:nvSpPr>
          <p:cNvPr id="11" name="번개 10">
            <a:extLst>
              <a:ext uri="{FF2B5EF4-FFF2-40B4-BE49-F238E27FC236}">
                <a16:creationId xmlns:a16="http://schemas.microsoft.com/office/drawing/2014/main" id="{7E66B323-DA32-4DA8-A4D4-9D855E1582B8}"/>
              </a:ext>
            </a:extLst>
          </p:cNvPr>
          <p:cNvSpPr/>
          <p:nvPr/>
        </p:nvSpPr>
        <p:spPr>
          <a:xfrm>
            <a:off x="4004152" y="5400327"/>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81782102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개발 환경 구축</a:t>
            </a:r>
          </a:p>
        </p:txBody>
      </p:sp>
      <p:sp>
        <p:nvSpPr>
          <p:cNvPr id="2" name="내용 개체 틀 1"/>
          <p:cNvSpPr>
            <a:spLocks noGrp="1"/>
          </p:cNvSpPr>
          <p:nvPr>
            <p:ph sz="quarter" idx="11"/>
          </p:nvPr>
        </p:nvSpPr>
        <p:spPr>
          <a:xfrm>
            <a:off x="266400" y="575791"/>
            <a:ext cx="11039253" cy="1745730"/>
          </a:xfrm>
        </p:spPr>
        <p:txBody>
          <a:bodyPr/>
          <a:lstStyle/>
          <a:p>
            <a:r>
              <a:rPr lang="ko-KR" altLang="en-US" dirty="0"/>
              <a:t>그래픽 모드의 원격접속 환경 구성</a:t>
            </a:r>
            <a:r>
              <a:rPr lang="en-US" altLang="ko-KR" dirty="0"/>
              <a:t>(XRDP) </a:t>
            </a:r>
          </a:p>
          <a:p>
            <a:pPr lvl="1"/>
            <a:r>
              <a:rPr lang="ko-KR" altLang="en-US" dirty="0"/>
              <a:t>참고 </a:t>
            </a:r>
            <a:r>
              <a:rPr lang="en-US" altLang="ko-KR" dirty="0"/>
              <a:t>- </a:t>
            </a:r>
            <a:r>
              <a:rPr lang="ko-KR" altLang="en-US" dirty="0"/>
              <a:t>배경 이미지 제거 </a:t>
            </a:r>
            <a:endParaRPr lang="en-US" altLang="ko-KR" dirty="0"/>
          </a:p>
          <a:p>
            <a:pPr lvl="2"/>
            <a:r>
              <a:rPr lang="ko-KR" altLang="en-US" dirty="0"/>
              <a:t>배경에 마우스 커서를 두고 </a:t>
            </a:r>
            <a:r>
              <a:rPr lang="ko-KR" altLang="en-US" dirty="0" err="1"/>
              <a:t>우클릭</a:t>
            </a:r>
            <a:r>
              <a:rPr lang="ko-KR" altLang="en-US" dirty="0"/>
              <a:t> </a:t>
            </a:r>
            <a:r>
              <a:rPr lang="en-US" altLang="ko-KR" dirty="0">
                <a:sym typeface="Wingdings" panose="05000000000000000000" pitchFamily="2" charset="2"/>
              </a:rPr>
              <a:t> Desktop Reference </a:t>
            </a:r>
            <a:r>
              <a:rPr lang="ko-KR" altLang="en-US" dirty="0">
                <a:sym typeface="Wingdings" panose="05000000000000000000" pitchFamily="2" charset="2"/>
              </a:rPr>
              <a:t>선택</a:t>
            </a:r>
            <a:endParaRPr lang="en-US" altLang="ko-KR" dirty="0">
              <a:sym typeface="Wingdings" panose="05000000000000000000" pitchFamily="2" charset="2"/>
            </a:endParaRPr>
          </a:p>
          <a:p>
            <a:pPr lvl="2"/>
            <a:r>
              <a:rPr lang="en-US" altLang="ko-KR" dirty="0" err="1">
                <a:sym typeface="Wingdings" panose="05000000000000000000" pitchFamily="2" charset="2"/>
              </a:rPr>
              <a:t>Apperance</a:t>
            </a:r>
            <a:r>
              <a:rPr lang="en-US" altLang="ko-KR" dirty="0">
                <a:sym typeface="Wingdings" panose="05000000000000000000" pitchFamily="2" charset="2"/>
              </a:rPr>
              <a:t> Settings </a:t>
            </a:r>
            <a:r>
              <a:rPr lang="ko-KR" altLang="en-US" dirty="0">
                <a:sym typeface="Wingdings" panose="05000000000000000000" pitchFamily="2" charset="2"/>
              </a:rPr>
              <a:t>창의</a:t>
            </a:r>
            <a:r>
              <a:rPr lang="en-US" altLang="ko-KR" dirty="0">
                <a:sym typeface="Wingdings" panose="05000000000000000000" pitchFamily="2" charset="2"/>
              </a:rPr>
              <a:t> Desktop </a:t>
            </a:r>
            <a:r>
              <a:rPr lang="ko-KR" altLang="en-US" dirty="0">
                <a:sym typeface="Wingdings" panose="05000000000000000000" pitchFamily="2" charset="2"/>
              </a:rPr>
              <a:t>탭에서</a:t>
            </a:r>
            <a:endParaRPr lang="en-US" altLang="ko-KR" dirty="0">
              <a:sym typeface="Wingdings" panose="05000000000000000000" pitchFamily="2" charset="2"/>
            </a:endParaRPr>
          </a:p>
          <a:p>
            <a:pPr lvl="3"/>
            <a:r>
              <a:rPr lang="en-US" altLang="ko-KR" dirty="0" err="1">
                <a:sym typeface="Wingdings" panose="05000000000000000000" pitchFamily="2" charset="2"/>
              </a:rPr>
              <a:t>Lyaout</a:t>
            </a:r>
            <a:r>
              <a:rPr lang="en-US" altLang="ko-KR" dirty="0">
                <a:sym typeface="Wingdings" panose="05000000000000000000" pitchFamily="2" charset="2"/>
              </a:rPr>
              <a:t>: No image</a:t>
            </a:r>
          </a:p>
          <a:p>
            <a:pPr lvl="3"/>
            <a:r>
              <a:rPr lang="en-US" altLang="ko-KR" dirty="0" err="1">
                <a:sym typeface="Wingdings" panose="05000000000000000000" pitchFamily="2" charset="2"/>
              </a:rPr>
              <a:t>Colour</a:t>
            </a:r>
            <a:r>
              <a:rPr lang="en-US" altLang="ko-KR" dirty="0">
                <a:sym typeface="Wingdings" panose="05000000000000000000" pitchFamily="2" charset="2"/>
              </a:rPr>
              <a:t>: White</a:t>
            </a:r>
          </a:p>
          <a:p>
            <a:pPr lvl="3"/>
            <a:r>
              <a:rPr lang="en-US" altLang="ko-KR" dirty="0">
                <a:sym typeface="Wingdings" panose="05000000000000000000" pitchFamily="2" charset="2"/>
              </a:rPr>
              <a:t>Text </a:t>
            </a:r>
            <a:r>
              <a:rPr lang="en-US" altLang="ko-KR" dirty="0" err="1">
                <a:sym typeface="Wingdings" panose="05000000000000000000" pitchFamily="2" charset="2"/>
              </a:rPr>
              <a:t>Colour</a:t>
            </a:r>
            <a:r>
              <a:rPr lang="en-US" altLang="ko-KR" dirty="0">
                <a:sym typeface="Wingdings" panose="05000000000000000000" pitchFamily="2" charset="2"/>
              </a:rPr>
              <a:t>:</a:t>
            </a:r>
          </a:p>
          <a:p>
            <a:pPr marL="702000" lvl="3" indent="0">
              <a:buNone/>
            </a:pP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159</a:t>
            </a:fld>
            <a:endParaRPr lang="en-US" dirty="0"/>
          </a:p>
        </p:txBody>
      </p:sp>
      <p:pic>
        <p:nvPicPr>
          <p:cNvPr id="12" name="그림 11">
            <a:extLst>
              <a:ext uri="{FF2B5EF4-FFF2-40B4-BE49-F238E27FC236}">
                <a16:creationId xmlns:a16="http://schemas.microsoft.com/office/drawing/2014/main" id="{CB312C5F-94A7-489B-8DA7-07BB59CB46AC}"/>
              </a:ext>
            </a:extLst>
          </p:cNvPr>
          <p:cNvPicPr>
            <a:picLocks noChangeAspect="1"/>
          </p:cNvPicPr>
          <p:nvPr/>
        </p:nvPicPr>
        <p:blipFill>
          <a:blip r:embed="rId3"/>
          <a:stretch>
            <a:fillRect/>
          </a:stretch>
        </p:blipFill>
        <p:spPr>
          <a:xfrm>
            <a:off x="1728589" y="3368484"/>
            <a:ext cx="4183380" cy="2438400"/>
          </a:xfrm>
          <a:prstGeom prst="rect">
            <a:avLst/>
          </a:prstGeom>
        </p:spPr>
      </p:pic>
      <p:pic>
        <p:nvPicPr>
          <p:cNvPr id="14" name="그림 13">
            <a:extLst>
              <a:ext uri="{FF2B5EF4-FFF2-40B4-BE49-F238E27FC236}">
                <a16:creationId xmlns:a16="http://schemas.microsoft.com/office/drawing/2014/main" id="{84258392-4D27-4FCF-89D0-19CED8A429B2}"/>
              </a:ext>
            </a:extLst>
          </p:cNvPr>
          <p:cNvPicPr>
            <a:picLocks noChangeAspect="1"/>
          </p:cNvPicPr>
          <p:nvPr/>
        </p:nvPicPr>
        <p:blipFill>
          <a:blip r:embed="rId4"/>
          <a:stretch>
            <a:fillRect/>
          </a:stretch>
        </p:blipFill>
        <p:spPr>
          <a:xfrm>
            <a:off x="6527538" y="3368484"/>
            <a:ext cx="4262778" cy="2466707"/>
          </a:xfrm>
          <a:prstGeom prst="rect">
            <a:avLst/>
          </a:prstGeom>
        </p:spPr>
      </p:pic>
      <p:pic>
        <p:nvPicPr>
          <p:cNvPr id="16" name="그림 15">
            <a:extLst>
              <a:ext uri="{FF2B5EF4-FFF2-40B4-BE49-F238E27FC236}">
                <a16:creationId xmlns:a16="http://schemas.microsoft.com/office/drawing/2014/main" id="{95EB01E0-7E10-46E1-8470-1FE8CDA5012F}"/>
              </a:ext>
            </a:extLst>
          </p:cNvPr>
          <p:cNvPicPr>
            <a:picLocks noChangeAspect="1"/>
          </p:cNvPicPr>
          <p:nvPr/>
        </p:nvPicPr>
        <p:blipFill>
          <a:blip r:embed="rId5"/>
          <a:stretch>
            <a:fillRect/>
          </a:stretch>
        </p:blipFill>
        <p:spPr>
          <a:xfrm>
            <a:off x="7636536" y="778827"/>
            <a:ext cx="3177540" cy="2461260"/>
          </a:xfrm>
          <a:prstGeom prst="rect">
            <a:avLst/>
          </a:prstGeom>
        </p:spPr>
      </p:pic>
      <p:sp>
        <p:nvSpPr>
          <p:cNvPr id="17" name="번개 16">
            <a:extLst>
              <a:ext uri="{FF2B5EF4-FFF2-40B4-BE49-F238E27FC236}">
                <a16:creationId xmlns:a16="http://schemas.microsoft.com/office/drawing/2014/main" id="{1FE7817F-1FC6-4227-AA7B-DBE99B727585}"/>
              </a:ext>
            </a:extLst>
          </p:cNvPr>
          <p:cNvSpPr/>
          <p:nvPr/>
        </p:nvSpPr>
        <p:spPr>
          <a:xfrm>
            <a:off x="10226411" y="1899369"/>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8" name="번개 17">
            <a:extLst>
              <a:ext uri="{FF2B5EF4-FFF2-40B4-BE49-F238E27FC236}">
                <a16:creationId xmlns:a16="http://schemas.microsoft.com/office/drawing/2014/main" id="{48506B49-643F-4A7B-A5DA-F3BD72EDA2A3}"/>
              </a:ext>
            </a:extLst>
          </p:cNvPr>
          <p:cNvSpPr/>
          <p:nvPr/>
        </p:nvSpPr>
        <p:spPr>
          <a:xfrm>
            <a:off x="10242275" y="2177505"/>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9" name="번개 18">
            <a:extLst>
              <a:ext uri="{FF2B5EF4-FFF2-40B4-BE49-F238E27FC236}">
                <a16:creationId xmlns:a16="http://schemas.microsoft.com/office/drawing/2014/main" id="{10678F54-D6A9-438A-8233-9179166130BD}"/>
              </a:ext>
            </a:extLst>
          </p:cNvPr>
          <p:cNvSpPr/>
          <p:nvPr/>
        </p:nvSpPr>
        <p:spPr>
          <a:xfrm>
            <a:off x="10382400" y="1334150"/>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1784083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Phi board v1.0</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ko-KR" altLang="en-US" dirty="0"/>
              <a:t>개발 환경 구축</a:t>
            </a:r>
            <a:endParaRPr lang="en-US" altLang="ko-KR" dirty="0"/>
          </a:p>
          <a:p>
            <a:pPr lvl="1"/>
            <a:r>
              <a:rPr lang="ko-KR" altLang="en-US" dirty="0"/>
              <a:t>단계 </a:t>
            </a:r>
            <a:r>
              <a:rPr lang="en-US" altLang="ko-KR" dirty="0"/>
              <a:t>6 - </a:t>
            </a:r>
            <a:r>
              <a:rPr lang="ko-KR" altLang="en-US" dirty="0"/>
              <a:t>보드 선택 및 </a:t>
            </a:r>
            <a:r>
              <a:rPr lang="en-US" altLang="ko-KR" dirty="0"/>
              <a:t>(</a:t>
            </a:r>
            <a:r>
              <a:rPr lang="ko-KR" altLang="en-US" dirty="0"/>
              <a:t>통신</a:t>
            </a:r>
            <a:r>
              <a:rPr lang="en-US" altLang="ko-KR" dirty="0"/>
              <a:t>) </a:t>
            </a:r>
            <a:r>
              <a:rPr lang="ko-KR" altLang="en-US" dirty="0"/>
              <a:t>포트 선택</a:t>
            </a:r>
            <a:endParaRPr lang="en-US" altLang="ko-KR" dirty="0"/>
          </a:p>
          <a:p>
            <a:pPr lvl="2"/>
            <a:r>
              <a:rPr lang="ko-KR" altLang="en-US" dirty="0"/>
              <a:t>보드 선택 </a:t>
            </a:r>
            <a:r>
              <a:rPr lang="en-US" altLang="ko-KR" dirty="0"/>
              <a:t>: </a:t>
            </a:r>
            <a:r>
              <a:rPr lang="ko-KR" altLang="en-US" dirty="0" err="1"/>
              <a:t>아두이노</a:t>
            </a:r>
            <a:r>
              <a:rPr lang="ko-KR" altLang="en-US" dirty="0"/>
              <a:t> </a:t>
            </a:r>
            <a:r>
              <a:rPr lang="en-US" altLang="ko-KR" dirty="0"/>
              <a:t>IDE</a:t>
            </a:r>
            <a:r>
              <a:rPr lang="ko-KR" altLang="en-US" dirty="0"/>
              <a:t>의 주 메뉴에서 </a:t>
            </a:r>
            <a:r>
              <a:rPr lang="ko-KR" altLang="en-US" i="1" dirty="0"/>
              <a:t>툴</a:t>
            </a:r>
            <a:r>
              <a:rPr lang="en-US" altLang="ko-KR" i="1" dirty="0"/>
              <a:t>/</a:t>
            </a:r>
            <a:r>
              <a:rPr lang="ko-KR" altLang="en-US" i="1" dirty="0"/>
              <a:t>보드</a:t>
            </a:r>
            <a:r>
              <a:rPr lang="en-US" altLang="ko-KR" i="1" dirty="0"/>
              <a:t>:xxx/ESP8266 boards(</a:t>
            </a:r>
            <a:r>
              <a:rPr lang="en-US" altLang="ko-KR" i="1" dirty="0" err="1"/>
              <a:t>x.x.x</a:t>
            </a:r>
            <a:r>
              <a:rPr lang="en-US" altLang="ko-KR" i="1" dirty="0"/>
              <a:t>)/</a:t>
            </a:r>
            <a:r>
              <a:rPr lang="en-US" altLang="ko-KR" i="1" dirty="0" err="1"/>
              <a:t>NodeMCU</a:t>
            </a:r>
            <a:r>
              <a:rPr lang="en-US" altLang="ko-KR" i="1" dirty="0"/>
              <a:t> 1.0(ESP-12E Module) </a:t>
            </a:r>
            <a:r>
              <a:rPr lang="ko-KR" altLang="en-US" dirty="0"/>
              <a:t>선택</a:t>
            </a:r>
            <a:endParaRPr lang="en-US" altLang="ko-KR" dirty="0"/>
          </a:p>
          <a:p>
            <a:pPr lvl="2"/>
            <a:r>
              <a:rPr lang="en-US" altLang="ko-KR" dirty="0"/>
              <a:t>(</a:t>
            </a:r>
            <a:r>
              <a:rPr lang="ko-KR" altLang="en-US" dirty="0"/>
              <a:t>통신</a:t>
            </a:r>
            <a:r>
              <a:rPr lang="en-US" altLang="ko-KR" dirty="0"/>
              <a:t>) </a:t>
            </a:r>
            <a:r>
              <a:rPr lang="ko-KR" altLang="en-US" dirty="0"/>
              <a:t>포트 선택 </a:t>
            </a:r>
            <a:r>
              <a:rPr lang="en-US" altLang="ko-KR" dirty="0"/>
              <a:t>: </a:t>
            </a:r>
            <a:r>
              <a:rPr lang="ko-KR" altLang="en-US" dirty="0"/>
              <a:t>단계 </a:t>
            </a:r>
            <a:r>
              <a:rPr lang="en-US" altLang="ko-KR" dirty="0"/>
              <a:t>5</a:t>
            </a:r>
            <a:r>
              <a:rPr lang="ko-KR" altLang="en-US" dirty="0"/>
              <a:t>에서 확인한 포트를 클릭하여  √표시가 나타나도록 설정</a:t>
            </a:r>
            <a:endParaRPr lang="en-US" altLang="ko-KR" dirty="0"/>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16</a:t>
            </a:fld>
            <a:endParaRPr lang="en-US" dirty="0"/>
          </a:p>
        </p:txBody>
      </p:sp>
      <p:pic>
        <p:nvPicPr>
          <p:cNvPr id="5" name="그림 4">
            <a:extLst>
              <a:ext uri="{FF2B5EF4-FFF2-40B4-BE49-F238E27FC236}">
                <a16:creationId xmlns:a16="http://schemas.microsoft.com/office/drawing/2014/main" id="{A8D34499-2CAA-47F8-8324-41AC3346AC39}"/>
              </a:ext>
            </a:extLst>
          </p:cNvPr>
          <p:cNvPicPr>
            <a:picLocks noChangeAspect="1"/>
          </p:cNvPicPr>
          <p:nvPr/>
        </p:nvPicPr>
        <p:blipFill>
          <a:blip r:embed="rId3"/>
          <a:stretch>
            <a:fillRect/>
          </a:stretch>
        </p:blipFill>
        <p:spPr>
          <a:xfrm>
            <a:off x="648469" y="1843944"/>
            <a:ext cx="4389596" cy="3863340"/>
          </a:xfrm>
          <a:prstGeom prst="rect">
            <a:avLst/>
          </a:prstGeom>
        </p:spPr>
      </p:pic>
      <p:pic>
        <p:nvPicPr>
          <p:cNvPr id="8" name="그림 7">
            <a:extLst>
              <a:ext uri="{FF2B5EF4-FFF2-40B4-BE49-F238E27FC236}">
                <a16:creationId xmlns:a16="http://schemas.microsoft.com/office/drawing/2014/main" id="{44F52B5A-6250-4AD4-9E4D-A35779D91D48}"/>
              </a:ext>
            </a:extLst>
          </p:cNvPr>
          <p:cNvPicPr>
            <a:picLocks noChangeAspect="1"/>
          </p:cNvPicPr>
          <p:nvPr/>
        </p:nvPicPr>
        <p:blipFill>
          <a:blip r:embed="rId4"/>
          <a:stretch>
            <a:fillRect/>
          </a:stretch>
        </p:blipFill>
        <p:spPr>
          <a:xfrm>
            <a:off x="7104751" y="1843944"/>
            <a:ext cx="3912870" cy="3820001"/>
          </a:xfrm>
          <a:prstGeom prst="rect">
            <a:avLst/>
          </a:prstGeom>
        </p:spPr>
      </p:pic>
      <p:pic>
        <p:nvPicPr>
          <p:cNvPr id="7" name="Picture 4">
            <a:extLst>
              <a:ext uri="{FF2B5EF4-FFF2-40B4-BE49-F238E27FC236}">
                <a16:creationId xmlns:a16="http://schemas.microsoft.com/office/drawing/2014/main" id="{14A24137-17FF-4CA8-A417-7D0D796865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345" y="2231975"/>
            <a:ext cx="1912828"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직선 화살표 연결선 10">
            <a:extLst>
              <a:ext uri="{FF2B5EF4-FFF2-40B4-BE49-F238E27FC236}">
                <a16:creationId xmlns:a16="http://schemas.microsoft.com/office/drawing/2014/main" id="{2067FB1A-9583-4C5B-B056-0BFADFDDCA58}"/>
              </a:ext>
            </a:extLst>
          </p:cNvPr>
          <p:cNvCxnSpPr>
            <a:cxnSpLocks/>
          </p:cNvCxnSpPr>
          <p:nvPr/>
        </p:nvCxnSpPr>
        <p:spPr>
          <a:xfrm>
            <a:off x="4952767" y="3753944"/>
            <a:ext cx="232206" cy="134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22603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개발 환경 구축</a:t>
            </a:r>
          </a:p>
        </p:txBody>
      </p:sp>
      <p:sp>
        <p:nvSpPr>
          <p:cNvPr id="2" name="내용 개체 틀 1"/>
          <p:cNvSpPr>
            <a:spLocks noGrp="1"/>
          </p:cNvSpPr>
          <p:nvPr>
            <p:ph sz="quarter" idx="11"/>
          </p:nvPr>
        </p:nvSpPr>
        <p:spPr>
          <a:xfrm>
            <a:off x="266400" y="575791"/>
            <a:ext cx="11039253" cy="1745730"/>
          </a:xfrm>
        </p:spPr>
        <p:txBody>
          <a:bodyPr/>
          <a:lstStyle/>
          <a:p>
            <a:r>
              <a:rPr lang="ko-KR" altLang="en-US" dirty="0"/>
              <a:t>그래픽 모드의 원격접속 환경 구성</a:t>
            </a:r>
            <a:r>
              <a:rPr lang="en-US" altLang="ko-KR" dirty="0"/>
              <a:t>(XRDP) </a:t>
            </a:r>
          </a:p>
          <a:p>
            <a:pPr lvl="1"/>
            <a:r>
              <a:rPr lang="en-US" altLang="ko-KR" dirty="0"/>
              <a:t>XRDP</a:t>
            </a:r>
            <a:r>
              <a:rPr lang="ko-KR" altLang="en-US" dirty="0"/>
              <a:t>를 통한 원격 접속 화면</a:t>
            </a:r>
            <a:endParaRPr lang="en-US" altLang="ko-KR" dirty="0"/>
          </a:p>
          <a:p>
            <a:pPr lvl="2"/>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ko-KR" altLang="en-US" dirty="0"/>
              <a:t>아이콘 메뉴에서</a:t>
            </a:r>
            <a:endParaRPr lang="en-US" altLang="ko-KR" dirty="0"/>
          </a:p>
          <a:p>
            <a:pPr lvl="2"/>
            <a:r>
              <a:rPr lang="ko-KR" altLang="en-US" dirty="0"/>
              <a:t>터미널 실행 </a:t>
            </a:r>
            <a:r>
              <a:rPr lang="en-US" altLang="ko-KR" dirty="0"/>
              <a:t>– </a:t>
            </a:r>
            <a:r>
              <a:rPr lang="ko-KR" altLang="en-US" dirty="0"/>
              <a:t>터미널 아이콘 클릭</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160</a:t>
            </a:fld>
            <a:endParaRPr lang="en-US" dirty="0"/>
          </a:p>
        </p:txBody>
      </p:sp>
      <p:pic>
        <p:nvPicPr>
          <p:cNvPr id="7" name="그림 6">
            <a:extLst>
              <a:ext uri="{FF2B5EF4-FFF2-40B4-BE49-F238E27FC236}">
                <a16:creationId xmlns:a16="http://schemas.microsoft.com/office/drawing/2014/main" id="{86319153-413B-4CA6-A00A-E6EC2296FD8D}"/>
              </a:ext>
            </a:extLst>
          </p:cNvPr>
          <p:cNvPicPr>
            <a:picLocks noChangeAspect="1"/>
          </p:cNvPicPr>
          <p:nvPr/>
        </p:nvPicPr>
        <p:blipFill>
          <a:blip r:embed="rId3"/>
          <a:stretch>
            <a:fillRect/>
          </a:stretch>
        </p:blipFill>
        <p:spPr>
          <a:xfrm>
            <a:off x="4104853" y="1295871"/>
            <a:ext cx="6336704" cy="4361472"/>
          </a:xfrm>
          <a:prstGeom prst="rect">
            <a:avLst/>
          </a:prstGeom>
        </p:spPr>
      </p:pic>
      <p:sp>
        <p:nvSpPr>
          <p:cNvPr id="8" name="말풍선: 모서리가 둥근 사각형 7">
            <a:extLst>
              <a:ext uri="{FF2B5EF4-FFF2-40B4-BE49-F238E27FC236}">
                <a16:creationId xmlns:a16="http://schemas.microsoft.com/office/drawing/2014/main" id="{1FEED60A-D0BA-4734-96DC-C753E4FE1862}"/>
              </a:ext>
            </a:extLst>
          </p:cNvPr>
          <p:cNvSpPr/>
          <p:nvPr/>
        </p:nvSpPr>
        <p:spPr>
          <a:xfrm>
            <a:off x="4968949" y="1896025"/>
            <a:ext cx="936104" cy="191934"/>
          </a:xfrm>
          <a:prstGeom prst="wedgeRoundRectCallout">
            <a:avLst>
              <a:gd name="adj1" fmla="val -74173"/>
              <a:gd name="adj2" fmla="val -239295"/>
              <a:gd name="adj3" fmla="val 16667"/>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Terminal</a:t>
            </a:r>
            <a:endParaRPr lang="ko-KR" altLang="en-US" sz="1100" dirty="0">
              <a:solidFill>
                <a:schemeClr val="tx1"/>
              </a:solidFill>
            </a:endParaRPr>
          </a:p>
        </p:txBody>
      </p:sp>
      <p:pic>
        <p:nvPicPr>
          <p:cNvPr id="5" name="그림 4">
            <a:extLst>
              <a:ext uri="{FF2B5EF4-FFF2-40B4-BE49-F238E27FC236}">
                <a16:creationId xmlns:a16="http://schemas.microsoft.com/office/drawing/2014/main" id="{9182087B-7947-49CA-A8B6-7A1972C82CCE}"/>
              </a:ext>
            </a:extLst>
          </p:cNvPr>
          <p:cNvPicPr>
            <a:picLocks noChangeAspect="1"/>
          </p:cNvPicPr>
          <p:nvPr/>
        </p:nvPicPr>
        <p:blipFill>
          <a:blip r:embed="rId4"/>
          <a:stretch>
            <a:fillRect/>
          </a:stretch>
        </p:blipFill>
        <p:spPr>
          <a:xfrm>
            <a:off x="4944013" y="4615458"/>
            <a:ext cx="6301740" cy="982980"/>
          </a:xfrm>
          <a:prstGeom prst="rect">
            <a:avLst/>
          </a:prstGeom>
        </p:spPr>
      </p:pic>
    </p:spTree>
    <p:extLst>
      <p:ext uri="{BB962C8B-B14F-4D97-AF65-F5344CB8AC3E}">
        <p14:creationId xmlns:p14="http://schemas.microsoft.com/office/powerpoint/2010/main" val="21893449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개발 환경 구축</a:t>
            </a:r>
          </a:p>
        </p:txBody>
      </p:sp>
      <p:sp>
        <p:nvSpPr>
          <p:cNvPr id="2" name="내용 개체 틀 1"/>
          <p:cNvSpPr>
            <a:spLocks noGrp="1"/>
          </p:cNvSpPr>
          <p:nvPr>
            <p:ph sz="quarter" idx="11"/>
          </p:nvPr>
        </p:nvSpPr>
        <p:spPr>
          <a:xfrm>
            <a:off x="266400" y="578148"/>
            <a:ext cx="10967245" cy="5398243"/>
          </a:xfrm>
        </p:spPr>
        <p:txBody>
          <a:bodyPr/>
          <a:lstStyle/>
          <a:p>
            <a:pPr fontAlgn="auto">
              <a:spcAft>
                <a:spcPts val="0"/>
              </a:spcAft>
            </a:pPr>
            <a:r>
              <a:rPr lang="ko-KR" altLang="en-US" dirty="0"/>
              <a:t>참고 </a:t>
            </a:r>
            <a:r>
              <a:rPr lang="en-US" altLang="ko-KR" dirty="0"/>
              <a:t>- Terminal</a:t>
            </a:r>
          </a:p>
          <a:p>
            <a:pPr lvl="1"/>
            <a:r>
              <a:rPr lang="ko-KR" altLang="en-US" dirty="0"/>
              <a:t>폰트 크기 변경 및 배경색 변경</a:t>
            </a:r>
            <a:endParaRPr lang="en-US" altLang="ko-KR" dirty="0"/>
          </a:p>
          <a:p>
            <a:pPr lvl="2"/>
            <a:r>
              <a:rPr lang="ko-KR" altLang="en-US" dirty="0"/>
              <a:t>메뉴 </a:t>
            </a:r>
            <a:r>
              <a:rPr lang="en-US" altLang="ko-KR" dirty="0"/>
              <a:t>– Edit/Preferences </a:t>
            </a:r>
            <a:r>
              <a:rPr lang="ko-KR" altLang="en-US" dirty="0"/>
              <a:t>선택</a:t>
            </a:r>
            <a:endParaRPr lang="en-US" altLang="ko-KR" dirty="0"/>
          </a:p>
          <a:p>
            <a:pPr lvl="2"/>
            <a:r>
              <a:rPr lang="en-US" altLang="ko-KR" dirty="0"/>
              <a:t>Style </a:t>
            </a:r>
            <a:r>
              <a:rPr lang="ko-KR" altLang="en-US" dirty="0"/>
              <a:t>탭에서</a:t>
            </a:r>
            <a:endParaRPr lang="en-US" altLang="ko-KR" dirty="0"/>
          </a:p>
          <a:p>
            <a:pPr lvl="3"/>
            <a:r>
              <a:rPr lang="en-US" altLang="ko-KR" dirty="0"/>
              <a:t>Terminal Font : 12</a:t>
            </a:r>
          </a:p>
          <a:p>
            <a:pPr lvl="3"/>
            <a:r>
              <a:rPr lang="en-US" altLang="ko-KR" dirty="0"/>
              <a:t>Background : White</a:t>
            </a:r>
          </a:p>
          <a:p>
            <a:pPr lvl="3"/>
            <a:r>
              <a:rPr lang="en-US" altLang="ko-KR" dirty="0"/>
              <a:t>Foreground : Black</a:t>
            </a:r>
            <a:endParaRPr lang="ko-KR" altLang="en-US" dirty="0"/>
          </a:p>
          <a:p>
            <a:pPr lvl="1" fontAlgn="auto">
              <a:spcAft>
                <a:spcPts val="0"/>
              </a:spcAft>
            </a:pPr>
            <a:endParaRPr lang="en-US" altLang="ko-KR" dirty="0"/>
          </a:p>
          <a:p>
            <a:endParaRPr lang="en-US" altLang="ko-KR" dirty="0"/>
          </a:p>
          <a:p>
            <a:pPr fontAlgn="auto">
              <a:spcAft>
                <a:spcPts val="0"/>
              </a:spcAft>
            </a:pPr>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161</a:t>
            </a:fld>
            <a:endParaRPr lang="en-US" dirty="0"/>
          </a:p>
        </p:txBody>
      </p:sp>
      <p:pic>
        <p:nvPicPr>
          <p:cNvPr id="9" name="그림 8">
            <a:extLst>
              <a:ext uri="{FF2B5EF4-FFF2-40B4-BE49-F238E27FC236}">
                <a16:creationId xmlns:a16="http://schemas.microsoft.com/office/drawing/2014/main" id="{BEC2B8D3-DBAD-4EA6-B4B5-F40CCD547E58}"/>
              </a:ext>
            </a:extLst>
          </p:cNvPr>
          <p:cNvPicPr>
            <a:picLocks noChangeAspect="1"/>
          </p:cNvPicPr>
          <p:nvPr/>
        </p:nvPicPr>
        <p:blipFill>
          <a:blip r:embed="rId3"/>
          <a:stretch>
            <a:fillRect/>
          </a:stretch>
        </p:blipFill>
        <p:spPr>
          <a:xfrm>
            <a:off x="4498548" y="935831"/>
            <a:ext cx="6301740" cy="982980"/>
          </a:xfrm>
          <a:prstGeom prst="rect">
            <a:avLst/>
          </a:prstGeom>
        </p:spPr>
      </p:pic>
      <p:pic>
        <p:nvPicPr>
          <p:cNvPr id="7" name="그림 6">
            <a:extLst>
              <a:ext uri="{FF2B5EF4-FFF2-40B4-BE49-F238E27FC236}">
                <a16:creationId xmlns:a16="http://schemas.microsoft.com/office/drawing/2014/main" id="{1825D558-2D26-44B5-9226-35BDAD05388E}"/>
              </a:ext>
            </a:extLst>
          </p:cNvPr>
          <p:cNvPicPr>
            <a:picLocks noChangeAspect="1"/>
          </p:cNvPicPr>
          <p:nvPr/>
        </p:nvPicPr>
        <p:blipFill>
          <a:blip r:embed="rId4"/>
          <a:stretch>
            <a:fillRect/>
          </a:stretch>
        </p:blipFill>
        <p:spPr>
          <a:xfrm>
            <a:off x="4535002" y="2003629"/>
            <a:ext cx="6265286" cy="4120515"/>
          </a:xfrm>
          <a:prstGeom prst="rect">
            <a:avLst/>
          </a:prstGeom>
        </p:spPr>
      </p:pic>
    </p:spTree>
    <p:extLst>
      <p:ext uri="{BB962C8B-B14F-4D97-AF65-F5344CB8AC3E}">
        <p14:creationId xmlns:p14="http://schemas.microsoft.com/office/powerpoint/2010/main" val="42475874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Linux Commands</a:t>
            </a:r>
            <a:endParaRPr lang="ko-KR" altLang="en-US" dirty="0"/>
          </a:p>
        </p:txBody>
      </p:sp>
      <p:sp>
        <p:nvSpPr>
          <p:cNvPr id="2" name="내용 개체 틀 1"/>
          <p:cNvSpPr>
            <a:spLocks noGrp="1"/>
          </p:cNvSpPr>
          <p:nvPr>
            <p:ph sz="quarter" idx="11"/>
          </p:nvPr>
        </p:nvSpPr>
        <p:spPr>
          <a:xfrm>
            <a:off x="266400" y="578148"/>
            <a:ext cx="6790781" cy="5398243"/>
          </a:xfrm>
        </p:spPr>
        <p:txBody>
          <a:bodyPr/>
          <a:lstStyle/>
          <a:p>
            <a:r>
              <a:rPr lang="ko-KR" altLang="en-US" dirty="0" err="1"/>
              <a:t>재부팅</a:t>
            </a:r>
            <a:endParaRPr lang="en-US" altLang="ko-KR" dirty="0"/>
          </a:p>
          <a:p>
            <a:pPr marL="0" indent="0">
              <a:buNone/>
            </a:pPr>
            <a:r>
              <a:rPr lang="en-US" altLang="ko-KR" dirty="0">
                <a:solidFill>
                  <a:srgbClr val="00B050"/>
                </a:solidFill>
              </a:rPr>
              <a:t>	</a:t>
            </a:r>
            <a:r>
              <a:rPr lang="en-US" altLang="ko-KR" sz="1600" dirty="0" err="1">
                <a:solidFill>
                  <a:srgbClr val="00B050"/>
                </a:solidFill>
              </a:rPr>
              <a:t>pi@raspberrypi</a:t>
            </a:r>
            <a:r>
              <a:rPr lang="en-US" altLang="ko-KR" sz="1600" dirty="0"/>
              <a:t> </a:t>
            </a:r>
            <a:r>
              <a:rPr lang="en-US" altLang="ko-KR" sz="1600" dirty="0">
                <a:solidFill>
                  <a:srgbClr val="0070C0"/>
                </a:solidFill>
              </a:rPr>
              <a:t>~ $ </a:t>
            </a:r>
            <a:r>
              <a:rPr lang="en-US" altLang="ko-KR" sz="1600" dirty="0" err="1">
                <a:solidFill>
                  <a:srgbClr val="0070C0"/>
                </a:solidFill>
              </a:rPr>
              <a:t>sudo</a:t>
            </a:r>
            <a:r>
              <a:rPr lang="en-US" altLang="ko-KR" sz="1600" dirty="0">
                <a:solidFill>
                  <a:srgbClr val="0070C0"/>
                </a:solidFill>
              </a:rPr>
              <a:t> shutdown –r now</a:t>
            </a:r>
            <a:endParaRPr lang="en-US" altLang="ko-KR" sz="1600" dirty="0"/>
          </a:p>
          <a:p>
            <a:pPr marL="0" indent="0">
              <a:buNone/>
            </a:pPr>
            <a:r>
              <a:rPr lang="en-US" altLang="ko-KR" sz="1600" dirty="0">
                <a:solidFill>
                  <a:srgbClr val="00B050"/>
                </a:solidFill>
              </a:rPr>
              <a:t>	</a:t>
            </a:r>
            <a:r>
              <a:rPr lang="en-US" altLang="ko-KR" sz="1600" dirty="0" err="1">
                <a:solidFill>
                  <a:srgbClr val="00B050"/>
                </a:solidFill>
              </a:rPr>
              <a:t>pi@raspberrypi</a:t>
            </a:r>
            <a:r>
              <a:rPr lang="en-US" altLang="ko-KR" sz="1600" dirty="0"/>
              <a:t> </a:t>
            </a:r>
            <a:r>
              <a:rPr lang="en-US" altLang="ko-KR" sz="1600" dirty="0">
                <a:solidFill>
                  <a:srgbClr val="0070C0"/>
                </a:solidFill>
              </a:rPr>
              <a:t>~ $ </a:t>
            </a:r>
            <a:r>
              <a:rPr lang="en-US" altLang="ko-KR" sz="1600" dirty="0" err="1">
                <a:solidFill>
                  <a:srgbClr val="FF0000"/>
                </a:solidFill>
              </a:rPr>
              <a:t>sudo</a:t>
            </a:r>
            <a:r>
              <a:rPr lang="en-US" altLang="ko-KR" sz="1600" dirty="0">
                <a:solidFill>
                  <a:srgbClr val="FF0000"/>
                </a:solidFill>
              </a:rPr>
              <a:t> reboot</a:t>
            </a:r>
          </a:p>
          <a:p>
            <a:r>
              <a:rPr lang="ko-KR" altLang="en-US" dirty="0"/>
              <a:t>종료</a:t>
            </a:r>
            <a:endParaRPr lang="en-US" altLang="ko-KR" dirty="0"/>
          </a:p>
          <a:p>
            <a:pPr marL="0" indent="0">
              <a:buNone/>
            </a:pPr>
            <a:r>
              <a:rPr lang="en-US" altLang="ko-KR" dirty="0">
                <a:solidFill>
                  <a:srgbClr val="00B050"/>
                </a:solidFill>
              </a:rPr>
              <a:t>	</a:t>
            </a:r>
            <a:r>
              <a:rPr lang="en-US" altLang="ko-KR" sz="1600" dirty="0" err="1">
                <a:solidFill>
                  <a:srgbClr val="00B050"/>
                </a:solidFill>
              </a:rPr>
              <a:t>pi@raspberrypi</a:t>
            </a:r>
            <a:r>
              <a:rPr lang="en-US" altLang="ko-KR" sz="1600" dirty="0"/>
              <a:t> </a:t>
            </a:r>
            <a:r>
              <a:rPr lang="en-US" altLang="ko-KR" sz="1600" dirty="0">
                <a:solidFill>
                  <a:srgbClr val="0070C0"/>
                </a:solidFill>
              </a:rPr>
              <a:t>~ $ </a:t>
            </a:r>
            <a:r>
              <a:rPr lang="en-US" altLang="ko-KR" sz="1600" dirty="0" err="1">
                <a:solidFill>
                  <a:srgbClr val="0070C0"/>
                </a:solidFill>
              </a:rPr>
              <a:t>sudo</a:t>
            </a:r>
            <a:r>
              <a:rPr lang="en-US" altLang="ko-KR" sz="1600" dirty="0">
                <a:solidFill>
                  <a:srgbClr val="0070C0"/>
                </a:solidFill>
              </a:rPr>
              <a:t> shutdown –h now</a:t>
            </a:r>
            <a:endParaRPr lang="en-US" altLang="ko-KR" sz="1600" dirty="0"/>
          </a:p>
          <a:p>
            <a:pPr marL="0" indent="0">
              <a:buNone/>
            </a:pPr>
            <a:r>
              <a:rPr lang="en-US" altLang="ko-KR" sz="1600" dirty="0">
                <a:solidFill>
                  <a:srgbClr val="00B050"/>
                </a:solidFill>
              </a:rPr>
              <a:t>	</a:t>
            </a:r>
            <a:r>
              <a:rPr lang="en-US" altLang="ko-KR" sz="1600" dirty="0" err="1">
                <a:solidFill>
                  <a:srgbClr val="00B050"/>
                </a:solidFill>
              </a:rPr>
              <a:t>pi@raspberrypi</a:t>
            </a:r>
            <a:r>
              <a:rPr lang="en-US" altLang="ko-KR" sz="1600" dirty="0"/>
              <a:t> </a:t>
            </a:r>
            <a:r>
              <a:rPr lang="en-US" altLang="ko-KR" sz="1600" dirty="0">
                <a:solidFill>
                  <a:srgbClr val="0070C0"/>
                </a:solidFill>
              </a:rPr>
              <a:t>~ $ </a:t>
            </a:r>
            <a:r>
              <a:rPr lang="en-US" altLang="ko-KR" sz="1600" dirty="0" err="1">
                <a:solidFill>
                  <a:srgbClr val="FF0000"/>
                </a:solidFill>
              </a:rPr>
              <a:t>sudo</a:t>
            </a:r>
            <a:r>
              <a:rPr lang="en-US" altLang="ko-KR" sz="1600" dirty="0">
                <a:solidFill>
                  <a:srgbClr val="FF0000"/>
                </a:solidFill>
              </a:rPr>
              <a:t> halt</a:t>
            </a:r>
          </a:p>
          <a:p>
            <a:pPr lvl="1"/>
            <a:endParaRPr lang="en-US" altLang="ko-KR" sz="1400" dirty="0">
              <a:solidFill>
                <a:srgbClr val="FF0000"/>
              </a:solidFill>
            </a:endParaRPr>
          </a:p>
          <a:p>
            <a:pPr lvl="1"/>
            <a:r>
              <a:rPr lang="ko-KR" altLang="en-US" sz="1400" dirty="0"/>
              <a:t>종료 후 재시작 </a:t>
            </a:r>
            <a:r>
              <a:rPr lang="en-US" altLang="ko-KR" sz="1400" dirty="0"/>
              <a:t>– </a:t>
            </a:r>
            <a:r>
              <a:rPr lang="ko-KR" altLang="en-US" sz="1400" dirty="0"/>
              <a:t>전원 선을 뺐다가 다시 연결</a:t>
            </a:r>
            <a:r>
              <a:rPr lang="en-US" altLang="ko-KR" sz="1400" dirty="0"/>
              <a:t>	</a:t>
            </a:r>
          </a:p>
          <a:p>
            <a:endParaRPr lang="en-US" altLang="ko-KR" dirty="0"/>
          </a:p>
          <a:p>
            <a:pPr marL="0" indent="0">
              <a:buNone/>
            </a:pPr>
            <a:endParaRPr lang="en-US" altLang="ko-KR" sz="1300" dirty="0"/>
          </a:p>
          <a:p>
            <a:pPr marL="0" indent="0">
              <a:buNone/>
            </a:pPr>
            <a:endParaRPr lang="en-US" altLang="ko-KR" sz="1300"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162</a:t>
            </a:fld>
            <a:endParaRPr lang="en-US" dirty="0"/>
          </a:p>
        </p:txBody>
      </p:sp>
    </p:spTree>
    <p:extLst>
      <p:ext uri="{BB962C8B-B14F-4D97-AF65-F5344CB8AC3E}">
        <p14:creationId xmlns:p14="http://schemas.microsoft.com/office/powerpoint/2010/main" val="83705681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971763"/>
          </a:xfrm>
        </p:spPr>
        <p:txBody>
          <a:bodyPr>
            <a:normAutofit/>
          </a:bodyPr>
          <a:lstStyle/>
          <a:p>
            <a:r>
              <a:rPr lang="en-US" altLang="ko-KR" sz="5400" b="1" dirty="0"/>
              <a:t>MQTT Broker </a:t>
            </a:r>
            <a:r>
              <a:rPr lang="en-US" altLang="ko-KR" sz="5400" dirty="0"/>
              <a:t>on </a:t>
            </a:r>
            <a:r>
              <a:rPr lang="en-US" altLang="ko-KR" sz="5400" dirty="0" err="1"/>
              <a:t>Raspberrypi</a:t>
            </a:r>
            <a:endParaRPr lang="ko-KR" altLang="en-US" sz="6600"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r>
              <a:rPr lang="ko-KR" altLang="en-US" dirty="0"/>
              <a:t>김성필</a:t>
            </a:r>
            <a:endParaRPr lang="en-US" altLang="ko-KR" dirty="0"/>
          </a:p>
        </p:txBody>
      </p:sp>
    </p:spTree>
    <p:extLst>
      <p:ext uri="{BB962C8B-B14F-4D97-AF65-F5344CB8AC3E}">
        <p14:creationId xmlns:p14="http://schemas.microsoft.com/office/powerpoint/2010/main" val="8862931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971763"/>
          </a:xfrm>
        </p:spPr>
        <p:txBody>
          <a:bodyPr>
            <a:normAutofit/>
          </a:bodyPr>
          <a:lstStyle/>
          <a:p>
            <a:r>
              <a:rPr lang="en-US" altLang="ko-KR" sz="5400" b="1" dirty="0"/>
              <a:t>MQTT</a:t>
            </a:r>
            <a:endParaRPr lang="ko-KR" altLang="en-US" sz="6600"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r>
              <a:rPr lang="ko-KR" altLang="en-US" dirty="0"/>
              <a:t>김성필</a:t>
            </a:r>
            <a:endParaRPr lang="en-US" altLang="ko-KR" dirty="0"/>
          </a:p>
        </p:txBody>
      </p:sp>
    </p:spTree>
    <p:extLst>
      <p:ext uri="{BB962C8B-B14F-4D97-AF65-F5344CB8AC3E}">
        <p14:creationId xmlns:p14="http://schemas.microsoft.com/office/powerpoint/2010/main" val="10563469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err="1"/>
              <a:t>Mosquitto</a:t>
            </a:r>
            <a:r>
              <a:rPr lang="ko-KR" altLang="en-US" dirty="0"/>
              <a:t> 동작 확인</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165</a:t>
            </a:fld>
            <a:endParaRPr lang="en-US" dirty="0"/>
          </a:p>
        </p:txBody>
      </p:sp>
      <p:sp>
        <p:nvSpPr>
          <p:cNvPr id="5" name="내용 개체 틀 4"/>
          <p:cNvSpPr>
            <a:spLocks noGrp="1"/>
          </p:cNvSpPr>
          <p:nvPr>
            <p:ph sz="quarter" idx="11"/>
          </p:nvPr>
        </p:nvSpPr>
        <p:spPr/>
        <p:txBody>
          <a:bodyPr/>
          <a:lstStyle/>
          <a:p>
            <a:r>
              <a:rPr lang="en-US" altLang="ko-KR" dirty="0"/>
              <a:t>MQTT</a:t>
            </a:r>
            <a:r>
              <a:rPr lang="ko-KR" altLang="en-US" dirty="0"/>
              <a:t>의 개념</a:t>
            </a:r>
            <a:endParaRPr lang="en-US" altLang="ko-KR" dirty="0"/>
          </a:p>
          <a:p>
            <a:endParaRPr lang="en-US" altLang="ko-KR" dirty="0"/>
          </a:p>
          <a:p>
            <a:endParaRPr lang="en-US" altLang="ko-KR" dirty="0"/>
          </a:p>
          <a:p>
            <a:endParaRPr lang="en-US" altLang="ko-KR" dirty="0"/>
          </a:p>
          <a:p>
            <a:endParaRPr lang="en-US" altLang="ko-KR" dirty="0"/>
          </a:p>
          <a:p>
            <a:r>
              <a:rPr lang="ko-KR" altLang="en-US" dirty="0"/>
              <a:t>동작 방식</a:t>
            </a:r>
            <a:endParaRPr lang="en-US" altLang="ko-KR" dirty="0"/>
          </a:p>
          <a:p>
            <a:endParaRPr lang="en-US" altLang="ko-KR" dirty="0"/>
          </a:p>
          <a:p>
            <a:r>
              <a:rPr lang="ko-KR" altLang="en-US" dirty="0"/>
              <a:t>다양한 </a:t>
            </a:r>
            <a:r>
              <a:rPr lang="en-US" altLang="ko-KR" dirty="0"/>
              <a:t>Broker</a:t>
            </a:r>
          </a:p>
          <a:p>
            <a:pPr lvl="1"/>
            <a:r>
              <a:rPr lang="en-US" altLang="ko-KR" dirty="0" err="1"/>
              <a:t>Mosquitto</a:t>
            </a:r>
            <a:endParaRPr lang="en-US" altLang="ko-KR" dirty="0"/>
          </a:p>
          <a:p>
            <a:pPr lvl="1"/>
            <a:r>
              <a:rPr lang="en-US" altLang="ko-KR" dirty="0"/>
              <a:t>RabbitMQ</a:t>
            </a:r>
          </a:p>
          <a:p>
            <a:pPr lvl="1"/>
            <a:r>
              <a:rPr lang="en-US" altLang="ko-KR" dirty="0" err="1"/>
              <a:t>HiveMQ</a:t>
            </a:r>
            <a:endParaRPr lang="en-US" altLang="ko-KR" dirty="0"/>
          </a:p>
          <a:p>
            <a:pPr lvl="1"/>
            <a:r>
              <a:rPr lang="ko-KR" altLang="en-US" dirty="0"/>
              <a:t>등</a:t>
            </a:r>
            <a:endParaRPr lang="en-US" altLang="ko-KR" dirty="0"/>
          </a:p>
          <a:p>
            <a:pPr lvl="1"/>
            <a:endParaRPr lang="ko-KR" altLang="en-US" dirty="0"/>
          </a:p>
        </p:txBody>
      </p:sp>
      <p:pic>
        <p:nvPicPr>
          <p:cNvPr id="11" name="Picture 2" descr="MQTT의 Publish/Subscribe 개념">
            <a:extLst>
              <a:ext uri="{FF2B5EF4-FFF2-40B4-BE49-F238E27FC236}">
                <a16:creationId xmlns:a16="http://schemas.microsoft.com/office/drawing/2014/main" id="{6BFDF660-CF5C-4B58-B207-C42A8E09F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715" y="1620065"/>
            <a:ext cx="5048250"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1176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Raspberry</a:t>
            </a:r>
            <a:r>
              <a:rPr lang="ko-KR" altLang="en-US" dirty="0"/>
              <a:t>에 </a:t>
            </a:r>
            <a:r>
              <a:rPr lang="en-US" altLang="ko-KR" dirty="0"/>
              <a:t>MQTT Broker, </a:t>
            </a:r>
            <a:r>
              <a:rPr lang="en-US" altLang="ko-KR" dirty="0" err="1"/>
              <a:t>Mosquitto</a:t>
            </a:r>
            <a:r>
              <a:rPr lang="ko-KR" altLang="en-US" dirty="0"/>
              <a:t> 설치</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166</a:t>
            </a:fld>
            <a:endParaRPr lang="en-US" dirty="0"/>
          </a:p>
        </p:txBody>
      </p:sp>
      <p:sp>
        <p:nvSpPr>
          <p:cNvPr id="5" name="내용 개체 틀 4"/>
          <p:cNvSpPr>
            <a:spLocks noGrp="1"/>
          </p:cNvSpPr>
          <p:nvPr>
            <p:ph sz="quarter" idx="11"/>
          </p:nvPr>
        </p:nvSpPr>
        <p:spPr/>
        <p:txBody>
          <a:bodyPr/>
          <a:lstStyle/>
          <a:p>
            <a:r>
              <a:rPr lang="en-US" altLang="ko-KR" dirty="0" err="1"/>
              <a:t>Mosquitto</a:t>
            </a:r>
            <a:r>
              <a:rPr lang="en-US" altLang="ko-KR" dirty="0"/>
              <a:t> Broker </a:t>
            </a:r>
            <a:r>
              <a:rPr lang="ko-KR" altLang="en-US" dirty="0"/>
              <a:t>설치</a:t>
            </a:r>
            <a:endParaRPr lang="en-US" altLang="ko-KR" dirty="0"/>
          </a:p>
          <a:p>
            <a:pPr lvl="1"/>
            <a:r>
              <a:rPr lang="en-US" altLang="ko-KR" dirty="0" err="1"/>
              <a:t>Mosquitto</a:t>
            </a:r>
            <a:r>
              <a:rPr lang="en-US" altLang="ko-KR" dirty="0"/>
              <a:t> Broker </a:t>
            </a:r>
            <a:r>
              <a:rPr lang="ko-KR" altLang="en-US" dirty="0"/>
              <a:t>설치</a:t>
            </a:r>
            <a:endParaRPr lang="en-US" altLang="ko-KR" dirty="0"/>
          </a:p>
          <a:p>
            <a:pPr lvl="1"/>
            <a:endParaRPr lang="en-US" altLang="ko-KR" dirty="0"/>
          </a:p>
          <a:p>
            <a:pPr lvl="1"/>
            <a:endParaRPr lang="en-US" altLang="ko-KR" dirty="0"/>
          </a:p>
          <a:p>
            <a:pPr lvl="1"/>
            <a:endParaRPr lang="en-US" altLang="ko-KR" dirty="0"/>
          </a:p>
          <a:p>
            <a:pPr lvl="1"/>
            <a:r>
              <a:rPr lang="en-US" altLang="ko-KR" dirty="0" err="1"/>
              <a:t>Mosquitto</a:t>
            </a:r>
            <a:r>
              <a:rPr lang="en-US" altLang="ko-KR" dirty="0"/>
              <a:t> Broker </a:t>
            </a:r>
            <a:r>
              <a:rPr lang="ko-KR" altLang="en-US" dirty="0"/>
              <a:t>동작 확인</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r>
              <a:rPr lang="en-US" altLang="ko-KR" dirty="0">
                <a:solidFill>
                  <a:srgbClr val="00B050"/>
                </a:solidFill>
              </a:rPr>
              <a:t>active (running)</a:t>
            </a:r>
            <a:r>
              <a:rPr lang="en-US" altLang="ko-KR" dirty="0"/>
              <a:t> : </a:t>
            </a:r>
            <a:r>
              <a:rPr lang="ko-KR" altLang="en-US" dirty="0"/>
              <a:t>정상 동작 하고 있다는 뜻</a:t>
            </a:r>
            <a:endParaRPr lang="en-US" altLang="ko-KR" dirty="0"/>
          </a:p>
          <a:p>
            <a:pPr lvl="2"/>
            <a:r>
              <a:rPr lang="en-US" altLang="ko-KR" dirty="0"/>
              <a:t>“:q” </a:t>
            </a:r>
            <a:r>
              <a:rPr lang="ko-KR" altLang="en-US" dirty="0"/>
              <a:t>입력</a:t>
            </a:r>
            <a:endParaRPr lang="en-US" altLang="ko-KR" dirty="0"/>
          </a:p>
          <a:p>
            <a:pPr lvl="2"/>
            <a:endParaRPr lang="en-US" altLang="ko-KR" dirty="0"/>
          </a:p>
          <a:p>
            <a:pPr lvl="1"/>
            <a:endParaRPr lang="en-US" altLang="ko-KR" dirty="0"/>
          </a:p>
        </p:txBody>
      </p:sp>
      <p:sp>
        <p:nvSpPr>
          <p:cNvPr id="11" name="모서리가 둥근 직사각형 10"/>
          <p:cNvSpPr/>
          <p:nvPr/>
        </p:nvSpPr>
        <p:spPr bwMode="auto">
          <a:xfrm>
            <a:off x="1008509" y="1239403"/>
            <a:ext cx="9527603" cy="100800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b="1" dirty="0">
                <a:solidFill>
                  <a:prstClr val="black"/>
                </a:solidFill>
                <a:latin typeface="맑은 고딕" pitchFamily="50" charset="-127"/>
                <a:ea typeface="맑은 고딕" pitchFamily="50" charset="-127"/>
              </a:rPr>
              <a:t>$ cd</a:t>
            </a:r>
          </a:p>
          <a:p>
            <a:r>
              <a:rPr lang="en-US" altLang="ko-KR" b="1" dirty="0">
                <a:solidFill>
                  <a:prstClr val="black"/>
                </a:solidFill>
                <a:latin typeface="맑은 고딕" pitchFamily="50" charset="-127"/>
                <a:ea typeface="맑은 고딕" pitchFamily="50" charset="-127"/>
              </a:rPr>
              <a:t>$ </a:t>
            </a:r>
            <a:r>
              <a:rPr lang="en-US" altLang="ko-KR" b="1" dirty="0" err="1">
                <a:solidFill>
                  <a:prstClr val="black"/>
                </a:solidFill>
                <a:latin typeface="맑은 고딕" pitchFamily="50" charset="-127"/>
                <a:ea typeface="맑은 고딕" pitchFamily="50" charset="-127"/>
              </a:rPr>
              <a:t>sudo</a:t>
            </a:r>
            <a:r>
              <a:rPr lang="en-US" altLang="ko-KR" b="1" dirty="0">
                <a:solidFill>
                  <a:prstClr val="black"/>
                </a:solidFill>
                <a:latin typeface="맑은 고딕" pitchFamily="50" charset="-127"/>
                <a:ea typeface="맑은 고딕" pitchFamily="50" charset="-127"/>
              </a:rPr>
              <a:t> apt-get update &amp;&amp; </a:t>
            </a:r>
            <a:r>
              <a:rPr lang="en-US" altLang="ko-KR" b="1" dirty="0" err="1">
                <a:solidFill>
                  <a:prstClr val="black"/>
                </a:solidFill>
                <a:latin typeface="맑은 고딕" pitchFamily="50" charset="-127"/>
                <a:ea typeface="맑은 고딕" pitchFamily="50" charset="-127"/>
              </a:rPr>
              <a:t>sudo</a:t>
            </a:r>
            <a:r>
              <a:rPr lang="en-US" altLang="ko-KR" b="1" dirty="0">
                <a:solidFill>
                  <a:prstClr val="black"/>
                </a:solidFill>
                <a:latin typeface="맑은 고딕" pitchFamily="50" charset="-127"/>
                <a:ea typeface="맑은 고딕" pitchFamily="50" charset="-127"/>
              </a:rPr>
              <a:t> apt-get upgrade -y</a:t>
            </a:r>
          </a:p>
          <a:p>
            <a:r>
              <a:rPr lang="en-US" altLang="ko-KR" b="1" dirty="0">
                <a:solidFill>
                  <a:prstClr val="black"/>
                </a:solidFill>
                <a:latin typeface="맑은 고딕" pitchFamily="50" charset="-127"/>
                <a:ea typeface="맑은 고딕" pitchFamily="50" charset="-127"/>
              </a:rPr>
              <a:t>$ </a:t>
            </a:r>
            <a:r>
              <a:rPr lang="en-US" altLang="ko-KR" b="1" dirty="0" err="1">
                <a:solidFill>
                  <a:prstClr val="black"/>
                </a:solidFill>
                <a:latin typeface="맑은 고딕" pitchFamily="50" charset="-127"/>
                <a:ea typeface="맑은 고딕" pitchFamily="50" charset="-127"/>
              </a:rPr>
              <a:t>sudo</a:t>
            </a:r>
            <a:r>
              <a:rPr lang="en-US" altLang="ko-KR" b="1" dirty="0">
                <a:solidFill>
                  <a:prstClr val="black"/>
                </a:solidFill>
                <a:latin typeface="맑은 고딕" pitchFamily="50" charset="-127"/>
                <a:ea typeface="맑은 고딕" pitchFamily="50" charset="-127"/>
              </a:rPr>
              <a:t> apt-get install </a:t>
            </a:r>
            <a:r>
              <a:rPr lang="en-US" altLang="ko-KR" b="1" dirty="0" err="1">
                <a:solidFill>
                  <a:prstClr val="black"/>
                </a:solidFill>
                <a:latin typeface="맑은 고딕" pitchFamily="50" charset="-127"/>
                <a:ea typeface="맑은 고딕" pitchFamily="50" charset="-127"/>
              </a:rPr>
              <a:t>mosquitto</a:t>
            </a:r>
            <a:r>
              <a:rPr lang="en-US" altLang="ko-KR" b="1" dirty="0">
                <a:solidFill>
                  <a:prstClr val="black"/>
                </a:solidFill>
                <a:latin typeface="맑은 고딕" pitchFamily="50" charset="-127"/>
                <a:ea typeface="맑은 고딕" pitchFamily="50" charset="-127"/>
              </a:rPr>
              <a:t> </a:t>
            </a:r>
            <a:r>
              <a:rPr lang="en-US" altLang="ko-KR" b="1" dirty="0" err="1">
                <a:solidFill>
                  <a:prstClr val="black"/>
                </a:solidFill>
                <a:latin typeface="맑은 고딕" pitchFamily="50" charset="-127"/>
                <a:ea typeface="맑은 고딕" pitchFamily="50" charset="-127"/>
              </a:rPr>
              <a:t>mosquitto</a:t>
            </a:r>
            <a:r>
              <a:rPr lang="en-US" altLang="ko-KR" b="1" dirty="0">
                <a:solidFill>
                  <a:prstClr val="black"/>
                </a:solidFill>
                <a:latin typeface="맑은 고딕" pitchFamily="50" charset="-127"/>
                <a:ea typeface="맑은 고딕" pitchFamily="50" charset="-127"/>
              </a:rPr>
              <a:t>-clients -y</a:t>
            </a:r>
            <a:endParaRPr lang="en-US" altLang="ko-KR" sz="1400" b="1" dirty="0">
              <a:solidFill>
                <a:prstClr val="black"/>
              </a:solidFill>
              <a:latin typeface="맑은 고딕" pitchFamily="50" charset="-127"/>
              <a:ea typeface="맑은 고딕" pitchFamily="50" charset="-127"/>
            </a:endParaRPr>
          </a:p>
        </p:txBody>
      </p:sp>
      <p:sp>
        <p:nvSpPr>
          <p:cNvPr id="10" name="모서리가 둥근 직사각형 10">
            <a:extLst>
              <a:ext uri="{FF2B5EF4-FFF2-40B4-BE49-F238E27FC236}">
                <a16:creationId xmlns:a16="http://schemas.microsoft.com/office/drawing/2014/main" id="{6B634B5C-4C43-42D7-929A-E66EE57712CC}"/>
              </a:ext>
            </a:extLst>
          </p:cNvPr>
          <p:cNvSpPr/>
          <p:nvPr/>
        </p:nvSpPr>
        <p:spPr bwMode="auto">
          <a:xfrm>
            <a:off x="997235" y="2599511"/>
            <a:ext cx="9527603" cy="344929"/>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b="1" dirty="0">
                <a:solidFill>
                  <a:prstClr val="black"/>
                </a:solidFill>
                <a:latin typeface="맑은 고딕" pitchFamily="50" charset="-127"/>
                <a:ea typeface="맑은 고딕" pitchFamily="50" charset="-127"/>
              </a:rPr>
              <a:t>$ </a:t>
            </a:r>
            <a:r>
              <a:rPr lang="en-US" altLang="ko-KR" b="1" dirty="0" err="1">
                <a:solidFill>
                  <a:prstClr val="black"/>
                </a:solidFill>
                <a:latin typeface="맑은 고딕" pitchFamily="50" charset="-127"/>
                <a:ea typeface="맑은 고딕" pitchFamily="50" charset="-127"/>
              </a:rPr>
              <a:t>sudo</a:t>
            </a:r>
            <a:r>
              <a:rPr lang="en-US" altLang="ko-KR" b="1" dirty="0">
                <a:solidFill>
                  <a:prstClr val="black"/>
                </a:solidFill>
                <a:latin typeface="맑은 고딕" pitchFamily="50" charset="-127"/>
                <a:ea typeface="맑은 고딕" pitchFamily="50" charset="-127"/>
              </a:rPr>
              <a:t> </a:t>
            </a:r>
            <a:r>
              <a:rPr lang="en-US" altLang="ko-KR" b="1" dirty="0" err="1">
                <a:solidFill>
                  <a:prstClr val="black"/>
                </a:solidFill>
                <a:latin typeface="맑은 고딕" pitchFamily="50" charset="-127"/>
                <a:ea typeface="맑은 고딕" pitchFamily="50" charset="-127"/>
              </a:rPr>
              <a:t>systemctl</a:t>
            </a:r>
            <a:r>
              <a:rPr lang="en-US" altLang="ko-KR" b="1" dirty="0">
                <a:solidFill>
                  <a:prstClr val="black"/>
                </a:solidFill>
                <a:latin typeface="맑은 고딕" pitchFamily="50" charset="-127"/>
                <a:ea typeface="맑은 고딕" pitchFamily="50" charset="-127"/>
              </a:rPr>
              <a:t> status </a:t>
            </a:r>
            <a:r>
              <a:rPr lang="en-US" altLang="ko-KR" b="1" dirty="0" err="1">
                <a:solidFill>
                  <a:prstClr val="black"/>
                </a:solidFill>
                <a:latin typeface="맑은 고딕" pitchFamily="50" charset="-127"/>
                <a:ea typeface="맑은 고딕" pitchFamily="50" charset="-127"/>
              </a:rPr>
              <a:t>mosquitto</a:t>
            </a:r>
            <a:endParaRPr lang="en-US" altLang="ko-KR" sz="1400" b="1" dirty="0">
              <a:solidFill>
                <a:prstClr val="black"/>
              </a:solidFill>
              <a:latin typeface="맑은 고딕" pitchFamily="50" charset="-127"/>
              <a:ea typeface="맑은 고딕" pitchFamily="50" charset="-127"/>
            </a:endParaRPr>
          </a:p>
        </p:txBody>
      </p:sp>
      <p:pic>
        <p:nvPicPr>
          <p:cNvPr id="4" name="그림 3">
            <a:extLst>
              <a:ext uri="{FF2B5EF4-FFF2-40B4-BE49-F238E27FC236}">
                <a16:creationId xmlns:a16="http://schemas.microsoft.com/office/drawing/2014/main" id="{359735E2-6C96-43F4-8776-9D48B70E151F}"/>
              </a:ext>
            </a:extLst>
          </p:cNvPr>
          <p:cNvPicPr>
            <a:picLocks noChangeAspect="1"/>
          </p:cNvPicPr>
          <p:nvPr/>
        </p:nvPicPr>
        <p:blipFill>
          <a:blip r:embed="rId3"/>
          <a:stretch>
            <a:fillRect/>
          </a:stretch>
        </p:blipFill>
        <p:spPr>
          <a:xfrm>
            <a:off x="2160637" y="3108051"/>
            <a:ext cx="6837052" cy="2132721"/>
          </a:xfrm>
          <a:prstGeom prst="rect">
            <a:avLst/>
          </a:prstGeom>
        </p:spPr>
      </p:pic>
      <p:cxnSp>
        <p:nvCxnSpPr>
          <p:cNvPr id="8" name="직선 연결선 7">
            <a:extLst>
              <a:ext uri="{FF2B5EF4-FFF2-40B4-BE49-F238E27FC236}">
                <a16:creationId xmlns:a16="http://schemas.microsoft.com/office/drawing/2014/main" id="{897275AF-5D90-4574-AA64-E126077C517D}"/>
              </a:ext>
            </a:extLst>
          </p:cNvPr>
          <p:cNvCxnSpPr>
            <a:cxnSpLocks/>
          </p:cNvCxnSpPr>
          <p:nvPr/>
        </p:nvCxnSpPr>
        <p:spPr>
          <a:xfrm>
            <a:off x="2736701" y="3770598"/>
            <a:ext cx="1368152"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5748427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err="1"/>
              <a:t>Mosquitto</a:t>
            </a:r>
            <a:r>
              <a:rPr lang="ko-KR" altLang="en-US" dirty="0"/>
              <a:t> 동작 확인</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167</a:t>
            </a:fld>
            <a:endParaRPr lang="en-US" dirty="0"/>
          </a:p>
        </p:txBody>
      </p:sp>
      <p:sp>
        <p:nvSpPr>
          <p:cNvPr id="5" name="내용 개체 틀 4"/>
          <p:cNvSpPr>
            <a:spLocks noGrp="1"/>
          </p:cNvSpPr>
          <p:nvPr>
            <p:ph sz="quarter" idx="11"/>
          </p:nvPr>
        </p:nvSpPr>
        <p:spPr/>
        <p:txBody>
          <a:bodyPr/>
          <a:lstStyle/>
          <a:p>
            <a:r>
              <a:rPr lang="en-US" altLang="ko-KR" dirty="0" err="1"/>
              <a:t>Mosquitto</a:t>
            </a:r>
            <a:r>
              <a:rPr lang="en-US" altLang="ko-KR" dirty="0"/>
              <a:t> Broker </a:t>
            </a:r>
            <a:r>
              <a:rPr lang="ko-KR" altLang="en-US" dirty="0"/>
              <a:t>동작 확인</a:t>
            </a:r>
            <a:endParaRPr lang="en-US" altLang="ko-KR" dirty="0"/>
          </a:p>
          <a:p>
            <a:pPr lvl="1"/>
            <a:r>
              <a:rPr lang="ko-KR" altLang="en-US" dirty="0"/>
              <a:t>추가로 터미널을 하나 더 오픈</a:t>
            </a:r>
            <a:endParaRPr lang="en-US" altLang="ko-KR" dirty="0"/>
          </a:p>
          <a:p>
            <a:pPr lvl="2"/>
            <a:r>
              <a:rPr lang="ko-KR" altLang="en-US" dirty="0"/>
              <a:t>한 </a:t>
            </a:r>
            <a:r>
              <a:rPr lang="ko-KR" altLang="en-US" dirty="0" err="1"/>
              <a:t>터미털에서</a:t>
            </a:r>
            <a:r>
              <a:rPr lang="ko-KR" altLang="en-US" dirty="0"/>
              <a:t> 토픽</a:t>
            </a:r>
            <a:r>
              <a:rPr lang="en-US" altLang="ko-KR" dirty="0"/>
              <a:t>, temp</a:t>
            </a:r>
            <a:r>
              <a:rPr lang="ko-KR" altLang="en-US" dirty="0"/>
              <a:t>로 </a:t>
            </a:r>
            <a:r>
              <a:rPr lang="en-US" altLang="ko-KR" dirty="0"/>
              <a:t>subscribe  </a:t>
            </a:r>
            <a:r>
              <a:rPr lang="en-US" altLang="ko-KR" dirty="0">
                <a:sym typeface="Wingdings" panose="05000000000000000000" pitchFamily="2" charset="2"/>
              </a:rPr>
              <a:t></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r>
              <a:rPr lang="ko-KR" altLang="en-US" dirty="0"/>
              <a:t>다른 한 터미널에서 토픽 </a:t>
            </a:r>
            <a:r>
              <a:rPr lang="en-US" altLang="ko-KR" dirty="0"/>
              <a:t>temp publish </a:t>
            </a:r>
            <a:r>
              <a:rPr lang="en-US" altLang="ko-KR" dirty="0">
                <a:sym typeface="Wingdings" panose="05000000000000000000" pitchFamily="2" charset="2"/>
              </a:rPr>
              <a:t></a:t>
            </a:r>
            <a:endParaRPr lang="en-US" altLang="ko-KR" dirty="0"/>
          </a:p>
          <a:p>
            <a:pPr lvl="1"/>
            <a:endParaRPr lang="en-US" altLang="ko-KR" dirty="0"/>
          </a:p>
          <a:p>
            <a:pPr lvl="1"/>
            <a:endParaRPr lang="ko-KR" altLang="en-US" dirty="0"/>
          </a:p>
        </p:txBody>
      </p:sp>
      <p:sp>
        <p:nvSpPr>
          <p:cNvPr id="9" name="모서리가 둥근 직사각형 8"/>
          <p:cNvSpPr/>
          <p:nvPr/>
        </p:nvSpPr>
        <p:spPr bwMode="auto">
          <a:xfrm>
            <a:off x="4608909" y="1179019"/>
            <a:ext cx="4763801" cy="43204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b="1" dirty="0">
                <a:solidFill>
                  <a:prstClr val="black"/>
                </a:solidFill>
                <a:latin typeface="맑은 고딕" pitchFamily="50" charset="-127"/>
                <a:ea typeface="맑은 고딕" pitchFamily="50" charset="-127"/>
              </a:rPr>
              <a:t>$ </a:t>
            </a:r>
            <a:r>
              <a:rPr lang="en-US" altLang="ko-KR" b="1" dirty="0" err="1">
                <a:solidFill>
                  <a:prstClr val="black"/>
                </a:solidFill>
                <a:latin typeface="맑은 고딕" pitchFamily="50" charset="-127"/>
                <a:ea typeface="맑은 고딕" pitchFamily="50" charset="-127"/>
              </a:rPr>
              <a:t>mosquitto_sub</a:t>
            </a:r>
            <a:r>
              <a:rPr lang="en-US" altLang="ko-KR" b="1" dirty="0">
                <a:solidFill>
                  <a:prstClr val="black"/>
                </a:solidFill>
                <a:latin typeface="맑은 고딕" pitchFamily="50" charset="-127"/>
                <a:ea typeface="맑은 고딕" pitchFamily="50" charset="-127"/>
              </a:rPr>
              <a:t> –t temp</a:t>
            </a:r>
          </a:p>
        </p:txBody>
      </p:sp>
      <p:sp>
        <p:nvSpPr>
          <p:cNvPr id="10" name="모서리가 둥근 직사각형 9"/>
          <p:cNvSpPr/>
          <p:nvPr/>
        </p:nvSpPr>
        <p:spPr bwMode="auto">
          <a:xfrm>
            <a:off x="4608909" y="3330560"/>
            <a:ext cx="4763801" cy="43204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b="1" dirty="0">
                <a:solidFill>
                  <a:prstClr val="black"/>
                </a:solidFill>
                <a:latin typeface="맑은 고딕" pitchFamily="50" charset="-127"/>
                <a:ea typeface="맑은 고딕" pitchFamily="50" charset="-127"/>
              </a:rPr>
              <a:t>$ </a:t>
            </a:r>
            <a:r>
              <a:rPr lang="en-US" altLang="ko-KR" b="1" dirty="0" err="1">
                <a:solidFill>
                  <a:prstClr val="black"/>
                </a:solidFill>
                <a:latin typeface="맑은 고딕" pitchFamily="50" charset="-127"/>
                <a:ea typeface="맑은 고딕" pitchFamily="50" charset="-127"/>
              </a:rPr>
              <a:t>mosquitto_pub</a:t>
            </a:r>
            <a:r>
              <a:rPr lang="en-US" altLang="ko-KR" b="1" dirty="0">
                <a:solidFill>
                  <a:prstClr val="black"/>
                </a:solidFill>
                <a:latin typeface="맑은 고딕" pitchFamily="50" charset="-127"/>
                <a:ea typeface="맑은 고딕" pitchFamily="50" charset="-127"/>
              </a:rPr>
              <a:t> –t temp –m 32.1</a:t>
            </a:r>
          </a:p>
        </p:txBody>
      </p:sp>
      <p:pic>
        <p:nvPicPr>
          <p:cNvPr id="4" name="그림 3">
            <a:extLst>
              <a:ext uri="{FF2B5EF4-FFF2-40B4-BE49-F238E27FC236}">
                <a16:creationId xmlns:a16="http://schemas.microsoft.com/office/drawing/2014/main" id="{18938C57-78E0-45F4-AC70-09126CFE5B1D}"/>
              </a:ext>
            </a:extLst>
          </p:cNvPr>
          <p:cNvPicPr>
            <a:picLocks noChangeAspect="1"/>
          </p:cNvPicPr>
          <p:nvPr/>
        </p:nvPicPr>
        <p:blipFill>
          <a:blip r:embed="rId3"/>
          <a:stretch>
            <a:fillRect/>
          </a:stretch>
        </p:blipFill>
        <p:spPr>
          <a:xfrm>
            <a:off x="1094834" y="1655911"/>
            <a:ext cx="5895975" cy="1495425"/>
          </a:xfrm>
          <a:prstGeom prst="rect">
            <a:avLst/>
          </a:prstGeom>
        </p:spPr>
      </p:pic>
      <p:pic>
        <p:nvPicPr>
          <p:cNvPr id="8" name="그림 7">
            <a:extLst>
              <a:ext uri="{FF2B5EF4-FFF2-40B4-BE49-F238E27FC236}">
                <a16:creationId xmlns:a16="http://schemas.microsoft.com/office/drawing/2014/main" id="{9897F44C-D590-476C-8560-279290108D2A}"/>
              </a:ext>
            </a:extLst>
          </p:cNvPr>
          <p:cNvPicPr>
            <a:picLocks noChangeAspect="1"/>
          </p:cNvPicPr>
          <p:nvPr/>
        </p:nvPicPr>
        <p:blipFill>
          <a:blip r:embed="rId4"/>
          <a:stretch>
            <a:fillRect/>
          </a:stretch>
        </p:blipFill>
        <p:spPr>
          <a:xfrm>
            <a:off x="1094834" y="3859015"/>
            <a:ext cx="5876925" cy="1533525"/>
          </a:xfrm>
          <a:prstGeom prst="rect">
            <a:avLst/>
          </a:prstGeom>
        </p:spPr>
      </p:pic>
      <p:pic>
        <p:nvPicPr>
          <p:cNvPr id="2" name="Picture 2" descr="MQTT의 Publish/Subscribe 개념">
            <a:extLst>
              <a:ext uri="{FF2B5EF4-FFF2-40B4-BE49-F238E27FC236}">
                <a16:creationId xmlns:a16="http://schemas.microsoft.com/office/drawing/2014/main" id="{03AFE8DC-4F34-6E19-35CF-D8FB15BC9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5013" y="4694707"/>
            <a:ext cx="5048250"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44385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168</a:t>
            </a:fld>
            <a:endParaRPr lang="ko-KR" altLang="en-US" dirty="0"/>
          </a:p>
        </p:txBody>
      </p:sp>
      <p:sp>
        <p:nvSpPr>
          <p:cNvPr id="4" name="내용 개체 틀 3"/>
          <p:cNvSpPr>
            <a:spLocks noGrp="1"/>
          </p:cNvSpPr>
          <p:nvPr>
            <p:ph sz="quarter" idx="11"/>
          </p:nvPr>
        </p:nvSpPr>
        <p:spPr/>
        <p:txBody>
          <a:bodyPr/>
          <a:lstStyle/>
          <a:p>
            <a:r>
              <a:rPr lang="en-US" altLang="ko-KR" dirty="0" err="1"/>
              <a:t>mosquitto_pub</a:t>
            </a:r>
            <a:r>
              <a:rPr lang="en-US" altLang="ko-KR" dirty="0"/>
              <a:t>/</a:t>
            </a:r>
            <a:r>
              <a:rPr lang="en-US" altLang="ko-KR" dirty="0" err="1"/>
              <a:t>mosquito_sub</a:t>
            </a:r>
            <a:endParaRPr lang="en-US" altLang="ko-KR" dirty="0"/>
          </a:p>
          <a:p>
            <a:pPr lvl="1"/>
            <a:r>
              <a:rPr lang="ko-KR" altLang="en-US" dirty="0"/>
              <a:t>옵션 </a:t>
            </a:r>
            <a:r>
              <a:rPr lang="en-US" altLang="ko-KR" dirty="0"/>
              <a:t>–d</a:t>
            </a:r>
            <a:r>
              <a:rPr lang="ko-KR" altLang="en-US" dirty="0"/>
              <a:t> </a:t>
            </a:r>
            <a:endParaRPr lang="en-US" altLang="ko-KR" dirty="0"/>
          </a:p>
          <a:p>
            <a:pPr lvl="2"/>
            <a:r>
              <a:rPr lang="en-US" altLang="ko-KR" dirty="0"/>
              <a:t>--debug : Enable debug messages</a:t>
            </a:r>
          </a:p>
          <a:p>
            <a:pPr lvl="1"/>
            <a:r>
              <a:rPr lang="ko-KR" altLang="en-US" dirty="0"/>
              <a:t>옵션 </a:t>
            </a:r>
            <a:r>
              <a:rPr lang="en-US" altLang="ko-KR" dirty="0"/>
              <a:t>–t</a:t>
            </a:r>
          </a:p>
          <a:p>
            <a:pPr lvl="2"/>
            <a:r>
              <a:rPr lang="en-US" altLang="ko-KR" dirty="0"/>
              <a:t>--topic : The MQTT topic on which to publish the message.</a:t>
            </a:r>
          </a:p>
          <a:p>
            <a:pPr lvl="1"/>
            <a:r>
              <a:rPr lang="ko-KR" altLang="en-US" dirty="0"/>
              <a:t>옵션 </a:t>
            </a:r>
            <a:r>
              <a:rPr lang="en-US" altLang="ko-KR" dirty="0"/>
              <a:t>–m</a:t>
            </a:r>
          </a:p>
          <a:p>
            <a:pPr lvl="2"/>
            <a:r>
              <a:rPr lang="en-US" altLang="ko-KR" dirty="0"/>
              <a:t>--message : Send a single message from the command line.</a:t>
            </a:r>
          </a:p>
          <a:p>
            <a:pPr lvl="1"/>
            <a:r>
              <a:rPr lang="ko-KR" altLang="en-US" dirty="0"/>
              <a:t>옵션 </a:t>
            </a:r>
            <a:r>
              <a:rPr lang="en-US" altLang="ko-KR" dirty="0"/>
              <a:t>-h</a:t>
            </a:r>
          </a:p>
          <a:p>
            <a:pPr lvl="2"/>
            <a:r>
              <a:rPr lang="en-US" altLang="ko-KR" dirty="0"/>
              <a:t>--host : </a:t>
            </a:r>
            <a:r>
              <a:rPr lang="en-US" altLang="ko-KR" dirty="0" err="1"/>
              <a:t>Specifiy</a:t>
            </a:r>
            <a:r>
              <a:rPr lang="en-US" altLang="ko-KR" dirty="0"/>
              <a:t> the host to connect to. Defaults to localhost.</a:t>
            </a:r>
          </a:p>
          <a:p>
            <a:pPr lvl="1"/>
            <a:r>
              <a:rPr lang="ko-KR" altLang="en-US" dirty="0"/>
              <a:t>옵션 </a:t>
            </a:r>
            <a:r>
              <a:rPr lang="en-US" altLang="ko-KR" dirty="0"/>
              <a:t>–q</a:t>
            </a:r>
          </a:p>
          <a:p>
            <a:pPr lvl="2"/>
            <a:r>
              <a:rPr lang="en-US" altLang="ko-KR" dirty="0"/>
              <a:t>--</a:t>
            </a:r>
            <a:r>
              <a:rPr lang="en-US" altLang="ko-KR" dirty="0" err="1"/>
              <a:t>qos</a:t>
            </a:r>
            <a:r>
              <a:rPr lang="en-US" altLang="ko-KR" dirty="0"/>
              <a:t> :</a:t>
            </a:r>
            <a:r>
              <a:rPr lang="en-US" altLang="ko-KR" sz="1600" dirty="0"/>
              <a:t> Specify the quality of service to use for the message, from 0, 1 and 2. Default to 0.</a:t>
            </a:r>
          </a:p>
          <a:p>
            <a:pPr lvl="1"/>
            <a:endParaRPr lang="en-US" altLang="ko-KR" dirty="0"/>
          </a:p>
          <a:p>
            <a:pPr lvl="1"/>
            <a:r>
              <a:rPr lang="ko-KR" altLang="en-US" dirty="0"/>
              <a:t>참고</a:t>
            </a:r>
            <a:r>
              <a:rPr lang="en-US" altLang="ko-KR" dirty="0"/>
              <a:t> </a:t>
            </a:r>
            <a:r>
              <a:rPr lang="ko-KR" altLang="en-US" dirty="0"/>
              <a:t>사이트</a:t>
            </a:r>
            <a:endParaRPr lang="en-US" altLang="ko-KR" dirty="0"/>
          </a:p>
          <a:p>
            <a:pPr lvl="2"/>
            <a:r>
              <a:rPr lang="en-US" altLang="ko-KR" dirty="0">
                <a:hlinkClick r:id="rId3"/>
              </a:rPr>
              <a:t>https://mosquitto.org/man/mosquitto_pub-1.html</a:t>
            </a:r>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err="1"/>
              <a:t>Mosquitto</a:t>
            </a:r>
            <a:r>
              <a:rPr lang="ko-KR" altLang="en-US" dirty="0"/>
              <a:t> 동작 확인</a:t>
            </a:r>
          </a:p>
        </p:txBody>
      </p:sp>
    </p:spTree>
    <p:extLst>
      <p:ext uri="{BB962C8B-B14F-4D97-AF65-F5344CB8AC3E}">
        <p14:creationId xmlns:p14="http://schemas.microsoft.com/office/powerpoint/2010/main" val="106465654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err="1"/>
              <a:t>Mosquitto</a:t>
            </a:r>
            <a:r>
              <a:rPr lang="ko-KR" altLang="en-US" dirty="0"/>
              <a:t> 동작 확인</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169</a:t>
            </a:fld>
            <a:endParaRPr lang="en-US" dirty="0"/>
          </a:p>
        </p:txBody>
      </p:sp>
      <p:sp>
        <p:nvSpPr>
          <p:cNvPr id="5" name="내용 개체 틀 4"/>
          <p:cNvSpPr>
            <a:spLocks noGrp="1"/>
          </p:cNvSpPr>
          <p:nvPr>
            <p:ph sz="quarter" idx="11"/>
          </p:nvPr>
        </p:nvSpPr>
        <p:spPr/>
        <p:txBody>
          <a:bodyPr/>
          <a:lstStyle/>
          <a:p>
            <a:r>
              <a:rPr lang="en-US" altLang="ko-KR" dirty="0" err="1"/>
              <a:t>Mosquitto</a:t>
            </a:r>
            <a:r>
              <a:rPr lang="en-US" altLang="ko-KR" dirty="0"/>
              <a:t> Broker </a:t>
            </a:r>
            <a:r>
              <a:rPr lang="ko-KR" altLang="en-US" dirty="0"/>
              <a:t>동작 확인</a:t>
            </a:r>
            <a:endParaRPr lang="en-US" altLang="ko-KR" dirty="0"/>
          </a:p>
          <a:p>
            <a:pPr lvl="1"/>
            <a:r>
              <a:rPr lang="ko-KR" altLang="en-US" dirty="0"/>
              <a:t>한 터미널에서 토픽</a:t>
            </a:r>
            <a:r>
              <a:rPr lang="en-US" altLang="ko-KR" dirty="0"/>
              <a:t>, temp</a:t>
            </a:r>
            <a:r>
              <a:rPr lang="ko-KR" altLang="en-US" dirty="0"/>
              <a:t>로 </a:t>
            </a:r>
            <a:r>
              <a:rPr lang="en-US" altLang="ko-KR" dirty="0"/>
              <a:t>subscribe</a:t>
            </a:r>
          </a:p>
          <a:p>
            <a:pPr lvl="1"/>
            <a:r>
              <a:rPr lang="ko-KR" altLang="en-US" dirty="0"/>
              <a:t>다른 한 터미널에서 토픽 </a:t>
            </a:r>
            <a:r>
              <a:rPr lang="en-US" altLang="ko-KR" dirty="0"/>
              <a:t>temp</a:t>
            </a:r>
            <a:r>
              <a:rPr lang="ko-KR" altLang="en-US" dirty="0"/>
              <a:t>로</a:t>
            </a:r>
            <a:r>
              <a:rPr lang="en-US" altLang="ko-KR" dirty="0"/>
              <a:t> publish</a:t>
            </a:r>
          </a:p>
          <a:p>
            <a:pPr lvl="1"/>
            <a:endParaRPr lang="en-US" altLang="ko-KR" dirty="0"/>
          </a:p>
          <a:p>
            <a:pPr lvl="2"/>
            <a:r>
              <a:rPr lang="en-US" altLang="ko-KR" dirty="0"/>
              <a:t>-h </a:t>
            </a:r>
            <a:r>
              <a:rPr lang="ko-KR" altLang="en-US" dirty="0"/>
              <a:t>옵션 </a:t>
            </a:r>
            <a:r>
              <a:rPr lang="en-US" altLang="ko-KR" dirty="0"/>
              <a:t>: </a:t>
            </a:r>
            <a:r>
              <a:rPr lang="ko-KR" altLang="en-US" dirty="0"/>
              <a:t>접속하려는 </a:t>
            </a:r>
            <a:r>
              <a:rPr lang="en-US" altLang="ko-KR" dirty="0"/>
              <a:t>Broker</a:t>
            </a:r>
            <a:r>
              <a:rPr lang="ko-KR" altLang="en-US" dirty="0"/>
              <a:t>의 </a:t>
            </a:r>
            <a:r>
              <a:rPr lang="en-US" altLang="ko-KR" dirty="0"/>
              <a:t>IP</a:t>
            </a:r>
            <a:r>
              <a:rPr lang="ko-KR" altLang="en-US" dirty="0"/>
              <a:t> </a:t>
            </a:r>
            <a:r>
              <a:rPr lang="en-US" altLang="ko-KR" dirty="0"/>
              <a:t>address</a:t>
            </a:r>
            <a:r>
              <a:rPr lang="ko-KR" altLang="en-US" dirty="0"/>
              <a:t>나 </a:t>
            </a:r>
            <a:r>
              <a:rPr lang="en-US" altLang="ko-KR" dirty="0"/>
              <a:t>Domain Name </a:t>
            </a:r>
          </a:p>
          <a:p>
            <a:pPr lvl="2"/>
            <a:r>
              <a:rPr lang="en-US" altLang="ko-KR" dirty="0"/>
              <a:t>localhost</a:t>
            </a:r>
            <a:r>
              <a:rPr lang="ko-KR" altLang="en-US" dirty="0"/>
              <a:t>로 접속할 경우 접속할 </a:t>
            </a:r>
            <a:r>
              <a:rPr lang="en-US" altLang="ko-KR" dirty="0"/>
              <a:t>host</a:t>
            </a:r>
            <a:r>
              <a:rPr lang="ko-KR" altLang="en-US" dirty="0"/>
              <a:t>의</a:t>
            </a:r>
            <a:r>
              <a:rPr lang="en-US" altLang="ko-KR" dirty="0"/>
              <a:t> </a:t>
            </a:r>
            <a:r>
              <a:rPr lang="ko-KR" altLang="en-US" dirty="0"/>
              <a:t>이름을 지정하지 않아도 됨</a:t>
            </a:r>
            <a:r>
              <a:rPr lang="en-US" altLang="ko-KR" dirty="0"/>
              <a:t>.</a:t>
            </a:r>
          </a:p>
          <a:p>
            <a:pPr lvl="1"/>
            <a:r>
              <a:rPr lang="ko-KR" altLang="en-US" dirty="0"/>
              <a:t>원격지에 있는 외부 </a:t>
            </a:r>
            <a:r>
              <a:rPr lang="en-US" altLang="ko-KR" dirty="0"/>
              <a:t>broker </a:t>
            </a:r>
            <a:r>
              <a:rPr lang="ko-KR" altLang="en-US" dirty="0"/>
              <a:t>서버 활용</a:t>
            </a:r>
            <a:endParaRPr lang="en-US" altLang="ko-KR" dirty="0"/>
          </a:p>
          <a:p>
            <a:pPr lvl="1"/>
            <a:endParaRPr lang="en-US" altLang="ko-KR" dirty="0"/>
          </a:p>
          <a:p>
            <a:pPr lvl="1"/>
            <a:endParaRPr lang="en-US" altLang="ko-KR" dirty="0"/>
          </a:p>
          <a:p>
            <a:pPr lvl="1"/>
            <a:endParaRPr lang="en-US" altLang="ko-KR" dirty="0"/>
          </a:p>
          <a:p>
            <a:pPr lvl="1"/>
            <a:r>
              <a:rPr lang="ko-KR" altLang="en-US" dirty="0"/>
              <a:t>옆 친구 </a:t>
            </a:r>
            <a:r>
              <a:rPr lang="ko-KR" altLang="en-US" dirty="0" err="1"/>
              <a:t>라즈베리파이의</a:t>
            </a:r>
            <a:r>
              <a:rPr lang="ko-KR" altLang="en-US" dirty="0"/>
              <a:t> </a:t>
            </a:r>
            <a:r>
              <a:rPr lang="en-US" altLang="ko-KR" dirty="0"/>
              <a:t>Broker</a:t>
            </a:r>
            <a:r>
              <a:rPr lang="ko-KR" altLang="en-US" dirty="0"/>
              <a:t>를 활용</a:t>
            </a:r>
            <a:endParaRPr lang="en-US" altLang="ko-KR" dirty="0"/>
          </a:p>
          <a:p>
            <a:pPr lvl="1"/>
            <a:endParaRPr lang="en-US" altLang="ko-KR" dirty="0"/>
          </a:p>
          <a:p>
            <a:pPr lvl="1"/>
            <a:endParaRPr lang="en-US" altLang="ko-KR" dirty="0"/>
          </a:p>
          <a:p>
            <a:pPr lvl="3"/>
            <a:r>
              <a:rPr lang="ko-KR" altLang="en-US" dirty="0">
                <a:solidFill>
                  <a:schemeClr val="accent6"/>
                </a:solidFill>
              </a:rPr>
              <a:t>아무나</a:t>
            </a:r>
            <a:r>
              <a:rPr lang="en-US" altLang="ko-KR" dirty="0">
                <a:solidFill>
                  <a:schemeClr val="accent6"/>
                </a:solidFill>
              </a:rPr>
              <a:t>(anonymous)</a:t>
            </a:r>
            <a:r>
              <a:rPr lang="ko-KR" altLang="en-US" dirty="0">
                <a:solidFill>
                  <a:schemeClr val="accent6"/>
                </a:solidFill>
              </a:rPr>
              <a:t>나 다 </a:t>
            </a:r>
            <a:r>
              <a:rPr lang="en-US" altLang="ko-KR" dirty="0">
                <a:solidFill>
                  <a:schemeClr val="accent6"/>
                </a:solidFill>
              </a:rPr>
              <a:t>Broker</a:t>
            </a:r>
            <a:r>
              <a:rPr lang="ko-KR" altLang="en-US" dirty="0">
                <a:solidFill>
                  <a:schemeClr val="accent6"/>
                </a:solidFill>
              </a:rPr>
              <a:t>에 </a:t>
            </a:r>
            <a:r>
              <a:rPr lang="en-US" altLang="ko-KR" dirty="0">
                <a:solidFill>
                  <a:schemeClr val="accent6"/>
                </a:solidFill>
              </a:rPr>
              <a:t>publish</a:t>
            </a:r>
            <a:r>
              <a:rPr lang="ko-KR" altLang="en-US" dirty="0">
                <a:solidFill>
                  <a:schemeClr val="accent6"/>
                </a:solidFill>
              </a:rPr>
              <a:t>하고 </a:t>
            </a:r>
            <a:r>
              <a:rPr lang="en-US" altLang="ko-KR" dirty="0">
                <a:solidFill>
                  <a:schemeClr val="accent6"/>
                </a:solidFill>
              </a:rPr>
              <a:t>subscribe </a:t>
            </a:r>
            <a:r>
              <a:rPr lang="ko-KR" altLang="en-US" dirty="0">
                <a:solidFill>
                  <a:schemeClr val="accent6"/>
                </a:solidFill>
              </a:rPr>
              <a:t>할 수 있다</a:t>
            </a:r>
            <a:r>
              <a:rPr lang="en-US" altLang="ko-KR" dirty="0">
                <a:solidFill>
                  <a:schemeClr val="accent6"/>
                </a:solidFill>
              </a:rPr>
              <a:t>?</a:t>
            </a:r>
          </a:p>
          <a:p>
            <a:pPr lvl="1"/>
            <a:endParaRPr lang="en-US" altLang="ko-KR" dirty="0"/>
          </a:p>
          <a:p>
            <a:pPr lvl="1"/>
            <a:endParaRPr lang="ko-KR" altLang="en-US" dirty="0"/>
          </a:p>
        </p:txBody>
      </p:sp>
      <p:sp>
        <p:nvSpPr>
          <p:cNvPr id="9" name="모서리가 둥근 직사각형 8"/>
          <p:cNvSpPr/>
          <p:nvPr/>
        </p:nvSpPr>
        <p:spPr bwMode="auto">
          <a:xfrm>
            <a:off x="866531" y="1594267"/>
            <a:ext cx="4763801" cy="36004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b="1" dirty="0">
                <a:solidFill>
                  <a:prstClr val="black"/>
                </a:solidFill>
                <a:latin typeface="맑은 고딕" pitchFamily="50" charset="-127"/>
                <a:ea typeface="맑은 고딕" pitchFamily="50" charset="-127"/>
              </a:rPr>
              <a:t>$ </a:t>
            </a:r>
            <a:r>
              <a:rPr lang="en-US" altLang="ko-KR" b="1" dirty="0" err="1">
                <a:solidFill>
                  <a:prstClr val="black"/>
                </a:solidFill>
                <a:latin typeface="맑은 고딕" pitchFamily="50" charset="-127"/>
                <a:ea typeface="맑은 고딕" pitchFamily="50" charset="-127"/>
              </a:rPr>
              <a:t>mosquitto_sub</a:t>
            </a:r>
            <a:r>
              <a:rPr lang="en-US" altLang="ko-KR" b="1" dirty="0">
                <a:solidFill>
                  <a:prstClr val="black"/>
                </a:solidFill>
                <a:latin typeface="맑은 고딕" pitchFamily="50" charset="-127"/>
                <a:ea typeface="맑은 고딕" pitchFamily="50" charset="-127"/>
              </a:rPr>
              <a:t> –h localhost –t temp</a:t>
            </a:r>
          </a:p>
        </p:txBody>
      </p:sp>
      <p:sp>
        <p:nvSpPr>
          <p:cNvPr id="10" name="모서리가 둥근 직사각형 9"/>
          <p:cNvSpPr/>
          <p:nvPr/>
        </p:nvSpPr>
        <p:spPr bwMode="auto">
          <a:xfrm>
            <a:off x="5820937" y="1594267"/>
            <a:ext cx="5340700" cy="36004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b="1" dirty="0">
                <a:solidFill>
                  <a:prstClr val="black"/>
                </a:solidFill>
                <a:latin typeface="맑은 고딕" pitchFamily="50" charset="-127"/>
                <a:ea typeface="맑은 고딕" pitchFamily="50" charset="-127"/>
              </a:rPr>
              <a:t>$ </a:t>
            </a:r>
            <a:r>
              <a:rPr lang="en-US" altLang="ko-KR" b="1" dirty="0" err="1">
                <a:solidFill>
                  <a:prstClr val="black"/>
                </a:solidFill>
                <a:latin typeface="맑은 고딕" pitchFamily="50" charset="-127"/>
                <a:ea typeface="맑은 고딕" pitchFamily="50" charset="-127"/>
              </a:rPr>
              <a:t>mosquitto_pub</a:t>
            </a:r>
            <a:r>
              <a:rPr lang="en-US" altLang="ko-KR" b="1" dirty="0">
                <a:solidFill>
                  <a:prstClr val="black"/>
                </a:solidFill>
                <a:latin typeface="맑은 고딕" pitchFamily="50" charset="-127"/>
                <a:ea typeface="맑은 고딕" pitchFamily="50" charset="-127"/>
              </a:rPr>
              <a:t> –h localhost –t temp –m 32.1</a:t>
            </a:r>
          </a:p>
        </p:txBody>
      </p:sp>
      <p:sp>
        <p:nvSpPr>
          <p:cNvPr id="11" name="모서리가 둥근 직사각형 8">
            <a:extLst>
              <a:ext uri="{FF2B5EF4-FFF2-40B4-BE49-F238E27FC236}">
                <a16:creationId xmlns:a16="http://schemas.microsoft.com/office/drawing/2014/main" id="{07B7AAE7-EBEB-4D8D-B0CA-9AA767EFDA5A}"/>
              </a:ext>
            </a:extLst>
          </p:cNvPr>
          <p:cNvSpPr/>
          <p:nvPr/>
        </p:nvSpPr>
        <p:spPr bwMode="auto">
          <a:xfrm>
            <a:off x="883680" y="2956246"/>
            <a:ext cx="6185100" cy="309181"/>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mosquitto_sub</a:t>
            </a:r>
            <a:r>
              <a:rPr lang="en-US" altLang="ko-KR" sz="1400" b="1" dirty="0">
                <a:solidFill>
                  <a:prstClr val="black"/>
                </a:solidFill>
                <a:latin typeface="맑은 고딕" pitchFamily="50" charset="-127"/>
                <a:ea typeface="맑은 고딕" pitchFamily="50" charset="-127"/>
              </a:rPr>
              <a:t> –h broker.emqx.io –t  </a:t>
            </a:r>
            <a:r>
              <a:rPr lang="en-US" altLang="ko-KR" sz="1400" b="1" dirty="0" err="1">
                <a:solidFill>
                  <a:prstClr val="black"/>
                </a:solidFill>
                <a:latin typeface="맑은 고딕" pitchFamily="50" charset="-127"/>
                <a:ea typeface="맑은 고딕" pitchFamily="50" charset="-127"/>
              </a:rPr>
              <a:t>andong</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ksp</a:t>
            </a:r>
            <a:endParaRPr lang="en-US" altLang="ko-KR" sz="1400" b="1" dirty="0">
              <a:solidFill>
                <a:prstClr val="black"/>
              </a:solidFill>
              <a:latin typeface="맑은 고딕" pitchFamily="50" charset="-127"/>
              <a:ea typeface="맑은 고딕" pitchFamily="50" charset="-127"/>
            </a:endParaRPr>
          </a:p>
        </p:txBody>
      </p:sp>
      <p:sp>
        <p:nvSpPr>
          <p:cNvPr id="12" name="모서리가 둥근 직사각형 9">
            <a:extLst>
              <a:ext uri="{FF2B5EF4-FFF2-40B4-BE49-F238E27FC236}">
                <a16:creationId xmlns:a16="http://schemas.microsoft.com/office/drawing/2014/main" id="{465246D2-E6DA-4D63-98D2-062056A5608F}"/>
              </a:ext>
            </a:extLst>
          </p:cNvPr>
          <p:cNvSpPr/>
          <p:nvPr/>
        </p:nvSpPr>
        <p:spPr bwMode="auto">
          <a:xfrm>
            <a:off x="883678" y="3356438"/>
            <a:ext cx="6185101" cy="266259"/>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mosquitto_pub</a:t>
            </a:r>
            <a:r>
              <a:rPr lang="en-US" altLang="ko-KR" sz="1400" b="1" dirty="0">
                <a:solidFill>
                  <a:prstClr val="black"/>
                </a:solidFill>
                <a:latin typeface="맑은 고딕" pitchFamily="50" charset="-127"/>
                <a:ea typeface="맑은 고딕" pitchFamily="50" charset="-127"/>
              </a:rPr>
              <a:t> –h broker.emqx.io –t  </a:t>
            </a:r>
            <a:r>
              <a:rPr lang="en-US" altLang="ko-KR" sz="1400" b="1" dirty="0" err="1">
                <a:solidFill>
                  <a:prstClr val="black"/>
                </a:solidFill>
                <a:latin typeface="맑은 고딕" pitchFamily="50" charset="-127"/>
                <a:ea typeface="맑은 고딕" pitchFamily="50" charset="-127"/>
              </a:rPr>
              <a:t>andong</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ksp</a:t>
            </a:r>
            <a:r>
              <a:rPr lang="en-US" altLang="ko-KR" sz="1400" b="1" dirty="0">
                <a:solidFill>
                  <a:prstClr val="black"/>
                </a:solidFill>
                <a:latin typeface="맑은 고딕" pitchFamily="50" charset="-127"/>
                <a:ea typeface="맑은 고딕" pitchFamily="50" charset="-127"/>
              </a:rPr>
              <a:t> –m “</a:t>
            </a:r>
            <a:r>
              <a:rPr lang="en-US" altLang="ko-KR" sz="1400" b="1" dirty="0" err="1">
                <a:solidFill>
                  <a:prstClr val="black"/>
                </a:solidFill>
                <a:latin typeface="맑은 고딕" pitchFamily="50" charset="-127"/>
                <a:ea typeface="맑은 고딕" pitchFamily="50" charset="-127"/>
              </a:rPr>
              <a:t>kim</a:t>
            </a:r>
            <a:r>
              <a:rPr lang="en-US" altLang="ko-KR" sz="1400" b="1" dirty="0">
                <a:solidFill>
                  <a:prstClr val="black"/>
                </a:solidFill>
                <a:latin typeface="맑은 고딕" pitchFamily="50" charset="-127"/>
                <a:ea typeface="맑은 고딕" pitchFamily="50" charset="-127"/>
              </a:rPr>
              <a:t> sung </a:t>
            </a:r>
            <a:r>
              <a:rPr lang="en-US" altLang="ko-KR" sz="1400" b="1" dirty="0" err="1">
                <a:solidFill>
                  <a:prstClr val="black"/>
                </a:solidFill>
                <a:latin typeface="맑은 고딕" pitchFamily="50" charset="-127"/>
                <a:ea typeface="맑은 고딕" pitchFamily="50" charset="-127"/>
              </a:rPr>
              <a:t>pil</a:t>
            </a:r>
            <a:r>
              <a:rPr lang="en-US" altLang="ko-KR" sz="1400" b="1" dirty="0">
                <a:solidFill>
                  <a:prstClr val="black"/>
                </a:solidFill>
                <a:latin typeface="맑은 고딕" pitchFamily="50" charset="-127"/>
                <a:ea typeface="맑은 고딕" pitchFamily="50" charset="-127"/>
              </a:rPr>
              <a:t>”</a:t>
            </a:r>
          </a:p>
        </p:txBody>
      </p:sp>
      <p:sp>
        <p:nvSpPr>
          <p:cNvPr id="13" name="모서리가 둥근 직사각형 8">
            <a:extLst>
              <a:ext uri="{FF2B5EF4-FFF2-40B4-BE49-F238E27FC236}">
                <a16:creationId xmlns:a16="http://schemas.microsoft.com/office/drawing/2014/main" id="{D3B80915-0E4F-4F51-9D16-4C27A3CDE68E}"/>
              </a:ext>
            </a:extLst>
          </p:cNvPr>
          <p:cNvSpPr/>
          <p:nvPr/>
        </p:nvSpPr>
        <p:spPr bwMode="auto">
          <a:xfrm>
            <a:off x="870286" y="4252490"/>
            <a:ext cx="6185098" cy="266259"/>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mosquitto_sub</a:t>
            </a:r>
            <a:r>
              <a:rPr lang="en-US" altLang="ko-KR" sz="1400" b="1" dirty="0">
                <a:solidFill>
                  <a:prstClr val="black"/>
                </a:solidFill>
                <a:latin typeface="맑은 고딕" pitchFamily="50" charset="-127"/>
                <a:ea typeface="맑은 고딕" pitchFamily="50" charset="-127"/>
              </a:rPr>
              <a:t> –h 192.168.x.x –t </a:t>
            </a:r>
            <a:r>
              <a:rPr lang="en-US" altLang="ko-KR" sz="1400" b="1" dirty="0" err="1">
                <a:solidFill>
                  <a:prstClr val="black"/>
                </a:solidFill>
                <a:latin typeface="맑은 고딕" pitchFamily="50" charset="-127"/>
                <a:ea typeface="맑은 고딕" pitchFamily="50" charset="-127"/>
              </a:rPr>
              <a:t>andong</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ksp</a:t>
            </a:r>
            <a:endParaRPr lang="en-US" altLang="ko-KR" sz="1400" b="1" dirty="0">
              <a:solidFill>
                <a:prstClr val="black"/>
              </a:solidFill>
              <a:latin typeface="맑은 고딕" pitchFamily="50" charset="-127"/>
              <a:ea typeface="맑은 고딕" pitchFamily="50" charset="-127"/>
            </a:endParaRPr>
          </a:p>
        </p:txBody>
      </p:sp>
      <p:sp>
        <p:nvSpPr>
          <p:cNvPr id="14" name="모서리가 둥근 직사각형 9">
            <a:extLst>
              <a:ext uri="{FF2B5EF4-FFF2-40B4-BE49-F238E27FC236}">
                <a16:creationId xmlns:a16="http://schemas.microsoft.com/office/drawing/2014/main" id="{A979BC29-0F84-4260-AD27-AC709E09C710}"/>
              </a:ext>
            </a:extLst>
          </p:cNvPr>
          <p:cNvSpPr/>
          <p:nvPr/>
        </p:nvSpPr>
        <p:spPr bwMode="auto">
          <a:xfrm>
            <a:off x="870285" y="4562130"/>
            <a:ext cx="6185099" cy="266259"/>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mosquitto_pub</a:t>
            </a:r>
            <a:r>
              <a:rPr lang="en-US" altLang="ko-KR" sz="1400" b="1" dirty="0">
                <a:solidFill>
                  <a:prstClr val="black"/>
                </a:solidFill>
                <a:latin typeface="맑은 고딕" pitchFamily="50" charset="-127"/>
                <a:ea typeface="맑은 고딕" pitchFamily="50" charset="-127"/>
              </a:rPr>
              <a:t> –h 192.168.x.x –t </a:t>
            </a:r>
            <a:r>
              <a:rPr lang="en-US" altLang="ko-KR" sz="1400" b="1" dirty="0" err="1">
                <a:solidFill>
                  <a:prstClr val="black"/>
                </a:solidFill>
                <a:latin typeface="맑은 고딕" pitchFamily="50" charset="-127"/>
                <a:ea typeface="맑은 고딕" pitchFamily="50" charset="-127"/>
              </a:rPr>
              <a:t>sunmoon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ksp</a:t>
            </a:r>
            <a:r>
              <a:rPr lang="en-US" altLang="ko-KR" sz="1400" b="1" dirty="0">
                <a:solidFill>
                  <a:prstClr val="black"/>
                </a:solidFill>
                <a:latin typeface="맑은 고딕" pitchFamily="50" charset="-127"/>
                <a:ea typeface="맑은 고딕" pitchFamily="50" charset="-127"/>
              </a:rPr>
              <a:t> –m “</a:t>
            </a:r>
            <a:r>
              <a:rPr lang="en-US" altLang="ko-KR" sz="1400" b="1" dirty="0" err="1">
                <a:solidFill>
                  <a:prstClr val="black"/>
                </a:solidFill>
                <a:latin typeface="맑은 고딕" pitchFamily="50" charset="-127"/>
                <a:ea typeface="맑은 고딕" pitchFamily="50" charset="-127"/>
              </a:rPr>
              <a:t>kim</a:t>
            </a:r>
            <a:r>
              <a:rPr lang="en-US" altLang="ko-KR" sz="1400" b="1" dirty="0">
                <a:solidFill>
                  <a:prstClr val="black"/>
                </a:solidFill>
                <a:latin typeface="맑은 고딕" pitchFamily="50" charset="-127"/>
                <a:ea typeface="맑은 고딕" pitchFamily="50" charset="-127"/>
              </a:rPr>
              <a:t> sung </a:t>
            </a:r>
            <a:r>
              <a:rPr lang="en-US" altLang="ko-KR" sz="1400" b="1" dirty="0" err="1">
                <a:solidFill>
                  <a:prstClr val="black"/>
                </a:solidFill>
                <a:latin typeface="맑은 고딕" pitchFamily="50" charset="-127"/>
                <a:ea typeface="맑은 고딕" pitchFamily="50" charset="-127"/>
              </a:rPr>
              <a:t>pil</a:t>
            </a:r>
            <a:r>
              <a:rPr lang="en-US" altLang="ko-KR" sz="1400" b="1" dirty="0">
                <a:solidFill>
                  <a:prstClr val="black"/>
                </a:solidFill>
                <a:latin typeface="맑은 고딕" pitchFamily="50" charset="-127"/>
                <a:ea typeface="맑은 고딕" pitchFamily="50" charset="-127"/>
              </a:rPr>
              <a:t>”</a:t>
            </a:r>
          </a:p>
        </p:txBody>
      </p:sp>
      <p:pic>
        <p:nvPicPr>
          <p:cNvPr id="15" name="Picture 2" descr="MQTT의 Publish/Subscribe 개념">
            <a:extLst>
              <a:ext uri="{FF2B5EF4-FFF2-40B4-BE49-F238E27FC236}">
                <a16:creationId xmlns:a16="http://schemas.microsoft.com/office/drawing/2014/main" id="{AD6EDF09-F357-4EEE-BF67-1960B339C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939" y="4252490"/>
            <a:ext cx="3529719" cy="8258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MQTT의 Publish/Subscribe 개념">
            <a:extLst>
              <a:ext uri="{FF2B5EF4-FFF2-40B4-BE49-F238E27FC236}">
                <a16:creationId xmlns:a16="http://schemas.microsoft.com/office/drawing/2014/main" id="{7CC622A0-B136-4E6D-855C-428D7C412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939" y="2970425"/>
            <a:ext cx="3529719" cy="8258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8D24C9F-5FB7-478E-9019-AE53F9B1B468}"/>
              </a:ext>
            </a:extLst>
          </p:cNvPr>
          <p:cNvSpPr txBox="1"/>
          <p:nvPr/>
        </p:nvSpPr>
        <p:spPr>
          <a:xfrm>
            <a:off x="8635621" y="3975491"/>
            <a:ext cx="1008609" cy="276999"/>
          </a:xfrm>
          <a:prstGeom prst="rect">
            <a:avLst/>
          </a:prstGeom>
          <a:noFill/>
        </p:spPr>
        <p:txBody>
          <a:bodyPr wrap="none" rtlCol="0">
            <a:spAutoFit/>
          </a:bodyPr>
          <a:lstStyle/>
          <a:p>
            <a:r>
              <a:rPr lang="en-US" altLang="ko-KR" sz="1200" b="1" dirty="0"/>
              <a:t>192.168.x.x</a:t>
            </a:r>
            <a:endParaRPr lang="ko-KR" altLang="en-US" sz="1200" b="1" dirty="0"/>
          </a:p>
        </p:txBody>
      </p:sp>
      <p:sp>
        <p:nvSpPr>
          <p:cNvPr id="17" name="TextBox 16">
            <a:extLst>
              <a:ext uri="{FF2B5EF4-FFF2-40B4-BE49-F238E27FC236}">
                <a16:creationId xmlns:a16="http://schemas.microsoft.com/office/drawing/2014/main" id="{65271A88-5F6B-4FD4-81E7-4C0DDD695DED}"/>
              </a:ext>
            </a:extLst>
          </p:cNvPr>
          <p:cNvSpPr txBox="1"/>
          <p:nvPr/>
        </p:nvSpPr>
        <p:spPr>
          <a:xfrm>
            <a:off x="8501392" y="2673411"/>
            <a:ext cx="1253869" cy="276999"/>
          </a:xfrm>
          <a:prstGeom prst="rect">
            <a:avLst/>
          </a:prstGeom>
          <a:noFill/>
        </p:spPr>
        <p:txBody>
          <a:bodyPr wrap="none" rtlCol="0">
            <a:spAutoFit/>
          </a:bodyPr>
          <a:lstStyle/>
          <a:p>
            <a:r>
              <a:rPr lang="en-US" altLang="ko-KR" sz="1200" b="1" dirty="0"/>
              <a:t>broker.emqx.io</a:t>
            </a:r>
            <a:endParaRPr lang="ko-KR" altLang="en-US" sz="1200" b="1" dirty="0"/>
          </a:p>
        </p:txBody>
      </p:sp>
    </p:spTree>
    <p:extLst>
      <p:ext uri="{BB962C8B-B14F-4D97-AF65-F5344CB8AC3E}">
        <p14:creationId xmlns:p14="http://schemas.microsoft.com/office/powerpoint/2010/main" val="4014831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Phi board v1.0</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ko-KR" altLang="en-US" dirty="0"/>
              <a:t>개발 환경 구축 완료</a:t>
            </a:r>
            <a:endParaRPr lang="en-US" altLang="ko-KR" dirty="0"/>
          </a:p>
          <a:p>
            <a:pPr lvl="1"/>
            <a:r>
              <a:rPr lang="ko-KR" altLang="en-US" dirty="0"/>
              <a:t>단계 </a:t>
            </a:r>
            <a:r>
              <a:rPr lang="en-US" altLang="ko-KR" dirty="0"/>
              <a:t>7 - </a:t>
            </a:r>
            <a:r>
              <a:rPr lang="ko-KR" altLang="en-US" dirty="0"/>
              <a:t>예제 코드 테스트</a:t>
            </a:r>
            <a:endParaRPr lang="en-US" altLang="ko-KR" dirty="0"/>
          </a:p>
          <a:p>
            <a:pPr lvl="2"/>
            <a:r>
              <a:rPr lang="ko-KR" altLang="en-US" dirty="0" err="1"/>
              <a:t>아두이노</a:t>
            </a:r>
            <a:r>
              <a:rPr lang="ko-KR" altLang="en-US" dirty="0"/>
              <a:t> </a:t>
            </a:r>
            <a:r>
              <a:rPr lang="en-US" altLang="ko-KR" dirty="0"/>
              <a:t>IDE</a:t>
            </a:r>
            <a:r>
              <a:rPr lang="ko-KR" altLang="en-US" dirty="0"/>
              <a:t>의 주 메뉴에서 </a:t>
            </a:r>
            <a:r>
              <a:rPr lang="ko-KR" altLang="en-US" i="1" dirty="0"/>
              <a:t>파일</a:t>
            </a:r>
            <a:r>
              <a:rPr lang="en-US" altLang="ko-KR" i="1" dirty="0"/>
              <a:t>/</a:t>
            </a:r>
            <a:r>
              <a:rPr lang="ko-KR" altLang="en-US" i="1" dirty="0"/>
              <a:t>예제</a:t>
            </a:r>
            <a:r>
              <a:rPr lang="en-US" altLang="ko-KR" i="1" dirty="0"/>
              <a:t>/ESP8266/Blink</a:t>
            </a:r>
            <a:r>
              <a:rPr lang="en-US" altLang="ko-KR" dirty="0"/>
              <a:t> </a:t>
            </a:r>
            <a:r>
              <a:rPr lang="ko-KR" altLang="en-US" dirty="0"/>
              <a:t>선택</a:t>
            </a:r>
            <a:endParaRPr lang="en-US" altLang="ko-KR" dirty="0"/>
          </a:p>
          <a:p>
            <a:pPr lvl="2"/>
            <a:r>
              <a:rPr lang="ko-KR" altLang="en-US" dirty="0"/>
              <a:t>프로그램 업로드 후 </a:t>
            </a:r>
            <a:r>
              <a:rPr lang="en-US" altLang="ko-KR" dirty="0"/>
              <a:t>Phi </a:t>
            </a:r>
            <a:r>
              <a:rPr lang="ko-KR" altLang="en-US" dirty="0"/>
              <a:t>보드 관찰</a:t>
            </a:r>
            <a:endParaRPr lang="en-US" altLang="ko-KR" dirty="0"/>
          </a:p>
          <a:p>
            <a:pPr lvl="3"/>
            <a:r>
              <a:rPr lang="ko-KR" altLang="en-US" dirty="0">
                <a:solidFill>
                  <a:srgbClr val="00B050"/>
                </a:solidFill>
              </a:rPr>
              <a:t>소스 코드를 보드에 업로드 하는 동안 </a:t>
            </a:r>
            <a:r>
              <a:rPr lang="en-US" altLang="ko-KR" dirty="0">
                <a:solidFill>
                  <a:srgbClr val="00B050"/>
                </a:solidFill>
              </a:rPr>
              <a:t>Serial </a:t>
            </a:r>
            <a:r>
              <a:rPr lang="ko-KR" altLang="en-US" dirty="0">
                <a:solidFill>
                  <a:srgbClr val="00B050"/>
                </a:solidFill>
              </a:rPr>
              <a:t>모니터를 실행시키지 않는 것이 좋습니다</a:t>
            </a:r>
            <a:r>
              <a:rPr lang="en-US" altLang="ko-KR" dirty="0">
                <a:solidFill>
                  <a:srgbClr val="00B050"/>
                </a:solidFill>
              </a:rPr>
              <a:t>.</a:t>
            </a:r>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3"/>
            <a:endParaRPr lang="en-US" altLang="ko-KR" dirty="0"/>
          </a:p>
          <a:p>
            <a:pPr lvl="3"/>
            <a:r>
              <a:rPr lang="en-US" altLang="ko-KR" dirty="0"/>
              <a:t>ESP-12E </a:t>
            </a:r>
            <a:r>
              <a:rPr lang="ko-KR" altLang="en-US" dirty="0"/>
              <a:t>모듈에 부착된 </a:t>
            </a:r>
            <a:r>
              <a:rPr lang="en-US" altLang="ko-KR" dirty="0"/>
              <a:t>LED</a:t>
            </a:r>
            <a:r>
              <a:rPr lang="ko-KR" altLang="en-US" dirty="0"/>
              <a:t>가 </a:t>
            </a:r>
            <a:r>
              <a:rPr lang="en-US" altLang="ko-KR" dirty="0"/>
              <a:t>On/Off</a:t>
            </a:r>
            <a:r>
              <a:rPr lang="ko-KR" altLang="en-US" dirty="0"/>
              <a:t>를 반복</a:t>
            </a:r>
            <a:endParaRPr lang="en-US" altLang="ko-KR" dirty="0"/>
          </a:p>
          <a:p>
            <a:pPr marL="342900" lvl="1" indent="0">
              <a:buNone/>
            </a:pP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17</a:t>
            </a:fld>
            <a:endParaRPr lang="en-US" dirty="0"/>
          </a:p>
        </p:txBody>
      </p:sp>
      <p:sp>
        <p:nvSpPr>
          <p:cNvPr id="9" name="모서리가 둥근 직사각형 24">
            <a:extLst>
              <a:ext uri="{FF2B5EF4-FFF2-40B4-BE49-F238E27FC236}">
                <a16:creationId xmlns:a16="http://schemas.microsoft.com/office/drawing/2014/main" id="{785CBC94-0D85-4238-8968-BB65DF15182B}"/>
              </a:ext>
            </a:extLst>
          </p:cNvPr>
          <p:cNvSpPr/>
          <p:nvPr/>
        </p:nvSpPr>
        <p:spPr bwMode="auto">
          <a:xfrm>
            <a:off x="1080517" y="2292589"/>
            <a:ext cx="3168829" cy="231565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400" b="1" dirty="0">
                <a:latin typeface="맑은 고딕" pitchFamily="50" charset="-127"/>
                <a:ea typeface="맑은 고딕" pitchFamily="50" charset="-127"/>
              </a:rPr>
              <a:t>void setup() {</a:t>
            </a:r>
          </a:p>
          <a:p>
            <a:pPr defTabSz="913755">
              <a:spcBef>
                <a:spcPts val="0"/>
              </a:spcBef>
              <a:buClr>
                <a:srgbClr val="506EA5"/>
              </a:buClr>
            </a:pPr>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pinMode</a:t>
            </a:r>
            <a:r>
              <a:rPr lang="en-US" altLang="ko-KR" sz="1400" b="1" dirty="0">
                <a:latin typeface="맑은 고딕" pitchFamily="50" charset="-127"/>
                <a:ea typeface="맑은 고딕" pitchFamily="50" charset="-127"/>
              </a:rPr>
              <a:t>(LED_BUILTIN, OUTPUT);</a:t>
            </a:r>
          </a:p>
          <a:p>
            <a:pPr defTabSz="913755">
              <a:spcBef>
                <a:spcPts val="0"/>
              </a:spcBef>
              <a:buClr>
                <a:srgbClr val="506EA5"/>
              </a:buClr>
            </a:pPr>
            <a:r>
              <a:rPr lang="en-US" altLang="ko-KR" sz="1400" b="1" dirty="0">
                <a:latin typeface="맑은 고딕" pitchFamily="50" charset="-127"/>
                <a:ea typeface="맑은 고딕" pitchFamily="50" charset="-127"/>
              </a:rPr>
              <a:t>}</a:t>
            </a:r>
          </a:p>
          <a:p>
            <a:pPr defTabSz="913755">
              <a:spcBef>
                <a:spcPts val="0"/>
              </a:spcBef>
              <a:buClr>
                <a:srgbClr val="506EA5"/>
              </a:buClr>
            </a:pPr>
            <a:endParaRPr lang="en-US" altLang="ko-KR" sz="1400" b="1" dirty="0">
              <a:latin typeface="맑은 고딕" pitchFamily="50" charset="-127"/>
              <a:ea typeface="맑은 고딕" pitchFamily="50" charset="-127"/>
            </a:endParaRPr>
          </a:p>
          <a:p>
            <a:pPr defTabSz="913755">
              <a:spcBef>
                <a:spcPts val="0"/>
              </a:spcBef>
              <a:buClr>
                <a:srgbClr val="506EA5"/>
              </a:buClr>
            </a:pPr>
            <a:r>
              <a:rPr lang="en-US" altLang="ko-KR" sz="1400" b="1" dirty="0">
                <a:latin typeface="맑은 고딕" pitchFamily="50" charset="-127"/>
                <a:ea typeface="맑은 고딕" pitchFamily="50" charset="-127"/>
              </a:rPr>
              <a:t>void loop() {</a:t>
            </a:r>
          </a:p>
          <a:p>
            <a:pPr defTabSz="913755">
              <a:spcBef>
                <a:spcPts val="0"/>
              </a:spcBef>
              <a:buClr>
                <a:srgbClr val="506EA5"/>
              </a:buClr>
            </a:pPr>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digitalWrite</a:t>
            </a:r>
            <a:r>
              <a:rPr lang="en-US" altLang="ko-KR" sz="1400" b="1" dirty="0">
                <a:latin typeface="맑은 고딕" pitchFamily="50" charset="-127"/>
                <a:ea typeface="맑은 고딕" pitchFamily="50" charset="-127"/>
              </a:rPr>
              <a:t>(LED_BUILTIN, LOW);</a:t>
            </a:r>
          </a:p>
          <a:p>
            <a:pPr defTabSz="913755">
              <a:spcBef>
                <a:spcPts val="0"/>
              </a:spcBef>
              <a:buClr>
                <a:srgbClr val="506EA5"/>
              </a:buClr>
            </a:pPr>
            <a:r>
              <a:rPr lang="en-US" altLang="ko-KR" sz="1400" b="1" dirty="0">
                <a:latin typeface="맑은 고딕" pitchFamily="50" charset="-127"/>
                <a:ea typeface="맑은 고딕" pitchFamily="50" charset="-127"/>
              </a:rPr>
              <a:t>   delay(1000);</a:t>
            </a:r>
          </a:p>
          <a:p>
            <a:pPr defTabSz="913755">
              <a:spcBef>
                <a:spcPts val="0"/>
              </a:spcBef>
              <a:buClr>
                <a:srgbClr val="506EA5"/>
              </a:buClr>
            </a:pPr>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digitalWrite</a:t>
            </a:r>
            <a:r>
              <a:rPr lang="en-US" altLang="ko-KR" sz="1400" b="1" dirty="0">
                <a:latin typeface="맑은 고딕" pitchFamily="50" charset="-127"/>
                <a:ea typeface="맑은 고딕" pitchFamily="50" charset="-127"/>
              </a:rPr>
              <a:t>(LED_BUILTIN, HIGH);</a:t>
            </a:r>
          </a:p>
          <a:p>
            <a:pPr defTabSz="913755">
              <a:spcBef>
                <a:spcPts val="0"/>
              </a:spcBef>
              <a:buClr>
                <a:srgbClr val="506EA5"/>
              </a:buClr>
            </a:pPr>
            <a:r>
              <a:rPr lang="en-US" altLang="ko-KR" sz="1400" b="1" dirty="0">
                <a:latin typeface="맑은 고딕" pitchFamily="50" charset="-127"/>
                <a:ea typeface="맑은 고딕" pitchFamily="50" charset="-127"/>
              </a:rPr>
              <a:t>   delay(2000);</a:t>
            </a:r>
          </a:p>
          <a:p>
            <a:pPr defTabSz="913755">
              <a:spcBef>
                <a:spcPts val="0"/>
              </a:spcBef>
              <a:buClr>
                <a:srgbClr val="506EA5"/>
              </a:buClr>
            </a:pP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a:latin typeface="맑은 고딕" pitchFamily="50" charset="-127"/>
                <a:ea typeface="맑은 고딕" pitchFamily="50" charset="-127"/>
              </a:rPr>
              <a:t>   </a:t>
            </a:r>
          </a:p>
        </p:txBody>
      </p:sp>
      <p:sp>
        <p:nvSpPr>
          <p:cNvPr id="10" name="모서리가 둥근 직사각형 25">
            <a:extLst>
              <a:ext uri="{FF2B5EF4-FFF2-40B4-BE49-F238E27FC236}">
                <a16:creationId xmlns:a16="http://schemas.microsoft.com/office/drawing/2014/main" id="{52BE9117-A15E-44C4-A05C-296376CB87B0}"/>
              </a:ext>
            </a:extLst>
          </p:cNvPr>
          <p:cNvSpPr/>
          <p:nvPr/>
        </p:nvSpPr>
        <p:spPr bwMode="auto">
          <a:xfrm flipV="1">
            <a:off x="1080994" y="2267129"/>
            <a:ext cx="3168828" cy="45719"/>
          </a:xfrm>
          <a:prstGeom prst="roundRect">
            <a:avLst>
              <a:gd name="adj" fmla="val 0"/>
            </a:avLst>
          </a:prstGeom>
          <a:solidFill>
            <a:schemeClr val="bg1">
              <a:lumMod val="85000"/>
            </a:schemeClr>
          </a:solidFill>
          <a:ln w="3175" cap="flat" cmpd="sng" algn="ctr">
            <a:solidFill>
              <a:schemeClr val="bg1">
                <a:lumMod val="75000"/>
              </a:schemeClr>
            </a:solidFill>
            <a:prstDash val="solid"/>
            <a:round/>
            <a:headEnd type="none" w="med" len="med"/>
            <a:tailEnd type="none" w="med" len="med"/>
          </a:ln>
          <a:effectLst/>
        </p:spPr>
        <p:txBody>
          <a:bodyPr wrap="none" lIns="91441" tIns="45721" rIns="91441" bIns="45721" anchor="ctr"/>
          <a:lstStyle/>
          <a:p>
            <a:pPr marL="342905" indent="-342905"/>
            <a:endParaRPr lang="ko-KR" altLang="en-US" sz="1400" dirty="0"/>
          </a:p>
        </p:txBody>
      </p:sp>
      <p:sp>
        <p:nvSpPr>
          <p:cNvPr id="16" name="구름 모양 설명선 8">
            <a:extLst>
              <a:ext uri="{FF2B5EF4-FFF2-40B4-BE49-F238E27FC236}">
                <a16:creationId xmlns:a16="http://schemas.microsoft.com/office/drawing/2014/main" id="{8BBF647E-1806-490A-83AF-0FEFB59AA5AF}"/>
              </a:ext>
            </a:extLst>
          </p:cNvPr>
          <p:cNvSpPr/>
          <p:nvPr/>
        </p:nvSpPr>
        <p:spPr>
          <a:xfrm>
            <a:off x="4465370" y="2788278"/>
            <a:ext cx="2268252" cy="918102"/>
          </a:xfrm>
          <a:prstGeom prst="cloudCallout">
            <a:avLst>
              <a:gd name="adj1" fmla="val -103617"/>
              <a:gd name="adj2" fmla="val -5062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r>
              <a:rPr lang="en-US" altLang="ko-KR" sz="1100" dirty="0">
                <a:solidFill>
                  <a:schemeClr val="tx1"/>
                </a:solidFill>
              </a:rPr>
              <a:t>LED_BUILTIN </a:t>
            </a:r>
            <a:endParaRPr lang="ko-KR" altLang="en-US" sz="1100" dirty="0">
              <a:solidFill>
                <a:schemeClr val="tx1"/>
              </a:solidFill>
            </a:endParaRPr>
          </a:p>
        </p:txBody>
      </p:sp>
      <p:cxnSp>
        <p:nvCxnSpPr>
          <p:cNvPr id="14" name="직선 연결선 13">
            <a:extLst>
              <a:ext uri="{FF2B5EF4-FFF2-40B4-BE49-F238E27FC236}">
                <a16:creationId xmlns:a16="http://schemas.microsoft.com/office/drawing/2014/main" id="{BD1E128C-DD16-44BB-B737-E079B2699D7B}"/>
              </a:ext>
            </a:extLst>
          </p:cNvPr>
          <p:cNvCxnSpPr>
            <a:cxnSpLocks/>
          </p:cNvCxnSpPr>
          <p:nvPr/>
        </p:nvCxnSpPr>
        <p:spPr>
          <a:xfrm>
            <a:off x="2161114" y="2788278"/>
            <a:ext cx="107515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2" descr="뜨거운 판매 공장 Pricewifi 칩 가격 Esp8266 12e 직렬 Wifi 모듈 Esp-12e Arduino Uno Esp8266  - Buy Esp8266 Wifi Product on Alibaba.com">
            <a:extLst>
              <a:ext uri="{FF2B5EF4-FFF2-40B4-BE49-F238E27FC236}">
                <a16:creationId xmlns:a16="http://schemas.microsoft.com/office/drawing/2014/main" id="{5EB0E096-6B62-451E-B66F-7AD4383028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7417221" y="2256172"/>
            <a:ext cx="2159968" cy="2159968"/>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DD6CA731-2F69-489D-A8CD-26DFDEBF9636}"/>
              </a:ext>
            </a:extLst>
          </p:cNvPr>
          <p:cNvSpPr/>
          <p:nvPr/>
        </p:nvSpPr>
        <p:spPr>
          <a:xfrm>
            <a:off x="7705253" y="3454352"/>
            <a:ext cx="64807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31547325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err="1"/>
              <a:t>Mosquitto</a:t>
            </a:r>
            <a:r>
              <a:rPr lang="ko-KR" altLang="en-US" dirty="0"/>
              <a:t> 동작 확인</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170</a:t>
            </a:fld>
            <a:endParaRPr lang="en-US" dirty="0"/>
          </a:p>
        </p:txBody>
      </p:sp>
      <p:sp>
        <p:nvSpPr>
          <p:cNvPr id="5" name="내용 개체 틀 4"/>
          <p:cNvSpPr>
            <a:spLocks noGrp="1"/>
          </p:cNvSpPr>
          <p:nvPr>
            <p:ph sz="quarter" idx="11"/>
          </p:nvPr>
        </p:nvSpPr>
        <p:spPr/>
        <p:txBody>
          <a:bodyPr/>
          <a:lstStyle/>
          <a:p>
            <a:r>
              <a:rPr lang="en-US" altLang="ko-KR" dirty="0"/>
              <a:t>Python</a:t>
            </a:r>
            <a:r>
              <a:rPr lang="ko-KR" altLang="en-US" dirty="0"/>
              <a:t>으로 </a:t>
            </a:r>
            <a:r>
              <a:rPr lang="en-US" altLang="ko-KR" dirty="0"/>
              <a:t>Subscribe </a:t>
            </a:r>
            <a:r>
              <a:rPr lang="ko-KR" altLang="en-US" dirty="0"/>
              <a:t>프로그램 </a:t>
            </a:r>
            <a:r>
              <a:rPr lang="en-US" altLang="ko-KR" dirty="0"/>
              <a:t>&amp; Publisher </a:t>
            </a:r>
            <a:r>
              <a:rPr lang="ko-KR" altLang="en-US" dirty="0"/>
              <a:t>프로그램 작성</a:t>
            </a:r>
            <a:endParaRPr lang="en-US" altLang="ko-KR" dirty="0"/>
          </a:p>
          <a:p>
            <a:pPr lvl="1"/>
            <a:r>
              <a:rPr lang="en-US" altLang="ko-KR" dirty="0"/>
              <a:t>Python </a:t>
            </a:r>
            <a:r>
              <a:rPr lang="ko-KR" altLang="en-US" dirty="0"/>
              <a:t>라이브러리 설치</a:t>
            </a:r>
          </a:p>
        </p:txBody>
      </p:sp>
      <p:sp>
        <p:nvSpPr>
          <p:cNvPr id="7" name="모서리가 둥근 직사각형 8">
            <a:extLst>
              <a:ext uri="{FF2B5EF4-FFF2-40B4-BE49-F238E27FC236}">
                <a16:creationId xmlns:a16="http://schemas.microsoft.com/office/drawing/2014/main" id="{66A66D80-75B6-4CED-8D0D-2F9B71C06A26}"/>
              </a:ext>
            </a:extLst>
          </p:cNvPr>
          <p:cNvSpPr/>
          <p:nvPr/>
        </p:nvSpPr>
        <p:spPr bwMode="auto">
          <a:xfrm>
            <a:off x="732585" y="1372840"/>
            <a:ext cx="10513168" cy="400049"/>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b="1" dirty="0">
                <a:solidFill>
                  <a:prstClr val="black"/>
                </a:solidFill>
                <a:latin typeface="맑은 고딕" pitchFamily="50" charset="-127"/>
                <a:ea typeface="맑은 고딕" pitchFamily="50" charset="-127"/>
              </a:rPr>
              <a:t>$ pip install </a:t>
            </a:r>
            <a:r>
              <a:rPr lang="en-US" altLang="ko-KR" b="1" dirty="0" err="1">
                <a:solidFill>
                  <a:prstClr val="black"/>
                </a:solidFill>
                <a:latin typeface="맑은 고딕" pitchFamily="50" charset="-127"/>
                <a:ea typeface="맑은 고딕" pitchFamily="50" charset="-127"/>
              </a:rPr>
              <a:t>paho-mqtt</a:t>
            </a:r>
            <a:endParaRPr lang="en-US" altLang="ko-KR" b="1" dirty="0">
              <a:solidFill>
                <a:prstClr val="black"/>
              </a:solidFill>
              <a:latin typeface="맑은 고딕" pitchFamily="50" charset="-127"/>
              <a:ea typeface="맑은 고딕" pitchFamily="50" charset="-127"/>
            </a:endParaRPr>
          </a:p>
        </p:txBody>
      </p:sp>
    </p:spTree>
    <p:extLst>
      <p:ext uri="{BB962C8B-B14F-4D97-AF65-F5344CB8AC3E}">
        <p14:creationId xmlns:p14="http://schemas.microsoft.com/office/powerpoint/2010/main" val="20299050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err="1"/>
              <a:t>Mosquitto</a:t>
            </a:r>
            <a:r>
              <a:rPr lang="ko-KR" altLang="en-US" dirty="0"/>
              <a:t> 동작 확인</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171</a:t>
            </a:fld>
            <a:endParaRPr lang="en-US" dirty="0"/>
          </a:p>
        </p:txBody>
      </p:sp>
      <p:sp>
        <p:nvSpPr>
          <p:cNvPr id="5" name="내용 개체 틀 4"/>
          <p:cNvSpPr>
            <a:spLocks noGrp="1"/>
          </p:cNvSpPr>
          <p:nvPr>
            <p:ph sz="quarter" idx="11"/>
          </p:nvPr>
        </p:nvSpPr>
        <p:spPr/>
        <p:txBody>
          <a:bodyPr/>
          <a:lstStyle/>
          <a:p>
            <a:r>
              <a:rPr lang="en-US" altLang="ko-KR" dirty="0"/>
              <a:t>Subscribe </a:t>
            </a:r>
            <a:r>
              <a:rPr lang="ko-KR" altLang="en-US" dirty="0"/>
              <a:t>프로그램 작성</a:t>
            </a:r>
            <a:endParaRPr lang="en-US" altLang="ko-KR" dirty="0"/>
          </a:p>
          <a:p>
            <a:pPr lvl="1"/>
            <a:r>
              <a:rPr lang="ko-KR" altLang="en-US" dirty="0"/>
              <a:t>파일 명</a:t>
            </a:r>
            <a:r>
              <a:rPr lang="en-US" altLang="ko-KR" dirty="0"/>
              <a:t>: ~/workspace/python/mqtt/subBasic.py</a:t>
            </a:r>
          </a:p>
          <a:p>
            <a:pPr lvl="1"/>
            <a:endParaRPr lang="ko-KR" altLang="en-US" dirty="0"/>
          </a:p>
        </p:txBody>
      </p:sp>
      <p:sp>
        <p:nvSpPr>
          <p:cNvPr id="9" name="모서리가 둥근 직사각형 8"/>
          <p:cNvSpPr/>
          <p:nvPr/>
        </p:nvSpPr>
        <p:spPr bwMode="auto">
          <a:xfrm>
            <a:off x="2664693" y="1451014"/>
            <a:ext cx="6192688" cy="4320479"/>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b="1" dirty="0">
                <a:solidFill>
                  <a:schemeClr val="bg1">
                    <a:lumMod val="65000"/>
                  </a:schemeClr>
                </a:solidFill>
                <a:latin typeface="맑은 고딕" pitchFamily="50" charset="-127"/>
                <a:ea typeface="맑은 고딕" pitchFamily="50" charset="-127"/>
              </a:rPr>
              <a:t># file name : subBasic.py</a:t>
            </a:r>
          </a:p>
          <a:p>
            <a:r>
              <a:rPr lang="en-US" altLang="ko-KR" b="1" dirty="0">
                <a:solidFill>
                  <a:prstClr val="black"/>
                </a:solidFill>
                <a:latin typeface="맑은 고딕" pitchFamily="50" charset="-127"/>
                <a:ea typeface="맑은 고딕" pitchFamily="50" charset="-127"/>
              </a:rPr>
              <a:t>import </a:t>
            </a:r>
            <a:r>
              <a:rPr lang="en-US" altLang="ko-KR" b="1" dirty="0" err="1">
                <a:solidFill>
                  <a:prstClr val="black"/>
                </a:solidFill>
                <a:latin typeface="맑은 고딕" pitchFamily="50" charset="-127"/>
                <a:ea typeface="맑은 고딕" pitchFamily="50" charset="-127"/>
              </a:rPr>
              <a:t>paho.mqtt.client</a:t>
            </a:r>
            <a:r>
              <a:rPr lang="en-US" altLang="ko-KR" b="1" dirty="0">
                <a:solidFill>
                  <a:prstClr val="black"/>
                </a:solidFill>
                <a:latin typeface="맑은 고딕" pitchFamily="50" charset="-127"/>
                <a:ea typeface="맑은 고딕" pitchFamily="50" charset="-127"/>
              </a:rPr>
              <a:t> as </a:t>
            </a:r>
            <a:r>
              <a:rPr lang="en-US" altLang="ko-KR" b="1" dirty="0" err="1">
                <a:solidFill>
                  <a:prstClr val="black"/>
                </a:solidFill>
                <a:latin typeface="맑은 고딕" pitchFamily="50" charset="-127"/>
                <a:ea typeface="맑은 고딕" pitchFamily="50" charset="-127"/>
              </a:rPr>
              <a:t>mqtt</a:t>
            </a:r>
            <a:endParaRPr lang="en-US" altLang="ko-KR" b="1" dirty="0">
              <a:solidFill>
                <a:prstClr val="black"/>
              </a:solidFill>
              <a:latin typeface="맑은 고딕" pitchFamily="50" charset="-127"/>
              <a:ea typeface="맑은 고딕" pitchFamily="50" charset="-127"/>
            </a:endParaRPr>
          </a:p>
          <a:p>
            <a:endParaRPr lang="en-US" altLang="ko-KR" b="1" dirty="0">
              <a:solidFill>
                <a:prstClr val="black"/>
              </a:solidFill>
              <a:latin typeface="맑은 고딕" pitchFamily="50" charset="-127"/>
              <a:ea typeface="맑은 고딕" pitchFamily="50" charset="-127"/>
            </a:endParaRPr>
          </a:p>
          <a:p>
            <a:r>
              <a:rPr lang="en-US" altLang="ko-KR" b="1" dirty="0" err="1">
                <a:solidFill>
                  <a:prstClr val="black"/>
                </a:solidFill>
                <a:latin typeface="맑은 고딕" pitchFamily="50" charset="-127"/>
                <a:ea typeface="맑은 고딕" pitchFamily="50" charset="-127"/>
              </a:rPr>
              <a:t>def</a:t>
            </a:r>
            <a:r>
              <a:rPr lang="en-US" altLang="ko-KR" b="1" dirty="0">
                <a:solidFill>
                  <a:prstClr val="black"/>
                </a:solidFill>
                <a:latin typeface="맑은 고딕" pitchFamily="50" charset="-127"/>
                <a:ea typeface="맑은 고딕" pitchFamily="50" charset="-127"/>
              </a:rPr>
              <a:t> </a:t>
            </a:r>
            <a:r>
              <a:rPr lang="en-US" altLang="ko-KR" b="1" dirty="0" err="1">
                <a:solidFill>
                  <a:prstClr val="black"/>
                </a:solidFill>
                <a:latin typeface="맑은 고딕" pitchFamily="50" charset="-127"/>
                <a:ea typeface="맑은 고딕" pitchFamily="50" charset="-127"/>
              </a:rPr>
              <a:t>on_connect</a:t>
            </a:r>
            <a:r>
              <a:rPr lang="en-US" altLang="ko-KR" b="1" dirty="0">
                <a:solidFill>
                  <a:prstClr val="black"/>
                </a:solidFill>
                <a:latin typeface="맑은 고딕" pitchFamily="50" charset="-127"/>
                <a:ea typeface="맑은 고딕" pitchFamily="50" charset="-127"/>
              </a:rPr>
              <a:t>( client, </a:t>
            </a:r>
            <a:r>
              <a:rPr lang="en-US" altLang="ko-KR" b="1" dirty="0" err="1">
                <a:solidFill>
                  <a:prstClr val="black"/>
                </a:solidFill>
                <a:latin typeface="맑은 고딕" pitchFamily="50" charset="-127"/>
                <a:ea typeface="맑은 고딕" pitchFamily="50" charset="-127"/>
              </a:rPr>
              <a:t>userdata</a:t>
            </a:r>
            <a:r>
              <a:rPr lang="en-US" altLang="ko-KR" b="1" dirty="0">
                <a:solidFill>
                  <a:prstClr val="black"/>
                </a:solidFill>
                <a:latin typeface="맑은 고딕" pitchFamily="50" charset="-127"/>
                <a:ea typeface="맑은 고딕" pitchFamily="50" charset="-127"/>
              </a:rPr>
              <a:t>, flags, </a:t>
            </a:r>
            <a:r>
              <a:rPr lang="en-US" altLang="ko-KR" b="1" dirty="0" err="1">
                <a:solidFill>
                  <a:prstClr val="black"/>
                </a:solidFill>
                <a:latin typeface="맑은 고딕" pitchFamily="50" charset="-127"/>
                <a:ea typeface="맑은 고딕" pitchFamily="50" charset="-127"/>
              </a:rPr>
              <a:t>rc</a:t>
            </a:r>
            <a:r>
              <a:rPr lang="en-US" altLang="ko-KR" b="1" dirty="0">
                <a:solidFill>
                  <a:prstClr val="black"/>
                </a:solidFill>
                <a:latin typeface="맑은 고딕" pitchFamily="50" charset="-127"/>
                <a:ea typeface="맑은 고딕" pitchFamily="50" charset="-127"/>
              </a:rPr>
              <a:t> ):</a:t>
            </a:r>
          </a:p>
          <a:p>
            <a:r>
              <a:rPr lang="en-US" altLang="ko-KR" b="1" dirty="0">
                <a:solidFill>
                  <a:prstClr val="black"/>
                </a:solidFill>
                <a:latin typeface="맑은 고딕" pitchFamily="50" charset="-127"/>
                <a:ea typeface="맑은 고딕" pitchFamily="50" charset="-127"/>
              </a:rPr>
              <a:t>   print(“Connect with result code “ + </a:t>
            </a:r>
            <a:r>
              <a:rPr lang="en-US" altLang="ko-KR" b="1" dirty="0" err="1">
                <a:solidFill>
                  <a:prstClr val="black"/>
                </a:solidFill>
                <a:latin typeface="맑은 고딕" pitchFamily="50" charset="-127"/>
                <a:ea typeface="맑은 고딕" pitchFamily="50" charset="-127"/>
              </a:rPr>
              <a:t>str</a:t>
            </a:r>
            <a:r>
              <a:rPr lang="en-US" altLang="ko-KR" b="1" dirty="0">
                <a:solidFill>
                  <a:prstClr val="black"/>
                </a:solidFill>
                <a:latin typeface="맑은 고딕" pitchFamily="50" charset="-127"/>
                <a:ea typeface="맑은 고딕" pitchFamily="50" charset="-127"/>
              </a:rPr>
              <a:t>(</a:t>
            </a:r>
            <a:r>
              <a:rPr lang="en-US" altLang="ko-KR" b="1" dirty="0" err="1">
                <a:solidFill>
                  <a:prstClr val="black"/>
                </a:solidFill>
                <a:latin typeface="맑은 고딕" pitchFamily="50" charset="-127"/>
                <a:ea typeface="맑은 고딕" pitchFamily="50" charset="-127"/>
              </a:rPr>
              <a:t>rc</a:t>
            </a:r>
            <a:r>
              <a:rPr lang="en-US" altLang="ko-KR" b="1" dirty="0">
                <a:solidFill>
                  <a:prstClr val="black"/>
                </a:solidFill>
                <a:latin typeface="맑은 고딕" pitchFamily="50" charset="-127"/>
                <a:ea typeface="맑은 고딕" pitchFamily="50" charset="-127"/>
              </a:rPr>
              <a:t>) )</a:t>
            </a:r>
          </a:p>
          <a:p>
            <a:r>
              <a:rPr lang="en-US" altLang="ko-KR" b="1" dirty="0">
                <a:solidFill>
                  <a:prstClr val="black"/>
                </a:solidFill>
                <a:latin typeface="맑은 고딕" pitchFamily="50" charset="-127"/>
                <a:ea typeface="맑은 고딕" pitchFamily="50" charset="-127"/>
              </a:rPr>
              <a:t>   </a:t>
            </a:r>
            <a:r>
              <a:rPr lang="en-US" altLang="ko-KR" b="1" dirty="0" err="1">
                <a:solidFill>
                  <a:prstClr val="black"/>
                </a:solidFill>
                <a:latin typeface="맑은 고딕" pitchFamily="50" charset="-127"/>
                <a:ea typeface="맑은 고딕" pitchFamily="50" charset="-127"/>
              </a:rPr>
              <a:t>client.subscribe</a:t>
            </a:r>
            <a:r>
              <a:rPr lang="en-US" altLang="ko-KR" b="1" dirty="0">
                <a:solidFill>
                  <a:prstClr val="black"/>
                </a:solidFill>
                <a:latin typeface="맑은 고딕" pitchFamily="50" charset="-127"/>
                <a:ea typeface="맑은 고딕" pitchFamily="50" charset="-127"/>
              </a:rPr>
              <a:t>(“temp”)</a:t>
            </a:r>
          </a:p>
          <a:p>
            <a:endParaRPr lang="en-US" altLang="ko-KR" b="1" dirty="0">
              <a:solidFill>
                <a:prstClr val="black"/>
              </a:solidFill>
              <a:latin typeface="맑은 고딕" pitchFamily="50" charset="-127"/>
              <a:ea typeface="맑은 고딕" pitchFamily="50" charset="-127"/>
            </a:endParaRPr>
          </a:p>
          <a:p>
            <a:r>
              <a:rPr lang="en-US" altLang="ko-KR" b="1" dirty="0" err="1">
                <a:solidFill>
                  <a:prstClr val="black"/>
                </a:solidFill>
                <a:latin typeface="맑은 고딕" pitchFamily="50" charset="-127"/>
                <a:ea typeface="맑은 고딕" pitchFamily="50" charset="-127"/>
              </a:rPr>
              <a:t>def</a:t>
            </a:r>
            <a:r>
              <a:rPr lang="en-US" altLang="ko-KR" b="1" dirty="0">
                <a:solidFill>
                  <a:prstClr val="black"/>
                </a:solidFill>
                <a:latin typeface="맑은 고딕" pitchFamily="50" charset="-127"/>
                <a:ea typeface="맑은 고딕" pitchFamily="50" charset="-127"/>
              </a:rPr>
              <a:t> </a:t>
            </a:r>
            <a:r>
              <a:rPr lang="en-US" altLang="ko-KR" b="1" dirty="0" err="1">
                <a:solidFill>
                  <a:prstClr val="black"/>
                </a:solidFill>
                <a:latin typeface="맑은 고딕" pitchFamily="50" charset="-127"/>
                <a:ea typeface="맑은 고딕" pitchFamily="50" charset="-127"/>
              </a:rPr>
              <a:t>on_message</a:t>
            </a:r>
            <a:r>
              <a:rPr lang="en-US" altLang="ko-KR" b="1" dirty="0">
                <a:solidFill>
                  <a:prstClr val="black"/>
                </a:solidFill>
                <a:latin typeface="맑은 고딕" pitchFamily="50" charset="-127"/>
                <a:ea typeface="맑은 고딕" pitchFamily="50" charset="-127"/>
              </a:rPr>
              <a:t>( client, </a:t>
            </a:r>
            <a:r>
              <a:rPr lang="en-US" altLang="ko-KR" b="1" dirty="0" err="1">
                <a:solidFill>
                  <a:prstClr val="black"/>
                </a:solidFill>
                <a:latin typeface="맑은 고딕" pitchFamily="50" charset="-127"/>
                <a:ea typeface="맑은 고딕" pitchFamily="50" charset="-127"/>
              </a:rPr>
              <a:t>userdata</a:t>
            </a:r>
            <a:r>
              <a:rPr lang="en-US" altLang="ko-KR" b="1" dirty="0">
                <a:solidFill>
                  <a:prstClr val="black"/>
                </a:solidFill>
                <a:latin typeface="맑은 고딕" pitchFamily="50" charset="-127"/>
                <a:ea typeface="맑은 고딕" pitchFamily="50" charset="-127"/>
              </a:rPr>
              <a:t>, </a:t>
            </a:r>
            <a:r>
              <a:rPr lang="en-US" altLang="ko-KR" b="1" dirty="0" err="1">
                <a:solidFill>
                  <a:prstClr val="black"/>
                </a:solidFill>
                <a:latin typeface="맑은 고딕" pitchFamily="50" charset="-127"/>
                <a:ea typeface="맑은 고딕" pitchFamily="50" charset="-127"/>
              </a:rPr>
              <a:t>msg</a:t>
            </a:r>
            <a:r>
              <a:rPr lang="en-US" altLang="ko-KR" b="1" dirty="0">
                <a:solidFill>
                  <a:prstClr val="black"/>
                </a:solidFill>
                <a:latin typeface="맑은 고딕" pitchFamily="50" charset="-127"/>
                <a:ea typeface="맑은 고딕" pitchFamily="50" charset="-127"/>
              </a:rPr>
              <a:t> ):</a:t>
            </a:r>
          </a:p>
          <a:p>
            <a:r>
              <a:rPr lang="en-US" altLang="ko-KR" b="1" dirty="0">
                <a:solidFill>
                  <a:prstClr val="black"/>
                </a:solidFill>
                <a:latin typeface="맑은 고딕" pitchFamily="50" charset="-127"/>
                <a:ea typeface="맑은 고딕" pitchFamily="50" charset="-127"/>
              </a:rPr>
              <a:t>   print( </a:t>
            </a:r>
            <a:r>
              <a:rPr lang="en-US" altLang="ko-KR" b="1" dirty="0" err="1">
                <a:solidFill>
                  <a:prstClr val="black"/>
                </a:solidFill>
                <a:latin typeface="맑은 고딕" pitchFamily="50" charset="-127"/>
                <a:ea typeface="맑은 고딕" pitchFamily="50" charset="-127"/>
              </a:rPr>
              <a:t>msg.topic</a:t>
            </a:r>
            <a:r>
              <a:rPr lang="en-US" altLang="ko-KR" b="1" dirty="0">
                <a:solidFill>
                  <a:prstClr val="black"/>
                </a:solidFill>
                <a:latin typeface="맑은 고딕" pitchFamily="50" charset="-127"/>
                <a:ea typeface="맑은 고딕" pitchFamily="50" charset="-127"/>
              </a:rPr>
              <a:t> +” “+</a:t>
            </a:r>
            <a:r>
              <a:rPr lang="en-US" altLang="ko-KR" b="1" dirty="0" err="1">
                <a:solidFill>
                  <a:prstClr val="black"/>
                </a:solidFill>
                <a:latin typeface="맑은 고딕" pitchFamily="50" charset="-127"/>
                <a:ea typeface="맑은 고딕" pitchFamily="50" charset="-127"/>
              </a:rPr>
              <a:t>str</a:t>
            </a:r>
            <a:r>
              <a:rPr lang="en-US" altLang="ko-KR" b="1" dirty="0">
                <a:solidFill>
                  <a:prstClr val="black"/>
                </a:solidFill>
                <a:latin typeface="맑은 고딕" pitchFamily="50" charset="-127"/>
                <a:ea typeface="맑은 고딕" pitchFamily="50" charset="-127"/>
              </a:rPr>
              <a:t>(</a:t>
            </a:r>
            <a:r>
              <a:rPr lang="en-US" altLang="ko-KR" b="1" dirty="0" err="1">
                <a:solidFill>
                  <a:prstClr val="black"/>
                </a:solidFill>
                <a:latin typeface="맑은 고딕" pitchFamily="50" charset="-127"/>
                <a:ea typeface="맑은 고딕" pitchFamily="50" charset="-127"/>
              </a:rPr>
              <a:t>msg.payload</a:t>
            </a:r>
            <a:r>
              <a:rPr lang="en-US" altLang="ko-KR" b="1" dirty="0">
                <a:solidFill>
                  <a:prstClr val="black"/>
                </a:solidFill>
                <a:latin typeface="맑은 고딕" pitchFamily="50" charset="-127"/>
                <a:ea typeface="맑은 고딕" pitchFamily="50" charset="-127"/>
              </a:rPr>
              <a:t>) )</a:t>
            </a:r>
          </a:p>
          <a:p>
            <a:endParaRPr lang="en-US" altLang="ko-KR" b="1" dirty="0">
              <a:solidFill>
                <a:prstClr val="black"/>
              </a:solidFill>
              <a:latin typeface="맑은 고딕" pitchFamily="50" charset="-127"/>
              <a:ea typeface="맑은 고딕" pitchFamily="50" charset="-127"/>
            </a:endParaRPr>
          </a:p>
          <a:p>
            <a:r>
              <a:rPr lang="en-US" altLang="ko-KR" b="1" dirty="0">
                <a:solidFill>
                  <a:prstClr val="black"/>
                </a:solidFill>
                <a:latin typeface="맑은 고딕" pitchFamily="50" charset="-127"/>
                <a:ea typeface="맑은 고딕" pitchFamily="50" charset="-127"/>
              </a:rPr>
              <a:t>client = </a:t>
            </a:r>
            <a:r>
              <a:rPr lang="en-US" altLang="ko-KR" b="1" dirty="0" err="1">
                <a:solidFill>
                  <a:prstClr val="black"/>
                </a:solidFill>
                <a:latin typeface="맑은 고딕" pitchFamily="50" charset="-127"/>
                <a:ea typeface="맑은 고딕" pitchFamily="50" charset="-127"/>
              </a:rPr>
              <a:t>mqtt.Client</a:t>
            </a:r>
            <a:r>
              <a:rPr lang="en-US" altLang="ko-KR" b="1" dirty="0">
                <a:solidFill>
                  <a:prstClr val="black"/>
                </a:solidFill>
                <a:latin typeface="맑은 고딕" pitchFamily="50" charset="-127"/>
                <a:ea typeface="맑은 고딕" pitchFamily="50" charset="-127"/>
              </a:rPr>
              <a:t>( )</a:t>
            </a:r>
          </a:p>
          <a:p>
            <a:r>
              <a:rPr lang="en-US" altLang="ko-KR" b="1" dirty="0" err="1">
                <a:solidFill>
                  <a:prstClr val="black"/>
                </a:solidFill>
                <a:latin typeface="맑은 고딕" pitchFamily="50" charset="-127"/>
                <a:ea typeface="맑은 고딕" pitchFamily="50" charset="-127"/>
              </a:rPr>
              <a:t>client.on_connect</a:t>
            </a:r>
            <a:r>
              <a:rPr lang="en-US" altLang="ko-KR" b="1" dirty="0">
                <a:solidFill>
                  <a:prstClr val="black"/>
                </a:solidFill>
                <a:latin typeface="맑은 고딕" pitchFamily="50" charset="-127"/>
                <a:ea typeface="맑은 고딕" pitchFamily="50" charset="-127"/>
              </a:rPr>
              <a:t> = </a:t>
            </a:r>
            <a:r>
              <a:rPr lang="en-US" altLang="ko-KR" b="1" dirty="0" err="1">
                <a:solidFill>
                  <a:prstClr val="black"/>
                </a:solidFill>
                <a:latin typeface="맑은 고딕" pitchFamily="50" charset="-127"/>
                <a:ea typeface="맑은 고딕" pitchFamily="50" charset="-127"/>
              </a:rPr>
              <a:t>on_connect</a:t>
            </a:r>
            <a:endParaRPr lang="en-US" altLang="ko-KR" b="1" dirty="0">
              <a:solidFill>
                <a:prstClr val="black"/>
              </a:solidFill>
              <a:latin typeface="맑은 고딕" pitchFamily="50" charset="-127"/>
              <a:ea typeface="맑은 고딕" pitchFamily="50" charset="-127"/>
            </a:endParaRPr>
          </a:p>
          <a:p>
            <a:r>
              <a:rPr lang="en-US" altLang="ko-KR" b="1" dirty="0" err="1">
                <a:solidFill>
                  <a:prstClr val="black"/>
                </a:solidFill>
                <a:latin typeface="맑은 고딕" pitchFamily="50" charset="-127"/>
                <a:ea typeface="맑은 고딕" pitchFamily="50" charset="-127"/>
              </a:rPr>
              <a:t>client.on_message</a:t>
            </a:r>
            <a:r>
              <a:rPr lang="en-US" altLang="ko-KR" b="1" dirty="0">
                <a:solidFill>
                  <a:prstClr val="black"/>
                </a:solidFill>
                <a:latin typeface="맑은 고딕" pitchFamily="50" charset="-127"/>
                <a:ea typeface="맑은 고딕" pitchFamily="50" charset="-127"/>
              </a:rPr>
              <a:t> = </a:t>
            </a:r>
            <a:r>
              <a:rPr lang="en-US" altLang="ko-KR" b="1" dirty="0" err="1">
                <a:solidFill>
                  <a:prstClr val="black"/>
                </a:solidFill>
                <a:latin typeface="맑은 고딕" pitchFamily="50" charset="-127"/>
                <a:ea typeface="맑은 고딕" pitchFamily="50" charset="-127"/>
              </a:rPr>
              <a:t>on_message</a:t>
            </a:r>
            <a:endParaRPr lang="en-US" altLang="ko-KR" b="1" dirty="0">
              <a:solidFill>
                <a:prstClr val="black"/>
              </a:solidFill>
              <a:latin typeface="맑은 고딕" pitchFamily="50" charset="-127"/>
              <a:ea typeface="맑은 고딕" pitchFamily="50" charset="-127"/>
            </a:endParaRPr>
          </a:p>
          <a:p>
            <a:r>
              <a:rPr lang="en-US" altLang="ko-KR" b="1" dirty="0" err="1">
                <a:solidFill>
                  <a:prstClr val="black"/>
                </a:solidFill>
                <a:latin typeface="맑은 고딕" pitchFamily="50" charset="-127"/>
                <a:ea typeface="맑은 고딕" pitchFamily="50" charset="-127"/>
              </a:rPr>
              <a:t>client.connect</a:t>
            </a:r>
            <a:r>
              <a:rPr lang="en-US" altLang="ko-KR" b="1" dirty="0">
                <a:solidFill>
                  <a:prstClr val="black"/>
                </a:solidFill>
                <a:latin typeface="맑은 고딕" pitchFamily="50" charset="-127"/>
                <a:ea typeface="맑은 고딕" pitchFamily="50" charset="-127"/>
              </a:rPr>
              <a:t>(“localhost”, 1883, 60)</a:t>
            </a:r>
          </a:p>
          <a:p>
            <a:r>
              <a:rPr lang="en-US" altLang="ko-KR" b="1" dirty="0" err="1">
                <a:solidFill>
                  <a:prstClr val="black"/>
                </a:solidFill>
                <a:latin typeface="맑은 고딕" pitchFamily="50" charset="-127"/>
                <a:ea typeface="맑은 고딕" pitchFamily="50" charset="-127"/>
              </a:rPr>
              <a:t>client.loop_forever</a:t>
            </a:r>
            <a:r>
              <a:rPr lang="en-US" altLang="ko-KR" b="1" dirty="0">
                <a:solidFill>
                  <a:prstClr val="black"/>
                </a:solidFill>
                <a:latin typeface="맑은 고딕" pitchFamily="50" charset="-127"/>
                <a:ea typeface="맑은 고딕" pitchFamily="50" charset="-127"/>
              </a:rPr>
              <a:t>( )</a:t>
            </a:r>
          </a:p>
        </p:txBody>
      </p:sp>
    </p:spTree>
    <p:extLst>
      <p:ext uri="{BB962C8B-B14F-4D97-AF65-F5344CB8AC3E}">
        <p14:creationId xmlns:p14="http://schemas.microsoft.com/office/powerpoint/2010/main" val="249878780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err="1"/>
              <a:t>Mosquitto</a:t>
            </a:r>
            <a:r>
              <a:rPr lang="ko-KR" altLang="en-US" dirty="0"/>
              <a:t> 동작 확인</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172</a:t>
            </a:fld>
            <a:endParaRPr lang="en-US" dirty="0"/>
          </a:p>
        </p:txBody>
      </p:sp>
      <p:sp>
        <p:nvSpPr>
          <p:cNvPr id="5" name="내용 개체 틀 4"/>
          <p:cNvSpPr>
            <a:spLocks noGrp="1"/>
          </p:cNvSpPr>
          <p:nvPr>
            <p:ph sz="quarter" idx="11"/>
          </p:nvPr>
        </p:nvSpPr>
        <p:spPr/>
        <p:txBody>
          <a:bodyPr/>
          <a:lstStyle/>
          <a:p>
            <a:r>
              <a:rPr lang="en-US" altLang="ko-KR" dirty="0"/>
              <a:t>Subscribe </a:t>
            </a:r>
            <a:r>
              <a:rPr lang="ko-KR" altLang="en-US" dirty="0"/>
              <a:t>프로그램 동작 테스트</a:t>
            </a:r>
            <a:endParaRPr lang="en-US" altLang="ko-KR" dirty="0"/>
          </a:p>
          <a:p>
            <a:pPr lvl="1"/>
            <a:endParaRPr lang="ko-KR" altLang="en-US" dirty="0"/>
          </a:p>
        </p:txBody>
      </p:sp>
      <p:sp>
        <p:nvSpPr>
          <p:cNvPr id="7" name="모서리가 둥근 직사각형 6"/>
          <p:cNvSpPr/>
          <p:nvPr/>
        </p:nvSpPr>
        <p:spPr bwMode="auto">
          <a:xfrm>
            <a:off x="648469" y="944703"/>
            <a:ext cx="4949901" cy="43204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b="1" dirty="0">
                <a:solidFill>
                  <a:prstClr val="black"/>
                </a:solidFill>
                <a:latin typeface="맑은 고딕" pitchFamily="50" charset="-127"/>
                <a:ea typeface="맑은 고딕" pitchFamily="50" charset="-127"/>
              </a:rPr>
              <a:t>$ python subBasic.py</a:t>
            </a:r>
          </a:p>
        </p:txBody>
      </p:sp>
      <p:sp>
        <p:nvSpPr>
          <p:cNvPr id="8" name="모서리가 둥근 직사각형 7"/>
          <p:cNvSpPr/>
          <p:nvPr/>
        </p:nvSpPr>
        <p:spPr bwMode="auto">
          <a:xfrm>
            <a:off x="5689029" y="944703"/>
            <a:ext cx="4949901" cy="43204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b="1" dirty="0">
                <a:solidFill>
                  <a:prstClr val="black"/>
                </a:solidFill>
                <a:latin typeface="맑은 고딕" pitchFamily="50" charset="-127"/>
                <a:ea typeface="맑은 고딕" pitchFamily="50" charset="-127"/>
              </a:rPr>
              <a:t>$ </a:t>
            </a:r>
            <a:r>
              <a:rPr lang="en-US" altLang="ko-KR" b="1" dirty="0" err="1">
                <a:solidFill>
                  <a:prstClr val="black"/>
                </a:solidFill>
                <a:latin typeface="맑은 고딕" pitchFamily="50" charset="-127"/>
                <a:ea typeface="맑은 고딕" pitchFamily="50" charset="-127"/>
              </a:rPr>
              <a:t>mosquitto_pub</a:t>
            </a:r>
            <a:r>
              <a:rPr lang="en-US" altLang="ko-KR" b="1" dirty="0">
                <a:solidFill>
                  <a:prstClr val="black"/>
                </a:solidFill>
                <a:latin typeface="맑은 고딕" pitchFamily="50" charset="-127"/>
                <a:ea typeface="맑은 고딕" pitchFamily="50" charset="-127"/>
              </a:rPr>
              <a:t> –t temp –m 32.1</a:t>
            </a:r>
          </a:p>
        </p:txBody>
      </p:sp>
      <p:pic>
        <p:nvPicPr>
          <p:cNvPr id="4" name="그림 3">
            <a:extLst>
              <a:ext uri="{FF2B5EF4-FFF2-40B4-BE49-F238E27FC236}">
                <a16:creationId xmlns:a16="http://schemas.microsoft.com/office/drawing/2014/main" id="{B2F2E948-F656-4278-8922-AABEAB974BA8}"/>
              </a:ext>
            </a:extLst>
          </p:cNvPr>
          <p:cNvPicPr>
            <a:picLocks noChangeAspect="1"/>
          </p:cNvPicPr>
          <p:nvPr/>
        </p:nvPicPr>
        <p:blipFill>
          <a:blip r:embed="rId3"/>
          <a:stretch>
            <a:fillRect/>
          </a:stretch>
        </p:blipFill>
        <p:spPr>
          <a:xfrm>
            <a:off x="3237249" y="4826146"/>
            <a:ext cx="5047575" cy="1222253"/>
          </a:xfrm>
          <a:prstGeom prst="rect">
            <a:avLst/>
          </a:prstGeom>
        </p:spPr>
      </p:pic>
      <p:sp>
        <p:nvSpPr>
          <p:cNvPr id="9" name="모서리가 둥근 직사각형 8">
            <a:extLst>
              <a:ext uri="{FF2B5EF4-FFF2-40B4-BE49-F238E27FC236}">
                <a16:creationId xmlns:a16="http://schemas.microsoft.com/office/drawing/2014/main" id="{86F335D0-0CEA-4C89-A5AD-A54315E37748}"/>
              </a:ext>
            </a:extLst>
          </p:cNvPr>
          <p:cNvSpPr/>
          <p:nvPr/>
        </p:nvSpPr>
        <p:spPr bwMode="auto">
          <a:xfrm>
            <a:off x="3288999" y="1476833"/>
            <a:ext cx="4944076" cy="3249231"/>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schemeClr val="bg1">
                    <a:lumMod val="65000"/>
                  </a:schemeClr>
                </a:solidFill>
                <a:latin typeface="맑은 고딕" pitchFamily="50" charset="-127"/>
                <a:ea typeface="맑은 고딕" pitchFamily="50" charset="-127"/>
              </a:rPr>
              <a:t># file name : subBasic.py</a:t>
            </a:r>
          </a:p>
          <a:p>
            <a:r>
              <a:rPr lang="en-US" altLang="ko-KR" sz="1400" b="1" dirty="0">
                <a:solidFill>
                  <a:prstClr val="black"/>
                </a:solidFill>
                <a:latin typeface="맑은 고딕" pitchFamily="50" charset="-127"/>
                <a:ea typeface="맑은 고딕" pitchFamily="50" charset="-127"/>
              </a:rPr>
              <a:t>import </a:t>
            </a:r>
            <a:r>
              <a:rPr lang="en-US" altLang="ko-KR" sz="1400" b="1" dirty="0" err="1">
                <a:solidFill>
                  <a:prstClr val="black"/>
                </a:solidFill>
                <a:latin typeface="맑은 고딕" pitchFamily="50" charset="-127"/>
                <a:ea typeface="맑은 고딕" pitchFamily="50" charset="-127"/>
              </a:rPr>
              <a:t>paho.mqtt.client</a:t>
            </a:r>
            <a:r>
              <a:rPr lang="en-US" altLang="ko-KR" sz="1400" b="1" dirty="0">
                <a:solidFill>
                  <a:prstClr val="black"/>
                </a:solidFill>
                <a:latin typeface="맑은 고딕" pitchFamily="50" charset="-127"/>
                <a:ea typeface="맑은 고딕" pitchFamily="50" charset="-127"/>
              </a:rPr>
              <a:t> as </a:t>
            </a:r>
            <a:r>
              <a:rPr lang="en-US" altLang="ko-KR" sz="1400" b="1" dirty="0" err="1">
                <a:solidFill>
                  <a:prstClr val="black"/>
                </a:solidFill>
                <a:latin typeface="맑은 고딕" pitchFamily="50" charset="-127"/>
                <a:ea typeface="맑은 고딕" pitchFamily="50" charset="-127"/>
              </a:rPr>
              <a:t>mqtt</a:t>
            </a:r>
            <a:endParaRPr lang="en-US" altLang="ko-KR" sz="1400" b="1" dirty="0">
              <a:solidFill>
                <a:prstClr val="black"/>
              </a:solidFill>
              <a:latin typeface="맑은 고딕" pitchFamily="50" charset="-127"/>
              <a:ea typeface="맑은 고딕" pitchFamily="50" charset="-127"/>
            </a:endParaRPr>
          </a:p>
          <a:p>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def</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on_connect</a:t>
            </a:r>
            <a:r>
              <a:rPr lang="en-US" altLang="ko-KR" sz="1400" b="1" dirty="0">
                <a:solidFill>
                  <a:prstClr val="black"/>
                </a:solidFill>
                <a:latin typeface="맑은 고딕" pitchFamily="50" charset="-127"/>
                <a:ea typeface="맑은 고딕" pitchFamily="50" charset="-127"/>
              </a:rPr>
              <a:t>( client, </a:t>
            </a:r>
            <a:r>
              <a:rPr lang="en-US" altLang="ko-KR" sz="1400" b="1" dirty="0" err="1">
                <a:solidFill>
                  <a:prstClr val="black"/>
                </a:solidFill>
                <a:latin typeface="맑은 고딕" pitchFamily="50" charset="-127"/>
                <a:ea typeface="맑은 고딕" pitchFamily="50" charset="-127"/>
              </a:rPr>
              <a:t>userdata</a:t>
            </a:r>
            <a:r>
              <a:rPr lang="en-US" altLang="ko-KR" sz="1400" b="1" dirty="0">
                <a:solidFill>
                  <a:prstClr val="black"/>
                </a:solidFill>
                <a:latin typeface="맑은 고딕" pitchFamily="50" charset="-127"/>
                <a:ea typeface="맑은 고딕" pitchFamily="50" charset="-127"/>
              </a:rPr>
              <a:t>, flags, </a:t>
            </a:r>
            <a:r>
              <a:rPr lang="en-US" altLang="ko-KR" sz="1400" b="1" dirty="0" err="1">
                <a:solidFill>
                  <a:prstClr val="black"/>
                </a:solidFill>
                <a:latin typeface="맑은 고딕" pitchFamily="50" charset="-127"/>
                <a:ea typeface="맑은 고딕" pitchFamily="50" charset="-127"/>
              </a:rPr>
              <a:t>rc</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print(“Connect with result code “ + </a:t>
            </a:r>
            <a:r>
              <a:rPr lang="en-US" altLang="ko-KR" sz="1400" b="1" dirty="0" err="1">
                <a:solidFill>
                  <a:prstClr val="black"/>
                </a:solidFill>
                <a:latin typeface="맑은 고딕" pitchFamily="50" charset="-127"/>
                <a:ea typeface="맑은 고딕" pitchFamily="50" charset="-127"/>
              </a:rPr>
              <a:t>str</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rc</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client.subscribe</a:t>
            </a:r>
            <a:r>
              <a:rPr lang="en-US" altLang="ko-KR" sz="1400" b="1" dirty="0">
                <a:solidFill>
                  <a:prstClr val="black"/>
                </a:solidFill>
                <a:latin typeface="맑은 고딕" pitchFamily="50" charset="-127"/>
                <a:ea typeface="맑은 고딕" pitchFamily="50" charset="-127"/>
              </a:rPr>
              <a:t>(“temp”)</a:t>
            </a:r>
          </a:p>
          <a:p>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def</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on_message</a:t>
            </a:r>
            <a:r>
              <a:rPr lang="en-US" altLang="ko-KR" sz="1400" b="1" dirty="0">
                <a:solidFill>
                  <a:prstClr val="black"/>
                </a:solidFill>
                <a:latin typeface="맑은 고딕" pitchFamily="50" charset="-127"/>
                <a:ea typeface="맑은 고딕" pitchFamily="50" charset="-127"/>
              </a:rPr>
              <a:t>( client, </a:t>
            </a:r>
            <a:r>
              <a:rPr lang="en-US" altLang="ko-KR" sz="1400" b="1" dirty="0" err="1">
                <a:solidFill>
                  <a:prstClr val="black"/>
                </a:solidFill>
                <a:latin typeface="맑은 고딕" pitchFamily="50" charset="-127"/>
                <a:ea typeface="맑은 고딕" pitchFamily="50" charset="-127"/>
              </a:rPr>
              <a:t>userdata</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msg</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a:solidFill>
                  <a:srgbClr val="00B050"/>
                </a:solidFill>
                <a:latin typeface="맑은 고딕" pitchFamily="50" charset="-127"/>
                <a:ea typeface="맑은 고딕" pitchFamily="50" charset="-127"/>
              </a:rPr>
              <a:t>print( </a:t>
            </a:r>
            <a:r>
              <a:rPr lang="en-US" altLang="ko-KR" sz="1400" b="1" dirty="0" err="1">
                <a:solidFill>
                  <a:srgbClr val="00B050"/>
                </a:solidFill>
                <a:latin typeface="맑은 고딕" pitchFamily="50" charset="-127"/>
                <a:ea typeface="맑은 고딕" pitchFamily="50" charset="-127"/>
              </a:rPr>
              <a:t>msg.topic</a:t>
            </a:r>
            <a:r>
              <a:rPr lang="en-US" altLang="ko-KR" sz="1400" b="1" dirty="0">
                <a:solidFill>
                  <a:srgbClr val="00B050"/>
                </a:solidFill>
                <a:latin typeface="맑은 고딕" pitchFamily="50" charset="-127"/>
                <a:ea typeface="맑은 고딕" pitchFamily="50" charset="-127"/>
              </a:rPr>
              <a:t> +” “+</a:t>
            </a:r>
            <a:r>
              <a:rPr lang="en-US" altLang="ko-KR" sz="1400" b="1" dirty="0" err="1">
                <a:solidFill>
                  <a:srgbClr val="00B050"/>
                </a:solidFill>
                <a:latin typeface="맑은 고딕" pitchFamily="50" charset="-127"/>
                <a:ea typeface="맑은 고딕" pitchFamily="50" charset="-127"/>
              </a:rPr>
              <a:t>str</a:t>
            </a:r>
            <a:r>
              <a:rPr lang="en-US" altLang="ko-KR" sz="1400" b="1" dirty="0">
                <a:solidFill>
                  <a:srgbClr val="00B050"/>
                </a:solidFill>
                <a:latin typeface="맑은 고딕" pitchFamily="50" charset="-127"/>
                <a:ea typeface="맑은 고딕" pitchFamily="50" charset="-127"/>
              </a:rPr>
              <a:t>(</a:t>
            </a:r>
            <a:r>
              <a:rPr lang="en-US" altLang="ko-KR" sz="1400" b="1" dirty="0" err="1">
                <a:solidFill>
                  <a:srgbClr val="00B050"/>
                </a:solidFill>
                <a:latin typeface="맑은 고딕" pitchFamily="50" charset="-127"/>
                <a:ea typeface="맑은 고딕" pitchFamily="50" charset="-127"/>
              </a:rPr>
              <a:t>msg.payload</a:t>
            </a:r>
            <a:r>
              <a:rPr lang="en-US" altLang="ko-KR" sz="1400" b="1" dirty="0">
                <a:solidFill>
                  <a:srgbClr val="00B050"/>
                </a:solidFill>
                <a:latin typeface="맑은 고딕" pitchFamily="50" charset="-127"/>
                <a:ea typeface="맑은 고딕" pitchFamily="50" charset="-127"/>
              </a:rPr>
              <a:t>) )</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client = </a:t>
            </a:r>
            <a:r>
              <a:rPr lang="en-US" altLang="ko-KR" sz="1400" b="1" dirty="0" err="1">
                <a:solidFill>
                  <a:prstClr val="black"/>
                </a:solidFill>
                <a:latin typeface="맑은 고딕" pitchFamily="50" charset="-127"/>
                <a:ea typeface="맑은 고딕" pitchFamily="50" charset="-127"/>
              </a:rPr>
              <a:t>mqtt.Client</a:t>
            </a:r>
            <a:r>
              <a:rPr lang="en-US" altLang="ko-KR" sz="1400" b="1" dirty="0">
                <a:solidFill>
                  <a:prstClr val="black"/>
                </a:solidFill>
                <a:latin typeface="맑은 고딕" pitchFamily="50" charset="-127"/>
                <a:ea typeface="맑은 고딕" pitchFamily="50" charset="-127"/>
              </a:rPr>
              <a:t>( )</a:t>
            </a:r>
          </a:p>
          <a:p>
            <a:r>
              <a:rPr lang="en-US" altLang="ko-KR" sz="1400" b="1" dirty="0" err="1">
                <a:solidFill>
                  <a:prstClr val="black"/>
                </a:solidFill>
                <a:latin typeface="맑은 고딕" pitchFamily="50" charset="-127"/>
                <a:ea typeface="맑은 고딕" pitchFamily="50" charset="-127"/>
              </a:rPr>
              <a:t>client.on_connect</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on_connect</a:t>
            </a:r>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client.on_message</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on_message</a:t>
            </a:r>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client.connect</a:t>
            </a:r>
            <a:r>
              <a:rPr lang="en-US" altLang="ko-KR" sz="1400" b="1" dirty="0">
                <a:solidFill>
                  <a:prstClr val="black"/>
                </a:solidFill>
                <a:latin typeface="맑은 고딕" pitchFamily="50" charset="-127"/>
                <a:ea typeface="맑은 고딕" pitchFamily="50" charset="-127"/>
              </a:rPr>
              <a:t>(“localhost”, 1883, 60)</a:t>
            </a:r>
          </a:p>
          <a:p>
            <a:r>
              <a:rPr lang="en-US" altLang="ko-KR" sz="1400" b="1" dirty="0" err="1">
                <a:solidFill>
                  <a:prstClr val="black"/>
                </a:solidFill>
                <a:latin typeface="맑은 고딕" pitchFamily="50" charset="-127"/>
                <a:ea typeface="맑은 고딕" pitchFamily="50" charset="-127"/>
              </a:rPr>
              <a:t>client.loop_forever</a:t>
            </a:r>
            <a:r>
              <a:rPr lang="en-US" altLang="ko-KR" sz="1400" b="1" dirty="0">
                <a:solidFill>
                  <a:prstClr val="black"/>
                </a:solidFill>
                <a:latin typeface="맑은 고딕" pitchFamily="50" charset="-127"/>
                <a:ea typeface="맑은 고딕" pitchFamily="50" charset="-127"/>
              </a:rPr>
              <a:t>( )</a:t>
            </a:r>
          </a:p>
        </p:txBody>
      </p:sp>
    </p:spTree>
    <p:extLst>
      <p:ext uri="{BB962C8B-B14F-4D97-AF65-F5344CB8AC3E}">
        <p14:creationId xmlns:p14="http://schemas.microsoft.com/office/powerpoint/2010/main" val="8756130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err="1"/>
              <a:t>Mosquitto</a:t>
            </a:r>
            <a:r>
              <a:rPr lang="ko-KR" altLang="en-US" dirty="0"/>
              <a:t> 동작 확인</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173</a:t>
            </a:fld>
            <a:endParaRPr lang="en-US" dirty="0"/>
          </a:p>
        </p:txBody>
      </p:sp>
      <p:sp>
        <p:nvSpPr>
          <p:cNvPr id="5" name="내용 개체 틀 4"/>
          <p:cNvSpPr>
            <a:spLocks noGrp="1"/>
          </p:cNvSpPr>
          <p:nvPr>
            <p:ph sz="quarter" idx="11"/>
          </p:nvPr>
        </p:nvSpPr>
        <p:spPr/>
        <p:txBody>
          <a:bodyPr/>
          <a:lstStyle/>
          <a:p>
            <a:r>
              <a:rPr lang="en-US" altLang="ko-KR" dirty="0"/>
              <a:t>Publish </a:t>
            </a:r>
            <a:r>
              <a:rPr lang="ko-KR" altLang="en-US" dirty="0"/>
              <a:t>프로그램 작성</a:t>
            </a:r>
            <a:endParaRPr lang="en-US" altLang="ko-KR" dirty="0"/>
          </a:p>
          <a:p>
            <a:pPr lvl="1"/>
            <a:r>
              <a:rPr lang="ko-KR" altLang="en-US" dirty="0"/>
              <a:t>파일</a:t>
            </a:r>
            <a:r>
              <a:rPr lang="en-US" altLang="ko-KR" dirty="0"/>
              <a:t> </a:t>
            </a:r>
            <a:r>
              <a:rPr lang="ko-KR" altLang="en-US" dirty="0"/>
              <a:t>명 </a:t>
            </a:r>
            <a:r>
              <a:rPr lang="en-US" altLang="ko-KR" dirty="0"/>
              <a:t>: ~/workspace/python/mqtt/pubBasic.py</a:t>
            </a:r>
          </a:p>
          <a:p>
            <a:endParaRPr lang="en-US" altLang="ko-KR" dirty="0"/>
          </a:p>
          <a:p>
            <a:endParaRPr lang="en-US" altLang="ko-KR" dirty="0"/>
          </a:p>
          <a:p>
            <a:endParaRPr lang="en-US" altLang="ko-KR" dirty="0"/>
          </a:p>
          <a:p>
            <a:pPr lvl="1"/>
            <a:r>
              <a:rPr lang="en-US" altLang="ko-KR" dirty="0"/>
              <a:t>MQTT – Publish </a:t>
            </a:r>
            <a:r>
              <a:rPr lang="ko-KR" altLang="en-US" dirty="0"/>
              <a:t>프로그램 동작 테스트</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lvl="1"/>
            <a:endParaRPr lang="ko-KR" altLang="en-US" dirty="0"/>
          </a:p>
        </p:txBody>
      </p:sp>
      <p:sp>
        <p:nvSpPr>
          <p:cNvPr id="9" name="모서리가 둥근 직사각형 8"/>
          <p:cNvSpPr/>
          <p:nvPr/>
        </p:nvSpPr>
        <p:spPr bwMode="auto">
          <a:xfrm>
            <a:off x="720476" y="1367880"/>
            <a:ext cx="9948377" cy="1008111"/>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b="1" dirty="0">
                <a:solidFill>
                  <a:schemeClr val="bg1">
                    <a:lumMod val="65000"/>
                  </a:schemeClr>
                </a:solidFill>
                <a:latin typeface="맑은 고딕" pitchFamily="50" charset="-127"/>
                <a:ea typeface="맑은 고딕" pitchFamily="50" charset="-127"/>
              </a:rPr>
              <a:t>#file name : pubBasic.py</a:t>
            </a:r>
          </a:p>
          <a:p>
            <a:r>
              <a:rPr lang="en-US" altLang="ko-KR" b="1" dirty="0">
                <a:solidFill>
                  <a:prstClr val="black"/>
                </a:solidFill>
                <a:latin typeface="맑은 고딕" pitchFamily="50" charset="-127"/>
                <a:ea typeface="맑은 고딕" pitchFamily="50" charset="-127"/>
              </a:rPr>
              <a:t>import </a:t>
            </a:r>
            <a:r>
              <a:rPr lang="en-US" altLang="ko-KR" b="1" dirty="0" err="1">
                <a:solidFill>
                  <a:prstClr val="black"/>
                </a:solidFill>
                <a:latin typeface="맑은 고딕" pitchFamily="50" charset="-127"/>
                <a:ea typeface="맑은 고딕" pitchFamily="50" charset="-127"/>
              </a:rPr>
              <a:t>paho.mqtt.publish</a:t>
            </a:r>
            <a:r>
              <a:rPr lang="en-US" altLang="ko-KR" b="1" dirty="0">
                <a:solidFill>
                  <a:prstClr val="black"/>
                </a:solidFill>
                <a:latin typeface="맑은 고딕" pitchFamily="50" charset="-127"/>
                <a:ea typeface="맑은 고딕" pitchFamily="50" charset="-127"/>
              </a:rPr>
              <a:t> as publish</a:t>
            </a:r>
          </a:p>
          <a:p>
            <a:r>
              <a:rPr lang="en-US" altLang="ko-KR" b="1" dirty="0" err="1">
                <a:solidFill>
                  <a:prstClr val="black"/>
                </a:solidFill>
                <a:latin typeface="맑은 고딕" pitchFamily="50" charset="-127"/>
                <a:ea typeface="맑은 고딕" pitchFamily="50" charset="-127"/>
              </a:rPr>
              <a:t>publish.single</a:t>
            </a:r>
            <a:r>
              <a:rPr lang="en-US" altLang="ko-KR" b="1" dirty="0">
                <a:solidFill>
                  <a:prstClr val="black"/>
                </a:solidFill>
                <a:latin typeface="맑은 고딕" pitchFamily="50" charset="-127"/>
                <a:ea typeface="맑은 고딕" pitchFamily="50" charset="-127"/>
              </a:rPr>
              <a:t>(“temp”, 21.1, hostname=“localhost”)</a:t>
            </a:r>
          </a:p>
        </p:txBody>
      </p:sp>
      <p:sp>
        <p:nvSpPr>
          <p:cNvPr id="7" name="모서리가 둥근 직사각형 6"/>
          <p:cNvSpPr/>
          <p:nvPr/>
        </p:nvSpPr>
        <p:spPr bwMode="auto">
          <a:xfrm>
            <a:off x="648469" y="2952055"/>
            <a:ext cx="4763801" cy="43204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b="1" dirty="0">
                <a:solidFill>
                  <a:prstClr val="black"/>
                </a:solidFill>
                <a:latin typeface="맑은 고딕" pitchFamily="50" charset="-127"/>
                <a:ea typeface="맑은 고딕" pitchFamily="50" charset="-127"/>
              </a:rPr>
              <a:t>$ python subBasic.py</a:t>
            </a:r>
          </a:p>
        </p:txBody>
      </p:sp>
      <p:sp>
        <p:nvSpPr>
          <p:cNvPr id="8" name="모서리가 둥근 직사각형 7"/>
          <p:cNvSpPr/>
          <p:nvPr/>
        </p:nvSpPr>
        <p:spPr bwMode="auto">
          <a:xfrm>
            <a:off x="5905053" y="2952055"/>
            <a:ext cx="4763801" cy="43204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b="1" dirty="0">
                <a:solidFill>
                  <a:prstClr val="black"/>
                </a:solidFill>
                <a:latin typeface="맑은 고딕" pitchFamily="50" charset="-127"/>
                <a:ea typeface="맑은 고딕" pitchFamily="50" charset="-127"/>
              </a:rPr>
              <a:t>$ python pubBasic.py</a:t>
            </a:r>
          </a:p>
        </p:txBody>
      </p:sp>
      <p:pic>
        <p:nvPicPr>
          <p:cNvPr id="4" name="그림 3">
            <a:extLst>
              <a:ext uri="{FF2B5EF4-FFF2-40B4-BE49-F238E27FC236}">
                <a16:creationId xmlns:a16="http://schemas.microsoft.com/office/drawing/2014/main" id="{AE6F7DD6-B392-4B75-A1AE-2FC377CFE6B3}"/>
              </a:ext>
            </a:extLst>
          </p:cNvPr>
          <p:cNvPicPr>
            <a:picLocks noChangeAspect="1"/>
          </p:cNvPicPr>
          <p:nvPr/>
        </p:nvPicPr>
        <p:blipFill>
          <a:blip r:embed="rId3"/>
          <a:stretch>
            <a:fillRect/>
          </a:stretch>
        </p:blipFill>
        <p:spPr>
          <a:xfrm>
            <a:off x="648469" y="3528119"/>
            <a:ext cx="7267575" cy="1504950"/>
          </a:xfrm>
          <a:prstGeom prst="rect">
            <a:avLst/>
          </a:prstGeom>
        </p:spPr>
      </p:pic>
      <p:pic>
        <p:nvPicPr>
          <p:cNvPr id="11" name="그림 10">
            <a:extLst>
              <a:ext uri="{FF2B5EF4-FFF2-40B4-BE49-F238E27FC236}">
                <a16:creationId xmlns:a16="http://schemas.microsoft.com/office/drawing/2014/main" id="{01D0DD20-43E8-49F0-9486-23634C367917}"/>
              </a:ext>
            </a:extLst>
          </p:cNvPr>
          <p:cNvPicPr>
            <a:picLocks noChangeAspect="1"/>
          </p:cNvPicPr>
          <p:nvPr/>
        </p:nvPicPr>
        <p:blipFill>
          <a:blip r:embed="rId4"/>
          <a:stretch>
            <a:fillRect/>
          </a:stretch>
        </p:blipFill>
        <p:spPr>
          <a:xfrm>
            <a:off x="3409029" y="4355372"/>
            <a:ext cx="7277100" cy="1533525"/>
          </a:xfrm>
          <a:prstGeom prst="rect">
            <a:avLst/>
          </a:prstGeom>
        </p:spPr>
      </p:pic>
    </p:spTree>
    <p:extLst>
      <p:ext uri="{BB962C8B-B14F-4D97-AF65-F5344CB8AC3E}">
        <p14:creationId xmlns:p14="http://schemas.microsoft.com/office/powerpoint/2010/main" val="273939548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err="1"/>
              <a:t>Mosquitto</a:t>
            </a:r>
            <a:r>
              <a:rPr lang="ko-KR" altLang="en-US" dirty="0"/>
              <a:t> 동작 확인</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174</a:t>
            </a:fld>
            <a:endParaRPr lang="en-US" dirty="0"/>
          </a:p>
        </p:txBody>
      </p:sp>
      <p:sp>
        <p:nvSpPr>
          <p:cNvPr id="5" name="내용 개체 틀 4"/>
          <p:cNvSpPr>
            <a:spLocks noGrp="1"/>
          </p:cNvSpPr>
          <p:nvPr>
            <p:ph sz="quarter" idx="11"/>
          </p:nvPr>
        </p:nvSpPr>
        <p:spPr/>
        <p:txBody>
          <a:bodyPr/>
          <a:lstStyle/>
          <a:p>
            <a:r>
              <a:rPr lang="en-US" altLang="ko-KR" dirty="0" err="1"/>
              <a:t>Mosquitto</a:t>
            </a:r>
            <a:r>
              <a:rPr lang="en-US" altLang="ko-KR" dirty="0"/>
              <a:t> Broker </a:t>
            </a:r>
            <a:r>
              <a:rPr lang="ko-KR" altLang="en-US" dirty="0"/>
              <a:t>동작 확인</a:t>
            </a:r>
            <a:endParaRPr lang="en-US" altLang="ko-KR" dirty="0"/>
          </a:p>
          <a:p>
            <a:pPr lvl="1"/>
            <a:r>
              <a:rPr lang="ko-KR" altLang="en-US" dirty="0"/>
              <a:t>원격지에 있는 외부 </a:t>
            </a:r>
            <a:r>
              <a:rPr lang="en-US" altLang="ko-KR" dirty="0"/>
              <a:t>broker </a:t>
            </a:r>
            <a:r>
              <a:rPr lang="ko-KR" altLang="en-US" dirty="0"/>
              <a:t>서버 활용</a:t>
            </a:r>
            <a:endParaRPr lang="en-US" altLang="ko-KR" dirty="0"/>
          </a:p>
          <a:p>
            <a:pPr lvl="1"/>
            <a:endParaRPr lang="en-US" altLang="ko-KR" dirty="0"/>
          </a:p>
          <a:p>
            <a:pPr lvl="1"/>
            <a:endParaRPr lang="en-US" altLang="ko-KR" dirty="0"/>
          </a:p>
          <a:p>
            <a:pPr lvl="1"/>
            <a:endParaRPr lang="en-US" altLang="ko-KR" dirty="0"/>
          </a:p>
          <a:p>
            <a:pPr lvl="1"/>
            <a:r>
              <a:rPr lang="ko-KR" altLang="en-US" dirty="0"/>
              <a:t>로컬 호스트</a:t>
            </a:r>
            <a:r>
              <a:rPr lang="en-US" altLang="ko-KR" dirty="0"/>
              <a:t>(</a:t>
            </a:r>
            <a:r>
              <a:rPr lang="ko-KR" altLang="en-US" dirty="0" err="1"/>
              <a:t>라즈베리파이</a:t>
            </a:r>
            <a:r>
              <a:rPr lang="en-US" altLang="ko-KR" dirty="0"/>
              <a:t>)</a:t>
            </a:r>
            <a:r>
              <a:rPr lang="ko-KR" altLang="en-US" dirty="0"/>
              <a:t>에 설치된 </a:t>
            </a:r>
            <a:r>
              <a:rPr lang="en-US" altLang="ko-KR" dirty="0"/>
              <a:t>Broker</a:t>
            </a:r>
            <a:r>
              <a:rPr lang="ko-KR" altLang="en-US" dirty="0"/>
              <a:t>를 활용</a:t>
            </a:r>
            <a:endParaRPr lang="en-US" altLang="ko-KR" dirty="0"/>
          </a:p>
          <a:p>
            <a:pPr lvl="1"/>
            <a:endParaRPr lang="en-US" altLang="ko-KR" dirty="0"/>
          </a:p>
          <a:p>
            <a:pPr lvl="1"/>
            <a:endParaRPr lang="en-US" altLang="ko-KR" dirty="0"/>
          </a:p>
          <a:p>
            <a:endParaRPr lang="en-US" altLang="ko-KR" dirty="0">
              <a:solidFill>
                <a:srgbClr val="FF0000"/>
              </a:solidFill>
            </a:endParaRPr>
          </a:p>
          <a:p>
            <a:endParaRPr lang="en-US" altLang="ko-KR" dirty="0">
              <a:solidFill>
                <a:srgbClr val="FF0000"/>
              </a:solidFill>
            </a:endParaRPr>
          </a:p>
          <a:p>
            <a:pPr marL="342900" lvl="1" indent="0">
              <a:buNone/>
            </a:pPr>
            <a:endParaRPr lang="en-US" altLang="ko-KR" dirty="0">
              <a:solidFill>
                <a:srgbClr val="FF0000"/>
              </a:solidFill>
            </a:endParaRPr>
          </a:p>
          <a:p>
            <a:pPr lvl="1"/>
            <a:endParaRPr lang="ko-KR" altLang="en-US" dirty="0"/>
          </a:p>
        </p:txBody>
      </p:sp>
      <p:sp>
        <p:nvSpPr>
          <p:cNvPr id="11" name="모서리가 둥근 직사각형 8">
            <a:extLst>
              <a:ext uri="{FF2B5EF4-FFF2-40B4-BE49-F238E27FC236}">
                <a16:creationId xmlns:a16="http://schemas.microsoft.com/office/drawing/2014/main" id="{07B7AAE7-EBEB-4D8D-B0CA-9AA767EFDA5A}"/>
              </a:ext>
            </a:extLst>
          </p:cNvPr>
          <p:cNvSpPr/>
          <p:nvPr/>
        </p:nvSpPr>
        <p:spPr bwMode="auto">
          <a:xfrm>
            <a:off x="883680" y="1362682"/>
            <a:ext cx="6185100" cy="309181"/>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mosquitto_sub</a:t>
            </a:r>
            <a:r>
              <a:rPr lang="en-US" altLang="ko-KR" sz="1400" b="1" dirty="0">
                <a:solidFill>
                  <a:prstClr val="black"/>
                </a:solidFill>
                <a:latin typeface="맑은 고딕" pitchFamily="50" charset="-127"/>
                <a:ea typeface="맑은 고딕" pitchFamily="50" charset="-127"/>
              </a:rPr>
              <a:t> –h broker.emqx.io –t </a:t>
            </a:r>
            <a:r>
              <a:rPr lang="en-US" altLang="ko-KR" sz="1400" b="1" dirty="0" err="1">
                <a:solidFill>
                  <a:prstClr val="black"/>
                </a:solidFill>
                <a:latin typeface="맑은 고딕" pitchFamily="50" charset="-127"/>
                <a:ea typeface="맑은 고딕" pitchFamily="50" charset="-127"/>
              </a:rPr>
              <a:t>sunmoon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ksp</a:t>
            </a:r>
            <a:endParaRPr lang="en-US" altLang="ko-KR" sz="1400" b="1" dirty="0">
              <a:solidFill>
                <a:prstClr val="black"/>
              </a:solidFill>
              <a:latin typeface="맑은 고딕" pitchFamily="50" charset="-127"/>
              <a:ea typeface="맑은 고딕" pitchFamily="50" charset="-127"/>
            </a:endParaRPr>
          </a:p>
        </p:txBody>
      </p:sp>
      <p:sp>
        <p:nvSpPr>
          <p:cNvPr id="12" name="모서리가 둥근 직사각형 9">
            <a:extLst>
              <a:ext uri="{FF2B5EF4-FFF2-40B4-BE49-F238E27FC236}">
                <a16:creationId xmlns:a16="http://schemas.microsoft.com/office/drawing/2014/main" id="{465246D2-E6DA-4D63-98D2-062056A5608F}"/>
              </a:ext>
            </a:extLst>
          </p:cNvPr>
          <p:cNvSpPr/>
          <p:nvPr/>
        </p:nvSpPr>
        <p:spPr bwMode="auto">
          <a:xfrm>
            <a:off x="883678" y="1762874"/>
            <a:ext cx="6185101" cy="266259"/>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mosquitto_pub</a:t>
            </a:r>
            <a:r>
              <a:rPr lang="en-US" altLang="ko-KR" sz="1400" b="1" dirty="0">
                <a:solidFill>
                  <a:prstClr val="black"/>
                </a:solidFill>
                <a:latin typeface="맑은 고딕" pitchFamily="50" charset="-127"/>
                <a:ea typeface="맑은 고딕" pitchFamily="50" charset="-127"/>
              </a:rPr>
              <a:t> –h broker.emqx.io –t </a:t>
            </a:r>
            <a:r>
              <a:rPr lang="en-US" altLang="ko-KR" sz="1400" b="1" dirty="0" err="1">
                <a:solidFill>
                  <a:prstClr val="black"/>
                </a:solidFill>
                <a:latin typeface="맑은 고딕" pitchFamily="50" charset="-127"/>
                <a:ea typeface="맑은 고딕" pitchFamily="50" charset="-127"/>
              </a:rPr>
              <a:t>sunmoon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ksp</a:t>
            </a:r>
            <a:r>
              <a:rPr lang="en-US" altLang="ko-KR" sz="1400" b="1" dirty="0">
                <a:solidFill>
                  <a:prstClr val="black"/>
                </a:solidFill>
                <a:latin typeface="맑은 고딕" pitchFamily="50" charset="-127"/>
                <a:ea typeface="맑은 고딕" pitchFamily="50" charset="-127"/>
              </a:rPr>
              <a:t> –m “</a:t>
            </a:r>
            <a:r>
              <a:rPr lang="en-US" altLang="ko-KR" sz="1400" b="1" dirty="0" err="1">
                <a:solidFill>
                  <a:prstClr val="black"/>
                </a:solidFill>
                <a:latin typeface="맑은 고딕" pitchFamily="50" charset="-127"/>
                <a:ea typeface="맑은 고딕" pitchFamily="50" charset="-127"/>
              </a:rPr>
              <a:t>kim</a:t>
            </a:r>
            <a:r>
              <a:rPr lang="en-US" altLang="ko-KR" sz="1400" b="1" dirty="0">
                <a:solidFill>
                  <a:prstClr val="black"/>
                </a:solidFill>
                <a:latin typeface="맑은 고딕" pitchFamily="50" charset="-127"/>
                <a:ea typeface="맑은 고딕" pitchFamily="50" charset="-127"/>
              </a:rPr>
              <a:t> sung </a:t>
            </a:r>
            <a:r>
              <a:rPr lang="en-US" altLang="ko-KR" sz="1400" b="1" dirty="0" err="1">
                <a:solidFill>
                  <a:prstClr val="black"/>
                </a:solidFill>
                <a:latin typeface="맑은 고딕" pitchFamily="50" charset="-127"/>
                <a:ea typeface="맑은 고딕" pitchFamily="50" charset="-127"/>
              </a:rPr>
              <a:t>pil</a:t>
            </a:r>
            <a:r>
              <a:rPr lang="en-US" altLang="ko-KR" sz="1400" b="1" dirty="0">
                <a:solidFill>
                  <a:prstClr val="black"/>
                </a:solidFill>
                <a:latin typeface="맑은 고딕" pitchFamily="50" charset="-127"/>
                <a:ea typeface="맑은 고딕" pitchFamily="50" charset="-127"/>
              </a:rPr>
              <a:t>”</a:t>
            </a:r>
          </a:p>
        </p:txBody>
      </p:sp>
      <p:sp>
        <p:nvSpPr>
          <p:cNvPr id="13" name="모서리가 둥근 직사각형 8">
            <a:extLst>
              <a:ext uri="{FF2B5EF4-FFF2-40B4-BE49-F238E27FC236}">
                <a16:creationId xmlns:a16="http://schemas.microsoft.com/office/drawing/2014/main" id="{D3B80915-0E4F-4F51-9D16-4C27A3CDE68E}"/>
              </a:ext>
            </a:extLst>
          </p:cNvPr>
          <p:cNvSpPr/>
          <p:nvPr/>
        </p:nvSpPr>
        <p:spPr bwMode="auto">
          <a:xfrm>
            <a:off x="870286" y="2630290"/>
            <a:ext cx="6185098" cy="266259"/>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 python subBasic.py</a:t>
            </a:r>
          </a:p>
        </p:txBody>
      </p:sp>
      <p:sp>
        <p:nvSpPr>
          <p:cNvPr id="14" name="모서리가 둥근 직사각형 9">
            <a:extLst>
              <a:ext uri="{FF2B5EF4-FFF2-40B4-BE49-F238E27FC236}">
                <a16:creationId xmlns:a16="http://schemas.microsoft.com/office/drawing/2014/main" id="{A979BC29-0F84-4260-AD27-AC709E09C710}"/>
              </a:ext>
            </a:extLst>
          </p:cNvPr>
          <p:cNvSpPr/>
          <p:nvPr/>
        </p:nvSpPr>
        <p:spPr bwMode="auto">
          <a:xfrm>
            <a:off x="870285" y="2939930"/>
            <a:ext cx="6185099" cy="266259"/>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 python pubBasic.py</a:t>
            </a:r>
          </a:p>
        </p:txBody>
      </p:sp>
      <p:pic>
        <p:nvPicPr>
          <p:cNvPr id="15" name="Picture 2" descr="MQTT의 Publish/Subscribe 개념">
            <a:extLst>
              <a:ext uri="{FF2B5EF4-FFF2-40B4-BE49-F238E27FC236}">
                <a16:creationId xmlns:a16="http://schemas.microsoft.com/office/drawing/2014/main" id="{AD6EDF09-F357-4EEE-BF67-1960B339C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939" y="2630290"/>
            <a:ext cx="3529719" cy="8258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MQTT의 Publish/Subscribe 개념">
            <a:extLst>
              <a:ext uri="{FF2B5EF4-FFF2-40B4-BE49-F238E27FC236}">
                <a16:creationId xmlns:a16="http://schemas.microsoft.com/office/drawing/2014/main" id="{7CC622A0-B136-4E6D-855C-428D7C412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939" y="1376861"/>
            <a:ext cx="3529719" cy="8258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8D24C9F-5FB7-478E-9019-AE53F9B1B468}"/>
              </a:ext>
            </a:extLst>
          </p:cNvPr>
          <p:cNvSpPr txBox="1"/>
          <p:nvPr/>
        </p:nvSpPr>
        <p:spPr>
          <a:xfrm>
            <a:off x="8635621" y="2353291"/>
            <a:ext cx="941840" cy="276999"/>
          </a:xfrm>
          <a:prstGeom prst="rect">
            <a:avLst/>
          </a:prstGeom>
          <a:noFill/>
        </p:spPr>
        <p:txBody>
          <a:bodyPr wrap="square" rtlCol="0">
            <a:spAutoFit/>
          </a:bodyPr>
          <a:lstStyle/>
          <a:p>
            <a:pPr algn="ctr"/>
            <a:r>
              <a:rPr lang="en-US" altLang="ko-KR" sz="1200" b="1" dirty="0"/>
              <a:t>localhost</a:t>
            </a:r>
            <a:endParaRPr lang="ko-KR" altLang="en-US" sz="1200" b="1" dirty="0"/>
          </a:p>
        </p:txBody>
      </p:sp>
      <p:sp>
        <p:nvSpPr>
          <p:cNvPr id="17" name="TextBox 16">
            <a:extLst>
              <a:ext uri="{FF2B5EF4-FFF2-40B4-BE49-F238E27FC236}">
                <a16:creationId xmlns:a16="http://schemas.microsoft.com/office/drawing/2014/main" id="{65271A88-5F6B-4FD4-81E7-4C0DDD695DED}"/>
              </a:ext>
            </a:extLst>
          </p:cNvPr>
          <p:cNvSpPr txBox="1"/>
          <p:nvPr/>
        </p:nvSpPr>
        <p:spPr>
          <a:xfrm>
            <a:off x="8501392" y="1079847"/>
            <a:ext cx="1253869" cy="276999"/>
          </a:xfrm>
          <a:prstGeom prst="rect">
            <a:avLst/>
          </a:prstGeom>
          <a:noFill/>
        </p:spPr>
        <p:txBody>
          <a:bodyPr wrap="none" rtlCol="0">
            <a:spAutoFit/>
          </a:bodyPr>
          <a:lstStyle/>
          <a:p>
            <a:r>
              <a:rPr lang="en-US" altLang="ko-KR" sz="1200" b="1" dirty="0"/>
              <a:t>broker.emqx.io</a:t>
            </a:r>
            <a:endParaRPr lang="ko-KR" altLang="en-US" sz="1200" b="1" dirty="0"/>
          </a:p>
        </p:txBody>
      </p:sp>
      <p:sp>
        <p:nvSpPr>
          <p:cNvPr id="4" name="폭발: 8pt 3">
            <a:extLst>
              <a:ext uri="{FF2B5EF4-FFF2-40B4-BE49-F238E27FC236}">
                <a16:creationId xmlns:a16="http://schemas.microsoft.com/office/drawing/2014/main" id="{5ED957D2-D0D5-9807-0ED9-DA0B0D8ACDE7}"/>
              </a:ext>
            </a:extLst>
          </p:cNvPr>
          <p:cNvSpPr/>
          <p:nvPr/>
        </p:nvSpPr>
        <p:spPr>
          <a:xfrm>
            <a:off x="2664693" y="3456111"/>
            <a:ext cx="6408712" cy="2069478"/>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rgbClr val="FF0000"/>
                </a:solidFill>
              </a:rPr>
              <a:t>아무나</a:t>
            </a:r>
            <a:r>
              <a:rPr lang="en-US" altLang="ko-KR" sz="1600" dirty="0">
                <a:solidFill>
                  <a:srgbClr val="FF0000"/>
                </a:solidFill>
              </a:rPr>
              <a:t>(anonymous)</a:t>
            </a:r>
            <a:r>
              <a:rPr lang="ko-KR" altLang="en-US" sz="1600" dirty="0">
                <a:solidFill>
                  <a:srgbClr val="FF0000"/>
                </a:solidFill>
              </a:rPr>
              <a:t>나 다 </a:t>
            </a:r>
            <a:r>
              <a:rPr lang="en-US" altLang="ko-KR" sz="1600" dirty="0">
                <a:solidFill>
                  <a:srgbClr val="FF0000"/>
                </a:solidFill>
              </a:rPr>
              <a:t>Broker</a:t>
            </a:r>
            <a:r>
              <a:rPr lang="ko-KR" altLang="en-US" sz="1600" dirty="0">
                <a:solidFill>
                  <a:srgbClr val="FF0000"/>
                </a:solidFill>
              </a:rPr>
              <a:t>에 </a:t>
            </a:r>
            <a:r>
              <a:rPr lang="en-US" altLang="ko-KR" sz="1600" dirty="0">
                <a:solidFill>
                  <a:srgbClr val="FF0000"/>
                </a:solidFill>
              </a:rPr>
              <a:t>publish</a:t>
            </a:r>
            <a:r>
              <a:rPr lang="ko-KR" altLang="en-US" sz="1600" dirty="0">
                <a:solidFill>
                  <a:srgbClr val="FF0000"/>
                </a:solidFill>
              </a:rPr>
              <a:t>하고 </a:t>
            </a:r>
            <a:r>
              <a:rPr lang="en-US" altLang="ko-KR" sz="1600" dirty="0">
                <a:solidFill>
                  <a:srgbClr val="FF0000"/>
                </a:solidFill>
              </a:rPr>
              <a:t>subscribe </a:t>
            </a:r>
            <a:r>
              <a:rPr lang="ko-KR" altLang="en-US" sz="1600" dirty="0">
                <a:solidFill>
                  <a:srgbClr val="FF0000"/>
                </a:solidFill>
              </a:rPr>
              <a:t>할 수 있다</a:t>
            </a:r>
            <a:r>
              <a:rPr lang="en-US" altLang="ko-KR" sz="1600" dirty="0">
                <a:solidFill>
                  <a:srgbClr val="FF0000"/>
                </a:solidFill>
              </a:rPr>
              <a:t>?</a:t>
            </a:r>
          </a:p>
        </p:txBody>
      </p:sp>
    </p:spTree>
    <p:extLst>
      <p:ext uri="{BB962C8B-B14F-4D97-AF65-F5344CB8AC3E}">
        <p14:creationId xmlns:p14="http://schemas.microsoft.com/office/powerpoint/2010/main" val="10626451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Raspberry</a:t>
            </a:r>
            <a:r>
              <a:rPr lang="ko-KR" altLang="en-US" dirty="0"/>
              <a:t>에서 </a:t>
            </a:r>
            <a:r>
              <a:rPr lang="en-US" altLang="ko-KR" dirty="0" err="1"/>
              <a:t>Mosquitto</a:t>
            </a:r>
            <a:r>
              <a:rPr lang="ko-KR" altLang="en-US" dirty="0"/>
              <a:t> </a:t>
            </a:r>
            <a:r>
              <a:rPr lang="en-US" altLang="ko-KR" dirty="0"/>
              <a:t>Broker </a:t>
            </a:r>
            <a:r>
              <a:rPr lang="ko-KR" altLang="en-US" dirty="0"/>
              <a:t>설정</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175</a:t>
            </a:fld>
            <a:endParaRPr lang="en-US" dirty="0"/>
          </a:p>
        </p:txBody>
      </p:sp>
      <p:sp>
        <p:nvSpPr>
          <p:cNvPr id="5" name="내용 개체 틀 4"/>
          <p:cNvSpPr>
            <a:spLocks noGrp="1"/>
          </p:cNvSpPr>
          <p:nvPr>
            <p:ph sz="quarter" idx="11"/>
          </p:nvPr>
        </p:nvSpPr>
        <p:spPr/>
        <p:txBody>
          <a:bodyPr/>
          <a:lstStyle/>
          <a:p>
            <a:r>
              <a:rPr lang="en-US" altLang="ko-KR" dirty="0" err="1"/>
              <a:t>Mosquitto</a:t>
            </a:r>
            <a:r>
              <a:rPr lang="en-US" altLang="ko-KR" dirty="0"/>
              <a:t> Broker </a:t>
            </a:r>
            <a:r>
              <a:rPr lang="ko-KR" altLang="en-US" dirty="0"/>
              <a:t>설정</a:t>
            </a:r>
            <a:endParaRPr lang="en-US" altLang="ko-KR" dirty="0"/>
          </a:p>
          <a:p>
            <a:pPr lvl="1"/>
            <a:r>
              <a:rPr lang="en-US" altLang="ko-KR" dirty="0" err="1">
                <a:solidFill>
                  <a:srgbClr val="00B050"/>
                </a:solidFill>
              </a:rPr>
              <a:t>ship@bach</a:t>
            </a:r>
            <a:r>
              <a:rPr lang="en-US" altLang="ko-KR" dirty="0"/>
              <a:t>: </a:t>
            </a:r>
            <a:r>
              <a:rPr lang="en-US" altLang="ko-KR" dirty="0">
                <a:solidFill>
                  <a:schemeClr val="accent1"/>
                </a:solidFill>
              </a:rPr>
              <a:t>~ $ cd</a:t>
            </a:r>
            <a:r>
              <a:rPr lang="ko-KR" altLang="en-US" dirty="0">
                <a:solidFill>
                  <a:schemeClr val="accent1"/>
                </a:solidFill>
              </a:rPr>
              <a:t> </a:t>
            </a:r>
            <a:r>
              <a:rPr lang="en-US" altLang="ko-KR" dirty="0"/>
              <a:t>/</a:t>
            </a:r>
            <a:r>
              <a:rPr lang="en-US" altLang="ko-KR" dirty="0" err="1"/>
              <a:t>etc</a:t>
            </a:r>
            <a:r>
              <a:rPr lang="en-US" altLang="ko-KR" dirty="0"/>
              <a:t>/mosquito/</a:t>
            </a:r>
            <a:r>
              <a:rPr lang="en-US" altLang="ko-KR" dirty="0" err="1"/>
              <a:t>conf.d</a:t>
            </a:r>
            <a:endParaRPr lang="en-US" altLang="ko-KR" dirty="0"/>
          </a:p>
          <a:p>
            <a:pPr lvl="2"/>
            <a:r>
              <a:rPr lang="en-US" altLang="ko-KR" dirty="0" err="1">
                <a:solidFill>
                  <a:srgbClr val="00B050"/>
                </a:solidFill>
              </a:rPr>
              <a:t>ship@bach</a:t>
            </a:r>
            <a:r>
              <a:rPr lang="en-US" altLang="ko-KR" dirty="0"/>
              <a:t>: </a:t>
            </a:r>
            <a:r>
              <a:rPr lang="en-US" altLang="ko-KR" dirty="0">
                <a:solidFill>
                  <a:schemeClr val="accent1"/>
                </a:solidFill>
              </a:rPr>
              <a:t>~ $ ls</a:t>
            </a:r>
          </a:p>
          <a:p>
            <a:pPr lvl="2"/>
            <a:r>
              <a:rPr lang="en-US" altLang="ko-KR" dirty="0" err="1">
                <a:solidFill>
                  <a:srgbClr val="00B050"/>
                </a:solidFill>
              </a:rPr>
              <a:t>ship@bach</a:t>
            </a:r>
            <a:r>
              <a:rPr lang="en-US" altLang="ko-KR" dirty="0"/>
              <a:t>: </a:t>
            </a:r>
            <a:r>
              <a:rPr lang="en-US" altLang="ko-KR" dirty="0">
                <a:solidFill>
                  <a:schemeClr val="accent1"/>
                </a:solidFill>
              </a:rPr>
              <a:t>~ $ nano README</a:t>
            </a:r>
          </a:p>
          <a:p>
            <a:pPr lvl="3"/>
            <a:r>
              <a:rPr lang="en-US" altLang="ko-KR" dirty="0">
                <a:solidFill>
                  <a:schemeClr val="accent1"/>
                </a:solidFill>
              </a:rPr>
              <a:t>“Any files placed in this directory that have a .conf ending will be loaded as config files by the broker. Use this to make you local config.</a:t>
            </a:r>
          </a:p>
          <a:p>
            <a:pPr lvl="1"/>
            <a:r>
              <a:rPr lang="en-US" altLang="ko-KR" dirty="0" err="1">
                <a:solidFill>
                  <a:srgbClr val="00B050"/>
                </a:solidFill>
              </a:rPr>
              <a:t>ship@bach</a:t>
            </a:r>
            <a:r>
              <a:rPr lang="en-US" altLang="ko-KR" dirty="0"/>
              <a:t>:</a:t>
            </a:r>
            <a:r>
              <a:rPr lang="en-US" altLang="ko-KR" dirty="0">
                <a:solidFill>
                  <a:schemeClr val="accent1"/>
                </a:solidFill>
              </a:rPr>
              <a:t>/</a:t>
            </a:r>
            <a:r>
              <a:rPr lang="en-US" altLang="ko-KR" dirty="0" err="1">
                <a:solidFill>
                  <a:schemeClr val="accent1"/>
                </a:solidFill>
              </a:rPr>
              <a:t>etc</a:t>
            </a:r>
            <a:r>
              <a:rPr lang="en-US" altLang="ko-KR" dirty="0">
                <a:solidFill>
                  <a:schemeClr val="accent1"/>
                </a:solidFill>
              </a:rPr>
              <a:t>/</a:t>
            </a:r>
            <a:r>
              <a:rPr lang="en-US" altLang="ko-KR" dirty="0" err="1">
                <a:solidFill>
                  <a:schemeClr val="accent1"/>
                </a:solidFill>
              </a:rPr>
              <a:t>mosquitto</a:t>
            </a:r>
            <a:r>
              <a:rPr lang="en-US" altLang="ko-KR" dirty="0">
                <a:solidFill>
                  <a:schemeClr val="accent1"/>
                </a:solidFill>
              </a:rPr>
              <a:t>/</a:t>
            </a:r>
            <a:r>
              <a:rPr lang="en-US" altLang="ko-KR" dirty="0" err="1">
                <a:solidFill>
                  <a:schemeClr val="accent1"/>
                </a:solidFill>
              </a:rPr>
              <a:t>conf.d</a:t>
            </a:r>
            <a:r>
              <a:rPr lang="en-US" altLang="ko-KR" dirty="0">
                <a:solidFill>
                  <a:schemeClr val="accent1"/>
                </a:solidFill>
              </a:rPr>
              <a:t> $ </a:t>
            </a:r>
            <a:r>
              <a:rPr lang="en-US" altLang="ko-KR" dirty="0" err="1"/>
              <a:t>sudo</a:t>
            </a:r>
            <a:r>
              <a:rPr lang="en-US" altLang="ko-KR" dirty="0"/>
              <a:t> nano </a:t>
            </a:r>
            <a:r>
              <a:rPr lang="en-US" altLang="ko-KR" dirty="0" err="1"/>
              <a:t>my.conf</a:t>
            </a:r>
            <a:endParaRPr lang="en-US" altLang="ko-KR" dirty="0"/>
          </a:p>
          <a:p>
            <a:pPr lvl="2"/>
            <a:r>
              <a:rPr lang="en-US" altLang="ko-KR" dirty="0" err="1"/>
              <a:t>my</a:t>
            </a:r>
            <a:r>
              <a:rPr lang="en-US" altLang="ko-KR" dirty="0" err="1">
                <a:solidFill>
                  <a:srgbClr val="FF0000"/>
                </a:solidFill>
              </a:rPr>
              <a:t>.conf</a:t>
            </a:r>
            <a:r>
              <a:rPr lang="en-US" altLang="ko-KR" dirty="0"/>
              <a:t>	: </a:t>
            </a:r>
            <a:r>
              <a:rPr lang="ko-KR" altLang="en-US" dirty="0"/>
              <a:t>확장자는 꼭 </a:t>
            </a:r>
            <a:r>
              <a:rPr lang="en-US" altLang="ko-KR" dirty="0"/>
              <a:t>.conf</a:t>
            </a:r>
            <a:r>
              <a:rPr lang="ko-KR" altLang="en-US" dirty="0"/>
              <a:t>로 생성할 것</a:t>
            </a:r>
            <a:endParaRPr lang="en-US" altLang="ko-KR" dirty="0"/>
          </a:p>
          <a:p>
            <a:pPr lvl="2"/>
            <a:r>
              <a:rPr lang="ko-KR" altLang="en-US" dirty="0"/>
              <a:t>아래 세 줄 입력</a:t>
            </a:r>
            <a:endParaRPr lang="en-US" altLang="ko-KR" dirty="0"/>
          </a:p>
          <a:p>
            <a:pPr lvl="3"/>
            <a:r>
              <a:rPr lang="en-US" altLang="ko-KR" dirty="0" err="1"/>
              <a:t>allow_anonymous</a:t>
            </a:r>
            <a:r>
              <a:rPr lang="en-US" altLang="ko-KR" dirty="0"/>
              <a:t> false</a:t>
            </a:r>
          </a:p>
          <a:p>
            <a:pPr lvl="4"/>
            <a:r>
              <a:rPr lang="ko-KR" altLang="en-US" dirty="0"/>
              <a:t>아무나 접속</a:t>
            </a:r>
            <a:r>
              <a:rPr lang="en-US" altLang="ko-KR" dirty="0"/>
              <a:t>(pub, sub)</a:t>
            </a:r>
            <a:r>
              <a:rPr lang="ko-KR" altLang="en-US" dirty="0"/>
              <a:t>하는 것을 허용하지 않음</a:t>
            </a:r>
            <a:endParaRPr lang="en-US" altLang="ko-KR" dirty="0"/>
          </a:p>
          <a:p>
            <a:pPr lvl="3"/>
            <a:r>
              <a:rPr lang="en-US" altLang="ko-KR" dirty="0" err="1"/>
              <a:t>password_file</a:t>
            </a:r>
            <a:r>
              <a:rPr lang="en-US" altLang="ko-KR" dirty="0"/>
              <a:t> /</a:t>
            </a:r>
            <a:r>
              <a:rPr lang="en-US" altLang="ko-KR" dirty="0" err="1"/>
              <a:t>etc</a:t>
            </a:r>
            <a:r>
              <a:rPr lang="en-US" altLang="ko-KR" dirty="0"/>
              <a:t>/</a:t>
            </a:r>
            <a:r>
              <a:rPr lang="en-US" altLang="ko-KR" dirty="0" err="1"/>
              <a:t>mosquitto</a:t>
            </a:r>
            <a:r>
              <a:rPr lang="en-US" altLang="ko-KR" dirty="0"/>
              <a:t>/</a:t>
            </a:r>
            <a:r>
              <a:rPr lang="en-US" altLang="ko-KR" dirty="0" err="1"/>
              <a:t>passwordfile</a:t>
            </a:r>
            <a:endParaRPr lang="en-US" altLang="ko-KR" dirty="0"/>
          </a:p>
          <a:p>
            <a:pPr lvl="4"/>
            <a:r>
              <a:rPr lang="ko-KR" altLang="en-US" dirty="0"/>
              <a:t>패스워드 파일을 지정</a:t>
            </a:r>
            <a:endParaRPr lang="en-US" altLang="ko-KR" dirty="0"/>
          </a:p>
          <a:p>
            <a:pPr lvl="3"/>
            <a:r>
              <a:rPr lang="en-US" altLang="ko-KR" dirty="0" err="1">
                <a:solidFill>
                  <a:srgbClr val="FF0000"/>
                </a:solidFill>
              </a:rPr>
              <a:t>use_username_as_clientid</a:t>
            </a:r>
            <a:r>
              <a:rPr lang="en-US" altLang="ko-KR" dirty="0">
                <a:solidFill>
                  <a:srgbClr val="FF0000"/>
                </a:solidFill>
              </a:rPr>
              <a:t> true</a:t>
            </a:r>
          </a:p>
          <a:p>
            <a:pPr lvl="4"/>
            <a:r>
              <a:rPr lang="en-US" altLang="ko-KR" dirty="0"/>
              <a:t>Username</a:t>
            </a:r>
            <a:r>
              <a:rPr lang="ko-KR" altLang="en-US" dirty="0"/>
              <a:t>를 </a:t>
            </a:r>
            <a:r>
              <a:rPr lang="en-US" altLang="ko-KR" dirty="0" err="1"/>
              <a:t>clientid</a:t>
            </a:r>
            <a:r>
              <a:rPr lang="ko-KR" altLang="en-US" dirty="0"/>
              <a:t>로 사용함</a:t>
            </a:r>
            <a:r>
              <a:rPr lang="en-US" altLang="ko-KR" dirty="0"/>
              <a:t>.</a:t>
            </a:r>
          </a:p>
          <a:p>
            <a:pPr lvl="2"/>
            <a:r>
              <a:rPr lang="ko-KR" altLang="en-US" dirty="0">
                <a:solidFill>
                  <a:schemeClr val="accent6">
                    <a:lumMod val="75000"/>
                  </a:schemeClr>
                </a:solidFill>
              </a:rPr>
              <a:t>저장</a:t>
            </a:r>
            <a:r>
              <a:rPr lang="en-US" altLang="ko-KR" dirty="0"/>
              <a:t>/</a:t>
            </a:r>
            <a:r>
              <a:rPr lang="ko-KR" altLang="en-US" dirty="0">
                <a:solidFill>
                  <a:srgbClr val="00B050"/>
                </a:solidFill>
              </a:rPr>
              <a:t>종료</a:t>
            </a:r>
            <a:r>
              <a:rPr lang="en-US" altLang="ko-KR" dirty="0"/>
              <a:t> 	:  </a:t>
            </a:r>
            <a:r>
              <a:rPr lang="en-US" altLang="ko-KR" dirty="0" err="1">
                <a:solidFill>
                  <a:schemeClr val="accent6">
                    <a:lumMod val="75000"/>
                  </a:schemeClr>
                </a:solidFill>
              </a:rPr>
              <a:t>Ctrl+o</a:t>
            </a:r>
            <a:r>
              <a:rPr lang="en-US" altLang="ko-KR" dirty="0">
                <a:solidFill>
                  <a:schemeClr val="accent6">
                    <a:lumMod val="75000"/>
                  </a:schemeClr>
                </a:solidFill>
              </a:rPr>
              <a:t>, y</a:t>
            </a:r>
            <a:r>
              <a:rPr lang="en-US" altLang="ko-KR" dirty="0"/>
              <a:t> </a:t>
            </a:r>
            <a:r>
              <a:rPr lang="en-US" altLang="ko-KR" dirty="0">
                <a:solidFill>
                  <a:schemeClr val="bg1">
                    <a:lumMod val="65000"/>
                  </a:schemeClr>
                </a:solidFill>
              </a:rPr>
              <a:t>[Enter]</a:t>
            </a:r>
            <a:r>
              <a:rPr lang="en-US" altLang="ko-KR" dirty="0"/>
              <a:t>, </a:t>
            </a:r>
            <a:r>
              <a:rPr lang="en-US" altLang="ko-KR" dirty="0" err="1">
                <a:solidFill>
                  <a:srgbClr val="00B050"/>
                </a:solidFill>
              </a:rPr>
              <a:t>Ctrl+x</a:t>
            </a:r>
            <a:endParaRPr lang="en-US" altLang="ko-KR" dirty="0">
              <a:solidFill>
                <a:srgbClr val="00B050"/>
              </a:solidFill>
            </a:endParaRPr>
          </a:p>
          <a:p>
            <a:pPr marL="0" indent="0">
              <a:buNone/>
            </a:pPr>
            <a:endParaRPr lang="en-US" altLang="ko-KR" dirty="0"/>
          </a:p>
        </p:txBody>
      </p:sp>
      <p:pic>
        <p:nvPicPr>
          <p:cNvPr id="10" name="그림 9">
            <a:extLst>
              <a:ext uri="{FF2B5EF4-FFF2-40B4-BE49-F238E27FC236}">
                <a16:creationId xmlns:a16="http://schemas.microsoft.com/office/drawing/2014/main" id="{40C2056A-8F85-4735-B52E-E099AFF61928}"/>
              </a:ext>
            </a:extLst>
          </p:cNvPr>
          <p:cNvPicPr>
            <a:picLocks noChangeAspect="1"/>
          </p:cNvPicPr>
          <p:nvPr/>
        </p:nvPicPr>
        <p:blipFill>
          <a:blip r:embed="rId3"/>
          <a:stretch>
            <a:fillRect/>
          </a:stretch>
        </p:blipFill>
        <p:spPr>
          <a:xfrm>
            <a:off x="6409109" y="3024063"/>
            <a:ext cx="4180422" cy="1669409"/>
          </a:xfrm>
          <a:prstGeom prst="rect">
            <a:avLst/>
          </a:prstGeom>
        </p:spPr>
      </p:pic>
    </p:spTree>
    <p:extLst>
      <p:ext uri="{BB962C8B-B14F-4D97-AF65-F5344CB8AC3E}">
        <p14:creationId xmlns:p14="http://schemas.microsoft.com/office/powerpoint/2010/main" val="3850316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Raspberry</a:t>
            </a:r>
            <a:r>
              <a:rPr lang="ko-KR" altLang="en-US" dirty="0"/>
              <a:t>에서 </a:t>
            </a:r>
            <a:r>
              <a:rPr lang="en-US" altLang="ko-KR" dirty="0" err="1"/>
              <a:t>Mosquitto</a:t>
            </a:r>
            <a:r>
              <a:rPr lang="ko-KR" altLang="en-US" dirty="0"/>
              <a:t> </a:t>
            </a:r>
            <a:r>
              <a:rPr lang="en-US" altLang="ko-KR" dirty="0"/>
              <a:t>Broker </a:t>
            </a:r>
            <a:r>
              <a:rPr lang="ko-KR" altLang="en-US" dirty="0"/>
              <a:t>설정</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176</a:t>
            </a:fld>
            <a:endParaRPr lang="en-US" dirty="0"/>
          </a:p>
        </p:txBody>
      </p:sp>
      <p:sp>
        <p:nvSpPr>
          <p:cNvPr id="5" name="내용 개체 틀 4"/>
          <p:cNvSpPr>
            <a:spLocks noGrp="1"/>
          </p:cNvSpPr>
          <p:nvPr>
            <p:ph sz="quarter" idx="11"/>
          </p:nvPr>
        </p:nvSpPr>
        <p:spPr/>
        <p:txBody>
          <a:bodyPr/>
          <a:lstStyle/>
          <a:p>
            <a:r>
              <a:rPr lang="en-US" altLang="ko-KR" dirty="0" err="1"/>
              <a:t>Mosquittio</a:t>
            </a:r>
            <a:r>
              <a:rPr lang="en-US" altLang="ko-KR" dirty="0"/>
              <a:t> </a:t>
            </a:r>
            <a:r>
              <a:rPr lang="ko-KR" altLang="en-US" dirty="0"/>
              <a:t>사용자 </a:t>
            </a:r>
            <a:r>
              <a:rPr lang="en-US" altLang="ko-KR" dirty="0"/>
              <a:t>ID </a:t>
            </a:r>
            <a:r>
              <a:rPr lang="ko-KR" altLang="en-US" dirty="0"/>
              <a:t>생성</a:t>
            </a:r>
            <a:endParaRPr lang="en-US" altLang="ko-KR" dirty="0"/>
          </a:p>
          <a:p>
            <a:pPr lvl="1"/>
            <a:r>
              <a:rPr lang="en-US" altLang="ko-KR" dirty="0"/>
              <a:t>Password </a:t>
            </a:r>
            <a:r>
              <a:rPr lang="ko-KR" altLang="en-US" dirty="0"/>
              <a:t>파일 생성</a:t>
            </a:r>
            <a:endParaRPr lang="en-US" altLang="ko-KR" dirty="0"/>
          </a:p>
          <a:p>
            <a:pPr lvl="2"/>
            <a:r>
              <a:rPr lang="en-US" altLang="ko-KR" dirty="0" err="1">
                <a:solidFill>
                  <a:srgbClr val="00B050"/>
                </a:solidFill>
              </a:rPr>
              <a:t>pi@raspberrypi</a:t>
            </a:r>
            <a:r>
              <a:rPr lang="en-US" altLang="ko-KR" dirty="0"/>
              <a:t>:</a:t>
            </a:r>
            <a:r>
              <a:rPr lang="en-US" altLang="ko-KR" dirty="0">
                <a:solidFill>
                  <a:schemeClr val="accent1"/>
                </a:solidFill>
              </a:rPr>
              <a:t>/</a:t>
            </a:r>
            <a:r>
              <a:rPr lang="en-US" altLang="ko-KR" dirty="0" err="1">
                <a:solidFill>
                  <a:schemeClr val="accent1"/>
                </a:solidFill>
              </a:rPr>
              <a:t>etc</a:t>
            </a:r>
            <a:r>
              <a:rPr lang="en-US" altLang="ko-KR" dirty="0">
                <a:solidFill>
                  <a:schemeClr val="accent1"/>
                </a:solidFill>
              </a:rPr>
              <a:t>/</a:t>
            </a:r>
            <a:r>
              <a:rPr lang="en-US" altLang="ko-KR" dirty="0" err="1">
                <a:solidFill>
                  <a:schemeClr val="accent1"/>
                </a:solidFill>
              </a:rPr>
              <a:t>mosquitto</a:t>
            </a:r>
            <a:r>
              <a:rPr lang="en-US" altLang="ko-KR" dirty="0">
                <a:solidFill>
                  <a:schemeClr val="accent1"/>
                </a:solidFill>
              </a:rPr>
              <a:t> $</a:t>
            </a:r>
            <a:r>
              <a:rPr lang="en-US" altLang="ko-KR" dirty="0"/>
              <a:t> </a:t>
            </a:r>
            <a:r>
              <a:rPr lang="en-US" altLang="ko-KR" dirty="0" err="1">
                <a:solidFill>
                  <a:srgbClr val="FF0000"/>
                </a:solidFill>
              </a:rPr>
              <a:t>sudo</a:t>
            </a:r>
            <a:r>
              <a:rPr lang="en-US" altLang="ko-KR" dirty="0">
                <a:solidFill>
                  <a:schemeClr val="accent1"/>
                </a:solidFill>
              </a:rPr>
              <a:t> </a:t>
            </a:r>
            <a:r>
              <a:rPr lang="en-US" altLang="ko-KR" dirty="0"/>
              <a:t>nano </a:t>
            </a:r>
            <a:r>
              <a:rPr lang="en-US" altLang="ko-KR" dirty="0" err="1"/>
              <a:t>passwordfile</a:t>
            </a:r>
            <a:endParaRPr lang="en-US" altLang="ko-KR" dirty="0"/>
          </a:p>
          <a:p>
            <a:pPr lvl="2"/>
            <a:r>
              <a:rPr lang="ko-KR" altLang="en-US" dirty="0"/>
              <a:t>아래 세 줄 입력 후 저장</a:t>
            </a:r>
            <a:endParaRPr lang="en-US" altLang="ko-KR" dirty="0"/>
          </a:p>
          <a:p>
            <a:pPr lvl="3"/>
            <a:r>
              <a:rPr lang="en-US" altLang="ko-KR" dirty="0"/>
              <a:t>mqtt_phirippa:1234</a:t>
            </a:r>
          </a:p>
          <a:p>
            <a:pPr lvl="3"/>
            <a:r>
              <a:rPr lang="en-US" altLang="ko-KR" dirty="0"/>
              <a:t>mqtt_riatech:1234</a:t>
            </a:r>
          </a:p>
          <a:p>
            <a:pPr lvl="3"/>
            <a:r>
              <a:rPr lang="en-US" altLang="ko-KR" dirty="0"/>
              <a:t>mqtt_riatechchief:1234</a:t>
            </a:r>
          </a:p>
          <a:p>
            <a:pPr lvl="3"/>
            <a:r>
              <a:rPr lang="en-US" altLang="ko-KR" dirty="0"/>
              <a:t>mqtt_ship:1234</a:t>
            </a:r>
          </a:p>
          <a:p>
            <a:pPr lvl="1"/>
            <a:r>
              <a:rPr lang="en-US" altLang="ko-KR" dirty="0" err="1"/>
              <a:t>Mosquitto</a:t>
            </a:r>
            <a:r>
              <a:rPr lang="en-US" altLang="ko-KR" dirty="0"/>
              <a:t> Broker</a:t>
            </a:r>
            <a:r>
              <a:rPr lang="ko-KR" altLang="en-US" dirty="0"/>
              <a:t>의 </a:t>
            </a:r>
            <a:r>
              <a:rPr lang="en-US" altLang="ko-KR" dirty="0"/>
              <a:t>password </a:t>
            </a:r>
            <a:r>
              <a:rPr lang="ko-KR" altLang="en-US" dirty="0"/>
              <a:t>파일 암호화</a:t>
            </a:r>
            <a:r>
              <a:rPr lang="en-US" altLang="ko-KR" dirty="0"/>
              <a:t>(encrypt)</a:t>
            </a:r>
          </a:p>
          <a:p>
            <a:pPr lvl="2"/>
            <a:r>
              <a:rPr lang="en-US" altLang="ko-KR" dirty="0" err="1">
                <a:solidFill>
                  <a:srgbClr val="00B050"/>
                </a:solidFill>
              </a:rPr>
              <a:t>pi@raspberrypi</a:t>
            </a:r>
            <a:r>
              <a:rPr lang="en-US" altLang="ko-KR" dirty="0"/>
              <a:t>:</a:t>
            </a:r>
            <a:r>
              <a:rPr lang="en-US" altLang="ko-KR" dirty="0">
                <a:solidFill>
                  <a:schemeClr val="accent1"/>
                </a:solidFill>
              </a:rPr>
              <a:t>/</a:t>
            </a:r>
            <a:r>
              <a:rPr lang="en-US" altLang="ko-KR" dirty="0" err="1">
                <a:solidFill>
                  <a:schemeClr val="accent1"/>
                </a:solidFill>
              </a:rPr>
              <a:t>etc</a:t>
            </a:r>
            <a:r>
              <a:rPr lang="en-US" altLang="ko-KR" dirty="0">
                <a:solidFill>
                  <a:schemeClr val="accent1"/>
                </a:solidFill>
              </a:rPr>
              <a:t>/</a:t>
            </a:r>
            <a:r>
              <a:rPr lang="en-US" altLang="ko-KR" dirty="0" err="1">
                <a:solidFill>
                  <a:schemeClr val="accent1"/>
                </a:solidFill>
              </a:rPr>
              <a:t>mosquitto</a:t>
            </a:r>
            <a:r>
              <a:rPr lang="en-US" altLang="ko-KR" dirty="0">
                <a:solidFill>
                  <a:schemeClr val="accent1"/>
                </a:solidFill>
              </a:rPr>
              <a:t> $ </a:t>
            </a:r>
            <a:r>
              <a:rPr lang="en-US" altLang="ko-KR" dirty="0" err="1">
                <a:solidFill>
                  <a:srgbClr val="FF0000"/>
                </a:solidFill>
              </a:rPr>
              <a:t>sudo</a:t>
            </a:r>
            <a:r>
              <a:rPr lang="en-US" altLang="ko-KR" dirty="0">
                <a:solidFill>
                  <a:schemeClr val="accent1"/>
                </a:solidFill>
              </a:rPr>
              <a:t> </a:t>
            </a:r>
            <a:r>
              <a:rPr lang="en-US" altLang="ko-KR" dirty="0" err="1"/>
              <a:t>mosquitto_passwd</a:t>
            </a:r>
            <a:r>
              <a:rPr lang="en-US" altLang="ko-KR" dirty="0"/>
              <a:t> –U </a:t>
            </a:r>
            <a:r>
              <a:rPr lang="en-US" altLang="ko-KR" dirty="0" err="1"/>
              <a:t>passwordfile</a:t>
            </a:r>
            <a:endParaRPr lang="en-US" altLang="ko-KR" dirty="0"/>
          </a:p>
          <a:p>
            <a:pPr lvl="3"/>
            <a:r>
              <a:rPr lang="ko-KR" altLang="en-US" dirty="0"/>
              <a:t>암호화 확인 </a:t>
            </a:r>
            <a:r>
              <a:rPr lang="en-US" altLang="ko-KR" dirty="0">
                <a:sym typeface="Wingdings" panose="05000000000000000000" pitchFamily="2" charset="2"/>
              </a:rPr>
              <a:t> </a:t>
            </a:r>
            <a:r>
              <a:rPr lang="en-US" altLang="ko-KR" dirty="0" err="1">
                <a:solidFill>
                  <a:srgbClr val="00B050"/>
                </a:solidFill>
              </a:rPr>
              <a:t>pi@raspberrypi</a:t>
            </a:r>
            <a:r>
              <a:rPr lang="en-US" altLang="ko-KR" dirty="0"/>
              <a:t>:</a:t>
            </a:r>
            <a:r>
              <a:rPr lang="en-US" altLang="ko-KR" dirty="0">
                <a:solidFill>
                  <a:schemeClr val="accent1"/>
                </a:solidFill>
              </a:rPr>
              <a:t>/</a:t>
            </a:r>
            <a:r>
              <a:rPr lang="en-US" altLang="ko-KR" dirty="0" err="1">
                <a:solidFill>
                  <a:schemeClr val="accent1"/>
                </a:solidFill>
              </a:rPr>
              <a:t>etc</a:t>
            </a:r>
            <a:r>
              <a:rPr lang="en-US" altLang="ko-KR" dirty="0">
                <a:solidFill>
                  <a:schemeClr val="accent1"/>
                </a:solidFill>
              </a:rPr>
              <a:t>/</a:t>
            </a:r>
            <a:r>
              <a:rPr lang="en-US" altLang="ko-KR" dirty="0" err="1">
                <a:solidFill>
                  <a:schemeClr val="accent1"/>
                </a:solidFill>
              </a:rPr>
              <a:t>mosquitto</a:t>
            </a:r>
            <a:r>
              <a:rPr lang="en-US" altLang="ko-KR" dirty="0">
                <a:solidFill>
                  <a:schemeClr val="accent1"/>
                </a:solidFill>
              </a:rPr>
              <a:t> $ </a:t>
            </a:r>
            <a:r>
              <a:rPr lang="en-US" altLang="ko-KR" dirty="0"/>
              <a:t>cat </a:t>
            </a:r>
            <a:r>
              <a:rPr lang="en-US" altLang="ko-KR" dirty="0" err="1"/>
              <a:t>passwordfile</a:t>
            </a:r>
            <a:endParaRPr lang="en-US" altLang="ko-KR" dirty="0"/>
          </a:p>
          <a:p>
            <a:pPr lvl="2"/>
            <a:r>
              <a:rPr lang="ko-KR" altLang="en-US" dirty="0">
                <a:solidFill>
                  <a:schemeClr val="bg1">
                    <a:lumMod val="65000"/>
                  </a:schemeClr>
                </a:solidFill>
              </a:rPr>
              <a:t>사용자 </a:t>
            </a:r>
            <a:r>
              <a:rPr lang="en-US" altLang="ko-KR" dirty="0">
                <a:solidFill>
                  <a:schemeClr val="bg1">
                    <a:lumMod val="65000"/>
                  </a:schemeClr>
                </a:solidFill>
              </a:rPr>
              <a:t>id </a:t>
            </a:r>
            <a:r>
              <a:rPr lang="ko-KR" altLang="en-US" dirty="0">
                <a:solidFill>
                  <a:schemeClr val="bg1">
                    <a:lumMod val="65000"/>
                  </a:schemeClr>
                </a:solidFill>
              </a:rPr>
              <a:t>추가</a:t>
            </a:r>
            <a:endParaRPr lang="en-US" altLang="ko-KR" dirty="0">
              <a:solidFill>
                <a:schemeClr val="bg1">
                  <a:lumMod val="65000"/>
                </a:schemeClr>
              </a:solidFill>
            </a:endParaRPr>
          </a:p>
          <a:p>
            <a:pPr lvl="3"/>
            <a:r>
              <a:rPr lang="en-US" altLang="ko-KR" dirty="0" err="1">
                <a:solidFill>
                  <a:schemeClr val="bg1">
                    <a:lumMod val="65000"/>
                  </a:schemeClr>
                </a:solidFill>
              </a:rPr>
              <a:t>pi@raspberrypi</a:t>
            </a:r>
            <a:r>
              <a:rPr lang="en-US" altLang="ko-KR" dirty="0">
                <a:solidFill>
                  <a:schemeClr val="bg1">
                    <a:lumMod val="65000"/>
                  </a:schemeClr>
                </a:solidFill>
              </a:rPr>
              <a:t>:/</a:t>
            </a:r>
            <a:r>
              <a:rPr lang="en-US" altLang="ko-KR" dirty="0" err="1">
                <a:solidFill>
                  <a:schemeClr val="bg1">
                    <a:lumMod val="65000"/>
                  </a:schemeClr>
                </a:solidFill>
              </a:rPr>
              <a:t>etc</a:t>
            </a:r>
            <a:r>
              <a:rPr lang="en-US" altLang="ko-KR" dirty="0">
                <a:solidFill>
                  <a:schemeClr val="bg1">
                    <a:lumMod val="65000"/>
                  </a:schemeClr>
                </a:solidFill>
              </a:rPr>
              <a:t>/mosquito $ </a:t>
            </a:r>
            <a:r>
              <a:rPr lang="en-US" altLang="ko-KR" dirty="0" err="1">
                <a:solidFill>
                  <a:schemeClr val="bg1">
                    <a:lumMod val="65000"/>
                  </a:schemeClr>
                </a:solidFill>
              </a:rPr>
              <a:t>sudo</a:t>
            </a:r>
            <a:r>
              <a:rPr lang="en-US" altLang="ko-KR" dirty="0">
                <a:solidFill>
                  <a:schemeClr val="bg1">
                    <a:lumMod val="65000"/>
                  </a:schemeClr>
                </a:solidFill>
              </a:rPr>
              <a:t> </a:t>
            </a:r>
            <a:r>
              <a:rPr lang="en-US" altLang="ko-KR" dirty="0" err="1">
                <a:solidFill>
                  <a:schemeClr val="bg1">
                    <a:lumMod val="65000"/>
                  </a:schemeClr>
                </a:solidFill>
              </a:rPr>
              <a:t>mosquitto_passwd</a:t>
            </a:r>
            <a:r>
              <a:rPr lang="en-US" altLang="ko-KR" dirty="0">
                <a:solidFill>
                  <a:schemeClr val="bg1">
                    <a:lumMod val="65000"/>
                  </a:schemeClr>
                </a:solidFill>
              </a:rPr>
              <a:t> -b </a:t>
            </a:r>
            <a:r>
              <a:rPr lang="en-US" altLang="ko-KR" dirty="0" err="1">
                <a:solidFill>
                  <a:schemeClr val="bg1">
                    <a:lumMod val="65000"/>
                  </a:schemeClr>
                </a:solidFill>
              </a:rPr>
              <a:t>passwordfile</a:t>
            </a:r>
            <a:r>
              <a:rPr lang="en-US" altLang="ko-KR" dirty="0">
                <a:solidFill>
                  <a:schemeClr val="bg1">
                    <a:lumMod val="65000"/>
                  </a:schemeClr>
                </a:solidFill>
              </a:rPr>
              <a:t> </a:t>
            </a:r>
            <a:r>
              <a:rPr lang="en-US" altLang="ko-KR" dirty="0" err="1">
                <a:solidFill>
                  <a:schemeClr val="bg1">
                    <a:lumMod val="65000"/>
                  </a:schemeClr>
                </a:solidFill>
              </a:rPr>
              <a:t>mqtt_phonephirippa</a:t>
            </a:r>
            <a:r>
              <a:rPr lang="en-US" altLang="ko-KR" dirty="0">
                <a:solidFill>
                  <a:schemeClr val="bg1">
                    <a:lumMod val="65000"/>
                  </a:schemeClr>
                </a:solidFill>
              </a:rPr>
              <a:t> 1234</a:t>
            </a:r>
          </a:p>
          <a:p>
            <a:pPr lvl="4"/>
            <a:r>
              <a:rPr lang="ko-KR" altLang="en-US" dirty="0">
                <a:solidFill>
                  <a:schemeClr val="bg1">
                    <a:lumMod val="65000"/>
                  </a:schemeClr>
                </a:solidFill>
              </a:rPr>
              <a:t>사용자 추가 확인 </a:t>
            </a:r>
            <a:r>
              <a:rPr lang="en-US" altLang="ko-KR" dirty="0">
                <a:solidFill>
                  <a:schemeClr val="bg1">
                    <a:lumMod val="65000"/>
                  </a:schemeClr>
                </a:solidFill>
                <a:sym typeface="Wingdings" panose="05000000000000000000" pitchFamily="2" charset="2"/>
              </a:rPr>
              <a:t> </a:t>
            </a:r>
            <a:r>
              <a:rPr lang="en-US" altLang="ko-KR" dirty="0" err="1">
                <a:solidFill>
                  <a:schemeClr val="bg1">
                    <a:lumMod val="65000"/>
                  </a:schemeClr>
                </a:solidFill>
              </a:rPr>
              <a:t>pi@raspberrypi</a:t>
            </a:r>
            <a:r>
              <a:rPr lang="en-US" altLang="ko-KR" dirty="0">
                <a:solidFill>
                  <a:schemeClr val="bg1">
                    <a:lumMod val="65000"/>
                  </a:schemeClr>
                </a:solidFill>
              </a:rPr>
              <a:t>:/</a:t>
            </a:r>
            <a:r>
              <a:rPr lang="en-US" altLang="ko-KR" dirty="0" err="1">
                <a:solidFill>
                  <a:schemeClr val="bg1">
                    <a:lumMod val="65000"/>
                  </a:schemeClr>
                </a:solidFill>
              </a:rPr>
              <a:t>etc</a:t>
            </a:r>
            <a:r>
              <a:rPr lang="en-US" altLang="ko-KR" dirty="0">
                <a:solidFill>
                  <a:schemeClr val="bg1">
                    <a:lumMod val="65000"/>
                  </a:schemeClr>
                </a:solidFill>
              </a:rPr>
              <a:t>/mosquito $ cat </a:t>
            </a:r>
            <a:r>
              <a:rPr lang="en-US" altLang="ko-KR" dirty="0" err="1">
                <a:solidFill>
                  <a:schemeClr val="bg1">
                    <a:lumMod val="65000"/>
                  </a:schemeClr>
                </a:solidFill>
              </a:rPr>
              <a:t>passwordfile</a:t>
            </a:r>
            <a:endParaRPr lang="en-US" altLang="ko-KR" dirty="0">
              <a:solidFill>
                <a:schemeClr val="bg1">
                  <a:lumMod val="65000"/>
                </a:schemeClr>
              </a:solidFill>
            </a:endParaRPr>
          </a:p>
          <a:p>
            <a:r>
              <a:rPr lang="en-US" altLang="ko-KR" dirty="0" err="1"/>
              <a:t>Mosquitto</a:t>
            </a:r>
            <a:r>
              <a:rPr lang="en-US" altLang="ko-KR" dirty="0"/>
              <a:t> Broker </a:t>
            </a:r>
            <a:r>
              <a:rPr lang="ko-KR" altLang="en-US" dirty="0"/>
              <a:t>재 시작</a:t>
            </a:r>
            <a:endParaRPr lang="en-US" altLang="ko-KR" dirty="0"/>
          </a:p>
          <a:p>
            <a:pPr lvl="2"/>
            <a:r>
              <a:rPr lang="en-US" altLang="ko-KR" dirty="0" err="1">
                <a:solidFill>
                  <a:srgbClr val="00B050"/>
                </a:solidFill>
              </a:rPr>
              <a:t>pi@raspberrypi</a:t>
            </a:r>
            <a:r>
              <a:rPr lang="en-US" altLang="ko-KR" dirty="0"/>
              <a:t>:</a:t>
            </a:r>
            <a:r>
              <a:rPr lang="en-US" altLang="ko-KR" dirty="0">
                <a:solidFill>
                  <a:schemeClr val="accent1"/>
                </a:solidFill>
              </a:rPr>
              <a:t>/</a:t>
            </a:r>
            <a:r>
              <a:rPr lang="en-US" altLang="ko-KR" dirty="0" err="1">
                <a:solidFill>
                  <a:schemeClr val="accent1"/>
                </a:solidFill>
              </a:rPr>
              <a:t>etc</a:t>
            </a:r>
            <a:r>
              <a:rPr lang="en-US" altLang="ko-KR" dirty="0">
                <a:solidFill>
                  <a:schemeClr val="accent1"/>
                </a:solidFill>
              </a:rPr>
              <a:t>/</a:t>
            </a:r>
            <a:r>
              <a:rPr lang="en-US" altLang="ko-KR" dirty="0" err="1">
                <a:solidFill>
                  <a:schemeClr val="accent1"/>
                </a:solidFill>
              </a:rPr>
              <a:t>mosquitto</a:t>
            </a:r>
            <a:r>
              <a:rPr lang="en-US" altLang="ko-KR" dirty="0">
                <a:solidFill>
                  <a:schemeClr val="accent1"/>
                </a:solidFill>
              </a:rPr>
              <a:t>/</a:t>
            </a:r>
            <a:r>
              <a:rPr lang="en-US" altLang="ko-KR" dirty="0" err="1">
                <a:solidFill>
                  <a:schemeClr val="accent1"/>
                </a:solidFill>
              </a:rPr>
              <a:t>conf.d</a:t>
            </a:r>
            <a:r>
              <a:rPr lang="en-US" altLang="ko-KR" dirty="0">
                <a:solidFill>
                  <a:schemeClr val="accent1"/>
                </a:solidFill>
              </a:rPr>
              <a:t> $</a:t>
            </a:r>
            <a:r>
              <a:rPr lang="en-US" altLang="ko-KR" dirty="0"/>
              <a:t> </a:t>
            </a:r>
            <a:r>
              <a:rPr lang="en-US" altLang="ko-KR" dirty="0" err="1"/>
              <a:t>sudo</a:t>
            </a:r>
            <a:r>
              <a:rPr lang="en-US" altLang="ko-KR" dirty="0"/>
              <a:t> </a:t>
            </a:r>
            <a:r>
              <a:rPr lang="en-US" altLang="ko-KR" dirty="0" err="1"/>
              <a:t>systemctl</a:t>
            </a:r>
            <a:r>
              <a:rPr lang="en-US" altLang="ko-KR" dirty="0"/>
              <a:t> stop </a:t>
            </a:r>
            <a:r>
              <a:rPr lang="en-US" altLang="ko-KR" dirty="0" err="1"/>
              <a:t>mosquitto</a:t>
            </a:r>
            <a:endParaRPr lang="en-US" altLang="ko-KR" dirty="0"/>
          </a:p>
          <a:p>
            <a:pPr lvl="2"/>
            <a:r>
              <a:rPr lang="en-US" altLang="ko-KR" dirty="0" err="1">
                <a:solidFill>
                  <a:srgbClr val="00B050"/>
                </a:solidFill>
              </a:rPr>
              <a:t>pi@raspberrypi</a:t>
            </a:r>
            <a:r>
              <a:rPr lang="en-US" altLang="ko-KR" dirty="0"/>
              <a:t>:</a:t>
            </a:r>
            <a:r>
              <a:rPr lang="en-US" altLang="ko-KR" dirty="0">
                <a:solidFill>
                  <a:schemeClr val="accent1"/>
                </a:solidFill>
              </a:rPr>
              <a:t>/</a:t>
            </a:r>
            <a:r>
              <a:rPr lang="en-US" altLang="ko-KR" dirty="0" err="1">
                <a:solidFill>
                  <a:schemeClr val="accent1"/>
                </a:solidFill>
              </a:rPr>
              <a:t>etc</a:t>
            </a:r>
            <a:r>
              <a:rPr lang="en-US" altLang="ko-KR" dirty="0">
                <a:solidFill>
                  <a:schemeClr val="accent1"/>
                </a:solidFill>
              </a:rPr>
              <a:t>/</a:t>
            </a:r>
            <a:r>
              <a:rPr lang="en-US" altLang="ko-KR" dirty="0" err="1">
                <a:solidFill>
                  <a:schemeClr val="accent1"/>
                </a:solidFill>
              </a:rPr>
              <a:t>mosquitto</a:t>
            </a:r>
            <a:r>
              <a:rPr lang="en-US" altLang="ko-KR" dirty="0">
                <a:solidFill>
                  <a:schemeClr val="accent1"/>
                </a:solidFill>
              </a:rPr>
              <a:t>/</a:t>
            </a:r>
            <a:r>
              <a:rPr lang="en-US" altLang="ko-KR" dirty="0" err="1">
                <a:solidFill>
                  <a:schemeClr val="accent1"/>
                </a:solidFill>
              </a:rPr>
              <a:t>conf.d</a:t>
            </a:r>
            <a:r>
              <a:rPr lang="en-US" altLang="ko-KR" dirty="0">
                <a:solidFill>
                  <a:schemeClr val="accent1"/>
                </a:solidFill>
              </a:rPr>
              <a:t> $</a:t>
            </a:r>
            <a:r>
              <a:rPr lang="en-US" altLang="ko-KR" dirty="0"/>
              <a:t> </a:t>
            </a:r>
            <a:r>
              <a:rPr lang="en-US" altLang="ko-KR" dirty="0" err="1"/>
              <a:t>mosquitto</a:t>
            </a:r>
            <a:r>
              <a:rPr lang="en-US" altLang="ko-KR" dirty="0"/>
              <a:t> -c </a:t>
            </a:r>
            <a:r>
              <a:rPr lang="en-US" altLang="ko-KR" dirty="0" err="1"/>
              <a:t>my.conf</a:t>
            </a:r>
            <a:r>
              <a:rPr lang="en-US" altLang="ko-KR" dirty="0"/>
              <a:t> –v</a:t>
            </a:r>
          </a:p>
          <a:p>
            <a:pPr lvl="3"/>
            <a:endParaRPr lang="en-US" altLang="ko-KR" dirty="0"/>
          </a:p>
        </p:txBody>
      </p:sp>
    </p:spTree>
    <p:extLst>
      <p:ext uri="{BB962C8B-B14F-4D97-AF65-F5344CB8AC3E}">
        <p14:creationId xmlns:p14="http://schemas.microsoft.com/office/powerpoint/2010/main" val="20673074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Raspberry</a:t>
            </a:r>
            <a:r>
              <a:rPr lang="ko-KR" altLang="en-US" dirty="0"/>
              <a:t>에서 </a:t>
            </a:r>
            <a:r>
              <a:rPr lang="en-US" altLang="ko-KR" dirty="0" err="1"/>
              <a:t>Mosquitto</a:t>
            </a:r>
            <a:r>
              <a:rPr lang="ko-KR" altLang="en-US" dirty="0"/>
              <a:t> </a:t>
            </a:r>
            <a:r>
              <a:rPr lang="en-US" altLang="ko-KR" dirty="0"/>
              <a:t>Broker </a:t>
            </a:r>
            <a:r>
              <a:rPr lang="ko-KR" altLang="en-US" dirty="0"/>
              <a:t>설정</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177</a:t>
            </a:fld>
            <a:endParaRPr lang="en-US" dirty="0"/>
          </a:p>
        </p:txBody>
      </p:sp>
      <p:sp>
        <p:nvSpPr>
          <p:cNvPr id="10" name="내용 개체 틀 4">
            <a:extLst>
              <a:ext uri="{FF2B5EF4-FFF2-40B4-BE49-F238E27FC236}">
                <a16:creationId xmlns:a16="http://schemas.microsoft.com/office/drawing/2014/main" id="{355D38A9-5A38-4120-9457-55C7C0017D46}"/>
              </a:ext>
            </a:extLst>
          </p:cNvPr>
          <p:cNvSpPr txBox="1">
            <a:spLocks/>
          </p:cNvSpPr>
          <p:nvPr/>
        </p:nvSpPr>
        <p:spPr>
          <a:xfrm>
            <a:off x="266400" y="578149"/>
            <a:ext cx="10704880" cy="1745730"/>
          </a:xfrm>
          <a:prstGeom prst="rect">
            <a:avLst/>
          </a:prstGeom>
        </p:spPr>
        <p:txBody>
          <a:bodyPr vert="horz" lIns="91440" tIns="45720" rIns="91440" bIns="45720" rtlCol="0">
            <a:noAutofit/>
          </a:bodyPr>
          <a:lstStyle>
            <a:lvl1pPr marL="324000" indent="-324000" algn="l" defTabSz="913755" rtl="0" eaLnBrk="1" latinLnBrk="0" hangingPunct="1">
              <a:lnSpc>
                <a:spcPct val="100000"/>
              </a:lnSpc>
              <a:spcBef>
                <a:spcPts val="1400"/>
              </a:spcBef>
              <a:buClr>
                <a:srgbClr val="506EA5"/>
              </a:buClr>
              <a:buFont typeface="돋움" pitchFamily="50" charset="-127"/>
              <a:buChar char="▐"/>
              <a:defRPr kumimoji="1" lang="ko-KR" altLang="en-US" sz="1800" b="1" kern="1200" baseline="0">
                <a:solidFill>
                  <a:schemeClr val="tx1"/>
                </a:solidFill>
                <a:latin typeface="맑은 고딕" pitchFamily="50" charset="-127"/>
                <a:ea typeface="맑은 고딕" pitchFamily="50" charset="-127"/>
                <a:cs typeface="+mn-cs"/>
              </a:defRPr>
            </a:lvl1pPr>
            <a:lvl2pPr marL="533400" indent="-190500" algn="l" defTabSz="913755" rtl="0" eaLnBrk="1" latinLnBrk="0" hangingPunct="1">
              <a:lnSpc>
                <a:spcPct val="100000"/>
              </a:lnSpc>
              <a:spcBef>
                <a:spcPts val="700"/>
              </a:spcBef>
              <a:buClr>
                <a:srgbClr val="506EA5"/>
              </a:buClr>
              <a:buFont typeface="Wingdings 3" pitchFamily="18" charset="2"/>
              <a:buChar char=""/>
              <a:defRPr kumimoji="1" lang="ko-KR" altLang="en-US" sz="1600" b="1" kern="1200" baseline="0">
                <a:solidFill>
                  <a:schemeClr val="tx1"/>
                </a:solidFill>
                <a:latin typeface="맑은 고딕" pitchFamily="50" charset="-127"/>
                <a:ea typeface="맑은 고딕" pitchFamily="50" charset="-127"/>
                <a:cs typeface="+mn-cs"/>
              </a:defRPr>
            </a:lvl2pPr>
            <a:lvl3pPr marL="704850" indent="-161925" algn="l" defTabSz="913755" rtl="0" eaLnBrk="1" latinLnBrk="0" hangingPunct="1">
              <a:lnSpc>
                <a:spcPct val="100000"/>
              </a:lnSpc>
              <a:spcBef>
                <a:spcPts val="700"/>
              </a:spcBef>
              <a:buClr>
                <a:srgbClr val="506EA5"/>
              </a:buClr>
              <a:buFont typeface="Arial" pitchFamily="34" charset="0"/>
              <a:buChar char="•"/>
              <a:defRPr kumimoji="1" lang="ko-KR" altLang="en-US" sz="1400" b="1" kern="1200" baseline="0">
                <a:solidFill>
                  <a:schemeClr val="tx1"/>
                </a:solidFill>
                <a:latin typeface="맑은 고딕" pitchFamily="50" charset="-127"/>
                <a:ea typeface="맑은 고딕" pitchFamily="50" charset="-127"/>
                <a:cs typeface="+mn-cs"/>
              </a:defRPr>
            </a:lvl3pPr>
            <a:lvl4pPr marL="900000" indent="-198000" algn="l" defTabSz="913755" rtl="0" eaLnBrk="1" latinLnBrk="0" hangingPunct="1">
              <a:lnSpc>
                <a:spcPct val="100000"/>
              </a:lnSpc>
              <a:spcBef>
                <a:spcPts val="700"/>
              </a:spcBef>
              <a:buClr>
                <a:srgbClr val="506EA5"/>
              </a:buClr>
              <a:buFont typeface="돋움" pitchFamily="50" charset="-127"/>
              <a:buChar char="-"/>
              <a:defRPr kumimoji="1" lang="ko-KR" altLang="en-US" sz="1200" b="1" kern="1200" baseline="0">
                <a:solidFill>
                  <a:schemeClr val="tx1"/>
                </a:solidFill>
                <a:latin typeface="맑은 고딕" pitchFamily="50" charset="-127"/>
                <a:ea typeface="맑은 고딕" pitchFamily="50" charset="-127"/>
                <a:cs typeface="+mn-cs"/>
              </a:defRPr>
            </a:lvl4pPr>
            <a:lvl5pPr marL="1104900" indent="-190500" algn="l" defTabSz="913755" rtl="0" eaLnBrk="1" latinLnBrk="0" hangingPunct="1">
              <a:lnSpc>
                <a:spcPct val="100000"/>
              </a:lnSpc>
              <a:spcBef>
                <a:spcPts val="700"/>
              </a:spcBef>
              <a:buClr>
                <a:srgbClr val="506EA5"/>
              </a:buClr>
              <a:buFont typeface="Arial" pitchFamily="34" charset="0"/>
              <a:buChar char="»"/>
              <a:defRPr kumimoji="1" lang="ko-KR" altLang="en-US" sz="1000" b="1" kern="1200" baseline="0">
                <a:solidFill>
                  <a:schemeClr val="tx1"/>
                </a:solidFill>
                <a:latin typeface="맑은 고딕" pitchFamily="50" charset="-127"/>
                <a:ea typeface="맑은 고딕" pitchFamily="50" charset="-127"/>
                <a:cs typeface="+mn-cs"/>
              </a:defRPr>
            </a:lvl5pPr>
            <a:lvl6pPr marL="2512835"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6972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660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3480"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altLang="ko-KR" dirty="0" err="1"/>
              <a:t>Mosquitto</a:t>
            </a:r>
            <a:r>
              <a:rPr lang="ko-KR" altLang="en-US" dirty="0"/>
              <a:t> </a:t>
            </a:r>
            <a:r>
              <a:rPr lang="en-US" altLang="ko-KR" dirty="0"/>
              <a:t>Broker </a:t>
            </a:r>
            <a:r>
              <a:rPr lang="ko-KR" altLang="en-US" dirty="0"/>
              <a:t>동작 확인</a:t>
            </a:r>
          </a:p>
          <a:p>
            <a:pPr lvl="1" fontAlgn="auto">
              <a:spcAft>
                <a:spcPts val="0"/>
              </a:spcAft>
            </a:pPr>
            <a:r>
              <a:rPr lang="ko-KR" altLang="en-US" dirty="0"/>
              <a:t>한 터미널에서 토픽</a:t>
            </a:r>
            <a:r>
              <a:rPr lang="en-US" altLang="ko-KR" dirty="0"/>
              <a:t>, temp</a:t>
            </a:r>
            <a:r>
              <a:rPr lang="ko-KR" altLang="en-US" dirty="0"/>
              <a:t>로 </a:t>
            </a:r>
            <a:r>
              <a:rPr lang="en-US" altLang="ko-KR" dirty="0"/>
              <a:t>subscribe</a:t>
            </a:r>
          </a:p>
          <a:p>
            <a:pPr lvl="1" fontAlgn="auto">
              <a:spcAft>
                <a:spcPts val="0"/>
              </a:spcAft>
            </a:pPr>
            <a:r>
              <a:rPr lang="ko-KR" altLang="en-US" dirty="0"/>
              <a:t>다른 한 터미널에서 토픽 </a:t>
            </a:r>
            <a:r>
              <a:rPr lang="en-US" altLang="ko-KR" dirty="0"/>
              <a:t>temp publish</a:t>
            </a:r>
          </a:p>
          <a:p>
            <a:pPr lvl="1" fontAlgn="auto">
              <a:spcAft>
                <a:spcPts val="0"/>
              </a:spcAft>
            </a:pPr>
            <a:endParaRPr lang="en-US" altLang="ko-KR" dirty="0"/>
          </a:p>
          <a:p>
            <a:pPr lvl="1" fontAlgn="auto">
              <a:spcAft>
                <a:spcPts val="0"/>
              </a:spcAft>
            </a:pPr>
            <a:endParaRPr lang="en-US" altLang="ko-KR" dirty="0"/>
          </a:p>
          <a:p>
            <a:pPr lvl="1" fontAlgn="auto">
              <a:spcAft>
                <a:spcPts val="0"/>
              </a:spcAft>
            </a:pPr>
            <a:endParaRPr lang="en-US" altLang="ko-KR" dirty="0"/>
          </a:p>
          <a:p>
            <a:pPr lvl="1" fontAlgn="auto">
              <a:spcAft>
                <a:spcPts val="0"/>
              </a:spcAft>
            </a:pPr>
            <a:endParaRPr lang="en-US" altLang="ko-KR" dirty="0"/>
          </a:p>
          <a:p>
            <a:pPr lvl="1" fontAlgn="auto">
              <a:spcAft>
                <a:spcPts val="0"/>
              </a:spcAft>
            </a:pPr>
            <a:r>
              <a:rPr lang="en-US" altLang="ko-KR" dirty="0" err="1"/>
              <a:t>clientid</a:t>
            </a:r>
            <a:r>
              <a:rPr lang="ko-KR" altLang="en-US" dirty="0"/>
              <a:t>는</a:t>
            </a:r>
            <a:r>
              <a:rPr lang="en-US" altLang="ko-KR" dirty="0"/>
              <a:t> </a:t>
            </a:r>
            <a:r>
              <a:rPr lang="ko-KR" altLang="en-US" dirty="0">
                <a:solidFill>
                  <a:srgbClr val="FF0000"/>
                </a:solidFill>
                <a:highlight>
                  <a:srgbClr val="FFFF00"/>
                </a:highlight>
              </a:rPr>
              <a:t>유니크</a:t>
            </a:r>
            <a:r>
              <a:rPr lang="ko-KR" altLang="en-US" dirty="0"/>
              <a:t> 해야함</a:t>
            </a:r>
            <a:r>
              <a:rPr lang="en-US" altLang="ko-KR" dirty="0"/>
              <a:t>.</a:t>
            </a:r>
          </a:p>
          <a:p>
            <a:pPr lvl="2" fontAlgn="auto">
              <a:spcAft>
                <a:spcPts val="0"/>
              </a:spcAft>
            </a:pPr>
            <a:r>
              <a:rPr lang="en-US" altLang="ko-KR" dirty="0"/>
              <a:t>username</a:t>
            </a:r>
            <a:r>
              <a:rPr lang="ko-KR" altLang="en-US" dirty="0"/>
              <a:t>를 </a:t>
            </a:r>
            <a:r>
              <a:rPr lang="en-US" altLang="ko-KR" dirty="0" err="1"/>
              <a:t>clientid</a:t>
            </a:r>
            <a:r>
              <a:rPr lang="ko-KR" altLang="en-US" dirty="0"/>
              <a:t>로 사용하겠다고 설정했음</a:t>
            </a:r>
            <a:r>
              <a:rPr lang="en-US" altLang="ko-KR" dirty="0"/>
              <a:t>. </a:t>
            </a:r>
            <a:r>
              <a:rPr lang="ko-KR" altLang="en-US" dirty="0"/>
              <a:t>따라서 동일한 </a:t>
            </a:r>
            <a:r>
              <a:rPr lang="en-US" altLang="ko-KR" dirty="0" err="1"/>
              <a:t>Userid</a:t>
            </a:r>
            <a:r>
              <a:rPr lang="ko-KR" altLang="en-US" dirty="0"/>
              <a:t>로 접속을 하면 클라이언트 각각을 구분할 수 없음</a:t>
            </a:r>
            <a:r>
              <a:rPr lang="en-US" altLang="ko-KR" dirty="0"/>
              <a:t>.</a:t>
            </a:r>
          </a:p>
          <a:p>
            <a:pPr lvl="3" fontAlgn="auto">
              <a:spcAft>
                <a:spcPts val="0"/>
              </a:spcAft>
            </a:pPr>
            <a:r>
              <a:rPr lang="ko-KR" altLang="en-US" dirty="0">
                <a:solidFill>
                  <a:srgbClr val="FF0000"/>
                </a:solidFill>
              </a:rPr>
              <a:t>설정 파일</a:t>
            </a:r>
            <a:r>
              <a:rPr lang="en-US" altLang="ko-KR" dirty="0">
                <a:solidFill>
                  <a:srgbClr val="FF0000"/>
                </a:solidFill>
              </a:rPr>
              <a:t>(</a:t>
            </a:r>
            <a:r>
              <a:rPr lang="en-US" altLang="ko-KR" dirty="0" err="1">
                <a:solidFill>
                  <a:srgbClr val="FF0000"/>
                </a:solidFill>
              </a:rPr>
              <a:t>my.conf</a:t>
            </a:r>
            <a:r>
              <a:rPr lang="en-US" altLang="ko-KR" dirty="0">
                <a:solidFill>
                  <a:srgbClr val="FF0000"/>
                </a:solidFill>
              </a:rPr>
              <a:t>)</a:t>
            </a:r>
            <a:r>
              <a:rPr lang="ko-KR" altLang="en-US" dirty="0">
                <a:solidFill>
                  <a:srgbClr val="FF0000"/>
                </a:solidFill>
              </a:rPr>
              <a:t>에서 </a:t>
            </a:r>
            <a:r>
              <a:rPr lang="en-US" altLang="ko-KR" dirty="0" err="1">
                <a:solidFill>
                  <a:srgbClr val="FF0000"/>
                </a:solidFill>
              </a:rPr>
              <a:t>use_username_as_clientid</a:t>
            </a:r>
            <a:r>
              <a:rPr lang="en-US" altLang="ko-KR" dirty="0">
                <a:solidFill>
                  <a:srgbClr val="FF0000"/>
                </a:solidFill>
              </a:rPr>
              <a:t> true</a:t>
            </a:r>
          </a:p>
          <a:p>
            <a:pPr lvl="3" fontAlgn="auto">
              <a:spcAft>
                <a:spcPts val="0"/>
              </a:spcAft>
            </a:pPr>
            <a:endParaRPr lang="en-US" altLang="ko-KR" dirty="0"/>
          </a:p>
          <a:p>
            <a:pPr lvl="3" fontAlgn="auto">
              <a:spcAft>
                <a:spcPts val="0"/>
              </a:spcAft>
            </a:pPr>
            <a:endParaRPr lang="en-US" altLang="ko-KR" dirty="0"/>
          </a:p>
          <a:p>
            <a:pPr lvl="1" fontAlgn="auto">
              <a:spcAft>
                <a:spcPts val="0"/>
              </a:spcAft>
            </a:pPr>
            <a:endParaRPr lang="en-US" altLang="ko-KR" dirty="0"/>
          </a:p>
          <a:p>
            <a:pPr lvl="1" fontAlgn="auto">
              <a:spcAft>
                <a:spcPts val="0"/>
              </a:spcAft>
            </a:pPr>
            <a:endParaRPr lang="en-US" altLang="ko-KR" dirty="0"/>
          </a:p>
          <a:p>
            <a:pPr lvl="1" fontAlgn="auto">
              <a:spcAft>
                <a:spcPts val="0"/>
              </a:spcAft>
            </a:pPr>
            <a:endParaRPr lang="en-US" altLang="ko-KR" dirty="0"/>
          </a:p>
          <a:p>
            <a:pPr fontAlgn="auto">
              <a:spcAft>
                <a:spcPts val="0"/>
              </a:spcAft>
            </a:pPr>
            <a:endParaRPr lang="en-US" altLang="ko-KR" dirty="0"/>
          </a:p>
        </p:txBody>
      </p:sp>
      <p:sp>
        <p:nvSpPr>
          <p:cNvPr id="12" name="모서리가 둥근 직사각형 8">
            <a:extLst>
              <a:ext uri="{FF2B5EF4-FFF2-40B4-BE49-F238E27FC236}">
                <a16:creationId xmlns:a16="http://schemas.microsoft.com/office/drawing/2014/main" id="{81882BB7-67E5-43D3-B3A1-D97EB7A56530}"/>
              </a:ext>
            </a:extLst>
          </p:cNvPr>
          <p:cNvSpPr/>
          <p:nvPr/>
        </p:nvSpPr>
        <p:spPr bwMode="auto">
          <a:xfrm>
            <a:off x="886010" y="1739485"/>
            <a:ext cx="6099619" cy="43204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mosquitto_sub</a:t>
            </a:r>
            <a:r>
              <a:rPr lang="en-US" altLang="ko-KR" sz="1600" b="1" dirty="0">
                <a:solidFill>
                  <a:prstClr val="black"/>
                </a:solidFill>
                <a:latin typeface="맑은 고딕" pitchFamily="50" charset="-127"/>
                <a:ea typeface="맑은 고딕" pitchFamily="50" charset="-127"/>
              </a:rPr>
              <a:t> –t temp –u </a:t>
            </a:r>
            <a:r>
              <a:rPr lang="en-US" altLang="ko-KR" sz="1600" b="1" dirty="0" err="1">
                <a:solidFill>
                  <a:prstClr val="black"/>
                </a:solidFill>
                <a:latin typeface="맑은 고딕" pitchFamily="50" charset="-127"/>
                <a:ea typeface="맑은 고딕" pitchFamily="50" charset="-127"/>
              </a:rPr>
              <a:t>mqtt_ship</a:t>
            </a:r>
            <a:r>
              <a:rPr lang="en-US" altLang="ko-KR" sz="1600" b="1" dirty="0">
                <a:solidFill>
                  <a:prstClr val="black"/>
                </a:solidFill>
                <a:latin typeface="맑은 고딕" pitchFamily="50" charset="-127"/>
                <a:ea typeface="맑은 고딕" pitchFamily="50" charset="-127"/>
              </a:rPr>
              <a:t> –P 1234</a:t>
            </a:r>
          </a:p>
        </p:txBody>
      </p:sp>
      <p:sp>
        <p:nvSpPr>
          <p:cNvPr id="13" name="모서리가 둥근 직사각형 9">
            <a:extLst>
              <a:ext uri="{FF2B5EF4-FFF2-40B4-BE49-F238E27FC236}">
                <a16:creationId xmlns:a16="http://schemas.microsoft.com/office/drawing/2014/main" id="{540D520A-C029-4699-9F96-6BACF28832A6}"/>
              </a:ext>
            </a:extLst>
          </p:cNvPr>
          <p:cNvSpPr/>
          <p:nvPr/>
        </p:nvSpPr>
        <p:spPr bwMode="auto">
          <a:xfrm>
            <a:off x="866294" y="2416956"/>
            <a:ext cx="6119335" cy="43204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mosquitto_pub</a:t>
            </a:r>
            <a:r>
              <a:rPr lang="en-US" altLang="ko-KR" sz="1600" b="1" dirty="0">
                <a:solidFill>
                  <a:prstClr val="black"/>
                </a:solidFill>
                <a:latin typeface="맑은 고딕" pitchFamily="50" charset="-127"/>
                <a:ea typeface="맑은 고딕" pitchFamily="50" charset="-127"/>
              </a:rPr>
              <a:t> –t temp –m 12.1 –u </a:t>
            </a:r>
            <a:r>
              <a:rPr lang="en-US" altLang="ko-KR" sz="1600" b="1" dirty="0" err="1">
                <a:solidFill>
                  <a:prstClr val="black"/>
                </a:solidFill>
                <a:latin typeface="맑은 고딕" pitchFamily="50" charset="-127"/>
                <a:ea typeface="맑은 고딕" pitchFamily="50" charset="-127"/>
              </a:rPr>
              <a:t>mqtt_ship</a:t>
            </a:r>
            <a:r>
              <a:rPr lang="en-US" altLang="ko-KR" sz="1600" b="1" dirty="0">
                <a:solidFill>
                  <a:prstClr val="black"/>
                </a:solidFill>
                <a:latin typeface="맑은 고딕" pitchFamily="50" charset="-127"/>
                <a:ea typeface="맑은 고딕" pitchFamily="50" charset="-127"/>
              </a:rPr>
              <a:t> –P 1234</a:t>
            </a:r>
          </a:p>
        </p:txBody>
      </p:sp>
      <p:pic>
        <p:nvPicPr>
          <p:cNvPr id="15" name="Picture 2" descr="MQTT의 Publish/Subscribe 개념">
            <a:extLst>
              <a:ext uri="{FF2B5EF4-FFF2-40B4-BE49-F238E27FC236}">
                <a16:creationId xmlns:a16="http://schemas.microsoft.com/office/drawing/2014/main" id="{B6DF25EB-F4BE-4ED8-91E9-4FF51DC90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3595" y="1877985"/>
            <a:ext cx="3529719" cy="8258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847C2F6-4889-4BBB-B66A-DBE03791C461}"/>
              </a:ext>
            </a:extLst>
          </p:cNvPr>
          <p:cNvSpPr txBox="1"/>
          <p:nvPr/>
        </p:nvSpPr>
        <p:spPr>
          <a:xfrm>
            <a:off x="8569349" y="1600986"/>
            <a:ext cx="824265" cy="276999"/>
          </a:xfrm>
          <a:prstGeom prst="rect">
            <a:avLst/>
          </a:prstGeom>
          <a:noFill/>
        </p:spPr>
        <p:txBody>
          <a:bodyPr wrap="none" rtlCol="0">
            <a:spAutoFit/>
          </a:bodyPr>
          <a:lstStyle/>
          <a:p>
            <a:r>
              <a:rPr lang="en-US" altLang="ko-KR" sz="1200" b="1" dirty="0"/>
              <a:t>localhost</a:t>
            </a:r>
            <a:endParaRPr lang="ko-KR" altLang="en-US" sz="1200" b="1" dirty="0"/>
          </a:p>
        </p:txBody>
      </p:sp>
    </p:spTree>
    <p:extLst>
      <p:ext uri="{BB962C8B-B14F-4D97-AF65-F5344CB8AC3E}">
        <p14:creationId xmlns:p14="http://schemas.microsoft.com/office/powerpoint/2010/main" val="647968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Raspberry</a:t>
            </a:r>
            <a:r>
              <a:rPr lang="ko-KR" altLang="en-US" dirty="0"/>
              <a:t>에서 </a:t>
            </a:r>
            <a:r>
              <a:rPr lang="en-US" altLang="ko-KR" dirty="0" err="1"/>
              <a:t>Mosquitto</a:t>
            </a:r>
            <a:r>
              <a:rPr lang="ko-KR" altLang="en-US" dirty="0"/>
              <a:t> </a:t>
            </a:r>
            <a:r>
              <a:rPr lang="en-US" altLang="ko-KR" dirty="0"/>
              <a:t>Broker </a:t>
            </a:r>
            <a:r>
              <a:rPr lang="ko-KR" altLang="en-US" dirty="0"/>
              <a:t>설정</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178</a:t>
            </a:fld>
            <a:endParaRPr lang="en-US" dirty="0"/>
          </a:p>
        </p:txBody>
      </p:sp>
      <p:sp>
        <p:nvSpPr>
          <p:cNvPr id="7" name="모서리가 둥근 직사각형 8">
            <a:extLst>
              <a:ext uri="{FF2B5EF4-FFF2-40B4-BE49-F238E27FC236}">
                <a16:creationId xmlns:a16="http://schemas.microsoft.com/office/drawing/2014/main" id="{CB1A43FB-8A4B-4C3E-B033-0609ACA4A8F7}"/>
              </a:ext>
            </a:extLst>
          </p:cNvPr>
          <p:cNvSpPr/>
          <p:nvPr/>
        </p:nvSpPr>
        <p:spPr bwMode="auto">
          <a:xfrm>
            <a:off x="643481" y="3168079"/>
            <a:ext cx="7565827" cy="266259"/>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mosquitto_sub</a:t>
            </a:r>
            <a:r>
              <a:rPr lang="en-US" altLang="ko-KR" sz="1400" b="1" dirty="0">
                <a:solidFill>
                  <a:prstClr val="black"/>
                </a:solidFill>
                <a:latin typeface="맑은 고딕" pitchFamily="50" charset="-127"/>
                <a:ea typeface="맑은 고딕" pitchFamily="50" charset="-127"/>
              </a:rPr>
              <a:t> –h 192.168.x.x –t temp –u </a:t>
            </a:r>
            <a:r>
              <a:rPr lang="en-US" altLang="ko-KR" sz="1400" b="1" dirty="0" err="1">
                <a:solidFill>
                  <a:prstClr val="black"/>
                </a:solidFill>
                <a:latin typeface="맑은 고딕" pitchFamily="50" charset="-127"/>
                <a:ea typeface="맑은 고딕" pitchFamily="50" charset="-127"/>
              </a:rPr>
              <a:t>mqtt_phirippa</a:t>
            </a:r>
            <a:r>
              <a:rPr lang="en-US" altLang="ko-KR" sz="1400" b="1" dirty="0">
                <a:solidFill>
                  <a:prstClr val="black"/>
                </a:solidFill>
                <a:latin typeface="맑은 고딕" pitchFamily="50" charset="-127"/>
                <a:ea typeface="맑은 고딕" pitchFamily="50" charset="-127"/>
              </a:rPr>
              <a:t> –P 1234</a:t>
            </a:r>
          </a:p>
        </p:txBody>
      </p:sp>
      <p:sp>
        <p:nvSpPr>
          <p:cNvPr id="8" name="모서리가 둥근 직사각형 9">
            <a:extLst>
              <a:ext uri="{FF2B5EF4-FFF2-40B4-BE49-F238E27FC236}">
                <a16:creationId xmlns:a16="http://schemas.microsoft.com/office/drawing/2014/main" id="{AD52A19B-4FB7-41DE-BD49-F25FC9A14102}"/>
              </a:ext>
            </a:extLst>
          </p:cNvPr>
          <p:cNvSpPr/>
          <p:nvPr/>
        </p:nvSpPr>
        <p:spPr bwMode="auto">
          <a:xfrm>
            <a:off x="643481" y="3549637"/>
            <a:ext cx="7565828" cy="266259"/>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mosquitto_pub</a:t>
            </a:r>
            <a:r>
              <a:rPr lang="en-US" altLang="ko-KR" sz="1400" b="1" dirty="0">
                <a:solidFill>
                  <a:prstClr val="black"/>
                </a:solidFill>
                <a:latin typeface="맑은 고딕" pitchFamily="50" charset="-127"/>
                <a:ea typeface="맑은 고딕" pitchFamily="50" charset="-127"/>
              </a:rPr>
              <a:t> –h 192.168.x.x –t temp –m 12.34 –u </a:t>
            </a:r>
            <a:r>
              <a:rPr lang="en-US" altLang="ko-KR" sz="1400" b="1" dirty="0" err="1">
                <a:solidFill>
                  <a:prstClr val="black"/>
                </a:solidFill>
                <a:latin typeface="맑은 고딕" pitchFamily="50" charset="-127"/>
                <a:ea typeface="맑은 고딕" pitchFamily="50" charset="-127"/>
              </a:rPr>
              <a:t>mqtt_ship</a:t>
            </a:r>
            <a:r>
              <a:rPr lang="en-US" altLang="ko-KR" sz="1400" b="1" dirty="0">
                <a:solidFill>
                  <a:prstClr val="black"/>
                </a:solidFill>
                <a:latin typeface="맑은 고딕" pitchFamily="50" charset="-127"/>
                <a:ea typeface="맑은 고딕" pitchFamily="50" charset="-127"/>
              </a:rPr>
              <a:t> –P 1234</a:t>
            </a:r>
          </a:p>
        </p:txBody>
      </p:sp>
      <p:pic>
        <p:nvPicPr>
          <p:cNvPr id="9" name="Picture 2" descr="MQTT의 Publish/Subscribe 개념">
            <a:extLst>
              <a:ext uri="{FF2B5EF4-FFF2-40B4-BE49-F238E27FC236}">
                <a16:creationId xmlns:a16="http://schemas.microsoft.com/office/drawing/2014/main" id="{ED814BC4-5D64-4054-B47C-3EAA6383A3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3595" y="4973195"/>
            <a:ext cx="3529719" cy="82582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D8775EE-6742-41E0-AD71-4114B81F7571}"/>
              </a:ext>
            </a:extLst>
          </p:cNvPr>
          <p:cNvSpPr txBox="1"/>
          <p:nvPr/>
        </p:nvSpPr>
        <p:spPr>
          <a:xfrm>
            <a:off x="8483277" y="4696196"/>
            <a:ext cx="1008609" cy="276999"/>
          </a:xfrm>
          <a:prstGeom prst="rect">
            <a:avLst/>
          </a:prstGeom>
          <a:noFill/>
        </p:spPr>
        <p:txBody>
          <a:bodyPr wrap="none" rtlCol="0">
            <a:spAutoFit/>
          </a:bodyPr>
          <a:lstStyle/>
          <a:p>
            <a:r>
              <a:rPr lang="en-US" altLang="ko-KR" sz="1200" b="1" dirty="0"/>
              <a:t>192.168.x.x</a:t>
            </a:r>
            <a:endParaRPr lang="ko-KR" altLang="en-US" sz="1200" b="1" dirty="0"/>
          </a:p>
        </p:txBody>
      </p:sp>
      <p:sp>
        <p:nvSpPr>
          <p:cNvPr id="10" name="내용 개체 틀 4">
            <a:extLst>
              <a:ext uri="{FF2B5EF4-FFF2-40B4-BE49-F238E27FC236}">
                <a16:creationId xmlns:a16="http://schemas.microsoft.com/office/drawing/2014/main" id="{355D38A9-5A38-4120-9457-55C7C0017D46}"/>
              </a:ext>
            </a:extLst>
          </p:cNvPr>
          <p:cNvSpPr txBox="1">
            <a:spLocks/>
          </p:cNvSpPr>
          <p:nvPr/>
        </p:nvSpPr>
        <p:spPr>
          <a:xfrm>
            <a:off x="266400" y="578149"/>
            <a:ext cx="10704880" cy="1745730"/>
          </a:xfrm>
          <a:prstGeom prst="rect">
            <a:avLst/>
          </a:prstGeom>
        </p:spPr>
        <p:txBody>
          <a:bodyPr vert="horz" lIns="91440" tIns="45720" rIns="91440" bIns="45720" rtlCol="0">
            <a:noAutofit/>
          </a:bodyPr>
          <a:lstStyle>
            <a:lvl1pPr marL="324000" indent="-324000" algn="l" defTabSz="913755" rtl="0" eaLnBrk="1" latinLnBrk="0" hangingPunct="1">
              <a:lnSpc>
                <a:spcPct val="100000"/>
              </a:lnSpc>
              <a:spcBef>
                <a:spcPts val="1400"/>
              </a:spcBef>
              <a:buClr>
                <a:srgbClr val="506EA5"/>
              </a:buClr>
              <a:buFont typeface="돋움" pitchFamily="50" charset="-127"/>
              <a:buChar char="▐"/>
              <a:defRPr kumimoji="1" lang="ko-KR" altLang="en-US" sz="1800" b="1" kern="1200" baseline="0">
                <a:solidFill>
                  <a:schemeClr val="tx1"/>
                </a:solidFill>
                <a:latin typeface="맑은 고딕" pitchFamily="50" charset="-127"/>
                <a:ea typeface="맑은 고딕" pitchFamily="50" charset="-127"/>
                <a:cs typeface="+mn-cs"/>
              </a:defRPr>
            </a:lvl1pPr>
            <a:lvl2pPr marL="533400" indent="-190500" algn="l" defTabSz="913755" rtl="0" eaLnBrk="1" latinLnBrk="0" hangingPunct="1">
              <a:lnSpc>
                <a:spcPct val="100000"/>
              </a:lnSpc>
              <a:spcBef>
                <a:spcPts val="700"/>
              </a:spcBef>
              <a:buClr>
                <a:srgbClr val="506EA5"/>
              </a:buClr>
              <a:buFont typeface="Wingdings 3" pitchFamily="18" charset="2"/>
              <a:buChar char=""/>
              <a:defRPr kumimoji="1" lang="ko-KR" altLang="en-US" sz="1600" b="1" kern="1200" baseline="0">
                <a:solidFill>
                  <a:schemeClr val="tx1"/>
                </a:solidFill>
                <a:latin typeface="맑은 고딕" pitchFamily="50" charset="-127"/>
                <a:ea typeface="맑은 고딕" pitchFamily="50" charset="-127"/>
                <a:cs typeface="+mn-cs"/>
              </a:defRPr>
            </a:lvl2pPr>
            <a:lvl3pPr marL="704850" indent="-161925" algn="l" defTabSz="913755" rtl="0" eaLnBrk="1" latinLnBrk="0" hangingPunct="1">
              <a:lnSpc>
                <a:spcPct val="100000"/>
              </a:lnSpc>
              <a:spcBef>
                <a:spcPts val="700"/>
              </a:spcBef>
              <a:buClr>
                <a:srgbClr val="506EA5"/>
              </a:buClr>
              <a:buFont typeface="Arial" pitchFamily="34" charset="0"/>
              <a:buChar char="•"/>
              <a:defRPr kumimoji="1" lang="ko-KR" altLang="en-US" sz="1400" b="1" kern="1200" baseline="0">
                <a:solidFill>
                  <a:schemeClr val="tx1"/>
                </a:solidFill>
                <a:latin typeface="맑은 고딕" pitchFamily="50" charset="-127"/>
                <a:ea typeface="맑은 고딕" pitchFamily="50" charset="-127"/>
                <a:cs typeface="+mn-cs"/>
              </a:defRPr>
            </a:lvl3pPr>
            <a:lvl4pPr marL="900000" indent="-198000" algn="l" defTabSz="913755" rtl="0" eaLnBrk="1" latinLnBrk="0" hangingPunct="1">
              <a:lnSpc>
                <a:spcPct val="100000"/>
              </a:lnSpc>
              <a:spcBef>
                <a:spcPts val="700"/>
              </a:spcBef>
              <a:buClr>
                <a:srgbClr val="506EA5"/>
              </a:buClr>
              <a:buFont typeface="돋움" pitchFamily="50" charset="-127"/>
              <a:buChar char="-"/>
              <a:defRPr kumimoji="1" lang="ko-KR" altLang="en-US" sz="1200" b="1" kern="1200" baseline="0">
                <a:solidFill>
                  <a:schemeClr val="tx1"/>
                </a:solidFill>
                <a:latin typeface="맑은 고딕" pitchFamily="50" charset="-127"/>
                <a:ea typeface="맑은 고딕" pitchFamily="50" charset="-127"/>
                <a:cs typeface="+mn-cs"/>
              </a:defRPr>
            </a:lvl4pPr>
            <a:lvl5pPr marL="1104900" indent="-190500" algn="l" defTabSz="913755" rtl="0" eaLnBrk="1" latinLnBrk="0" hangingPunct="1">
              <a:lnSpc>
                <a:spcPct val="100000"/>
              </a:lnSpc>
              <a:spcBef>
                <a:spcPts val="700"/>
              </a:spcBef>
              <a:buClr>
                <a:srgbClr val="506EA5"/>
              </a:buClr>
              <a:buFont typeface="Arial" pitchFamily="34" charset="0"/>
              <a:buChar char="»"/>
              <a:defRPr kumimoji="1" lang="ko-KR" altLang="en-US" sz="1000" b="1" kern="1200" baseline="0">
                <a:solidFill>
                  <a:schemeClr val="tx1"/>
                </a:solidFill>
                <a:latin typeface="맑은 고딕" pitchFamily="50" charset="-127"/>
                <a:ea typeface="맑은 고딕" pitchFamily="50" charset="-127"/>
                <a:cs typeface="+mn-cs"/>
              </a:defRPr>
            </a:lvl5pPr>
            <a:lvl6pPr marL="2512835"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6972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660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3480"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altLang="ko-KR" dirty="0" err="1"/>
              <a:t>Mosquitto</a:t>
            </a:r>
            <a:r>
              <a:rPr lang="ko-KR" altLang="en-US" dirty="0"/>
              <a:t> </a:t>
            </a:r>
            <a:r>
              <a:rPr lang="en-US" altLang="ko-KR" dirty="0"/>
              <a:t>Broker </a:t>
            </a:r>
            <a:r>
              <a:rPr lang="ko-KR" altLang="en-US" dirty="0"/>
              <a:t>동작 확인</a:t>
            </a:r>
          </a:p>
          <a:p>
            <a:pPr lvl="1" fontAlgn="auto">
              <a:spcAft>
                <a:spcPts val="0"/>
              </a:spcAft>
            </a:pPr>
            <a:r>
              <a:rPr lang="ko-KR" altLang="en-US" dirty="0"/>
              <a:t>한 터미널에서 토픽</a:t>
            </a:r>
            <a:r>
              <a:rPr lang="en-US" altLang="ko-KR" dirty="0"/>
              <a:t>, temp</a:t>
            </a:r>
            <a:r>
              <a:rPr lang="ko-KR" altLang="en-US" dirty="0"/>
              <a:t>로 </a:t>
            </a:r>
            <a:r>
              <a:rPr lang="en-US" altLang="ko-KR" dirty="0"/>
              <a:t>subscribe</a:t>
            </a:r>
          </a:p>
          <a:p>
            <a:pPr lvl="1" fontAlgn="auto">
              <a:spcAft>
                <a:spcPts val="0"/>
              </a:spcAft>
            </a:pPr>
            <a:r>
              <a:rPr lang="ko-KR" altLang="en-US" dirty="0"/>
              <a:t>다른 한 터미널에서 토픽 </a:t>
            </a:r>
            <a:r>
              <a:rPr lang="en-US" altLang="ko-KR" dirty="0"/>
              <a:t>temp publish</a:t>
            </a:r>
          </a:p>
          <a:p>
            <a:pPr lvl="1" fontAlgn="auto">
              <a:spcAft>
                <a:spcPts val="0"/>
              </a:spcAft>
            </a:pPr>
            <a:endParaRPr lang="en-US" altLang="ko-KR" dirty="0"/>
          </a:p>
          <a:p>
            <a:pPr lvl="1" fontAlgn="auto">
              <a:spcAft>
                <a:spcPts val="0"/>
              </a:spcAft>
            </a:pPr>
            <a:endParaRPr lang="en-US" altLang="ko-KR" dirty="0"/>
          </a:p>
          <a:p>
            <a:pPr lvl="1" fontAlgn="auto">
              <a:spcAft>
                <a:spcPts val="0"/>
              </a:spcAft>
            </a:pPr>
            <a:endParaRPr lang="en-US" altLang="ko-KR" dirty="0"/>
          </a:p>
          <a:p>
            <a:pPr fontAlgn="auto">
              <a:spcAft>
                <a:spcPts val="0"/>
              </a:spcAft>
            </a:pPr>
            <a:r>
              <a:rPr lang="ko-KR" altLang="en-US" dirty="0"/>
              <a:t>옆 친구 </a:t>
            </a:r>
            <a:r>
              <a:rPr lang="ko-KR" altLang="en-US" dirty="0" err="1"/>
              <a:t>라즈베리파이에서</a:t>
            </a:r>
            <a:r>
              <a:rPr lang="ko-KR" altLang="en-US" dirty="0"/>
              <a:t> 실행 중인 </a:t>
            </a:r>
            <a:r>
              <a:rPr lang="en-US" altLang="ko-KR" dirty="0"/>
              <a:t>Broker</a:t>
            </a:r>
            <a:r>
              <a:rPr lang="ko-KR" altLang="en-US" dirty="0"/>
              <a:t>에 </a:t>
            </a:r>
            <a:r>
              <a:rPr lang="en-US" altLang="ko-KR" dirty="0"/>
              <a:t>Sub/Pub</a:t>
            </a:r>
          </a:p>
          <a:p>
            <a:pPr fontAlgn="auto">
              <a:spcAft>
                <a:spcPts val="0"/>
              </a:spcAft>
            </a:pPr>
            <a:endParaRPr lang="en-US" altLang="ko-KR" dirty="0"/>
          </a:p>
          <a:p>
            <a:pPr fontAlgn="auto">
              <a:spcAft>
                <a:spcPts val="0"/>
              </a:spcAft>
            </a:pPr>
            <a:endParaRPr lang="en-US" altLang="ko-KR" dirty="0"/>
          </a:p>
          <a:p>
            <a:pPr lvl="2" fontAlgn="auto">
              <a:spcAft>
                <a:spcPts val="0"/>
              </a:spcAft>
            </a:pPr>
            <a:r>
              <a:rPr lang="ko-KR" altLang="en-US" dirty="0"/>
              <a:t>여기서 </a:t>
            </a:r>
            <a:r>
              <a:rPr lang="en-US" altLang="ko-KR" dirty="0"/>
              <a:t>192.168.x.x</a:t>
            </a:r>
            <a:r>
              <a:rPr lang="ko-KR" altLang="en-US" dirty="0"/>
              <a:t>는  옆 친구 </a:t>
            </a:r>
            <a:r>
              <a:rPr lang="en-US" altLang="ko-KR" dirty="0"/>
              <a:t>Broker</a:t>
            </a:r>
            <a:r>
              <a:rPr lang="ko-KR" altLang="en-US" dirty="0"/>
              <a:t>의 </a:t>
            </a:r>
            <a:r>
              <a:rPr lang="en-US" altLang="ko-KR" dirty="0"/>
              <a:t>IP </a:t>
            </a:r>
            <a:r>
              <a:rPr lang="ko-KR" altLang="en-US" dirty="0"/>
              <a:t>주소</a:t>
            </a:r>
            <a:endParaRPr lang="en-US" altLang="ko-KR" dirty="0"/>
          </a:p>
          <a:p>
            <a:pPr lvl="1" fontAlgn="auto">
              <a:spcAft>
                <a:spcPts val="0"/>
              </a:spcAft>
            </a:pPr>
            <a:r>
              <a:rPr lang="ko-KR" altLang="en-US" dirty="0"/>
              <a:t>동일 </a:t>
            </a:r>
            <a:r>
              <a:rPr lang="en-US" altLang="ko-KR" dirty="0" err="1"/>
              <a:t>userId</a:t>
            </a:r>
            <a:r>
              <a:rPr lang="ko-KR" altLang="en-US" dirty="0"/>
              <a:t>로 접속하는 것은 동일 </a:t>
            </a:r>
            <a:r>
              <a:rPr lang="en-US" altLang="ko-KR" dirty="0"/>
              <a:t> </a:t>
            </a:r>
            <a:r>
              <a:rPr lang="en-US" altLang="ko-KR" dirty="0" err="1"/>
              <a:t>clientId</a:t>
            </a:r>
            <a:r>
              <a:rPr lang="ko-KR" altLang="en-US" dirty="0"/>
              <a:t>로 접속 하는 것과 같음 </a:t>
            </a:r>
            <a:r>
              <a:rPr lang="en-US" altLang="ko-KR" dirty="0">
                <a:sym typeface="Wingdings" panose="05000000000000000000" pitchFamily="2" charset="2"/>
              </a:rPr>
              <a:t> </a:t>
            </a:r>
            <a:r>
              <a:rPr lang="en-US" altLang="ko-KR" dirty="0" err="1">
                <a:sym typeface="Wingdings" panose="05000000000000000000" pitchFamily="2" charset="2"/>
              </a:rPr>
              <a:t>clientID</a:t>
            </a:r>
            <a:r>
              <a:rPr lang="ko-KR" altLang="en-US" dirty="0">
                <a:sym typeface="Wingdings" panose="05000000000000000000" pitchFamily="2" charset="2"/>
              </a:rPr>
              <a:t>가 동일하다고</a:t>
            </a:r>
            <a:r>
              <a:rPr lang="en-US" altLang="ko-KR" dirty="0">
                <a:sym typeface="Wingdings" panose="05000000000000000000" pitchFamily="2" charset="2"/>
              </a:rPr>
              <a:t>?</a:t>
            </a:r>
          </a:p>
          <a:p>
            <a:pPr lvl="2" fontAlgn="auto">
              <a:spcAft>
                <a:spcPts val="0"/>
              </a:spcAft>
            </a:pPr>
            <a:r>
              <a:rPr lang="ko-KR" altLang="en-US" dirty="0">
                <a:sym typeface="Wingdings" panose="05000000000000000000" pitchFamily="2" charset="2"/>
              </a:rPr>
              <a:t>나와 옆 친구가 동일 </a:t>
            </a:r>
            <a:r>
              <a:rPr lang="en-US" altLang="ko-KR" dirty="0" err="1">
                <a:sym typeface="Wingdings" panose="05000000000000000000" pitchFamily="2" charset="2"/>
              </a:rPr>
              <a:t>userid</a:t>
            </a:r>
            <a:r>
              <a:rPr lang="ko-KR" altLang="en-US" dirty="0">
                <a:sym typeface="Wingdings" panose="05000000000000000000" pitchFamily="2" charset="2"/>
              </a:rPr>
              <a:t>로 한 </a:t>
            </a:r>
            <a:r>
              <a:rPr lang="en-US" altLang="ko-KR" dirty="0">
                <a:sym typeface="Wingdings" panose="05000000000000000000" pitchFamily="2" charset="2"/>
              </a:rPr>
              <a:t>broker</a:t>
            </a:r>
            <a:r>
              <a:rPr lang="ko-KR" altLang="en-US" dirty="0">
                <a:sym typeface="Wingdings" panose="05000000000000000000" pitchFamily="2" charset="2"/>
              </a:rPr>
              <a:t>에 접근한다면</a:t>
            </a:r>
            <a:r>
              <a:rPr lang="en-US" altLang="ko-KR" dirty="0">
                <a:sym typeface="Wingdings" panose="05000000000000000000" pitchFamily="2" charset="2"/>
              </a:rPr>
              <a:t>?</a:t>
            </a:r>
            <a:endParaRPr lang="en-US" altLang="ko-KR" dirty="0"/>
          </a:p>
          <a:p>
            <a:pPr lvl="2" fontAlgn="auto">
              <a:spcAft>
                <a:spcPts val="0"/>
              </a:spcAft>
            </a:pPr>
            <a:endParaRPr lang="en-US" altLang="ko-KR" dirty="0"/>
          </a:p>
        </p:txBody>
      </p:sp>
      <p:sp>
        <p:nvSpPr>
          <p:cNvPr id="12" name="모서리가 둥근 직사각형 8">
            <a:extLst>
              <a:ext uri="{FF2B5EF4-FFF2-40B4-BE49-F238E27FC236}">
                <a16:creationId xmlns:a16="http://schemas.microsoft.com/office/drawing/2014/main" id="{81882BB7-67E5-43D3-B3A1-D97EB7A56530}"/>
              </a:ext>
            </a:extLst>
          </p:cNvPr>
          <p:cNvSpPr/>
          <p:nvPr/>
        </p:nvSpPr>
        <p:spPr bwMode="auto">
          <a:xfrm>
            <a:off x="886010" y="1600986"/>
            <a:ext cx="6099619" cy="43204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mosquitto_sub</a:t>
            </a:r>
            <a:r>
              <a:rPr lang="en-US" altLang="ko-KR" sz="1600" b="1" dirty="0">
                <a:solidFill>
                  <a:prstClr val="black"/>
                </a:solidFill>
                <a:latin typeface="맑은 고딕" pitchFamily="50" charset="-127"/>
                <a:ea typeface="맑은 고딕" pitchFamily="50" charset="-127"/>
              </a:rPr>
              <a:t> –t temp –u </a:t>
            </a:r>
            <a:r>
              <a:rPr lang="en-US" altLang="ko-KR" sz="1600" b="1" dirty="0" err="1">
                <a:solidFill>
                  <a:prstClr val="black"/>
                </a:solidFill>
                <a:latin typeface="맑은 고딕" pitchFamily="50" charset="-127"/>
                <a:ea typeface="맑은 고딕" pitchFamily="50" charset="-127"/>
              </a:rPr>
              <a:t>mqtt_phirippa</a:t>
            </a:r>
            <a:r>
              <a:rPr lang="en-US" altLang="ko-KR" sz="1600" b="1" dirty="0">
                <a:solidFill>
                  <a:prstClr val="black"/>
                </a:solidFill>
                <a:latin typeface="맑은 고딕" pitchFamily="50" charset="-127"/>
                <a:ea typeface="맑은 고딕" pitchFamily="50" charset="-127"/>
              </a:rPr>
              <a:t> –P 1234</a:t>
            </a:r>
          </a:p>
        </p:txBody>
      </p:sp>
      <p:sp>
        <p:nvSpPr>
          <p:cNvPr id="13" name="모서리가 둥근 직사각형 9">
            <a:extLst>
              <a:ext uri="{FF2B5EF4-FFF2-40B4-BE49-F238E27FC236}">
                <a16:creationId xmlns:a16="http://schemas.microsoft.com/office/drawing/2014/main" id="{540D520A-C029-4699-9F96-6BACF28832A6}"/>
              </a:ext>
            </a:extLst>
          </p:cNvPr>
          <p:cNvSpPr/>
          <p:nvPr/>
        </p:nvSpPr>
        <p:spPr bwMode="auto">
          <a:xfrm>
            <a:off x="866294" y="2156959"/>
            <a:ext cx="6119335" cy="43204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mosquitto_pub</a:t>
            </a:r>
            <a:r>
              <a:rPr lang="en-US" altLang="ko-KR" sz="1600" b="1" dirty="0">
                <a:solidFill>
                  <a:prstClr val="black"/>
                </a:solidFill>
                <a:latin typeface="맑은 고딕" pitchFamily="50" charset="-127"/>
                <a:ea typeface="맑은 고딕" pitchFamily="50" charset="-127"/>
              </a:rPr>
              <a:t> –t temp –m 32.1 –u </a:t>
            </a:r>
            <a:r>
              <a:rPr lang="en-US" altLang="ko-KR" sz="1600" b="1" dirty="0" err="1">
                <a:solidFill>
                  <a:prstClr val="black"/>
                </a:solidFill>
                <a:latin typeface="맑은 고딕" pitchFamily="50" charset="-127"/>
                <a:ea typeface="맑은 고딕" pitchFamily="50" charset="-127"/>
              </a:rPr>
              <a:t>mqtt_ship</a:t>
            </a:r>
            <a:r>
              <a:rPr lang="en-US" altLang="ko-KR" sz="1600" b="1" dirty="0">
                <a:solidFill>
                  <a:prstClr val="black"/>
                </a:solidFill>
                <a:latin typeface="맑은 고딕" pitchFamily="50" charset="-127"/>
                <a:ea typeface="맑은 고딕" pitchFamily="50" charset="-127"/>
              </a:rPr>
              <a:t> –P 1234</a:t>
            </a:r>
          </a:p>
        </p:txBody>
      </p:sp>
      <p:pic>
        <p:nvPicPr>
          <p:cNvPr id="15" name="Picture 2" descr="MQTT의 Publish/Subscribe 개념">
            <a:extLst>
              <a:ext uri="{FF2B5EF4-FFF2-40B4-BE49-F238E27FC236}">
                <a16:creationId xmlns:a16="http://schemas.microsoft.com/office/drawing/2014/main" id="{B6DF25EB-F4BE-4ED8-91E9-4FF51DC90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3595" y="1877985"/>
            <a:ext cx="3529719" cy="8258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847C2F6-4889-4BBB-B66A-DBE03791C461}"/>
              </a:ext>
            </a:extLst>
          </p:cNvPr>
          <p:cNvSpPr txBox="1"/>
          <p:nvPr/>
        </p:nvSpPr>
        <p:spPr>
          <a:xfrm>
            <a:off x="8569349" y="1600986"/>
            <a:ext cx="824265" cy="276999"/>
          </a:xfrm>
          <a:prstGeom prst="rect">
            <a:avLst/>
          </a:prstGeom>
          <a:noFill/>
        </p:spPr>
        <p:txBody>
          <a:bodyPr wrap="none" rtlCol="0">
            <a:spAutoFit/>
          </a:bodyPr>
          <a:lstStyle/>
          <a:p>
            <a:r>
              <a:rPr lang="en-US" altLang="ko-KR" sz="1200" b="1" dirty="0"/>
              <a:t>localhost</a:t>
            </a:r>
            <a:endParaRPr lang="ko-KR" altLang="en-US" sz="1200" b="1" dirty="0"/>
          </a:p>
        </p:txBody>
      </p:sp>
    </p:spTree>
    <p:extLst>
      <p:ext uri="{BB962C8B-B14F-4D97-AF65-F5344CB8AC3E}">
        <p14:creationId xmlns:p14="http://schemas.microsoft.com/office/powerpoint/2010/main" val="92772265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Subscriber with ID and PW</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179</a:t>
            </a:fld>
            <a:endParaRPr lang="en-US" dirty="0"/>
          </a:p>
        </p:txBody>
      </p:sp>
      <p:sp>
        <p:nvSpPr>
          <p:cNvPr id="5" name="내용 개체 틀 4"/>
          <p:cNvSpPr>
            <a:spLocks noGrp="1"/>
          </p:cNvSpPr>
          <p:nvPr>
            <p:ph sz="quarter" idx="11"/>
          </p:nvPr>
        </p:nvSpPr>
        <p:spPr>
          <a:xfrm>
            <a:off x="266399" y="578149"/>
            <a:ext cx="10979353" cy="1745730"/>
          </a:xfrm>
        </p:spPr>
        <p:txBody>
          <a:bodyPr/>
          <a:lstStyle/>
          <a:p>
            <a:r>
              <a:rPr lang="en-US" altLang="ko-KR" dirty="0"/>
              <a:t>Subscribe </a:t>
            </a:r>
            <a:r>
              <a:rPr lang="ko-KR" altLang="en-US" dirty="0"/>
              <a:t>프로그램 동작 테스트 </a:t>
            </a:r>
            <a:r>
              <a:rPr lang="en-US" altLang="ko-KR" dirty="0"/>
              <a:t>I</a:t>
            </a:r>
          </a:p>
          <a:p>
            <a:pPr lvl="1"/>
            <a:r>
              <a:rPr lang="en-US" altLang="ko-KR" dirty="0"/>
              <a:t>Localhost</a:t>
            </a:r>
            <a:r>
              <a:rPr lang="ko-KR" altLang="en-US" dirty="0"/>
              <a:t>의 터미널 창에서 </a:t>
            </a:r>
            <a:r>
              <a:rPr lang="en-US" altLang="ko-KR" dirty="0"/>
              <a:t>publish </a:t>
            </a:r>
            <a:r>
              <a:rPr lang="ko-KR" altLang="en-US" dirty="0"/>
              <a:t>함</a:t>
            </a:r>
            <a:endParaRPr lang="en-US" altLang="ko-KR" dirty="0"/>
          </a:p>
          <a:p>
            <a:pPr lvl="1"/>
            <a:endParaRPr lang="en-US" altLang="ko-KR" dirty="0"/>
          </a:p>
          <a:p>
            <a:pPr lvl="1"/>
            <a:endParaRPr lang="en-US" altLang="ko-KR" dirty="0"/>
          </a:p>
          <a:p>
            <a:pPr lvl="1"/>
            <a:r>
              <a:rPr lang="en-US" altLang="ko-KR" dirty="0"/>
              <a:t>Localhost</a:t>
            </a:r>
            <a:r>
              <a:rPr lang="ko-KR" altLang="en-US" dirty="0"/>
              <a:t>에서</a:t>
            </a:r>
            <a:r>
              <a:rPr lang="en-US" altLang="ko-KR" dirty="0"/>
              <a:t> Python</a:t>
            </a:r>
            <a:r>
              <a:rPr lang="ko-KR" altLang="en-US" dirty="0"/>
              <a:t> 코드로 작성함 프로그램을 통해 </a:t>
            </a:r>
            <a:r>
              <a:rPr lang="en-US" altLang="ko-KR" dirty="0"/>
              <a:t>subscribe</a:t>
            </a:r>
            <a:r>
              <a:rPr lang="ko-KR" altLang="en-US" dirty="0"/>
              <a:t>함</a:t>
            </a:r>
            <a:endParaRPr lang="en-US" altLang="ko-KR" dirty="0"/>
          </a:p>
          <a:p>
            <a:pPr lvl="2"/>
            <a:r>
              <a:rPr lang="ko-KR" altLang="en-US" dirty="0"/>
              <a:t>파일 명 </a:t>
            </a:r>
            <a:r>
              <a:rPr lang="en-US" altLang="ko-KR" dirty="0"/>
              <a:t>: ~/workspace/python/mqtt/pub.py</a:t>
            </a:r>
          </a:p>
        </p:txBody>
      </p:sp>
      <p:sp>
        <p:nvSpPr>
          <p:cNvPr id="7" name="모서리가 둥근 직사각형 8">
            <a:extLst>
              <a:ext uri="{FF2B5EF4-FFF2-40B4-BE49-F238E27FC236}">
                <a16:creationId xmlns:a16="http://schemas.microsoft.com/office/drawing/2014/main" id="{B1BCFDB2-64CD-4265-8980-18A4677948C6}"/>
              </a:ext>
            </a:extLst>
          </p:cNvPr>
          <p:cNvSpPr/>
          <p:nvPr/>
        </p:nvSpPr>
        <p:spPr bwMode="auto">
          <a:xfrm>
            <a:off x="2626991" y="2579782"/>
            <a:ext cx="6258165" cy="3153027"/>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import </a:t>
            </a:r>
            <a:r>
              <a:rPr lang="en-US" altLang="ko-KR" sz="1400" b="1" dirty="0" err="1">
                <a:solidFill>
                  <a:prstClr val="black"/>
                </a:solidFill>
                <a:latin typeface="맑은 고딕" pitchFamily="50" charset="-127"/>
                <a:ea typeface="맑은 고딕" pitchFamily="50" charset="-127"/>
              </a:rPr>
              <a:t>paho.mqtt.client</a:t>
            </a:r>
            <a:r>
              <a:rPr lang="en-US" altLang="ko-KR" sz="1400" b="1" dirty="0">
                <a:solidFill>
                  <a:prstClr val="black"/>
                </a:solidFill>
                <a:latin typeface="맑은 고딕" pitchFamily="50" charset="-127"/>
                <a:ea typeface="맑은 고딕" pitchFamily="50" charset="-127"/>
              </a:rPr>
              <a:t> as </a:t>
            </a:r>
            <a:r>
              <a:rPr lang="en-US" altLang="ko-KR" sz="1400" b="1" dirty="0" err="1">
                <a:solidFill>
                  <a:prstClr val="black"/>
                </a:solidFill>
                <a:latin typeface="맑은 고딕" pitchFamily="50" charset="-127"/>
                <a:ea typeface="맑은 고딕" pitchFamily="50" charset="-127"/>
              </a:rPr>
              <a:t>mqtt</a:t>
            </a:r>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def </a:t>
            </a:r>
            <a:r>
              <a:rPr lang="en-US" altLang="ko-KR" sz="1400" b="1" dirty="0" err="1">
                <a:solidFill>
                  <a:prstClr val="black"/>
                </a:solidFill>
                <a:latin typeface="맑은 고딕" pitchFamily="50" charset="-127"/>
                <a:ea typeface="맑은 고딕" pitchFamily="50" charset="-127"/>
              </a:rPr>
              <a:t>on_connect</a:t>
            </a:r>
            <a:r>
              <a:rPr lang="en-US" altLang="ko-KR" sz="1400" b="1" dirty="0">
                <a:solidFill>
                  <a:prstClr val="black"/>
                </a:solidFill>
                <a:latin typeface="맑은 고딕" pitchFamily="50" charset="-127"/>
                <a:ea typeface="맑은 고딕" pitchFamily="50" charset="-127"/>
              </a:rPr>
              <a:t>( client, </a:t>
            </a:r>
            <a:r>
              <a:rPr lang="en-US" altLang="ko-KR" sz="1400" b="1" dirty="0" err="1">
                <a:solidFill>
                  <a:prstClr val="black"/>
                </a:solidFill>
                <a:latin typeface="맑은 고딕" pitchFamily="50" charset="-127"/>
                <a:ea typeface="맑은 고딕" pitchFamily="50" charset="-127"/>
              </a:rPr>
              <a:t>userdata</a:t>
            </a:r>
            <a:r>
              <a:rPr lang="en-US" altLang="ko-KR" sz="1400" b="1" dirty="0">
                <a:solidFill>
                  <a:prstClr val="black"/>
                </a:solidFill>
                <a:latin typeface="맑은 고딕" pitchFamily="50" charset="-127"/>
                <a:ea typeface="맑은 고딕" pitchFamily="50" charset="-127"/>
              </a:rPr>
              <a:t>, flags, </a:t>
            </a:r>
            <a:r>
              <a:rPr lang="en-US" altLang="ko-KR" sz="1400" b="1" dirty="0" err="1">
                <a:solidFill>
                  <a:prstClr val="black"/>
                </a:solidFill>
                <a:latin typeface="맑은 고딕" pitchFamily="50" charset="-127"/>
                <a:ea typeface="맑은 고딕" pitchFamily="50" charset="-127"/>
              </a:rPr>
              <a:t>rc</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print(“Connect with result code “ + </a:t>
            </a:r>
            <a:r>
              <a:rPr lang="en-US" altLang="ko-KR" sz="1400" b="1" dirty="0" err="1">
                <a:solidFill>
                  <a:prstClr val="black"/>
                </a:solidFill>
                <a:latin typeface="맑은 고딕" pitchFamily="50" charset="-127"/>
                <a:ea typeface="맑은 고딕" pitchFamily="50" charset="-127"/>
              </a:rPr>
              <a:t>str</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rc</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client.subscribe</a:t>
            </a:r>
            <a:r>
              <a:rPr lang="en-US" altLang="ko-KR" sz="1400" b="1" dirty="0">
                <a:solidFill>
                  <a:prstClr val="black"/>
                </a:solidFill>
                <a:latin typeface="맑은 고딕" pitchFamily="50" charset="-127"/>
                <a:ea typeface="맑은 고딕" pitchFamily="50" charset="-127"/>
              </a:rPr>
              <a:t>(“temp”)</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Def </a:t>
            </a:r>
            <a:r>
              <a:rPr lang="en-US" altLang="ko-KR" sz="1400" b="1" dirty="0" err="1">
                <a:solidFill>
                  <a:prstClr val="black"/>
                </a:solidFill>
                <a:latin typeface="맑은 고딕" pitchFamily="50" charset="-127"/>
                <a:ea typeface="맑은 고딕" pitchFamily="50" charset="-127"/>
              </a:rPr>
              <a:t>on_message</a:t>
            </a:r>
            <a:r>
              <a:rPr lang="en-US" altLang="ko-KR" sz="1400" b="1" dirty="0">
                <a:solidFill>
                  <a:prstClr val="black"/>
                </a:solidFill>
                <a:latin typeface="맑은 고딕" pitchFamily="50" charset="-127"/>
                <a:ea typeface="맑은 고딕" pitchFamily="50" charset="-127"/>
              </a:rPr>
              <a:t>( client, </a:t>
            </a:r>
            <a:r>
              <a:rPr lang="en-US" altLang="ko-KR" sz="1400" b="1" dirty="0" err="1">
                <a:solidFill>
                  <a:prstClr val="black"/>
                </a:solidFill>
                <a:latin typeface="맑은 고딕" pitchFamily="50" charset="-127"/>
                <a:ea typeface="맑은 고딕" pitchFamily="50" charset="-127"/>
              </a:rPr>
              <a:t>userdata</a:t>
            </a:r>
            <a:r>
              <a:rPr lang="en-US" altLang="ko-KR" sz="1400" b="1" dirty="0">
                <a:solidFill>
                  <a:prstClr val="black"/>
                </a:solidFill>
                <a:latin typeface="맑은 고딕" pitchFamily="50" charset="-127"/>
                <a:ea typeface="맑은 고딕" pitchFamily="50" charset="-127"/>
              </a:rPr>
              <a:t>, msg ):</a:t>
            </a:r>
          </a:p>
          <a:p>
            <a:r>
              <a:rPr lang="en-US" altLang="ko-KR" sz="1400" b="1" dirty="0">
                <a:solidFill>
                  <a:prstClr val="black"/>
                </a:solidFill>
                <a:latin typeface="맑은 고딕" pitchFamily="50" charset="-127"/>
                <a:ea typeface="맑은 고딕" pitchFamily="50" charset="-127"/>
              </a:rPr>
              <a:t>   print( </a:t>
            </a:r>
            <a:r>
              <a:rPr lang="en-US" altLang="ko-KR" sz="1400" b="1" dirty="0" err="1">
                <a:solidFill>
                  <a:prstClr val="black"/>
                </a:solidFill>
                <a:latin typeface="맑은 고딕" pitchFamily="50" charset="-127"/>
                <a:ea typeface="맑은 고딕" pitchFamily="50" charset="-127"/>
              </a:rPr>
              <a:t>msg.topic</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str</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msg.payload</a:t>
            </a:r>
            <a:r>
              <a:rPr lang="en-US" altLang="ko-KR" sz="1400" b="1" dirty="0">
                <a:solidFill>
                  <a:prstClr val="black"/>
                </a:solidFill>
                <a:latin typeface="맑은 고딕" pitchFamily="50" charset="-127"/>
                <a:ea typeface="맑은 고딕" pitchFamily="50" charset="-127"/>
              </a:rPr>
              <a:t>) )</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client = </a:t>
            </a:r>
            <a:r>
              <a:rPr lang="en-US" altLang="ko-KR" sz="1400" b="1" dirty="0" err="1">
                <a:solidFill>
                  <a:prstClr val="black"/>
                </a:solidFill>
                <a:latin typeface="맑은 고딕" pitchFamily="50" charset="-127"/>
                <a:ea typeface="맑은 고딕" pitchFamily="50" charset="-127"/>
              </a:rPr>
              <a:t>mqtt.Client</a:t>
            </a:r>
            <a:r>
              <a:rPr lang="en-US" altLang="ko-KR" sz="1400" b="1" dirty="0">
                <a:solidFill>
                  <a:prstClr val="black"/>
                </a:solidFill>
                <a:latin typeface="맑은 고딕" pitchFamily="50" charset="-127"/>
                <a:ea typeface="맑은 고딕" pitchFamily="50" charset="-127"/>
              </a:rPr>
              <a:t>( )</a:t>
            </a:r>
          </a:p>
          <a:p>
            <a:r>
              <a:rPr lang="en-US" altLang="ko-KR" sz="1400" b="1" dirty="0" err="1">
                <a:latin typeface="맑은 고딕" pitchFamily="50" charset="-127"/>
                <a:ea typeface="맑은 고딕" pitchFamily="50" charset="-127"/>
              </a:rPr>
              <a:t>client.username_pw_set</a:t>
            </a:r>
            <a:r>
              <a:rPr lang="en-US" altLang="ko-KR" sz="1400" b="1" dirty="0">
                <a:latin typeface="맑은 고딕" pitchFamily="50" charset="-127"/>
                <a:ea typeface="맑은 고딕" pitchFamily="50" charset="-127"/>
              </a:rPr>
              <a:t>(username=“</a:t>
            </a:r>
            <a:r>
              <a:rPr lang="en-US" altLang="ko-KR" sz="1400" b="1" dirty="0" err="1">
                <a:solidFill>
                  <a:schemeClr val="accent6">
                    <a:lumMod val="75000"/>
                  </a:schemeClr>
                </a:solidFill>
                <a:latin typeface="맑은 고딕" pitchFamily="50" charset="-127"/>
                <a:ea typeface="맑은 고딕" pitchFamily="50" charset="-127"/>
              </a:rPr>
              <a:t>mqtt_ship</a:t>
            </a:r>
            <a:r>
              <a:rPr lang="en-US" altLang="ko-KR" sz="1400" b="1" dirty="0">
                <a:latin typeface="맑은 고딕" pitchFamily="50" charset="-127"/>
                <a:ea typeface="맑은 고딕" pitchFamily="50" charset="-127"/>
              </a:rPr>
              <a:t>”, password=“</a:t>
            </a:r>
            <a:r>
              <a:rPr lang="en-US" altLang="ko-KR" sz="1400" b="1" dirty="0">
                <a:solidFill>
                  <a:schemeClr val="accent6">
                    <a:lumMod val="75000"/>
                  </a:schemeClr>
                </a:solidFill>
                <a:latin typeface="맑은 고딕" pitchFamily="50" charset="-127"/>
                <a:ea typeface="맑은 고딕" pitchFamily="50" charset="-127"/>
              </a:rPr>
              <a:t>1234</a:t>
            </a:r>
            <a:r>
              <a:rPr lang="en-US" altLang="ko-KR" sz="1400" b="1" dirty="0">
                <a:latin typeface="맑은 고딕" pitchFamily="50" charset="-127"/>
                <a:ea typeface="맑은 고딕" pitchFamily="50" charset="-127"/>
              </a:rPr>
              <a:t>”)</a:t>
            </a:r>
          </a:p>
          <a:p>
            <a:r>
              <a:rPr lang="en-US" altLang="ko-KR" sz="1400" b="1" dirty="0" err="1">
                <a:solidFill>
                  <a:prstClr val="black"/>
                </a:solidFill>
                <a:latin typeface="맑은 고딕" pitchFamily="50" charset="-127"/>
                <a:ea typeface="맑은 고딕" pitchFamily="50" charset="-127"/>
              </a:rPr>
              <a:t>client.on_connect</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on_connect</a:t>
            </a:r>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client.on_message</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on_message</a:t>
            </a:r>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client.connect</a:t>
            </a:r>
            <a:r>
              <a:rPr lang="en-US" altLang="ko-KR" sz="1400" b="1" dirty="0">
                <a:solidFill>
                  <a:prstClr val="black"/>
                </a:solidFill>
                <a:latin typeface="맑은 고딕" pitchFamily="50" charset="-127"/>
                <a:ea typeface="맑은 고딕" pitchFamily="50" charset="-127"/>
              </a:rPr>
              <a:t>(“localhost”, 1883, 60)</a:t>
            </a:r>
          </a:p>
          <a:p>
            <a:r>
              <a:rPr lang="en-US" altLang="ko-KR" sz="1400" b="1" dirty="0" err="1">
                <a:solidFill>
                  <a:prstClr val="black"/>
                </a:solidFill>
                <a:latin typeface="맑은 고딕" pitchFamily="50" charset="-127"/>
                <a:ea typeface="맑은 고딕" pitchFamily="50" charset="-127"/>
              </a:rPr>
              <a:t>client.loop_forever</a:t>
            </a:r>
            <a:r>
              <a:rPr lang="en-US" altLang="ko-KR" sz="1400" b="1" dirty="0">
                <a:solidFill>
                  <a:prstClr val="black"/>
                </a:solidFill>
                <a:latin typeface="맑은 고딕" pitchFamily="50" charset="-127"/>
                <a:ea typeface="맑은 고딕" pitchFamily="50" charset="-127"/>
              </a:rPr>
              <a:t>( )</a:t>
            </a:r>
          </a:p>
        </p:txBody>
      </p:sp>
      <p:sp>
        <p:nvSpPr>
          <p:cNvPr id="8" name="모서리가 둥근 직사각형 9">
            <a:extLst>
              <a:ext uri="{FF2B5EF4-FFF2-40B4-BE49-F238E27FC236}">
                <a16:creationId xmlns:a16="http://schemas.microsoft.com/office/drawing/2014/main" id="{B45FEE8C-9D5F-47FE-A096-EA77EE3AEF9B}"/>
              </a:ext>
            </a:extLst>
          </p:cNvPr>
          <p:cNvSpPr/>
          <p:nvPr/>
        </p:nvSpPr>
        <p:spPr bwMode="auto">
          <a:xfrm>
            <a:off x="2626992" y="1367879"/>
            <a:ext cx="6258165" cy="43204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mosquitto_pub</a:t>
            </a:r>
            <a:r>
              <a:rPr lang="en-US" altLang="ko-KR" sz="1600" b="1" dirty="0">
                <a:solidFill>
                  <a:prstClr val="black"/>
                </a:solidFill>
                <a:latin typeface="맑은 고딕" pitchFamily="50" charset="-127"/>
                <a:ea typeface="맑은 고딕" pitchFamily="50" charset="-127"/>
              </a:rPr>
              <a:t> –t temp –m 32.1 –u </a:t>
            </a:r>
            <a:r>
              <a:rPr lang="en-US" altLang="ko-KR" sz="1600" b="1" dirty="0" err="1">
                <a:solidFill>
                  <a:schemeClr val="accent6">
                    <a:lumMod val="75000"/>
                  </a:schemeClr>
                </a:solidFill>
                <a:latin typeface="맑은 고딕" pitchFamily="50" charset="-127"/>
                <a:ea typeface="맑은 고딕" pitchFamily="50" charset="-127"/>
              </a:rPr>
              <a:t>mqtt_ship</a:t>
            </a:r>
            <a:r>
              <a:rPr lang="en-US" altLang="ko-KR" sz="1600" b="1" dirty="0">
                <a:solidFill>
                  <a:schemeClr val="accent6"/>
                </a:solidFill>
                <a:latin typeface="맑은 고딕" pitchFamily="50" charset="-127"/>
                <a:ea typeface="맑은 고딕" pitchFamily="50" charset="-127"/>
              </a:rPr>
              <a:t> </a:t>
            </a:r>
            <a:r>
              <a:rPr lang="en-US" altLang="ko-KR" sz="1600" b="1" dirty="0">
                <a:solidFill>
                  <a:prstClr val="black"/>
                </a:solidFill>
                <a:latin typeface="맑은 고딕" pitchFamily="50" charset="-127"/>
                <a:ea typeface="맑은 고딕" pitchFamily="50" charset="-127"/>
              </a:rPr>
              <a:t>–P </a:t>
            </a:r>
            <a:r>
              <a:rPr lang="en-US" altLang="ko-KR" sz="1600" b="1" dirty="0">
                <a:solidFill>
                  <a:schemeClr val="accent6">
                    <a:lumMod val="75000"/>
                  </a:schemeClr>
                </a:solidFill>
                <a:latin typeface="맑은 고딕" pitchFamily="50" charset="-127"/>
                <a:ea typeface="맑은 고딕" pitchFamily="50" charset="-127"/>
              </a:rPr>
              <a:t>1234</a:t>
            </a:r>
          </a:p>
        </p:txBody>
      </p:sp>
    </p:spTree>
    <p:extLst>
      <p:ext uri="{BB962C8B-B14F-4D97-AF65-F5344CB8AC3E}">
        <p14:creationId xmlns:p14="http://schemas.microsoft.com/office/powerpoint/2010/main" val="4176912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DE8B3D0E-017F-4727-83C2-75037A734A37}"/>
              </a:ext>
            </a:extLst>
          </p:cNvPr>
          <p:cNvSpPr>
            <a:spLocks noGrp="1"/>
          </p:cNvSpPr>
          <p:nvPr>
            <p:ph type="body" sz="quarter" idx="11"/>
          </p:nvPr>
        </p:nvSpPr>
        <p:spPr>
          <a:xfrm>
            <a:off x="1623804" y="1367805"/>
            <a:ext cx="8241689" cy="359890"/>
          </a:xfrm>
        </p:spPr>
        <p:txBody>
          <a:bodyPr/>
          <a:lstStyle/>
          <a:p>
            <a:r>
              <a:rPr lang="ko-KR" altLang="en-US" sz="1800" dirty="0"/>
              <a:t>개발 환경 구축</a:t>
            </a:r>
            <a:endParaRPr lang="en-US" altLang="ko-KR" sz="1800" dirty="0"/>
          </a:p>
          <a:p>
            <a:pPr lvl="1"/>
            <a:r>
              <a:rPr lang="en-US" altLang="ko-KR" sz="1699" dirty="0"/>
              <a:t>LED_BUILTIN </a:t>
            </a:r>
            <a:r>
              <a:rPr lang="ko-KR" altLang="en-US" sz="1699" dirty="0"/>
              <a:t>핀에 연결된 </a:t>
            </a:r>
            <a:r>
              <a:rPr lang="en-US" altLang="ko-KR" sz="1699" dirty="0"/>
              <a:t>LED</a:t>
            </a:r>
            <a:r>
              <a:rPr lang="ko-KR" altLang="en-US" sz="1699" dirty="0"/>
              <a:t> 점등</a:t>
            </a:r>
            <a:r>
              <a:rPr lang="en-US" altLang="ko-KR" sz="1699" dirty="0"/>
              <a:t>/</a:t>
            </a:r>
            <a:r>
              <a:rPr lang="ko-KR" altLang="en-US" sz="1699" dirty="0"/>
              <a:t>소등 반복 프로그램이 정상 동작</a:t>
            </a:r>
            <a:endParaRPr lang="en-US" altLang="ko-KR" sz="1699" dirty="0"/>
          </a:p>
          <a:p>
            <a:pPr lvl="1"/>
            <a:r>
              <a:rPr lang="en-US" altLang="ko-KR" sz="1699" dirty="0"/>
              <a:t>ESP-12E MCU</a:t>
            </a:r>
            <a:r>
              <a:rPr lang="ko-KR" altLang="en-US" sz="1699" dirty="0"/>
              <a:t>의 경우 </a:t>
            </a:r>
            <a:r>
              <a:rPr lang="ko-KR" altLang="en-US" sz="1699" dirty="0" err="1"/>
              <a:t>아두이노</a:t>
            </a:r>
            <a:r>
              <a:rPr lang="en-US" altLang="ko-KR" sz="1699" dirty="0"/>
              <a:t>(</a:t>
            </a:r>
            <a:r>
              <a:rPr lang="ko-KR" altLang="en-US" sz="1699" dirty="0" err="1"/>
              <a:t>우노</a:t>
            </a:r>
            <a:r>
              <a:rPr lang="en-US" altLang="ko-KR" sz="1699" dirty="0"/>
              <a:t>) </a:t>
            </a:r>
            <a:r>
              <a:rPr lang="ko-KR" altLang="en-US" sz="1699" dirty="0"/>
              <a:t>보드에 비해 </a:t>
            </a:r>
            <a:r>
              <a:rPr lang="ko-KR" altLang="en-US" sz="1699" dirty="0" err="1"/>
              <a:t>업로딩</a:t>
            </a:r>
            <a:r>
              <a:rPr lang="ko-KR" altLang="en-US" sz="1699" dirty="0"/>
              <a:t> 속도가 다소 느림</a:t>
            </a:r>
            <a:endParaRPr lang="en-US" altLang="ko-KR" sz="1699" dirty="0"/>
          </a:p>
          <a:p>
            <a:r>
              <a:rPr lang="ko-KR" altLang="en-US" sz="1600" dirty="0"/>
              <a:t>익숙해져야 할 사항</a:t>
            </a:r>
            <a:endParaRPr lang="en-US" altLang="ko-KR" sz="1600" dirty="0"/>
          </a:p>
          <a:p>
            <a:pPr lvl="1"/>
            <a:r>
              <a:rPr lang="ko-KR" altLang="en-US" sz="1699" dirty="0"/>
              <a:t>장치관리자 </a:t>
            </a:r>
            <a:r>
              <a:rPr lang="en-US" altLang="ko-KR" sz="1699" dirty="0"/>
              <a:t>– </a:t>
            </a:r>
            <a:r>
              <a:rPr lang="ko-KR" altLang="en-US" sz="1699" dirty="0"/>
              <a:t>컴퓨터가 가지고 있는 장치들의 목록</a:t>
            </a:r>
            <a:endParaRPr lang="en-US" altLang="ko-KR" sz="1699" dirty="0"/>
          </a:p>
          <a:p>
            <a:pPr marL="542925" lvl="2" indent="0">
              <a:buNone/>
            </a:pPr>
            <a:endParaRPr lang="en-US" altLang="ko-KR" sz="1699" dirty="0"/>
          </a:p>
          <a:p>
            <a:pPr lvl="1"/>
            <a:endParaRPr lang="en-US" altLang="ko-KR" sz="1699" dirty="0"/>
          </a:p>
          <a:p>
            <a:pPr lvl="1"/>
            <a:endParaRPr lang="ko-KR" altLang="en-US" sz="1600" dirty="0"/>
          </a:p>
        </p:txBody>
      </p:sp>
      <p:sp>
        <p:nvSpPr>
          <p:cNvPr id="4" name="제목 3">
            <a:extLst>
              <a:ext uri="{FF2B5EF4-FFF2-40B4-BE49-F238E27FC236}">
                <a16:creationId xmlns:a16="http://schemas.microsoft.com/office/drawing/2014/main" id="{ADB48DC7-8C56-42E9-BD47-6836BC7F6E6E}"/>
              </a:ext>
            </a:extLst>
          </p:cNvPr>
          <p:cNvSpPr>
            <a:spLocks noGrp="1"/>
          </p:cNvSpPr>
          <p:nvPr>
            <p:ph type="title"/>
          </p:nvPr>
        </p:nvSpPr>
        <p:spPr>
          <a:xfrm>
            <a:off x="181419" y="85023"/>
            <a:ext cx="10842913" cy="400049"/>
          </a:xfrm>
        </p:spPr>
        <p:txBody>
          <a:bodyPr/>
          <a:lstStyle/>
          <a:p>
            <a:r>
              <a:rPr lang="ko-KR" altLang="en-US" dirty="0"/>
              <a:t>자</a:t>
            </a:r>
            <a:r>
              <a:rPr lang="en-US" altLang="ko-KR" dirty="0"/>
              <a:t>~ </a:t>
            </a:r>
            <a:r>
              <a:rPr lang="ko-KR" altLang="en-US" dirty="0"/>
              <a:t>정리를 좀 하죠</a:t>
            </a:r>
            <a:r>
              <a:rPr lang="en-US" altLang="ko-KR" dirty="0"/>
              <a:t>!</a:t>
            </a:r>
            <a:endParaRPr lang="ko-KR" altLang="en-US" dirty="0"/>
          </a:p>
        </p:txBody>
      </p:sp>
    </p:spTree>
    <p:extLst>
      <p:ext uri="{BB962C8B-B14F-4D97-AF65-F5344CB8AC3E}">
        <p14:creationId xmlns:p14="http://schemas.microsoft.com/office/powerpoint/2010/main" val="420830344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Subscriber with ID and PW</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180</a:t>
            </a:fld>
            <a:endParaRPr lang="en-US" dirty="0"/>
          </a:p>
        </p:txBody>
      </p:sp>
      <p:sp>
        <p:nvSpPr>
          <p:cNvPr id="5" name="내용 개체 틀 4"/>
          <p:cNvSpPr>
            <a:spLocks noGrp="1"/>
          </p:cNvSpPr>
          <p:nvPr>
            <p:ph sz="quarter" idx="11"/>
          </p:nvPr>
        </p:nvSpPr>
        <p:spPr>
          <a:xfrm>
            <a:off x="266399" y="578149"/>
            <a:ext cx="10979353" cy="1745730"/>
          </a:xfrm>
        </p:spPr>
        <p:txBody>
          <a:bodyPr/>
          <a:lstStyle/>
          <a:p>
            <a:r>
              <a:rPr lang="en-US" altLang="ko-KR" dirty="0"/>
              <a:t>Subscribe </a:t>
            </a:r>
            <a:r>
              <a:rPr lang="ko-KR" altLang="en-US" dirty="0"/>
              <a:t>프로그램 동작 테스트 </a:t>
            </a:r>
            <a:r>
              <a:rPr lang="en-US" altLang="ko-KR" dirty="0"/>
              <a:t>II</a:t>
            </a:r>
          </a:p>
          <a:p>
            <a:pPr lvl="1"/>
            <a:r>
              <a:rPr lang="en-US" altLang="ko-KR" dirty="0"/>
              <a:t>Localhost</a:t>
            </a:r>
            <a:r>
              <a:rPr lang="ko-KR" altLang="en-US" dirty="0"/>
              <a:t>가 아닌 다른 </a:t>
            </a:r>
            <a:r>
              <a:rPr lang="ko-KR" altLang="en-US" dirty="0" err="1"/>
              <a:t>라즈베리파이</a:t>
            </a:r>
            <a:r>
              <a:rPr lang="en-US" altLang="ko-KR" dirty="0"/>
              <a:t>(</a:t>
            </a:r>
            <a:r>
              <a:rPr lang="ko-KR" altLang="en-US" dirty="0"/>
              <a:t>옆 사람</a:t>
            </a:r>
            <a:r>
              <a:rPr lang="en-US" altLang="ko-KR" dirty="0"/>
              <a:t>)</a:t>
            </a:r>
            <a:r>
              <a:rPr lang="ko-KR" altLang="en-US" dirty="0"/>
              <a:t>의  터미널 창에서 </a:t>
            </a:r>
            <a:r>
              <a:rPr lang="en-US" altLang="ko-KR" dirty="0"/>
              <a:t>publish </a:t>
            </a:r>
            <a:r>
              <a:rPr lang="ko-KR" altLang="en-US" dirty="0"/>
              <a:t>함</a:t>
            </a:r>
            <a:endParaRPr lang="en-US" altLang="ko-KR" dirty="0"/>
          </a:p>
          <a:p>
            <a:pPr lvl="2"/>
            <a:r>
              <a:rPr lang="ko-KR" altLang="en-US" dirty="0"/>
              <a:t>다른 </a:t>
            </a:r>
            <a:r>
              <a:rPr lang="ko-KR" altLang="en-US" dirty="0" err="1"/>
              <a:t>라즈베리파이에</a:t>
            </a:r>
            <a:r>
              <a:rPr lang="ko-KR" altLang="en-US" dirty="0"/>
              <a:t> </a:t>
            </a:r>
            <a:r>
              <a:rPr lang="en-US" altLang="ko-KR" dirty="0" err="1"/>
              <a:t>mosquito_pub</a:t>
            </a:r>
            <a:r>
              <a:rPr lang="en-US" altLang="ko-KR" dirty="0"/>
              <a:t> </a:t>
            </a:r>
            <a:r>
              <a:rPr lang="ko-KR" altLang="en-US" dirty="0"/>
              <a:t>프로그램이 있어야함</a:t>
            </a:r>
            <a:r>
              <a:rPr lang="en-US" altLang="ko-KR" dirty="0"/>
              <a:t>.</a:t>
            </a:r>
          </a:p>
          <a:p>
            <a:pPr lvl="1"/>
            <a:endParaRPr lang="en-US" altLang="ko-KR" dirty="0"/>
          </a:p>
          <a:p>
            <a:pPr lvl="2"/>
            <a:r>
              <a:rPr lang="en-US" altLang="ko-KR" i="1" dirty="0" err="1"/>
              <a:t>Broker_IP_Address</a:t>
            </a:r>
            <a:r>
              <a:rPr lang="ko-KR" altLang="en-US" dirty="0"/>
              <a:t>는 어떤 값을 가져야 하는가</a:t>
            </a:r>
            <a:r>
              <a:rPr lang="en-US" altLang="ko-KR" dirty="0"/>
              <a:t>?</a:t>
            </a:r>
          </a:p>
          <a:p>
            <a:pPr lvl="1"/>
            <a:r>
              <a:rPr lang="en-US" altLang="ko-KR" dirty="0"/>
              <a:t>Localhost</a:t>
            </a:r>
            <a:r>
              <a:rPr lang="ko-KR" altLang="en-US" dirty="0"/>
              <a:t>에서</a:t>
            </a:r>
            <a:r>
              <a:rPr lang="en-US" altLang="ko-KR" dirty="0"/>
              <a:t> Python</a:t>
            </a:r>
            <a:r>
              <a:rPr lang="ko-KR" altLang="en-US" dirty="0"/>
              <a:t> 코드로 작성함 프로그램을 통해 </a:t>
            </a:r>
            <a:r>
              <a:rPr lang="en-US" altLang="ko-KR" dirty="0"/>
              <a:t>subscribe</a:t>
            </a:r>
            <a:r>
              <a:rPr lang="ko-KR" altLang="en-US" dirty="0"/>
              <a:t>함</a:t>
            </a:r>
            <a:endParaRPr lang="en-US" altLang="ko-KR" dirty="0"/>
          </a:p>
        </p:txBody>
      </p:sp>
      <p:sp>
        <p:nvSpPr>
          <p:cNvPr id="7" name="모서리가 둥근 직사각형 8">
            <a:extLst>
              <a:ext uri="{FF2B5EF4-FFF2-40B4-BE49-F238E27FC236}">
                <a16:creationId xmlns:a16="http://schemas.microsoft.com/office/drawing/2014/main" id="{B1BCFDB2-64CD-4265-8980-18A4677948C6}"/>
              </a:ext>
            </a:extLst>
          </p:cNvPr>
          <p:cNvSpPr/>
          <p:nvPr/>
        </p:nvSpPr>
        <p:spPr bwMode="auto">
          <a:xfrm>
            <a:off x="1951647" y="2520007"/>
            <a:ext cx="8397340" cy="3153027"/>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import </a:t>
            </a:r>
            <a:r>
              <a:rPr lang="en-US" altLang="ko-KR" sz="1400" b="1" dirty="0" err="1">
                <a:solidFill>
                  <a:prstClr val="black"/>
                </a:solidFill>
                <a:latin typeface="맑은 고딕" pitchFamily="50" charset="-127"/>
                <a:ea typeface="맑은 고딕" pitchFamily="50" charset="-127"/>
              </a:rPr>
              <a:t>paho.mqtt.client</a:t>
            </a:r>
            <a:r>
              <a:rPr lang="en-US" altLang="ko-KR" sz="1400" b="1" dirty="0">
                <a:solidFill>
                  <a:prstClr val="black"/>
                </a:solidFill>
                <a:latin typeface="맑은 고딕" pitchFamily="50" charset="-127"/>
                <a:ea typeface="맑은 고딕" pitchFamily="50" charset="-127"/>
              </a:rPr>
              <a:t> as </a:t>
            </a:r>
            <a:r>
              <a:rPr lang="en-US" altLang="ko-KR" sz="1400" b="1" dirty="0" err="1">
                <a:solidFill>
                  <a:prstClr val="black"/>
                </a:solidFill>
                <a:latin typeface="맑은 고딕" pitchFamily="50" charset="-127"/>
                <a:ea typeface="맑은 고딕" pitchFamily="50" charset="-127"/>
              </a:rPr>
              <a:t>mqtt</a:t>
            </a:r>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def </a:t>
            </a:r>
            <a:r>
              <a:rPr lang="en-US" altLang="ko-KR" sz="1400" b="1" dirty="0" err="1">
                <a:solidFill>
                  <a:prstClr val="black"/>
                </a:solidFill>
                <a:latin typeface="맑은 고딕" pitchFamily="50" charset="-127"/>
                <a:ea typeface="맑은 고딕" pitchFamily="50" charset="-127"/>
              </a:rPr>
              <a:t>on_connect</a:t>
            </a:r>
            <a:r>
              <a:rPr lang="en-US" altLang="ko-KR" sz="1400" b="1" dirty="0">
                <a:solidFill>
                  <a:prstClr val="black"/>
                </a:solidFill>
                <a:latin typeface="맑은 고딕" pitchFamily="50" charset="-127"/>
                <a:ea typeface="맑은 고딕" pitchFamily="50" charset="-127"/>
              </a:rPr>
              <a:t>( client, </a:t>
            </a:r>
            <a:r>
              <a:rPr lang="en-US" altLang="ko-KR" sz="1400" b="1" dirty="0" err="1">
                <a:solidFill>
                  <a:prstClr val="black"/>
                </a:solidFill>
                <a:latin typeface="맑은 고딕" pitchFamily="50" charset="-127"/>
                <a:ea typeface="맑은 고딕" pitchFamily="50" charset="-127"/>
              </a:rPr>
              <a:t>userdata</a:t>
            </a:r>
            <a:r>
              <a:rPr lang="en-US" altLang="ko-KR" sz="1400" b="1" dirty="0">
                <a:solidFill>
                  <a:prstClr val="black"/>
                </a:solidFill>
                <a:latin typeface="맑은 고딕" pitchFamily="50" charset="-127"/>
                <a:ea typeface="맑은 고딕" pitchFamily="50" charset="-127"/>
              </a:rPr>
              <a:t>, flags, </a:t>
            </a:r>
            <a:r>
              <a:rPr lang="en-US" altLang="ko-KR" sz="1400" b="1" dirty="0" err="1">
                <a:solidFill>
                  <a:prstClr val="black"/>
                </a:solidFill>
                <a:latin typeface="맑은 고딕" pitchFamily="50" charset="-127"/>
                <a:ea typeface="맑은 고딕" pitchFamily="50" charset="-127"/>
              </a:rPr>
              <a:t>rc</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print(“Connect with result code “ + </a:t>
            </a:r>
            <a:r>
              <a:rPr lang="en-US" altLang="ko-KR" sz="1400" b="1" dirty="0" err="1">
                <a:solidFill>
                  <a:prstClr val="black"/>
                </a:solidFill>
                <a:latin typeface="맑은 고딕" pitchFamily="50" charset="-127"/>
                <a:ea typeface="맑은 고딕" pitchFamily="50" charset="-127"/>
              </a:rPr>
              <a:t>str</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rc</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client.subscribe</a:t>
            </a:r>
            <a:r>
              <a:rPr lang="en-US" altLang="ko-KR" sz="1400" b="1" dirty="0">
                <a:solidFill>
                  <a:prstClr val="black"/>
                </a:solidFill>
                <a:latin typeface="맑은 고딕" pitchFamily="50" charset="-127"/>
                <a:ea typeface="맑은 고딕" pitchFamily="50" charset="-127"/>
              </a:rPr>
              <a:t>(“temp”)</a:t>
            </a:r>
          </a:p>
          <a:p>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def</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on_message</a:t>
            </a:r>
            <a:r>
              <a:rPr lang="en-US" altLang="ko-KR" sz="1400" b="1" dirty="0">
                <a:solidFill>
                  <a:prstClr val="black"/>
                </a:solidFill>
                <a:latin typeface="맑은 고딕" pitchFamily="50" charset="-127"/>
                <a:ea typeface="맑은 고딕" pitchFamily="50" charset="-127"/>
              </a:rPr>
              <a:t>( client, </a:t>
            </a:r>
            <a:r>
              <a:rPr lang="en-US" altLang="ko-KR" sz="1400" b="1" dirty="0" err="1">
                <a:solidFill>
                  <a:prstClr val="black"/>
                </a:solidFill>
                <a:latin typeface="맑은 고딕" pitchFamily="50" charset="-127"/>
                <a:ea typeface="맑은 고딕" pitchFamily="50" charset="-127"/>
              </a:rPr>
              <a:t>userdata</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msg</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print( </a:t>
            </a:r>
            <a:r>
              <a:rPr lang="en-US" altLang="ko-KR" sz="1400" b="1" dirty="0" err="1">
                <a:solidFill>
                  <a:prstClr val="black"/>
                </a:solidFill>
                <a:latin typeface="맑은 고딕" pitchFamily="50" charset="-127"/>
                <a:ea typeface="맑은 고딕" pitchFamily="50" charset="-127"/>
              </a:rPr>
              <a:t>msg.topic</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str</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msg.payload</a:t>
            </a:r>
            <a:r>
              <a:rPr lang="en-US" altLang="ko-KR" sz="1400" b="1" dirty="0">
                <a:solidFill>
                  <a:prstClr val="black"/>
                </a:solidFill>
                <a:latin typeface="맑은 고딕" pitchFamily="50" charset="-127"/>
                <a:ea typeface="맑은 고딕" pitchFamily="50" charset="-127"/>
              </a:rPr>
              <a:t>) )</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client = </a:t>
            </a:r>
            <a:r>
              <a:rPr lang="en-US" altLang="ko-KR" sz="1400" b="1" dirty="0" err="1">
                <a:solidFill>
                  <a:prstClr val="black"/>
                </a:solidFill>
                <a:latin typeface="맑은 고딕" pitchFamily="50" charset="-127"/>
                <a:ea typeface="맑은 고딕" pitchFamily="50" charset="-127"/>
              </a:rPr>
              <a:t>mqtt.Client</a:t>
            </a:r>
            <a:r>
              <a:rPr lang="en-US" altLang="ko-KR" sz="1400" b="1" dirty="0">
                <a:solidFill>
                  <a:prstClr val="black"/>
                </a:solidFill>
                <a:latin typeface="맑은 고딕" pitchFamily="50" charset="-127"/>
                <a:ea typeface="맑은 고딕" pitchFamily="50" charset="-127"/>
              </a:rPr>
              <a:t>( )</a:t>
            </a:r>
          </a:p>
          <a:p>
            <a:r>
              <a:rPr lang="en-US" altLang="ko-KR" sz="1400" b="1" dirty="0" err="1">
                <a:solidFill>
                  <a:srgbClr val="FF0000"/>
                </a:solidFill>
                <a:latin typeface="맑은 고딕" pitchFamily="50" charset="-127"/>
                <a:ea typeface="맑은 고딕" pitchFamily="50" charset="-127"/>
              </a:rPr>
              <a:t>client.username_pw_set</a:t>
            </a:r>
            <a:r>
              <a:rPr lang="en-US" altLang="ko-KR" sz="1400" b="1" dirty="0">
                <a:solidFill>
                  <a:srgbClr val="FF0000"/>
                </a:solidFill>
                <a:latin typeface="맑은 고딕" pitchFamily="50" charset="-127"/>
                <a:ea typeface="맑은 고딕" pitchFamily="50" charset="-127"/>
              </a:rPr>
              <a:t>(username=“</a:t>
            </a:r>
            <a:r>
              <a:rPr lang="en-US" altLang="ko-KR" sz="1400" b="1" dirty="0" err="1">
                <a:solidFill>
                  <a:srgbClr val="FF0000"/>
                </a:solidFill>
                <a:latin typeface="맑은 고딕" pitchFamily="50" charset="-127"/>
                <a:ea typeface="맑은 고딕" pitchFamily="50" charset="-127"/>
              </a:rPr>
              <a:t>mqtt_ship</a:t>
            </a:r>
            <a:r>
              <a:rPr lang="en-US" altLang="ko-KR" sz="1400" b="1" dirty="0">
                <a:solidFill>
                  <a:srgbClr val="FF0000"/>
                </a:solidFill>
                <a:latin typeface="맑은 고딕" pitchFamily="50" charset="-127"/>
                <a:ea typeface="맑은 고딕" pitchFamily="50" charset="-127"/>
              </a:rPr>
              <a:t>”, password=“1234”)</a:t>
            </a:r>
          </a:p>
          <a:p>
            <a:r>
              <a:rPr lang="en-US" altLang="ko-KR" sz="1400" b="1" dirty="0" err="1">
                <a:solidFill>
                  <a:prstClr val="black"/>
                </a:solidFill>
                <a:latin typeface="맑은 고딕" pitchFamily="50" charset="-127"/>
                <a:ea typeface="맑은 고딕" pitchFamily="50" charset="-127"/>
              </a:rPr>
              <a:t>client.on_connect</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on_connect</a:t>
            </a:r>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client.on_message</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on_message</a:t>
            </a:r>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client.connect</a:t>
            </a:r>
            <a:r>
              <a:rPr lang="en-US" altLang="ko-KR" sz="1400" b="1" dirty="0">
                <a:solidFill>
                  <a:prstClr val="black"/>
                </a:solidFill>
                <a:latin typeface="맑은 고딕" pitchFamily="50" charset="-127"/>
                <a:ea typeface="맑은 고딕" pitchFamily="50" charset="-127"/>
              </a:rPr>
              <a:t>(“localhost”, 1883, 60)</a:t>
            </a:r>
          </a:p>
          <a:p>
            <a:r>
              <a:rPr lang="en-US" altLang="ko-KR" sz="1400" b="1" dirty="0" err="1">
                <a:solidFill>
                  <a:prstClr val="black"/>
                </a:solidFill>
                <a:latin typeface="맑은 고딕" pitchFamily="50" charset="-127"/>
                <a:ea typeface="맑은 고딕" pitchFamily="50" charset="-127"/>
              </a:rPr>
              <a:t>client.loop_forever</a:t>
            </a:r>
            <a:r>
              <a:rPr lang="en-US" altLang="ko-KR" sz="1400" b="1" dirty="0">
                <a:solidFill>
                  <a:prstClr val="black"/>
                </a:solidFill>
                <a:latin typeface="맑은 고딕" pitchFamily="50" charset="-127"/>
                <a:ea typeface="맑은 고딕" pitchFamily="50" charset="-127"/>
              </a:rPr>
              <a:t>( )</a:t>
            </a:r>
          </a:p>
        </p:txBody>
      </p:sp>
      <p:sp>
        <p:nvSpPr>
          <p:cNvPr id="8" name="모서리가 둥근 직사각형 9">
            <a:extLst>
              <a:ext uri="{FF2B5EF4-FFF2-40B4-BE49-F238E27FC236}">
                <a16:creationId xmlns:a16="http://schemas.microsoft.com/office/drawing/2014/main" id="{B45FEE8C-9D5F-47FE-A096-EA77EE3AEF9B}"/>
              </a:ext>
            </a:extLst>
          </p:cNvPr>
          <p:cNvSpPr/>
          <p:nvPr/>
        </p:nvSpPr>
        <p:spPr bwMode="auto">
          <a:xfrm>
            <a:off x="1985060" y="1600995"/>
            <a:ext cx="8397340" cy="288032"/>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mosquitto_pub</a:t>
            </a:r>
            <a:r>
              <a:rPr lang="en-US" altLang="ko-KR" sz="1600" b="1" dirty="0">
                <a:solidFill>
                  <a:prstClr val="black"/>
                </a:solidFill>
                <a:latin typeface="맑은 고딕" pitchFamily="50" charset="-127"/>
                <a:ea typeface="맑은 고딕" pitchFamily="50" charset="-127"/>
              </a:rPr>
              <a:t> –h </a:t>
            </a:r>
            <a:r>
              <a:rPr lang="en-US" altLang="ko-KR" sz="1600" b="1" i="1" dirty="0" err="1">
                <a:latin typeface="맑은 고딕" pitchFamily="50" charset="-127"/>
                <a:ea typeface="맑은 고딕" pitchFamily="50" charset="-127"/>
              </a:rPr>
              <a:t>broker_IP_Address</a:t>
            </a:r>
            <a:r>
              <a:rPr lang="en-US" altLang="ko-KR" sz="1600" b="1" dirty="0">
                <a:latin typeface="맑은 고딕" pitchFamily="50" charset="-127"/>
                <a:ea typeface="맑은 고딕" pitchFamily="50" charset="-127"/>
              </a:rPr>
              <a:t> </a:t>
            </a:r>
            <a:r>
              <a:rPr lang="en-US" altLang="ko-KR" sz="1600" b="1" dirty="0">
                <a:solidFill>
                  <a:prstClr val="black"/>
                </a:solidFill>
                <a:latin typeface="맑은 고딕" pitchFamily="50" charset="-127"/>
                <a:ea typeface="맑은 고딕" pitchFamily="50" charset="-127"/>
              </a:rPr>
              <a:t>–t temp –m 32.1 –u </a:t>
            </a:r>
            <a:r>
              <a:rPr lang="en-US" altLang="ko-KR" sz="1600" b="1" dirty="0" err="1">
                <a:solidFill>
                  <a:prstClr val="black"/>
                </a:solidFill>
                <a:latin typeface="맑은 고딕" pitchFamily="50" charset="-127"/>
                <a:ea typeface="맑은 고딕" pitchFamily="50" charset="-127"/>
              </a:rPr>
              <a:t>mqtt_phirippa</a:t>
            </a:r>
            <a:r>
              <a:rPr lang="en-US" altLang="ko-KR" sz="1600" b="1" dirty="0">
                <a:solidFill>
                  <a:prstClr val="black"/>
                </a:solidFill>
                <a:latin typeface="맑은 고딕" pitchFamily="50" charset="-127"/>
                <a:ea typeface="맑은 고딕" pitchFamily="50" charset="-127"/>
              </a:rPr>
              <a:t> –P 1234</a:t>
            </a:r>
          </a:p>
        </p:txBody>
      </p:sp>
      <p:sp>
        <p:nvSpPr>
          <p:cNvPr id="2" name="화살표: 왼쪽으로 구부러짐 1">
            <a:extLst>
              <a:ext uri="{FF2B5EF4-FFF2-40B4-BE49-F238E27FC236}">
                <a16:creationId xmlns:a16="http://schemas.microsoft.com/office/drawing/2014/main" id="{43F53C25-0ED7-CEE3-4386-31BA3D064F17}"/>
              </a:ext>
            </a:extLst>
          </p:cNvPr>
          <p:cNvSpPr/>
          <p:nvPr/>
        </p:nvSpPr>
        <p:spPr>
          <a:xfrm>
            <a:off x="10441557" y="1727919"/>
            <a:ext cx="452610" cy="1080120"/>
          </a:xfrm>
          <a:prstGeom prst="curvedLeftArrow">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200595360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181</a:t>
            </a:fld>
            <a:endParaRPr lang="ko-KR" altLang="en-US" dirty="0"/>
          </a:p>
        </p:txBody>
      </p:sp>
      <p:sp>
        <p:nvSpPr>
          <p:cNvPr id="4" name="내용 개체 틀 3"/>
          <p:cNvSpPr>
            <a:spLocks noGrp="1"/>
          </p:cNvSpPr>
          <p:nvPr>
            <p:ph sz="quarter" idx="11"/>
          </p:nvPr>
        </p:nvSpPr>
        <p:spPr>
          <a:xfrm>
            <a:off x="266398" y="578149"/>
            <a:ext cx="10979355" cy="1745730"/>
          </a:xfrm>
        </p:spPr>
        <p:txBody>
          <a:bodyPr/>
          <a:lstStyle/>
          <a:p>
            <a:r>
              <a:rPr lang="ko-KR" altLang="en-US" dirty="0"/>
              <a:t>컴퓨터 외부</a:t>
            </a:r>
            <a:r>
              <a:rPr lang="en-US" altLang="ko-KR" dirty="0"/>
              <a:t>(</a:t>
            </a:r>
            <a:r>
              <a:rPr lang="ko-KR" altLang="en-US" dirty="0"/>
              <a:t>스마트 폰</a:t>
            </a:r>
            <a:r>
              <a:rPr lang="en-US" altLang="ko-KR" dirty="0"/>
              <a:t>,</a:t>
            </a:r>
            <a:r>
              <a:rPr lang="ko-KR" altLang="en-US" dirty="0"/>
              <a:t>앱</a:t>
            </a:r>
            <a:r>
              <a:rPr lang="en-US" altLang="ko-KR" dirty="0"/>
              <a:t>)</a:t>
            </a:r>
            <a:r>
              <a:rPr lang="ko-KR" altLang="en-US" dirty="0"/>
              <a:t>에서 </a:t>
            </a:r>
            <a:r>
              <a:rPr lang="en-US" altLang="ko-KR" dirty="0"/>
              <a:t>Broker</a:t>
            </a:r>
            <a:r>
              <a:rPr lang="ko-KR" altLang="en-US" dirty="0"/>
              <a:t>에 접속</a:t>
            </a:r>
            <a:endParaRPr lang="en-US" altLang="ko-KR" dirty="0"/>
          </a:p>
          <a:p>
            <a:pPr lvl="1"/>
            <a:r>
              <a:rPr lang="ko-KR" altLang="en-US" dirty="0"/>
              <a:t>스마트폰 </a:t>
            </a:r>
            <a:r>
              <a:rPr lang="en-US" altLang="ko-KR" dirty="0"/>
              <a:t>- </a:t>
            </a:r>
            <a:r>
              <a:rPr lang="ko-KR" altLang="en-US" dirty="0">
                <a:solidFill>
                  <a:srgbClr val="FF0000"/>
                </a:solidFill>
              </a:rPr>
              <a:t>사용하고 있는 </a:t>
            </a:r>
            <a:r>
              <a:rPr lang="ko-KR" altLang="en-US" dirty="0" err="1">
                <a:solidFill>
                  <a:srgbClr val="FF0000"/>
                </a:solidFill>
              </a:rPr>
              <a:t>라즈베리파이</a:t>
            </a:r>
            <a:r>
              <a:rPr lang="en-US" altLang="ko-KR" dirty="0">
                <a:solidFill>
                  <a:srgbClr val="FF0000"/>
                </a:solidFill>
              </a:rPr>
              <a:t>(broker)</a:t>
            </a:r>
            <a:r>
              <a:rPr lang="ko-KR" altLang="en-US" dirty="0">
                <a:solidFill>
                  <a:srgbClr val="FF0000"/>
                </a:solidFill>
              </a:rPr>
              <a:t>가 연결된 공유기와 같은 공유기의 </a:t>
            </a:r>
            <a:r>
              <a:rPr lang="en-US" altLang="ko-KR" dirty="0" err="1">
                <a:solidFill>
                  <a:srgbClr val="FF0000"/>
                </a:solidFill>
              </a:rPr>
              <a:t>WiFi</a:t>
            </a:r>
            <a:r>
              <a:rPr lang="ko-KR" altLang="en-US" dirty="0">
                <a:solidFill>
                  <a:srgbClr val="FF0000"/>
                </a:solidFill>
              </a:rPr>
              <a:t>에 접속</a:t>
            </a:r>
            <a:r>
              <a:rPr lang="en-US" altLang="ko-KR" dirty="0">
                <a:solidFill>
                  <a:srgbClr val="FF0000"/>
                </a:solidFill>
              </a:rPr>
              <a:t>!!!</a:t>
            </a:r>
          </a:p>
          <a:p>
            <a:pPr lvl="1"/>
            <a:r>
              <a:rPr lang="ko-KR" altLang="en-US" dirty="0"/>
              <a:t>앱 설치</a:t>
            </a:r>
            <a:r>
              <a:rPr lang="en-US" altLang="ko-KR" dirty="0"/>
              <a:t>, MQTT Dash(IoT, Smart Home) </a:t>
            </a:r>
            <a:r>
              <a:rPr lang="ko-KR" altLang="en-US" dirty="0"/>
              <a:t>설치 후 열기</a:t>
            </a:r>
            <a:endParaRPr lang="en-US" altLang="ko-KR" dirty="0"/>
          </a:p>
          <a:p>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MQTT Broker</a:t>
            </a:r>
            <a:r>
              <a:rPr lang="ko-KR" altLang="en-US" dirty="0"/>
              <a:t>가 실행되고 있는 </a:t>
            </a:r>
            <a:r>
              <a:rPr lang="ko-KR" altLang="en-US" dirty="0" err="1"/>
              <a:t>라즈베리파이</a:t>
            </a:r>
            <a:r>
              <a:rPr lang="ko-KR" altLang="en-US" dirty="0"/>
              <a:t> 외부에서 </a:t>
            </a:r>
            <a:r>
              <a:rPr lang="en-US" altLang="ko-KR" dirty="0"/>
              <a:t>Broker</a:t>
            </a:r>
            <a:r>
              <a:rPr lang="ko-KR" altLang="en-US" dirty="0"/>
              <a:t>에 접속</a:t>
            </a:r>
          </a:p>
        </p:txBody>
      </p:sp>
      <p:pic>
        <p:nvPicPr>
          <p:cNvPr id="8" name="그림 7">
            <a:extLst>
              <a:ext uri="{FF2B5EF4-FFF2-40B4-BE49-F238E27FC236}">
                <a16:creationId xmlns:a16="http://schemas.microsoft.com/office/drawing/2014/main" id="{EAA48D04-A65D-4C97-8C9F-CB86254B6C7D}"/>
              </a:ext>
            </a:extLst>
          </p:cNvPr>
          <p:cNvPicPr>
            <a:picLocks noChangeAspect="1"/>
          </p:cNvPicPr>
          <p:nvPr/>
        </p:nvPicPr>
        <p:blipFill>
          <a:blip r:embed="rId3"/>
          <a:stretch>
            <a:fillRect/>
          </a:stretch>
        </p:blipFill>
        <p:spPr>
          <a:xfrm>
            <a:off x="4428889" y="1722367"/>
            <a:ext cx="2664296" cy="3317920"/>
          </a:xfrm>
          <a:prstGeom prst="rect">
            <a:avLst/>
          </a:prstGeom>
        </p:spPr>
      </p:pic>
    </p:spTree>
    <p:extLst>
      <p:ext uri="{BB962C8B-B14F-4D97-AF65-F5344CB8AC3E}">
        <p14:creationId xmlns:p14="http://schemas.microsoft.com/office/powerpoint/2010/main" val="34759314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182</a:t>
            </a:fld>
            <a:endParaRPr lang="ko-KR" altLang="en-US" dirty="0"/>
          </a:p>
        </p:txBody>
      </p:sp>
      <p:sp>
        <p:nvSpPr>
          <p:cNvPr id="4" name="내용 개체 틀 3"/>
          <p:cNvSpPr>
            <a:spLocks noGrp="1"/>
          </p:cNvSpPr>
          <p:nvPr>
            <p:ph sz="quarter" idx="11"/>
          </p:nvPr>
        </p:nvSpPr>
        <p:spPr>
          <a:xfrm>
            <a:off x="266398" y="578149"/>
            <a:ext cx="10979355" cy="1745730"/>
          </a:xfrm>
        </p:spPr>
        <p:txBody>
          <a:bodyPr/>
          <a:lstStyle/>
          <a:p>
            <a:r>
              <a:rPr lang="ko-KR" altLang="en-US" dirty="0"/>
              <a:t>컴퓨터 외부</a:t>
            </a:r>
            <a:r>
              <a:rPr lang="en-US" altLang="ko-KR" dirty="0"/>
              <a:t>(</a:t>
            </a:r>
            <a:r>
              <a:rPr lang="ko-KR" altLang="en-US" dirty="0"/>
              <a:t>스마트 폰</a:t>
            </a:r>
            <a:r>
              <a:rPr lang="en-US" altLang="ko-KR" dirty="0"/>
              <a:t>,</a:t>
            </a:r>
            <a:r>
              <a:rPr lang="ko-KR" altLang="en-US" dirty="0"/>
              <a:t>앱</a:t>
            </a:r>
            <a:r>
              <a:rPr lang="en-US" altLang="ko-KR" dirty="0"/>
              <a:t>)</a:t>
            </a:r>
            <a:r>
              <a:rPr lang="ko-KR" altLang="en-US" dirty="0"/>
              <a:t>에서 </a:t>
            </a:r>
            <a:r>
              <a:rPr lang="en-US" altLang="ko-KR" dirty="0"/>
              <a:t>Broker</a:t>
            </a:r>
            <a:r>
              <a:rPr lang="ko-KR" altLang="en-US" dirty="0"/>
              <a:t>에 접속</a:t>
            </a:r>
            <a:endParaRPr lang="en-US" altLang="ko-KR" dirty="0"/>
          </a:p>
          <a:p>
            <a:pPr lvl="1"/>
            <a:r>
              <a:rPr lang="ko-KR" altLang="en-US" dirty="0"/>
              <a:t>앱 설치</a:t>
            </a:r>
            <a:r>
              <a:rPr lang="en-US" altLang="ko-KR" dirty="0"/>
              <a:t>, MQTT Dash(IoT, Smart Home) </a:t>
            </a:r>
            <a:r>
              <a:rPr lang="ko-KR" altLang="en-US" dirty="0"/>
              <a:t>설치 후 열기</a:t>
            </a:r>
            <a:endParaRPr lang="en-US" altLang="ko-KR" dirty="0"/>
          </a:p>
          <a:p>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MQTT Broker</a:t>
            </a:r>
            <a:r>
              <a:rPr lang="ko-KR" altLang="en-US" dirty="0"/>
              <a:t>가 실행되고 있는 </a:t>
            </a:r>
            <a:r>
              <a:rPr lang="ko-KR" altLang="en-US" dirty="0" err="1"/>
              <a:t>라즈베리파이</a:t>
            </a:r>
            <a:r>
              <a:rPr lang="ko-KR" altLang="en-US" dirty="0"/>
              <a:t> 외부에서 </a:t>
            </a:r>
            <a:r>
              <a:rPr lang="en-US" altLang="ko-KR" dirty="0"/>
              <a:t>Broker</a:t>
            </a:r>
            <a:r>
              <a:rPr lang="ko-KR" altLang="en-US" dirty="0"/>
              <a:t>에 접속</a:t>
            </a:r>
          </a:p>
        </p:txBody>
      </p:sp>
      <p:pic>
        <p:nvPicPr>
          <p:cNvPr id="8" name="그림 7">
            <a:extLst>
              <a:ext uri="{FF2B5EF4-FFF2-40B4-BE49-F238E27FC236}">
                <a16:creationId xmlns:a16="http://schemas.microsoft.com/office/drawing/2014/main" id="{EAA48D04-A65D-4C97-8C9F-CB86254B6C7D}"/>
              </a:ext>
            </a:extLst>
          </p:cNvPr>
          <p:cNvPicPr>
            <a:picLocks noChangeAspect="1"/>
          </p:cNvPicPr>
          <p:nvPr/>
        </p:nvPicPr>
        <p:blipFill>
          <a:blip r:embed="rId3"/>
          <a:stretch>
            <a:fillRect/>
          </a:stretch>
        </p:blipFill>
        <p:spPr>
          <a:xfrm>
            <a:off x="1872605" y="1511895"/>
            <a:ext cx="2664296" cy="3317920"/>
          </a:xfrm>
          <a:prstGeom prst="rect">
            <a:avLst/>
          </a:prstGeom>
        </p:spPr>
      </p:pic>
      <p:pic>
        <p:nvPicPr>
          <p:cNvPr id="6" name="그림 5">
            <a:extLst>
              <a:ext uri="{FF2B5EF4-FFF2-40B4-BE49-F238E27FC236}">
                <a16:creationId xmlns:a16="http://schemas.microsoft.com/office/drawing/2014/main" id="{E0F0F16F-ED8D-4D43-B250-A40B6FCC841D}"/>
              </a:ext>
            </a:extLst>
          </p:cNvPr>
          <p:cNvPicPr>
            <a:picLocks noChangeAspect="1"/>
          </p:cNvPicPr>
          <p:nvPr/>
        </p:nvPicPr>
        <p:blipFill>
          <a:blip r:embed="rId4"/>
          <a:stretch>
            <a:fillRect/>
          </a:stretch>
        </p:blipFill>
        <p:spPr>
          <a:xfrm>
            <a:off x="5575634" y="1451014"/>
            <a:ext cx="1851660" cy="4114800"/>
          </a:xfrm>
          <a:prstGeom prst="rect">
            <a:avLst/>
          </a:prstGeom>
        </p:spPr>
      </p:pic>
      <p:sp>
        <p:nvSpPr>
          <p:cNvPr id="7" name="번개 6">
            <a:extLst>
              <a:ext uri="{FF2B5EF4-FFF2-40B4-BE49-F238E27FC236}">
                <a16:creationId xmlns:a16="http://schemas.microsoft.com/office/drawing/2014/main" id="{32507854-8A93-448C-94B6-9DB3E8CDA6B4}"/>
              </a:ext>
            </a:extLst>
          </p:cNvPr>
          <p:cNvSpPr/>
          <p:nvPr/>
        </p:nvSpPr>
        <p:spPr>
          <a:xfrm>
            <a:off x="3884898" y="2520007"/>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41743404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183</a:t>
            </a:fld>
            <a:endParaRPr lang="ko-KR" altLang="en-US" dirty="0"/>
          </a:p>
        </p:txBody>
      </p:sp>
      <p:sp>
        <p:nvSpPr>
          <p:cNvPr id="4" name="내용 개체 틀 3"/>
          <p:cNvSpPr>
            <a:spLocks noGrp="1"/>
          </p:cNvSpPr>
          <p:nvPr>
            <p:ph sz="quarter" idx="11"/>
          </p:nvPr>
        </p:nvSpPr>
        <p:spPr>
          <a:xfrm>
            <a:off x="266398" y="578149"/>
            <a:ext cx="10979355" cy="1745730"/>
          </a:xfrm>
        </p:spPr>
        <p:txBody>
          <a:bodyPr/>
          <a:lstStyle/>
          <a:p>
            <a:r>
              <a:rPr lang="ko-KR" altLang="en-US" dirty="0"/>
              <a:t>컴퓨터 외부</a:t>
            </a:r>
            <a:r>
              <a:rPr lang="en-US" altLang="ko-KR" dirty="0"/>
              <a:t>(</a:t>
            </a:r>
            <a:r>
              <a:rPr lang="ko-KR" altLang="en-US" dirty="0"/>
              <a:t>스마트 폰</a:t>
            </a:r>
            <a:r>
              <a:rPr lang="en-US" altLang="ko-KR" dirty="0"/>
              <a:t>,</a:t>
            </a:r>
            <a:r>
              <a:rPr lang="ko-KR" altLang="en-US" dirty="0"/>
              <a:t>앱</a:t>
            </a:r>
            <a:r>
              <a:rPr lang="en-US" altLang="ko-KR" dirty="0"/>
              <a:t>)</a:t>
            </a:r>
            <a:r>
              <a:rPr lang="ko-KR" altLang="en-US" dirty="0"/>
              <a:t>에서 </a:t>
            </a:r>
            <a:r>
              <a:rPr lang="en-US" altLang="ko-KR" dirty="0"/>
              <a:t>Broker</a:t>
            </a:r>
            <a:r>
              <a:rPr lang="ko-KR" altLang="en-US" dirty="0"/>
              <a:t>에 접속</a:t>
            </a:r>
            <a:endParaRPr lang="en-US" altLang="ko-KR" dirty="0"/>
          </a:p>
          <a:p>
            <a:pPr lvl="1"/>
            <a:r>
              <a:rPr lang="ko-KR" altLang="en-US" dirty="0"/>
              <a:t>앱 설정</a:t>
            </a:r>
            <a:endParaRPr lang="en-US" altLang="ko-KR" dirty="0"/>
          </a:p>
          <a:p>
            <a:pPr lvl="2"/>
            <a:r>
              <a:rPr lang="en-US" altLang="ko-KR" dirty="0"/>
              <a:t>Add </a:t>
            </a:r>
            <a:r>
              <a:rPr lang="ko-KR" altLang="en-US" dirty="0"/>
              <a:t>클릭</a:t>
            </a:r>
            <a:endParaRPr lang="en-US" altLang="ko-KR" dirty="0"/>
          </a:p>
          <a:p>
            <a:pPr lvl="2"/>
            <a:r>
              <a:rPr lang="ko-KR" altLang="en-US" dirty="0"/>
              <a:t>앱 설정</a:t>
            </a:r>
            <a:endParaRPr lang="en-US" altLang="ko-KR" dirty="0"/>
          </a:p>
          <a:p>
            <a:pPr lvl="3"/>
            <a:r>
              <a:rPr lang="en-US" altLang="ko-KR" dirty="0"/>
              <a:t>Name : My Office</a:t>
            </a:r>
          </a:p>
          <a:p>
            <a:pPr lvl="3"/>
            <a:r>
              <a:rPr lang="en-US" altLang="ko-KR" dirty="0"/>
              <a:t>Address : 192.168.1.15 (Broker IP </a:t>
            </a:r>
            <a:r>
              <a:rPr lang="ko-KR" altLang="en-US" dirty="0"/>
              <a:t>주소</a:t>
            </a:r>
            <a:r>
              <a:rPr lang="en-US" altLang="ko-KR" dirty="0"/>
              <a:t>)</a:t>
            </a:r>
          </a:p>
          <a:p>
            <a:pPr lvl="4"/>
            <a:r>
              <a:rPr lang="en-US" altLang="ko-KR" dirty="0" err="1"/>
              <a:t>Mosquitto</a:t>
            </a:r>
            <a:r>
              <a:rPr lang="en-US" altLang="ko-KR" dirty="0"/>
              <a:t> Broker</a:t>
            </a:r>
            <a:r>
              <a:rPr lang="ko-KR" altLang="en-US" dirty="0"/>
              <a:t>가 실행 중인 컴퓨터의 </a:t>
            </a:r>
            <a:r>
              <a:rPr lang="en-US" altLang="ko-KR" dirty="0"/>
              <a:t>IP </a:t>
            </a:r>
            <a:r>
              <a:rPr lang="ko-KR" altLang="en-US" dirty="0"/>
              <a:t>주소 확인 </a:t>
            </a:r>
            <a:r>
              <a:rPr lang="ko-KR" altLang="en-US" dirty="0" err="1"/>
              <a:t>뒷</a:t>
            </a:r>
            <a:r>
              <a:rPr lang="ko-KR" altLang="en-US" dirty="0"/>
              <a:t> 페이지에서 설명</a:t>
            </a:r>
            <a:endParaRPr lang="en-US" altLang="ko-KR" dirty="0"/>
          </a:p>
          <a:p>
            <a:pPr lvl="3"/>
            <a:r>
              <a:rPr lang="en-US" altLang="ko-KR" dirty="0"/>
              <a:t>User name : </a:t>
            </a:r>
            <a:r>
              <a:rPr lang="en-US" altLang="ko-KR" dirty="0" err="1">
                <a:solidFill>
                  <a:srgbClr val="FF0000"/>
                </a:solidFill>
              </a:rPr>
              <a:t>mqtt_phonephirippa</a:t>
            </a:r>
            <a:r>
              <a:rPr lang="en-US" altLang="ko-KR" dirty="0"/>
              <a:t> (</a:t>
            </a:r>
            <a:r>
              <a:rPr lang="en-US" altLang="ko-KR" dirty="0" err="1"/>
              <a:t>Userid</a:t>
            </a:r>
            <a:r>
              <a:rPr lang="en-US" altLang="ko-KR" dirty="0"/>
              <a:t>)</a:t>
            </a:r>
          </a:p>
          <a:p>
            <a:pPr lvl="3"/>
            <a:r>
              <a:rPr lang="en-US" altLang="ko-KR" dirty="0"/>
              <a:t>User password : 1234(password)</a:t>
            </a:r>
          </a:p>
          <a:p>
            <a:pPr lvl="2"/>
            <a:r>
              <a:rPr lang="ko-KR" altLang="en-US" dirty="0"/>
              <a:t>설정 완료 후 저장 버튼 클릭</a:t>
            </a:r>
            <a:endParaRPr lang="en-US" altLang="ko-KR" dirty="0"/>
          </a:p>
          <a:p>
            <a:pPr lvl="2"/>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MQTT Broker</a:t>
            </a:r>
            <a:r>
              <a:rPr lang="ko-KR" altLang="en-US" dirty="0"/>
              <a:t>가 실행되고 있는 </a:t>
            </a:r>
            <a:r>
              <a:rPr lang="ko-KR" altLang="en-US" dirty="0" err="1"/>
              <a:t>라즈베리파이</a:t>
            </a:r>
            <a:r>
              <a:rPr lang="ko-KR" altLang="en-US" dirty="0"/>
              <a:t> 외부에서 </a:t>
            </a:r>
            <a:r>
              <a:rPr lang="en-US" altLang="ko-KR" dirty="0"/>
              <a:t>Broker</a:t>
            </a:r>
            <a:r>
              <a:rPr lang="ko-KR" altLang="en-US" dirty="0"/>
              <a:t>에 접속</a:t>
            </a:r>
          </a:p>
        </p:txBody>
      </p:sp>
      <p:pic>
        <p:nvPicPr>
          <p:cNvPr id="6" name="그림 5">
            <a:extLst>
              <a:ext uri="{FF2B5EF4-FFF2-40B4-BE49-F238E27FC236}">
                <a16:creationId xmlns:a16="http://schemas.microsoft.com/office/drawing/2014/main" id="{704C0B74-8ED8-4668-877D-D80A4DCA3C3D}"/>
              </a:ext>
            </a:extLst>
          </p:cNvPr>
          <p:cNvPicPr>
            <a:picLocks noChangeAspect="1"/>
          </p:cNvPicPr>
          <p:nvPr/>
        </p:nvPicPr>
        <p:blipFill>
          <a:blip r:embed="rId3"/>
          <a:stretch>
            <a:fillRect/>
          </a:stretch>
        </p:blipFill>
        <p:spPr>
          <a:xfrm>
            <a:off x="6632347" y="1472291"/>
            <a:ext cx="1851660" cy="4114800"/>
          </a:xfrm>
          <a:prstGeom prst="rect">
            <a:avLst/>
          </a:prstGeom>
        </p:spPr>
      </p:pic>
      <p:sp>
        <p:nvSpPr>
          <p:cNvPr id="3" name="번개 2">
            <a:extLst>
              <a:ext uri="{FF2B5EF4-FFF2-40B4-BE49-F238E27FC236}">
                <a16:creationId xmlns:a16="http://schemas.microsoft.com/office/drawing/2014/main" id="{B92CDD98-AA44-4333-A7A7-9DC3603F6435}"/>
              </a:ext>
            </a:extLst>
          </p:cNvPr>
          <p:cNvSpPr/>
          <p:nvPr/>
        </p:nvSpPr>
        <p:spPr>
          <a:xfrm>
            <a:off x="8152098" y="1581545"/>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7" name="타원 6">
            <a:extLst>
              <a:ext uri="{FF2B5EF4-FFF2-40B4-BE49-F238E27FC236}">
                <a16:creationId xmlns:a16="http://schemas.microsoft.com/office/drawing/2014/main" id="{85CA9B3E-40A8-4E20-8B15-4D9B67286E0B}"/>
              </a:ext>
            </a:extLst>
          </p:cNvPr>
          <p:cNvSpPr/>
          <p:nvPr/>
        </p:nvSpPr>
        <p:spPr>
          <a:xfrm>
            <a:off x="1800597" y="1236515"/>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15" name="타원 14">
            <a:extLst>
              <a:ext uri="{FF2B5EF4-FFF2-40B4-BE49-F238E27FC236}">
                <a16:creationId xmlns:a16="http://schemas.microsoft.com/office/drawing/2014/main" id="{44C7F895-EF2F-4E0C-9611-EE8095BBE370}"/>
              </a:ext>
            </a:extLst>
          </p:cNvPr>
          <p:cNvSpPr/>
          <p:nvPr/>
        </p:nvSpPr>
        <p:spPr>
          <a:xfrm>
            <a:off x="7995686" y="1472291"/>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16" name="타원 15">
            <a:extLst>
              <a:ext uri="{FF2B5EF4-FFF2-40B4-BE49-F238E27FC236}">
                <a16:creationId xmlns:a16="http://schemas.microsoft.com/office/drawing/2014/main" id="{5658968D-61E3-4A46-B609-BB08F4B7B55C}"/>
              </a:ext>
            </a:extLst>
          </p:cNvPr>
          <p:cNvSpPr/>
          <p:nvPr/>
        </p:nvSpPr>
        <p:spPr>
          <a:xfrm>
            <a:off x="3342716" y="3160641"/>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pic>
        <p:nvPicPr>
          <p:cNvPr id="17" name="그림 16">
            <a:extLst>
              <a:ext uri="{FF2B5EF4-FFF2-40B4-BE49-F238E27FC236}">
                <a16:creationId xmlns:a16="http://schemas.microsoft.com/office/drawing/2014/main" id="{7B36AA34-BF0F-4E6A-8016-6CE7E6349DAA}"/>
              </a:ext>
            </a:extLst>
          </p:cNvPr>
          <p:cNvPicPr>
            <a:picLocks noChangeAspect="1"/>
          </p:cNvPicPr>
          <p:nvPr/>
        </p:nvPicPr>
        <p:blipFill>
          <a:blip r:embed="rId4"/>
          <a:stretch>
            <a:fillRect/>
          </a:stretch>
        </p:blipFill>
        <p:spPr>
          <a:xfrm>
            <a:off x="8733913" y="1479877"/>
            <a:ext cx="1851660" cy="4114800"/>
          </a:xfrm>
          <a:prstGeom prst="rect">
            <a:avLst/>
          </a:prstGeom>
        </p:spPr>
      </p:pic>
      <p:sp>
        <p:nvSpPr>
          <p:cNvPr id="20" name="사각형: 둥근 모서리 19">
            <a:extLst>
              <a:ext uri="{FF2B5EF4-FFF2-40B4-BE49-F238E27FC236}">
                <a16:creationId xmlns:a16="http://schemas.microsoft.com/office/drawing/2014/main" id="{57B1FC66-9C6B-4CD4-A187-FDFBE33A66B8}"/>
              </a:ext>
            </a:extLst>
          </p:cNvPr>
          <p:cNvSpPr/>
          <p:nvPr/>
        </p:nvSpPr>
        <p:spPr>
          <a:xfrm>
            <a:off x="8765179" y="2903927"/>
            <a:ext cx="510916" cy="3025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1" name="사각형: 둥근 모서리 20">
            <a:extLst>
              <a:ext uri="{FF2B5EF4-FFF2-40B4-BE49-F238E27FC236}">
                <a16:creationId xmlns:a16="http://schemas.microsoft.com/office/drawing/2014/main" id="{8D116F7E-7FAA-45C3-878C-02A04D8C98FA}"/>
              </a:ext>
            </a:extLst>
          </p:cNvPr>
          <p:cNvSpPr/>
          <p:nvPr/>
        </p:nvSpPr>
        <p:spPr>
          <a:xfrm>
            <a:off x="8765179" y="3206467"/>
            <a:ext cx="726940" cy="3025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2" name="사각형: 둥근 모서리 21">
            <a:extLst>
              <a:ext uri="{FF2B5EF4-FFF2-40B4-BE49-F238E27FC236}">
                <a16:creationId xmlns:a16="http://schemas.microsoft.com/office/drawing/2014/main" id="{4A8955C3-FD7C-4E2B-A23E-DA5E70994F3F}"/>
              </a:ext>
            </a:extLst>
          </p:cNvPr>
          <p:cNvSpPr/>
          <p:nvPr/>
        </p:nvSpPr>
        <p:spPr>
          <a:xfrm>
            <a:off x="8754121" y="4731547"/>
            <a:ext cx="954022" cy="3025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3" name="사각형: 둥근 모서리 22">
            <a:extLst>
              <a:ext uri="{FF2B5EF4-FFF2-40B4-BE49-F238E27FC236}">
                <a16:creationId xmlns:a16="http://schemas.microsoft.com/office/drawing/2014/main" id="{502FF73C-768C-425F-B73E-586C0B888F6B}"/>
              </a:ext>
            </a:extLst>
          </p:cNvPr>
          <p:cNvSpPr/>
          <p:nvPr/>
        </p:nvSpPr>
        <p:spPr>
          <a:xfrm>
            <a:off x="8755700" y="5041823"/>
            <a:ext cx="592403" cy="2750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4" name="번개 23">
            <a:extLst>
              <a:ext uri="{FF2B5EF4-FFF2-40B4-BE49-F238E27FC236}">
                <a16:creationId xmlns:a16="http://schemas.microsoft.com/office/drawing/2014/main" id="{1DB1BC3D-B73D-4735-A982-34B7AF380BC1}"/>
              </a:ext>
            </a:extLst>
          </p:cNvPr>
          <p:cNvSpPr/>
          <p:nvPr/>
        </p:nvSpPr>
        <p:spPr>
          <a:xfrm>
            <a:off x="10284207" y="1581545"/>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5" name="타원 24">
            <a:extLst>
              <a:ext uri="{FF2B5EF4-FFF2-40B4-BE49-F238E27FC236}">
                <a16:creationId xmlns:a16="http://schemas.microsoft.com/office/drawing/2014/main" id="{9F9EFFEB-9310-4767-B73E-2BDDF6043CF8}"/>
              </a:ext>
            </a:extLst>
          </p:cNvPr>
          <p:cNvSpPr/>
          <p:nvPr/>
        </p:nvSpPr>
        <p:spPr>
          <a:xfrm>
            <a:off x="10197742" y="1401545"/>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spTree>
    <p:extLst>
      <p:ext uri="{BB962C8B-B14F-4D97-AF65-F5344CB8AC3E}">
        <p14:creationId xmlns:p14="http://schemas.microsoft.com/office/powerpoint/2010/main" val="392815974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184</a:t>
            </a:fld>
            <a:endParaRPr lang="ko-KR" altLang="en-US" dirty="0"/>
          </a:p>
        </p:txBody>
      </p:sp>
      <p:sp>
        <p:nvSpPr>
          <p:cNvPr id="4" name="내용 개체 틀 3"/>
          <p:cNvSpPr>
            <a:spLocks noGrp="1"/>
          </p:cNvSpPr>
          <p:nvPr>
            <p:ph sz="quarter" idx="11"/>
          </p:nvPr>
        </p:nvSpPr>
        <p:spPr>
          <a:xfrm>
            <a:off x="266398" y="578149"/>
            <a:ext cx="10979355" cy="1745730"/>
          </a:xfrm>
        </p:spPr>
        <p:txBody>
          <a:bodyPr/>
          <a:lstStyle/>
          <a:p>
            <a:r>
              <a:rPr lang="en-US" altLang="ko-KR" dirty="0" err="1"/>
              <a:t>Mosquitto</a:t>
            </a:r>
            <a:r>
              <a:rPr lang="en-US" altLang="ko-KR" dirty="0"/>
              <a:t> </a:t>
            </a:r>
            <a:r>
              <a:rPr lang="ko-KR" altLang="en-US" dirty="0"/>
              <a:t>사용자 </a:t>
            </a:r>
            <a:r>
              <a:rPr lang="en-US" altLang="ko-KR" dirty="0"/>
              <a:t>ID </a:t>
            </a:r>
            <a:r>
              <a:rPr lang="ko-KR" altLang="en-US" dirty="0"/>
              <a:t>추가</a:t>
            </a:r>
            <a:endParaRPr lang="en-US" altLang="ko-KR" dirty="0"/>
          </a:p>
          <a:p>
            <a:pPr lvl="1"/>
            <a:r>
              <a:rPr lang="en-US" altLang="ko-KR" dirty="0" err="1">
                <a:solidFill>
                  <a:srgbClr val="00B050"/>
                </a:solidFill>
              </a:rPr>
              <a:t>pi@raspberrypi</a:t>
            </a:r>
            <a:r>
              <a:rPr lang="en-US" altLang="ko-KR" dirty="0"/>
              <a:t>:</a:t>
            </a:r>
            <a:r>
              <a:rPr lang="en-US" altLang="ko-KR" dirty="0">
                <a:solidFill>
                  <a:schemeClr val="accent1"/>
                </a:solidFill>
              </a:rPr>
              <a:t>/</a:t>
            </a:r>
            <a:r>
              <a:rPr lang="en-US" altLang="ko-KR" dirty="0" err="1">
                <a:solidFill>
                  <a:schemeClr val="accent1"/>
                </a:solidFill>
              </a:rPr>
              <a:t>etc</a:t>
            </a:r>
            <a:r>
              <a:rPr lang="en-US" altLang="ko-KR" dirty="0">
                <a:solidFill>
                  <a:schemeClr val="accent1"/>
                </a:solidFill>
              </a:rPr>
              <a:t>/</a:t>
            </a:r>
            <a:r>
              <a:rPr lang="en-US" altLang="ko-KR" dirty="0" err="1">
                <a:solidFill>
                  <a:schemeClr val="accent1"/>
                </a:solidFill>
              </a:rPr>
              <a:t>mosquitto</a:t>
            </a:r>
            <a:r>
              <a:rPr lang="en-US" altLang="ko-KR" dirty="0">
                <a:solidFill>
                  <a:schemeClr val="accent1"/>
                </a:solidFill>
              </a:rPr>
              <a:t> $ </a:t>
            </a:r>
            <a:r>
              <a:rPr lang="en-US" altLang="ko-KR" dirty="0" err="1">
                <a:solidFill>
                  <a:srgbClr val="FF0000"/>
                </a:solidFill>
              </a:rPr>
              <a:t>sudo</a:t>
            </a:r>
            <a:r>
              <a:rPr lang="en-US" altLang="ko-KR" dirty="0"/>
              <a:t> </a:t>
            </a:r>
            <a:r>
              <a:rPr lang="en-US" altLang="ko-KR" dirty="0" err="1"/>
              <a:t>mosquitto_passwd</a:t>
            </a:r>
            <a:r>
              <a:rPr lang="en-US" altLang="ko-KR" dirty="0"/>
              <a:t> -b </a:t>
            </a:r>
            <a:r>
              <a:rPr lang="en-US" altLang="ko-KR" dirty="0" err="1"/>
              <a:t>passwordfile</a:t>
            </a:r>
            <a:r>
              <a:rPr lang="en-US" altLang="ko-KR" dirty="0"/>
              <a:t> </a:t>
            </a:r>
            <a:r>
              <a:rPr lang="en-US" altLang="ko-KR" dirty="0" err="1"/>
              <a:t>mqtt_phonephirippa</a:t>
            </a:r>
            <a:r>
              <a:rPr lang="en-US" altLang="ko-KR" dirty="0"/>
              <a:t> 1234</a:t>
            </a:r>
          </a:p>
          <a:p>
            <a:pPr lvl="2"/>
            <a:r>
              <a:rPr lang="ko-KR" altLang="en-US" dirty="0"/>
              <a:t>사용자 추가 확인 </a:t>
            </a:r>
            <a:r>
              <a:rPr lang="en-US" altLang="ko-KR" dirty="0">
                <a:sym typeface="Wingdings" panose="05000000000000000000" pitchFamily="2" charset="2"/>
              </a:rPr>
              <a:t> </a:t>
            </a:r>
            <a:r>
              <a:rPr lang="en-US" altLang="ko-KR" dirty="0" err="1">
                <a:solidFill>
                  <a:srgbClr val="00B050"/>
                </a:solidFill>
              </a:rPr>
              <a:t>pi@raspberrypi</a:t>
            </a:r>
            <a:r>
              <a:rPr lang="en-US" altLang="ko-KR" dirty="0"/>
              <a:t>:</a:t>
            </a:r>
            <a:r>
              <a:rPr lang="en-US" altLang="ko-KR" dirty="0">
                <a:solidFill>
                  <a:schemeClr val="accent1"/>
                </a:solidFill>
              </a:rPr>
              <a:t>/</a:t>
            </a:r>
            <a:r>
              <a:rPr lang="en-US" altLang="ko-KR" dirty="0" err="1">
                <a:solidFill>
                  <a:schemeClr val="accent1"/>
                </a:solidFill>
              </a:rPr>
              <a:t>etc</a:t>
            </a:r>
            <a:r>
              <a:rPr lang="en-US" altLang="ko-KR" dirty="0">
                <a:solidFill>
                  <a:schemeClr val="accent1"/>
                </a:solidFill>
              </a:rPr>
              <a:t>/</a:t>
            </a:r>
            <a:r>
              <a:rPr lang="en-US" altLang="ko-KR" dirty="0" err="1">
                <a:solidFill>
                  <a:schemeClr val="accent1"/>
                </a:solidFill>
              </a:rPr>
              <a:t>mosquitto</a:t>
            </a:r>
            <a:r>
              <a:rPr lang="en-US" altLang="ko-KR" dirty="0">
                <a:solidFill>
                  <a:schemeClr val="accent1"/>
                </a:solidFill>
              </a:rPr>
              <a:t> $ </a:t>
            </a:r>
            <a:r>
              <a:rPr lang="en-US" altLang="ko-KR" dirty="0"/>
              <a:t>cat </a:t>
            </a:r>
            <a:r>
              <a:rPr lang="en-US" altLang="ko-KR" dirty="0" err="1"/>
              <a:t>passwordfile</a:t>
            </a:r>
            <a:endParaRPr lang="en-US" altLang="ko-KR" dirty="0"/>
          </a:p>
          <a:p>
            <a:pPr lvl="1"/>
            <a:r>
              <a:rPr lang="en-US" altLang="ko-KR" dirty="0" err="1"/>
              <a:t>Mosquitto</a:t>
            </a:r>
            <a:r>
              <a:rPr lang="en-US" altLang="ko-KR" dirty="0"/>
              <a:t> </a:t>
            </a:r>
            <a:r>
              <a:rPr lang="ko-KR" altLang="en-US" dirty="0"/>
              <a:t>재실행</a:t>
            </a:r>
            <a:endParaRPr lang="en-US" altLang="ko-KR" dirty="0"/>
          </a:p>
          <a:p>
            <a:pPr lvl="2"/>
            <a:r>
              <a:rPr lang="en-US" altLang="ko-KR" dirty="0" err="1">
                <a:solidFill>
                  <a:srgbClr val="00B050"/>
                </a:solidFill>
              </a:rPr>
              <a:t>pi@raspberrypi</a:t>
            </a:r>
            <a:r>
              <a:rPr lang="en-US" altLang="ko-KR" dirty="0"/>
              <a:t>:</a:t>
            </a:r>
            <a:r>
              <a:rPr lang="en-US" altLang="ko-KR" dirty="0">
                <a:solidFill>
                  <a:schemeClr val="accent1"/>
                </a:solidFill>
              </a:rPr>
              <a:t>/</a:t>
            </a:r>
            <a:r>
              <a:rPr lang="en-US" altLang="ko-KR" dirty="0" err="1">
                <a:solidFill>
                  <a:schemeClr val="accent1"/>
                </a:solidFill>
              </a:rPr>
              <a:t>etc</a:t>
            </a:r>
            <a:r>
              <a:rPr lang="en-US" altLang="ko-KR" dirty="0">
                <a:solidFill>
                  <a:schemeClr val="accent1"/>
                </a:solidFill>
              </a:rPr>
              <a:t>/</a:t>
            </a:r>
            <a:r>
              <a:rPr lang="en-US" altLang="ko-KR" dirty="0" err="1">
                <a:solidFill>
                  <a:schemeClr val="accent1"/>
                </a:solidFill>
              </a:rPr>
              <a:t>mosquitto</a:t>
            </a:r>
            <a:r>
              <a:rPr lang="en-US" altLang="ko-KR" dirty="0">
                <a:solidFill>
                  <a:schemeClr val="accent1"/>
                </a:solidFill>
              </a:rPr>
              <a:t>/</a:t>
            </a:r>
            <a:r>
              <a:rPr lang="en-US" altLang="ko-KR" dirty="0" err="1">
                <a:solidFill>
                  <a:schemeClr val="accent1"/>
                </a:solidFill>
              </a:rPr>
              <a:t>conf.d</a:t>
            </a:r>
            <a:r>
              <a:rPr lang="en-US" altLang="ko-KR" dirty="0">
                <a:solidFill>
                  <a:schemeClr val="accent1"/>
                </a:solidFill>
              </a:rPr>
              <a:t> $</a:t>
            </a:r>
            <a:r>
              <a:rPr lang="en-US" altLang="ko-KR" dirty="0"/>
              <a:t> </a:t>
            </a:r>
            <a:r>
              <a:rPr lang="en-US" altLang="ko-KR" dirty="0" err="1"/>
              <a:t>sudo</a:t>
            </a:r>
            <a:r>
              <a:rPr lang="en-US" altLang="ko-KR" dirty="0"/>
              <a:t> </a:t>
            </a:r>
            <a:r>
              <a:rPr lang="en-US" altLang="ko-KR" dirty="0" err="1"/>
              <a:t>systemctl</a:t>
            </a:r>
            <a:r>
              <a:rPr lang="en-US" altLang="ko-KR" dirty="0"/>
              <a:t> stop </a:t>
            </a:r>
            <a:r>
              <a:rPr lang="en-US" altLang="ko-KR" dirty="0" err="1"/>
              <a:t>mosquitto</a:t>
            </a:r>
            <a:endParaRPr lang="en-US" altLang="ko-KR" dirty="0"/>
          </a:p>
          <a:p>
            <a:pPr lvl="2"/>
            <a:r>
              <a:rPr lang="en-US" altLang="ko-KR" dirty="0" err="1">
                <a:solidFill>
                  <a:srgbClr val="00B050"/>
                </a:solidFill>
              </a:rPr>
              <a:t>pi@raspberrypi</a:t>
            </a:r>
            <a:r>
              <a:rPr lang="en-US" altLang="ko-KR" dirty="0"/>
              <a:t>:</a:t>
            </a:r>
            <a:r>
              <a:rPr lang="en-US" altLang="ko-KR" dirty="0">
                <a:solidFill>
                  <a:schemeClr val="accent1"/>
                </a:solidFill>
              </a:rPr>
              <a:t>/</a:t>
            </a:r>
            <a:r>
              <a:rPr lang="en-US" altLang="ko-KR" dirty="0" err="1">
                <a:solidFill>
                  <a:schemeClr val="accent1"/>
                </a:solidFill>
              </a:rPr>
              <a:t>etc</a:t>
            </a:r>
            <a:r>
              <a:rPr lang="en-US" altLang="ko-KR" dirty="0">
                <a:solidFill>
                  <a:schemeClr val="accent1"/>
                </a:solidFill>
              </a:rPr>
              <a:t>/</a:t>
            </a:r>
            <a:r>
              <a:rPr lang="en-US" altLang="ko-KR" dirty="0" err="1">
                <a:solidFill>
                  <a:schemeClr val="accent1"/>
                </a:solidFill>
              </a:rPr>
              <a:t>mosquitto</a:t>
            </a:r>
            <a:r>
              <a:rPr lang="en-US" altLang="ko-KR" dirty="0">
                <a:solidFill>
                  <a:schemeClr val="accent1"/>
                </a:solidFill>
              </a:rPr>
              <a:t>/</a:t>
            </a:r>
            <a:r>
              <a:rPr lang="en-US" altLang="ko-KR" dirty="0" err="1">
                <a:solidFill>
                  <a:schemeClr val="accent1"/>
                </a:solidFill>
              </a:rPr>
              <a:t>conf.d</a:t>
            </a:r>
            <a:r>
              <a:rPr lang="en-US" altLang="ko-KR" dirty="0">
                <a:solidFill>
                  <a:schemeClr val="accent1"/>
                </a:solidFill>
              </a:rPr>
              <a:t> $</a:t>
            </a:r>
            <a:r>
              <a:rPr lang="en-US" altLang="ko-KR" dirty="0"/>
              <a:t> mosquito -c </a:t>
            </a:r>
            <a:r>
              <a:rPr lang="en-US" altLang="ko-KR" dirty="0" err="1"/>
              <a:t>my.conf</a:t>
            </a:r>
            <a:r>
              <a:rPr lang="en-US" altLang="ko-KR" dirty="0"/>
              <a:t> –v</a:t>
            </a:r>
          </a:p>
          <a:p>
            <a:pPr lvl="3"/>
            <a:endParaRPr lang="en-US" altLang="ko-KR" dirty="0"/>
          </a:p>
          <a:p>
            <a:pPr lvl="2"/>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MQTT Broker</a:t>
            </a:r>
            <a:r>
              <a:rPr lang="ko-KR" altLang="en-US" dirty="0"/>
              <a:t>가 실행되고 있는 </a:t>
            </a:r>
            <a:r>
              <a:rPr lang="ko-KR" altLang="en-US" dirty="0" err="1"/>
              <a:t>라즈베리파이</a:t>
            </a:r>
            <a:r>
              <a:rPr lang="ko-KR" altLang="en-US" dirty="0"/>
              <a:t> 외부에서 </a:t>
            </a:r>
            <a:r>
              <a:rPr lang="en-US" altLang="ko-KR" dirty="0"/>
              <a:t>Broker</a:t>
            </a:r>
            <a:r>
              <a:rPr lang="ko-KR" altLang="en-US" dirty="0"/>
              <a:t>에 접속</a:t>
            </a:r>
          </a:p>
        </p:txBody>
      </p:sp>
    </p:spTree>
    <p:extLst>
      <p:ext uri="{BB962C8B-B14F-4D97-AF65-F5344CB8AC3E}">
        <p14:creationId xmlns:p14="http://schemas.microsoft.com/office/powerpoint/2010/main" val="18685077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a:t>
            </a:r>
            <a:r>
              <a:rPr lang="ko-KR" altLang="en-US" dirty="0" err="1"/>
              <a:t>라즈베리파이</a:t>
            </a:r>
            <a:r>
              <a:rPr lang="ko-KR" altLang="en-US" dirty="0"/>
              <a:t> 외부에서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err="1"/>
              <a:t>Mosquitto</a:t>
            </a:r>
            <a:r>
              <a:rPr lang="en-US" altLang="ko-KR" dirty="0"/>
              <a:t> Broker</a:t>
            </a:r>
            <a:r>
              <a:rPr lang="ko-KR" altLang="en-US" dirty="0"/>
              <a:t>가 실행 중인 컴퓨터의 </a:t>
            </a:r>
            <a:r>
              <a:rPr lang="en-US" altLang="ko-KR" dirty="0"/>
              <a:t>IP </a:t>
            </a:r>
            <a:r>
              <a:rPr lang="ko-KR" altLang="en-US" dirty="0"/>
              <a:t>주소 확인</a:t>
            </a:r>
          </a:p>
          <a:p>
            <a:pPr lvl="1"/>
            <a:r>
              <a:rPr lang="ko-KR" altLang="en-US" dirty="0"/>
              <a:t>터미널 창에서 </a:t>
            </a:r>
            <a:endParaRPr lang="en-US" altLang="ko-KR" dirty="0"/>
          </a:p>
          <a:p>
            <a:pPr lvl="2"/>
            <a:r>
              <a:rPr lang="en-US" altLang="ko-KR" dirty="0"/>
              <a:t>$ ifconfig</a:t>
            </a:r>
          </a:p>
          <a:p>
            <a:pPr lvl="1"/>
            <a:r>
              <a:rPr lang="ko-KR" altLang="en-US" dirty="0"/>
              <a:t>예</a:t>
            </a:r>
            <a:r>
              <a:rPr lang="en-US" altLang="ko-KR" dirty="0"/>
              <a:t>, </a:t>
            </a:r>
            <a:r>
              <a:rPr lang="ko-KR" altLang="en-US" dirty="0"/>
              <a:t>아래의 경우 </a:t>
            </a:r>
            <a:r>
              <a:rPr lang="en-US" altLang="ko-KR" dirty="0">
                <a:solidFill>
                  <a:srgbClr val="FF0000"/>
                </a:solidFill>
              </a:rPr>
              <a:t>192.168.1.12</a:t>
            </a:r>
            <a:r>
              <a:rPr lang="ko-KR" altLang="en-US" dirty="0"/>
              <a:t>이 작업하고 있는 컴퓨터의 </a:t>
            </a:r>
            <a:r>
              <a:rPr lang="en-US" altLang="ko-KR" dirty="0"/>
              <a:t>IP </a:t>
            </a:r>
            <a:r>
              <a:rPr lang="ko-KR" altLang="en-US" dirty="0"/>
              <a:t>주소</a:t>
            </a:r>
            <a:endParaRPr lang="en-US" altLang="ko-KR" dirty="0"/>
          </a:p>
          <a:p>
            <a:pPr lvl="3"/>
            <a:endParaRPr lang="en-US" altLang="ko-KR" dirty="0"/>
          </a:p>
          <a:p>
            <a:pPr lvl="3"/>
            <a:endParaRPr lang="en-US" altLang="ko-KR" dirty="0"/>
          </a:p>
          <a:p>
            <a:pPr marL="914400" lvl="4" indent="0">
              <a:buNone/>
            </a:pP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185</a:t>
            </a:fld>
            <a:endParaRPr lang="en-US" dirty="0"/>
          </a:p>
        </p:txBody>
      </p:sp>
      <p:pic>
        <p:nvPicPr>
          <p:cNvPr id="7" name="그림 6">
            <a:extLst>
              <a:ext uri="{FF2B5EF4-FFF2-40B4-BE49-F238E27FC236}">
                <a16:creationId xmlns:a16="http://schemas.microsoft.com/office/drawing/2014/main" id="{A708325C-778B-4C38-A7D9-2892EC5EA820}"/>
              </a:ext>
            </a:extLst>
          </p:cNvPr>
          <p:cNvPicPr>
            <a:picLocks noChangeAspect="1"/>
          </p:cNvPicPr>
          <p:nvPr/>
        </p:nvPicPr>
        <p:blipFill>
          <a:blip r:embed="rId3"/>
          <a:stretch>
            <a:fillRect/>
          </a:stretch>
        </p:blipFill>
        <p:spPr>
          <a:xfrm>
            <a:off x="2773997" y="2015951"/>
            <a:ext cx="5974080" cy="3726180"/>
          </a:xfrm>
          <a:prstGeom prst="rect">
            <a:avLst/>
          </a:prstGeom>
        </p:spPr>
      </p:pic>
      <p:sp>
        <p:nvSpPr>
          <p:cNvPr id="9" name="사각형: 둥근 모서리 8">
            <a:extLst>
              <a:ext uri="{FF2B5EF4-FFF2-40B4-BE49-F238E27FC236}">
                <a16:creationId xmlns:a16="http://schemas.microsoft.com/office/drawing/2014/main" id="{E71B7B09-A342-406B-82DB-FFFD27677688}"/>
              </a:ext>
            </a:extLst>
          </p:cNvPr>
          <p:cNvSpPr/>
          <p:nvPr/>
        </p:nvSpPr>
        <p:spPr>
          <a:xfrm>
            <a:off x="3729612" y="2797765"/>
            <a:ext cx="1033407"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418244469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그림 23">
            <a:extLst>
              <a:ext uri="{FF2B5EF4-FFF2-40B4-BE49-F238E27FC236}">
                <a16:creationId xmlns:a16="http://schemas.microsoft.com/office/drawing/2014/main" id="{0C519DE6-61CE-496E-9576-6B11079E2735}"/>
              </a:ext>
            </a:extLst>
          </p:cNvPr>
          <p:cNvPicPr>
            <a:picLocks noChangeAspect="1"/>
          </p:cNvPicPr>
          <p:nvPr/>
        </p:nvPicPr>
        <p:blipFill>
          <a:blip r:embed="rId3"/>
          <a:stretch>
            <a:fillRect/>
          </a:stretch>
        </p:blipFill>
        <p:spPr>
          <a:xfrm>
            <a:off x="8367043" y="1787226"/>
            <a:ext cx="1851660" cy="4114800"/>
          </a:xfrm>
          <a:prstGeom prst="rect">
            <a:avLst/>
          </a:prstGeom>
        </p:spPr>
      </p:pic>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186</a:t>
            </a:fld>
            <a:endParaRPr lang="ko-KR" altLang="en-US" dirty="0"/>
          </a:p>
        </p:txBody>
      </p:sp>
      <p:sp>
        <p:nvSpPr>
          <p:cNvPr id="4" name="내용 개체 틀 3"/>
          <p:cNvSpPr>
            <a:spLocks noGrp="1"/>
          </p:cNvSpPr>
          <p:nvPr>
            <p:ph sz="quarter" idx="11"/>
          </p:nvPr>
        </p:nvSpPr>
        <p:spPr>
          <a:xfrm>
            <a:off x="266398" y="578149"/>
            <a:ext cx="10979355" cy="1745730"/>
          </a:xfrm>
        </p:spPr>
        <p:txBody>
          <a:bodyPr/>
          <a:lstStyle/>
          <a:p>
            <a:r>
              <a:rPr lang="ko-KR" altLang="en-US" dirty="0"/>
              <a:t>컴퓨터 외부</a:t>
            </a:r>
            <a:r>
              <a:rPr lang="en-US" altLang="ko-KR" dirty="0"/>
              <a:t>(</a:t>
            </a:r>
            <a:r>
              <a:rPr lang="ko-KR" altLang="en-US" dirty="0"/>
              <a:t>스마트 폰</a:t>
            </a:r>
            <a:r>
              <a:rPr lang="en-US" altLang="ko-KR" dirty="0"/>
              <a:t>,</a:t>
            </a:r>
            <a:r>
              <a:rPr lang="ko-KR" altLang="en-US" dirty="0"/>
              <a:t>앱</a:t>
            </a:r>
            <a:r>
              <a:rPr lang="en-US" altLang="ko-KR" dirty="0"/>
              <a:t>)</a:t>
            </a:r>
            <a:r>
              <a:rPr lang="ko-KR" altLang="en-US" dirty="0"/>
              <a:t>에서 </a:t>
            </a:r>
            <a:r>
              <a:rPr lang="en-US" altLang="ko-KR" dirty="0"/>
              <a:t>Broker</a:t>
            </a:r>
            <a:r>
              <a:rPr lang="ko-KR" altLang="en-US" dirty="0"/>
              <a:t>에 접속</a:t>
            </a:r>
            <a:endParaRPr lang="en-US" altLang="ko-KR" dirty="0"/>
          </a:p>
          <a:p>
            <a:pPr lvl="1"/>
            <a:r>
              <a:rPr lang="ko-KR" altLang="en-US" dirty="0"/>
              <a:t>앱 화면 구성</a:t>
            </a:r>
            <a:endParaRPr lang="en-US" altLang="ko-KR" dirty="0"/>
          </a:p>
          <a:p>
            <a:pPr lvl="2"/>
            <a:r>
              <a:rPr lang="ko-KR" altLang="en-US" dirty="0"/>
              <a:t>제목이 </a:t>
            </a:r>
            <a:r>
              <a:rPr lang="en-US" altLang="ko-KR" dirty="0"/>
              <a:t>‘My</a:t>
            </a:r>
            <a:r>
              <a:rPr lang="ko-KR" altLang="en-US" dirty="0"/>
              <a:t> </a:t>
            </a:r>
            <a:r>
              <a:rPr lang="en-US" altLang="ko-KR" dirty="0"/>
              <a:t>Office’</a:t>
            </a:r>
            <a:r>
              <a:rPr lang="ko-KR" altLang="en-US" dirty="0"/>
              <a:t>로 변경된 것 확인</a:t>
            </a:r>
            <a:endParaRPr lang="en-US" altLang="ko-KR" dirty="0"/>
          </a:p>
          <a:p>
            <a:pPr lvl="2"/>
            <a:r>
              <a:rPr lang="en-US" altLang="ko-KR" dirty="0"/>
              <a:t>Add </a:t>
            </a:r>
            <a:r>
              <a:rPr lang="ko-KR" altLang="en-US" dirty="0"/>
              <a:t>버튼 터치</a:t>
            </a:r>
            <a:endParaRPr lang="en-US" altLang="ko-KR" dirty="0"/>
          </a:p>
          <a:p>
            <a:pPr lvl="2"/>
            <a:r>
              <a:rPr lang="en-US" altLang="ko-KR" dirty="0"/>
              <a:t>Switch/button </a:t>
            </a:r>
            <a:r>
              <a:rPr lang="ko-KR" altLang="en-US" dirty="0"/>
              <a:t>터치</a:t>
            </a:r>
            <a:endParaRPr lang="en-US" altLang="ko-KR" dirty="0"/>
          </a:p>
          <a:p>
            <a:pPr lvl="3"/>
            <a:r>
              <a:rPr lang="ko-KR" altLang="en-US" dirty="0"/>
              <a:t>설정</a:t>
            </a:r>
            <a:endParaRPr lang="en-US" altLang="ko-KR" dirty="0"/>
          </a:p>
          <a:p>
            <a:pPr lvl="4"/>
            <a:r>
              <a:rPr lang="en-US" altLang="ko-KR" dirty="0"/>
              <a:t>Name : Lamp</a:t>
            </a:r>
          </a:p>
          <a:p>
            <a:pPr lvl="4"/>
            <a:r>
              <a:rPr lang="en-US" altLang="ko-KR" dirty="0"/>
              <a:t>Topic(sub) : </a:t>
            </a:r>
            <a:r>
              <a:rPr lang="en-US" altLang="ko-KR" dirty="0">
                <a:solidFill>
                  <a:srgbClr val="FF0000"/>
                </a:solidFill>
              </a:rPr>
              <a:t>Sensors/</a:t>
            </a:r>
            <a:r>
              <a:rPr lang="en-US" altLang="ko-KR" dirty="0" err="1">
                <a:solidFill>
                  <a:srgbClr val="FF0000"/>
                </a:solidFill>
              </a:rPr>
              <a:t>MyOffice</a:t>
            </a:r>
            <a:r>
              <a:rPr lang="en-US" altLang="ko-KR" dirty="0">
                <a:solidFill>
                  <a:srgbClr val="FF0000"/>
                </a:solidFill>
              </a:rPr>
              <a:t>/Indoor/Lamp</a:t>
            </a:r>
          </a:p>
          <a:p>
            <a:pPr lvl="3"/>
            <a:r>
              <a:rPr lang="ko-KR" altLang="en-US" dirty="0"/>
              <a:t>저장 버튼 터치</a:t>
            </a:r>
            <a:endParaRPr lang="en-US" altLang="ko-KR" dirty="0"/>
          </a:p>
          <a:p>
            <a:pPr marL="702000" lvl="3" indent="0">
              <a:buNone/>
            </a:pPr>
            <a:endParaRPr lang="en-US" altLang="ko-KR" dirty="0"/>
          </a:p>
          <a:p>
            <a:pPr lvl="2"/>
            <a:endParaRPr lang="en-US" altLang="ko-KR" dirty="0"/>
          </a:p>
          <a:p>
            <a:pPr lvl="2"/>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MQTT Broker</a:t>
            </a:r>
            <a:r>
              <a:rPr lang="ko-KR" altLang="en-US" dirty="0"/>
              <a:t>가 실행되고 있는 </a:t>
            </a:r>
            <a:r>
              <a:rPr lang="ko-KR" altLang="en-US" dirty="0" err="1"/>
              <a:t>라즈베리파이</a:t>
            </a:r>
            <a:r>
              <a:rPr lang="ko-KR" altLang="en-US" dirty="0"/>
              <a:t> 외부에서 </a:t>
            </a:r>
            <a:r>
              <a:rPr lang="en-US" altLang="ko-KR" dirty="0"/>
              <a:t>Broker</a:t>
            </a:r>
            <a:r>
              <a:rPr lang="ko-KR" altLang="en-US" dirty="0"/>
              <a:t>에 접속</a:t>
            </a:r>
          </a:p>
        </p:txBody>
      </p:sp>
      <p:pic>
        <p:nvPicPr>
          <p:cNvPr id="8" name="그림 7">
            <a:extLst>
              <a:ext uri="{FF2B5EF4-FFF2-40B4-BE49-F238E27FC236}">
                <a16:creationId xmlns:a16="http://schemas.microsoft.com/office/drawing/2014/main" id="{E91CEEE7-C8DE-43F3-A0FE-5A5573B6F043}"/>
              </a:ext>
            </a:extLst>
          </p:cNvPr>
          <p:cNvPicPr>
            <a:picLocks noChangeAspect="1"/>
          </p:cNvPicPr>
          <p:nvPr/>
        </p:nvPicPr>
        <p:blipFill>
          <a:blip r:embed="rId4"/>
          <a:stretch>
            <a:fillRect/>
          </a:stretch>
        </p:blipFill>
        <p:spPr>
          <a:xfrm>
            <a:off x="4320877" y="1792842"/>
            <a:ext cx="1851660" cy="4114800"/>
          </a:xfrm>
          <a:prstGeom prst="rect">
            <a:avLst/>
          </a:prstGeom>
        </p:spPr>
      </p:pic>
      <p:sp>
        <p:nvSpPr>
          <p:cNvPr id="3" name="번개 2">
            <a:extLst>
              <a:ext uri="{FF2B5EF4-FFF2-40B4-BE49-F238E27FC236}">
                <a16:creationId xmlns:a16="http://schemas.microsoft.com/office/drawing/2014/main" id="{B92CDD98-AA44-4333-A7A7-9DC3603F6435}"/>
              </a:ext>
            </a:extLst>
          </p:cNvPr>
          <p:cNvSpPr/>
          <p:nvPr/>
        </p:nvSpPr>
        <p:spPr>
          <a:xfrm>
            <a:off x="5855893" y="1904802"/>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6" name="그림 15">
            <a:extLst>
              <a:ext uri="{FF2B5EF4-FFF2-40B4-BE49-F238E27FC236}">
                <a16:creationId xmlns:a16="http://schemas.microsoft.com/office/drawing/2014/main" id="{A9DD6DF5-01BE-4E9E-B033-6A51DF8FE2F4}"/>
              </a:ext>
            </a:extLst>
          </p:cNvPr>
          <p:cNvPicPr>
            <a:picLocks noChangeAspect="1"/>
          </p:cNvPicPr>
          <p:nvPr/>
        </p:nvPicPr>
        <p:blipFill>
          <a:blip r:embed="rId5"/>
          <a:stretch>
            <a:fillRect/>
          </a:stretch>
        </p:blipFill>
        <p:spPr>
          <a:xfrm>
            <a:off x="6337101" y="1792842"/>
            <a:ext cx="1851660" cy="4114800"/>
          </a:xfrm>
          <a:prstGeom prst="rect">
            <a:avLst/>
          </a:prstGeom>
        </p:spPr>
      </p:pic>
      <p:sp>
        <p:nvSpPr>
          <p:cNvPr id="17" name="번개 16">
            <a:extLst>
              <a:ext uri="{FF2B5EF4-FFF2-40B4-BE49-F238E27FC236}">
                <a16:creationId xmlns:a16="http://schemas.microsoft.com/office/drawing/2014/main" id="{41C5ABBC-1E23-46A9-BE46-000ED89F3ADB}"/>
              </a:ext>
            </a:extLst>
          </p:cNvPr>
          <p:cNvSpPr/>
          <p:nvPr/>
        </p:nvSpPr>
        <p:spPr>
          <a:xfrm>
            <a:off x="6409109" y="3466564"/>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8" name="타원 17">
            <a:extLst>
              <a:ext uri="{FF2B5EF4-FFF2-40B4-BE49-F238E27FC236}">
                <a16:creationId xmlns:a16="http://schemas.microsoft.com/office/drawing/2014/main" id="{C0D7D454-2B0E-4816-9C94-EE5DE2C9AC19}"/>
              </a:ext>
            </a:extLst>
          </p:cNvPr>
          <p:cNvSpPr/>
          <p:nvPr/>
        </p:nvSpPr>
        <p:spPr>
          <a:xfrm>
            <a:off x="4176881" y="1976810"/>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19" name="타원 18">
            <a:extLst>
              <a:ext uri="{FF2B5EF4-FFF2-40B4-BE49-F238E27FC236}">
                <a16:creationId xmlns:a16="http://schemas.microsoft.com/office/drawing/2014/main" id="{991A7F52-8FF7-4240-A0E0-4CDC7A39A834}"/>
              </a:ext>
            </a:extLst>
          </p:cNvPr>
          <p:cNvSpPr/>
          <p:nvPr/>
        </p:nvSpPr>
        <p:spPr>
          <a:xfrm>
            <a:off x="5666075" y="1796810"/>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sp>
        <p:nvSpPr>
          <p:cNvPr id="20" name="타원 19">
            <a:extLst>
              <a:ext uri="{FF2B5EF4-FFF2-40B4-BE49-F238E27FC236}">
                <a16:creationId xmlns:a16="http://schemas.microsoft.com/office/drawing/2014/main" id="{24C0BC8D-1707-4555-B1E3-6CEC2D0FE203}"/>
              </a:ext>
            </a:extLst>
          </p:cNvPr>
          <p:cNvSpPr/>
          <p:nvPr/>
        </p:nvSpPr>
        <p:spPr>
          <a:xfrm>
            <a:off x="6229109" y="3389860"/>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3</a:t>
            </a:r>
            <a:endParaRPr lang="ko-KR" altLang="en-US" sz="1100" dirty="0">
              <a:solidFill>
                <a:schemeClr val="tx1"/>
              </a:solidFill>
            </a:endParaRPr>
          </a:p>
        </p:txBody>
      </p:sp>
      <p:sp>
        <p:nvSpPr>
          <p:cNvPr id="25" name="사각형: 둥근 모서리 24">
            <a:extLst>
              <a:ext uri="{FF2B5EF4-FFF2-40B4-BE49-F238E27FC236}">
                <a16:creationId xmlns:a16="http://schemas.microsoft.com/office/drawing/2014/main" id="{69AD2AD5-86ED-4918-9FB2-91AB6A73D458}"/>
              </a:ext>
            </a:extLst>
          </p:cNvPr>
          <p:cNvSpPr/>
          <p:nvPr/>
        </p:nvSpPr>
        <p:spPr>
          <a:xfrm>
            <a:off x="8421681" y="2935047"/>
            <a:ext cx="1371804" cy="288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7" name="번개 26">
            <a:extLst>
              <a:ext uri="{FF2B5EF4-FFF2-40B4-BE49-F238E27FC236}">
                <a16:creationId xmlns:a16="http://schemas.microsoft.com/office/drawing/2014/main" id="{BCBE8637-FEC6-461B-98EC-609D24FBD321}"/>
              </a:ext>
            </a:extLst>
          </p:cNvPr>
          <p:cNvSpPr/>
          <p:nvPr/>
        </p:nvSpPr>
        <p:spPr>
          <a:xfrm>
            <a:off x="9913437" y="1890621"/>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1" name="타원 20">
            <a:extLst>
              <a:ext uri="{FF2B5EF4-FFF2-40B4-BE49-F238E27FC236}">
                <a16:creationId xmlns:a16="http://schemas.microsoft.com/office/drawing/2014/main" id="{327C64B6-F4C2-4B8C-9725-2170A52872EE}"/>
              </a:ext>
            </a:extLst>
          </p:cNvPr>
          <p:cNvSpPr/>
          <p:nvPr/>
        </p:nvSpPr>
        <p:spPr>
          <a:xfrm>
            <a:off x="648469" y="1342966"/>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22" name="타원 21">
            <a:extLst>
              <a:ext uri="{FF2B5EF4-FFF2-40B4-BE49-F238E27FC236}">
                <a16:creationId xmlns:a16="http://schemas.microsoft.com/office/drawing/2014/main" id="{BEA904A0-8FFC-4A84-B913-812B93193A15}"/>
              </a:ext>
            </a:extLst>
          </p:cNvPr>
          <p:cNvSpPr/>
          <p:nvPr/>
        </p:nvSpPr>
        <p:spPr>
          <a:xfrm>
            <a:off x="648469" y="1647406"/>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sp>
        <p:nvSpPr>
          <p:cNvPr id="23" name="타원 22">
            <a:extLst>
              <a:ext uri="{FF2B5EF4-FFF2-40B4-BE49-F238E27FC236}">
                <a16:creationId xmlns:a16="http://schemas.microsoft.com/office/drawing/2014/main" id="{AF347D41-5215-42E3-9493-1A9290CDDCED}"/>
              </a:ext>
            </a:extLst>
          </p:cNvPr>
          <p:cNvSpPr/>
          <p:nvPr/>
        </p:nvSpPr>
        <p:spPr>
          <a:xfrm>
            <a:off x="648469" y="1933506"/>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3</a:t>
            </a:r>
            <a:endParaRPr lang="ko-KR" altLang="en-US" sz="1100" dirty="0">
              <a:solidFill>
                <a:schemeClr val="tx1"/>
              </a:solidFill>
            </a:endParaRPr>
          </a:p>
        </p:txBody>
      </p:sp>
      <p:sp>
        <p:nvSpPr>
          <p:cNvPr id="28" name="타원 27">
            <a:extLst>
              <a:ext uri="{FF2B5EF4-FFF2-40B4-BE49-F238E27FC236}">
                <a16:creationId xmlns:a16="http://schemas.microsoft.com/office/drawing/2014/main" id="{D4BF0988-478B-4B0D-8FA1-28B8A4C4032D}"/>
              </a:ext>
            </a:extLst>
          </p:cNvPr>
          <p:cNvSpPr/>
          <p:nvPr/>
        </p:nvSpPr>
        <p:spPr>
          <a:xfrm>
            <a:off x="8219972" y="2865595"/>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4</a:t>
            </a:r>
            <a:endParaRPr lang="ko-KR" altLang="en-US" sz="1100" dirty="0">
              <a:solidFill>
                <a:schemeClr val="tx1"/>
              </a:solidFill>
            </a:endParaRPr>
          </a:p>
        </p:txBody>
      </p:sp>
      <p:sp>
        <p:nvSpPr>
          <p:cNvPr id="29" name="타원 28">
            <a:extLst>
              <a:ext uri="{FF2B5EF4-FFF2-40B4-BE49-F238E27FC236}">
                <a16:creationId xmlns:a16="http://schemas.microsoft.com/office/drawing/2014/main" id="{965CC481-A11E-4C66-AF95-72CD309B076F}"/>
              </a:ext>
            </a:extLst>
          </p:cNvPr>
          <p:cNvSpPr/>
          <p:nvPr/>
        </p:nvSpPr>
        <p:spPr>
          <a:xfrm>
            <a:off x="1050621" y="2745301"/>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4</a:t>
            </a:r>
            <a:endParaRPr lang="ko-KR" altLang="en-US" sz="1100" dirty="0">
              <a:solidFill>
                <a:schemeClr val="tx1"/>
              </a:solidFill>
            </a:endParaRPr>
          </a:p>
        </p:txBody>
      </p:sp>
      <p:sp>
        <p:nvSpPr>
          <p:cNvPr id="30" name="타원 29">
            <a:extLst>
              <a:ext uri="{FF2B5EF4-FFF2-40B4-BE49-F238E27FC236}">
                <a16:creationId xmlns:a16="http://schemas.microsoft.com/office/drawing/2014/main" id="{A38BCC5B-881B-4871-B189-71A45B0AF98F}"/>
              </a:ext>
            </a:extLst>
          </p:cNvPr>
          <p:cNvSpPr/>
          <p:nvPr/>
        </p:nvSpPr>
        <p:spPr>
          <a:xfrm>
            <a:off x="9877453" y="1697226"/>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5</a:t>
            </a:r>
            <a:endParaRPr lang="ko-KR" altLang="en-US" sz="1100" dirty="0">
              <a:solidFill>
                <a:schemeClr val="tx1"/>
              </a:solidFill>
            </a:endParaRPr>
          </a:p>
        </p:txBody>
      </p:sp>
      <p:sp>
        <p:nvSpPr>
          <p:cNvPr id="31" name="타원 30">
            <a:extLst>
              <a:ext uri="{FF2B5EF4-FFF2-40B4-BE49-F238E27FC236}">
                <a16:creationId xmlns:a16="http://schemas.microsoft.com/office/drawing/2014/main" id="{51E9CF3F-F377-4CF0-8AD9-3B93083BA2F9}"/>
              </a:ext>
            </a:extLst>
          </p:cNvPr>
          <p:cNvSpPr/>
          <p:nvPr/>
        </p:nvSpPr>
        <p:spPr>
          <a:xfrm>
            <a:off x="829845" y="2991595"/>
            <a:ext cx="196989"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5</a:t>
            </a:r>
            <a:endParaRPr lang="ko-KR" altLang="en-US" sz="1100" dirty="0">
              <a:solidFill>
                <a:schemeClr val="tx1"/>
              </a:solidFill>
            </a:endParaRPr>
          </a:p>
        </p:txBody>
      </p:sp>
    </p:spTree>
    <p:extLst>
      <p:ext uri="{BB962C8B-B14F-4D97-AF65-F5344CB8AC3E}">
        <p14:creationId xmlns:p14="http://schemas.microsoft.com/office/powerpoint/2010/main" val="6727858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187</a:t>
            </a:fld>
            <a:endParaRPr lang="ko-KR" altLang="en-US" dirty="0"/>
          </a:p>
        </p:txBody>
      </p:sp>
      <p:sp>
        <p:nvSpPr>
          <p:cNvPr id="4" name="내용 개체 틀 3"/>
          <p:cNvSpPr>
            <a:spLocks noGrp="1"/>
          </p:cNvSpPr>
          <p:nvPr>
            <p:ph sz="quarter" idx="11"/>
          </p:nvPr>
        </p:nvSpPr>
        <p:spPr>
          <a:xfrm>
            <a:off x="266398" y="578149"/>
            <a:ext cx="10979355" cy="1745730"/>
          </a:xfrm>
        </p:spPr>
        <p:txBody>
          <a:bodyPr/>
          <a:lstStyle/>
          <a:p>
            <a:r>
              <a:rPr lang="ko-KR" altLang="en-US" dirty="0"/>
              <a:t>컴퓨터 외부</a:t>
            </a:r>
            <a:r>
              <a:rPr lang="en-US" altLang="ko-KR" dirty="0"/>
              <a:t>(</a:t>
            </a:r>
            <a:r>
              <a:rPr lang="ko-KR" altLang="en-US" dirty="0"/>
              <a:t>스마트 폰</a:t>
            </a:r>
            <a:r>
              <a:rPr lang="en-US" altLang="ko-KR" dirty="0"/>
              <a:t>,</a:t>
            </a:r>
            <a:r>
              <a:rPr lang="ko-KR" altLang="en-US" dirty="0"/>
              <a:t>앱</a:t>
            </a:r>
            <a:r>
              <a:rPr lang="en-US" altLang="ko-KR" dirty="0"/>
              <a:t>)</a:t>
            </a:r>
            <a:r>
              <a:rPr lang="ko-KR" altLang="en-US" dirty="0"/>
              <a:t>에서 </a:t>
            </a:r>
            <a:r>
              <a:rPr lang="en-US" altLang="ko-KR" dirty="0"/>
              <a:t>Broker</a:t>
            </a:r>
            <a:r>
              <a:rPr lang="ko-KR" altLang="en-US" dirty="0"/>
              <a:t>에 접속</a:t>
            </a:r>
            <a:endParaRPr lang="en-US" altLang="ko-KR" dirty="0"/>
          </a:p>
          <a:p>
            <a:pPr lvl="1"/>
            <a:r>
              <a:rPr lang="ko-KR" altLang="en-US" dirty="0"/>
              <a:t>동작 확인 </a:t>
            </a:r>
            <a:r>
              <a:rPr lang="en-US" altLang="ko-KR" dirty="0"/>
              <a:t>– MQTT Broker</a:t>
            </a:r>
            <a:r>
              <a:rPr lang="ko-KR" altLang="en-US" dirty="0"/>
              <a:t>가 실행되고 있는 </a:t>
            </a:r>
            <a:r>
              <a:rPr lang="ko-KR" altLang="en-US" dirty="0" err="1"/>
              <a:t>라즈베리파이</a:t>
            </a:r>
            <a:r>
              <a:rPr lang="ko-KR" altLang="en-US" dirty="0"/>
              <a:t> 외부에서 </a:t>
            </a:r>
            <a:r>
              <a:rPr lang="en-US" altLang="ko-KR" dirty="0"/>
              <a:t>publisher</a:t>
            </a:r>
            <a:r>
              <a:rPr lang="ko-KR" altLang="en-US" dirty="0"/>
              <a:t>한 메시지 수신 여부 확인</a:t>
            </a:r>
            <a:endParaRPr lang="en-US" altLang="ko-KR" dirty="0"/>
          </a:p>
          <a:p>
            <a:pPr lvl="3"/>
            <a:r>
              <a:rPr lang="en-US" altLang="ko-KR" dirty="0">
                <a:sym typeface="Wingdings" panose="05000000000000000000" pitchFamily="2" charset="2"/>
              </a:rPr>
              <a:t>$ </a:t>
            </a:r>
            <a:r>
              <a:rPr lang="en-US" altLang="ko-KR" dirty="0" err="1">
                <a:sym typeface="Wingdings" panose="05000000000000000000" pitchFamily="2" charset="2"/>
              </a:rPr>
              <a:t>mosquitto_sub</a:t>
            </a:r>
            <a:r>
              <a:rPr lang="en-US" altLang="ko-KR" dirty="0">
                <a:sym typeface="Wingdings" panose="05000000000000000000" pitchFamily="2" charset="2"/>
              </a:rPr>
              <a:t> –t Sensors/</a:t>
            </a:r>
            <a:r>
              <a:rPr lang="en-US" altLang="ko-KR" dirty="0" err="1">
                <a:sym typeface="Wingdings" panose="05000000000000000000" pitchFamily="2" charset="2"/>
              </a:rPr>
              <a:t>MyOffice</a:t>
            </a:r>
            <a:r>
              <a:rPr lang="en-US" altLang="ko-KR" dirty="0">
                <a:sym typeface="Wingdings" panose="05000000000000000000" pitchFamily="2" charset="2"/>
              </a:rPr>
              <a:t>/Indoor/Lamp</a:t>
            </a:r>
            <a:r>
              <a:rPr lang="ko-KR" altLang="en-US" dirty="0">
                <a:sym typeface="Wingdings" panose="05000000000000000000" pitchFamily="2" charset="2"/>
              </a:rPr>
              <a:t> </a:t>
            </a:r>
            <a:r>
              <a:rPr lang="en-US" altLang="ko-KR" dirty="0">
                <a:sym typeface="Wingdings" panose="05000000000000000000" pitchFamily="2" charset="2"/>
              </a:rPr>
              <a:t>–u</a:t>
            </a:r>
            <a:r>
              <a:rPr lang="ko-KR" altLang="en-US" dirty="0">
                <a:sym typeface="Wingdings" panose="05000000000000000000" pitchFamily="2" charset="2"/>
              </a:rPr>
              <a:t> </a:t>
            </a:r>
            <a:r>
              <a:rPr lang="en-US" altLang="ko-KR" dirty="0" err="1">
                <a:solidFill>
                  <a:srgbClr val="FF0000"/>
                </a:solidFill>
                <a:sym typeface="Wingdings" panose="05000000000000000000" pitchFamily="2" charset="2"/>
              </a:rPr>
              <a:t>mqtt_riatech</a:t>
            </a:r>
            <a:r>
              <a:rPr lang="ko-KR" altLang="en-US" dirty="0">
                <a:sym typeface="Wingdings" panose="05000000000000000000" pitchFamily="2" charset="2"/>
              </a:rPr>
              <a:t> </a:t>
            </a:r>
            <a:r>
              <a:rPr lang="en-US" altLang="ko-KR" dirty="0">
                <a:sym typeface="Wingdings" panose="05000000000000000000" pitchFamily="2" charset="2"/>
              </a:rPr>
              <a:t>–P</a:t>
            </a:r>
            <a:r>
              <a:rPr lang="ko-KR" altLang="en-US" dirty="0">
                <a:sym typeface="Wingdings" panose="05000000000000000000" pitchFamily="2" charset="2"/>
              </a:rPr>
              <a:t> </a:t>
            </a:r>
            <a:r>
              <a:rPr lang="en-US" altLang="ko-KR" dirty="0">
                <a:sym typeface="Wingdings" panose="05000000000000000000" pitchFamily="2" charset="2"/>
              </a:rPr>
              <a:t>1234</a:t>
            </a:r>
          </a:p>
          <a:p>
            <a:pPr lvl="3"/>
            <a:endParaRPr lang="en-US" altLang="ko-KR" dirty="0">
              <a:sym typeface="Wingdings" panose="05000000000000000000" pitchFamily="2" charset="2"/>
            </a:endParaRPr>
          </a:p>
          <a:p>
            <a:pPr lvl="3"/>
            <a:endParaRPr lang="en-US" altLang="ko-KR" dirty="0">
              <a:sym typeface="Wingdings" panose="05000000000000000000" pitchFamily="2" charset="2"/>
            </a:endParaRPr>
          </a:p>
          <a:p>
            <a:pPr lvl="3"/>
            <a:endParaRPr lang="en-US" altLang="ko-KR" dirty="0">
              <a:sym typeface="Wingdings" panose="05000000000000000000" pitchFamily="2" charset="2"/>
            </a:endParaRPr>
          </a:p>
          <a:p>
            <a:pPr lvl="2"/>
            <a:endParaRPr lang="en-US" altLang="ko-KR" dirty="0">
              <a:sym typeface="Wingdings" panose="05000000000000000000" pitchFamily="2" charset="2"/>
            </a:endParaRPr>
          </a:p>
          <a:p>
            <a:pPr lvl="2"/>
            <a:endParaRPr lang="en-US" altLang="ko-KR" dirty="0">
              <a:sym typeface="Wingdings" panose="05000000000000000000" pitchFamily="2" charset="2"/>
            </a:endParaRPr>
          </a:p>
          <a:p>
            <a:pPr lvl="2"/>
            <a:r>
              <a:rPr lang="ko-KR" altLang="en-US" dirty="0">
                <a:sym typeface="Wingdings" panose="05000000000000000000" pitchFamily="2" charset="2"/>
              </a:rPr>
              <a:t>스마트 폰 앱에서 </a:t>
            </a:r>
            <a:r>
              <a:rPr lang="en-US" altLang="ko-KR" dirty="0">
                <a:sym typeface="Wingdings" panose="05000000000000000000" pitchFamily="2" charset="2"/>
              </a:rPr>
              <a:t>Lamp </a:t>
            </a:r>
            <a:r>
              <a:rPr lang="ko-KR" altLang="en-US" dirty="0">
                <a:sym typeface="Wingdings" panose="05000000000000000000" pitchFamily="2" charset="2"/>
              </a:rPr>
              <a:t>버튼을 터치</a:t>
            </a:r>
            <a:endParaRPr lang="en-US" altLang="ko-KR" dirty="0">
              <a:sym typeface="Wingdings" panose="05000000000000000000" pitchFamily="2" charset="2"/>
            </a:endParaRPr>
          </a:p>
          <a:p>
            <a:pPr marL="542925" lvl="2" indent="0">
              <a:buNone/>
            </a:pPr>
            <a:endParaRPr lang="en-US" altLang="ko-KR" dirty="0"/>
          </a:p>
          <a:p>
            <a:pPr lvl="2"/>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MQTT Broker</a:t>
            </a:r>
            <a:r>
              <a:rPr lang="ko-KR" altLang="en-US" dirty="0"/>
              <a:t>가 실행되고 있는 </a:t>
            </a:r>
            <a:r>
              <a:rPr lang="ko-KR" altLang="en-US" dirty="0" err="1"/>
              <a:t>라즈베리파이</a:t>
            </a:r>
            <a:r>
              <a:rPr lang="ko-KR" altLang="en-US" dirty="0"/>
              <a:t> 외부에서 </a:t>
            </a:r>
            <a:r>
              <a:rPr lang="en-US" altLang="ko-KR" dirty="0"/>
              <a:t>Broker</a:t>
            </a:r>
            <a:r>
              <a:rPr lang="ko-KR" altLang="en-US" dirty="0"/>
              <a:t>에 접속</a:t>
            </a:r>
          </a:p>
        </p:txBody>
      </p:sp>
      <p:pic>
        <p:nvPicPr>
          <p:cNvPr id="10" name="그림 9">
            <a:extLst>
              <a:ext uri="{FF2B5EF4-FFF2-40B4-BE49-F238E27FC236}">
                <a16:creationId xmlns:a16="http://schemas.microsoft.com/office/drawing/2014/main" id="{86CB9633-54AD-4490-81E2-C68DF860EB9B}"/>
              </a:ext>
            </a:extLst>
          </p:cNvPr>
          <p:cNvPicPr>
            <a:picLocks noChangeAspect="1"/>
          </p:cNvPicPr>
          <p:nvPr/>
        </p:nvPicPr>
        <p:blipFill>
          <a:blip r:embed="rId3"/>
          <a:stretch>
            <a:fillRect/>
          </a:stretch>
        </p:blipFill>
        <p:spPr>
          <a:xfrm>
            <a:off x="8857381" y="1501551"/>
            <a:ext cx="1851660" cy="4114800"/>
          </a:xfrm>
          <a:prstGeom prst="rect">
            <a:avLst/>
          </a:prstGeom>
        </p:spPr>
      </p:pic>
      <p:pic>
        <p:nvPicPr>
          <p:cNvPr id="7" name="그림 6">
            <a:extLst>
              <a:ext uri="{FF2B5EF4-FFF2-40B4-BE49-F238E27FC236}">
                <a16:creationId xmlns:a16="http://schemas.microsoft.com/office/drawing/2014/main" id="{C2E0015C-C6A9-4E79-BC97-CCE838ACDEF5}"/>
              </a:ext>
            </a:extLst>
          </p:cNvPr>
          <p:cNvPicPr>
            <a:picLocks noChangeAspect="1"/>
          </p:cNvPicPr>
          <p:nvPr/>
        </p:nvPicPr>
        <p:blipFill>
          <a:blip r:embed="rId4"/>
          <a:stretch>
            <a:fillRect/>
          </a:stretch>
        </p:blipFill>
        <p:spPr>
          <a:xfrm>
            <a:off x="1264549" y="1601269"/>
            <a:ext cx="7056120" cy="1249680"/>
          </a:xfrm>
          <a:prstGeom prst="rect">
            <a:avLst/>
          </a:prstGeom>
        </p:spPr>
      </p:pic>
    </p:spTree>
    <p:extLst>
      <p:ext uri="{BB962C8B-B14F-4D97-AF65-F5344CB8AC3E}">
        <p14:creationId xmlns:p14="http://schemas.microsoft.com/office/powerpoint/2010/main" val="40219370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188</a:t>
            </a:fld>
            <a:endParaRPr lang="ko-KR" altLang="en-US" dirty="0"/>
          </a:p>
        </p:txBody>
      </p:sp>
      <p:sp>
        <p:nvSpPr>
          <p:cNvPr id="4" name="내용 개체 틀 3"/>
          <p:cNvSpPr>
            <a:spLocks noGrp="1"/>
          </p:cNvSpPr>
          <p:nvPr>
            <p:ph sz="quarter" idx="11"/>
          </p:nvPr>
        </p:nvSpPr>
        <p:spPr/>
        <p:txBody>
          <a:bodyPr/>
          <a:lstStyle/>
          <a:p>
            <a:r>
              <a:rPr lang="en-US" altLang="ko-KR" dirty="0"/>
              <a:t>MQTT </a:t>
            </a:r>
            <a:r>
              <a:rPr lang="ko-KR" altLang="en-US" dirty="0"/>
              <a:t>구조</a:t>
            </a:r>
            <a:endParaRPr lang="en-US" altLang="ko-KR" dirty="0"/>
          </a:p>
          <a:p>
            <a:pPr lvl="1"/>
            <a:r>
              <a:rPr lang="en-US" altLang="ko-KR" dirty="0">
                <a:solidFill>
                  <a:srgbClr val="FF0000"/>
                </a:solidFill>
              </a:rPr>
              <a:t>Publisher</a:t>
            </a:r>
            <a:r>
              <a:rPr lang="en-US" altLang="ko-KR" dirty="0"/>
              <a:t> / Broker / Subscriber</a:t>
            </a:r>
          </a:p>
          <a:p>
            <a:pPr lvl="2"/>
            <a:r>
              <a:rPr lang="en-US" altLang="ko-KR" dirty="0">
                <a:solidFill>
                  <a:srgbClr val="FF0000"/>
                </a:solidFill>
              </a:rPr>
              <a:t>Phi board</a:t>
            </a:r>
            <a:r>
              <a:rPr lang="en-US" altLang="ko-KR" dirty="0"/>
              <a:t> </a:t>
            </a:r>
            <a:r>
              <a:rPr lang="en-US" altLang="ko-KR" dirty="0">
                <a:sym typeface="Wingdings" panose="05000000000000000000" pitchFamily="2" charset="2"/>
              </a:rPr>
              <a:t></a:t>
            </a:r>
            <a:r>
              <a:rPr lang="en-US" altLang="ko-KR" dirty="0"/>
              <a:t> Raspberry Pi </a:t>
            </a:r>
            <a:r>
              <a:rPr lang="en-US" altLang="ko-KR" dirty="0">
                <a:sym typeface="Wingdings" panose="05000000000000000000" pitchFamily="2" charset="2"/>
              </a:rPr>
              <a:t> Software</a:t>
            </a:r>
            <a:endParaRPr lang="en-US" altLang="ko-KR" dirty="0"/>
          </a:p>
          <a:p>
            <a:endParaRPr lang="en-US" altLang="ko-KR" dirty="0"/>
          </a:p>
          <a:p>
            <a:endParaRPr lang="en-US" altLang="ko-KR" dirty="0"/>
          </a:p>
          <a:p>
            <a:endParaRPr lang="en-US" altLang="ko-KR" dirty="0"/>
          </a:p>
          <a:p>
            <a:pPr lvl="1"/>
            <a:endParaRPr lang="en-US" altLang="ko-KR" dirty="0">
              <a:solidFill>
                <a:srgbClr val="FF0000"/>
              </a:solidFill>
            </a:endParaRPr>
          </a:p>
          <a:p>
            <a:pPr lvl="1"/>
            <a:endParaRPr lang="en-US" altLang="ko-KR" dirty="0">
              <a:solidFill>
                <a:srgbClr val="FF0000"/>
              </a:solidFill>
            </a:endParaRPr>
          </a:p>
          <a:p>
            <a:pPr lvl="1"/>
            <a:r>
              <a:rPr lang="en-US" altLang="ko-KR" dirty="0"/>
              <a:t>Publisher / Broker / </a:t>
            </a:r>
            <a:r>
              <a:rPr lang="en-US" altLang="ko-KR" dirty="0">
                <a:solidFill>
                  <a:srgbClr val="FF0000"/>
                </a:solidFill>
              </a:rPr>
              <a:t>Subscriber</a:t>
            </a:r>
          </a:p>
          <a:p>
            <a:pPr lvl="2"/>
            <a:r>
              <a:rPr lang="en-US" altLang="ko-KR" dirty="0"/>
              <a:t>Software </a:t>
            </a:r>
            <a:r>
              <a:rPr lang="en-US" altLang="ko-KR" dirty="0">
                <a:sym typeface="Wingdings" panose="05000000000000000000" pitchFamily="2" charset="2"/>
              </a:rPr>
              <a:t></a:t>
            </a:r>
            <a:r>
              <a:rPr lang="en-US" altLang="ko-KR" dirty="0"/>
              <a:t> </a:t>
            </a:r>
            <a:r>
              <a:rPr lang="en-US" altLang="ko-KR" dirty="0" err="1"/>
              <a:t>Raspberr</a:t>
            </a:r>
            <a:r>
              <a:rPr lang="en-US" altLang="ko-KR" dirty="0"/>
              <a:t> Pi </a:t>
            </a:r>
            <a:r>
              <a:rPr lang="en-US" altLang="ko-KR" dirty="0">
                <a:sym typeface="Wingdings" panose="05000000000000000000" pitchFamily="2" charset="2"/>
              </a:rPr>
              <a:t> </a:t>
            </a:r>
            <a:r>
              <a:rPr lang="en-US" altLang="ko-KR" dirty="0">
                <a:solidFill>
                  <a:srgbClr val="FF0000"/>
                </a:solidFill>
                <a:sym typeface="Wingdings" panose="05000000000000000000" pitchFamily="2" charset="2"/>
              </a:rPr>
              <a:t>Phi board</a:t>
            </a:r>
            <a:endParaRPr lang="en-US" altLang="ko-KR" dirty="0">
              <a:solidFill>
                <a:srgbClr val="FF0000"/>
              </a:solidFill>
            </a:endParaRPr>
          </a:p>
          <a:p>
            <a:endParaRPr lang="en-US" altLang="ko-KR" dirty="0"/>
          </a:p>
          <a:p>
            <a:endParaRPr lang="en-US" altLang="ko-KR" dirty="0"/>
          </a:p>
        </p:txBody>
      </p:sp>
      <p:sp>
        <p:nvSpPr>
          <p:cNvPr id="2" name="제목 1"/>
          <p:cNvSpPr>
            <a:spLocks noGrp="1"/>
          </p:cNvSpPr>
          <p:nvPr>
            <p:ph type="title"/>
          </p:nvPr>
        </p:nvSpPr>
        <p:spPr>
          <a:xfrm>
            <a:off x="181419" y="72000"/>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pic>
        <p:nvPicPr>
          <p:cNvPr id="1026" name="Picture 2" descr="MQTT의 Publish/Subscribe 개념">
            <a:extLst>
              <a:ext uri="{FF2B5EF4-FFF2-40B4-BE49-F238E27FC236}">
                <a16:creationId xmlns:a16="http://schemas.microsoft.com/office/drawing/2014/main" id="{DB2670A6-14CE-41D3-866A-7D6F9B739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8750" y="2058987"/>
            <a:ext cx="5048250" cy="1181100"/>
          </a:xfrm>
          <a:prstGeom prst="rect">
            <a:avLst/>
          </a:prstGeom>
          <a:noFill/>
          <a:extLst>
            <a:ext uri="{909E8E84-426E-40DD-AFC4-6F175D3DCCD1}">
              <a14:hiddenFill xmlns:a14="http://schemas.microsoft.com/office/drawing/2010/main">
                <a:solidFill>
                  <a:srgbClr val="FFFFFF"/>
                </a:solidFill>
              </a14:hiddenFill>
            </a:ext>
          </a:extLst>
        </p:spPr>
      </p:pic>
      <p:sp>
        <p:nvSpPr>
          <p:cNvPr id="3" name="사각형: 둥근 모서리 2">
            <a:extLst>
              <a:ext uri="{FF2B5EF4-FFF2-40B4-BE49-F238E27FC236}">
                <a16:creationId xmlns:a16="http://schemas.microsoft.com/office/drawing/2014/main" id="{CD085388-5B02-4577-96C1-E34ADCA09B8F}"/>
              </a:ext>
            </a:extLst>
          </p:cNvPr>
          <p:cNvSpPr/>
          <p:nvPr/>
        </p:nvSpPr>
        <p:spPr>
          <a:xfrm>
            <a:off x="3024733" y="1952887"/>
            <a:ext cx="3384376" cy="639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7" name="Picture 2" descr="MQTT의 Publish/Subscribe 개념">
            <a:extLst>
              <a:ext uri="{FF2B5EF4-FFF2-40B4-BE49-F238E27FC236}">
                <a16:creationId xmlns:a16="http://schemas.microsoft.com/office/drawing/2014/main" id="{73E084E3-A657-484D-BE22-ED589622C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172" y="4465968"/>
            <a:ext cx="5048250" cy="1181100"/>
          </a:xfrm>
          <a:prstGeom prst="rect">
            <a:avLst/>
          </a:prstGeom>
          <a:noFill/>
          <a:extLst>
            <a:ext uri="{909E8E84-426E-40DD-AFC4-6F175D3DCCD1}">
              <a14:hiddenFill xmlns:a14="http://schemas.microsoft.com/office/drawing/2010/main">
                <a:solidFill>
                  <a:srgbClr val="FFFFFF"/>
                </a:solidFill>
              </a14:hiddenFill>
            </a:ext>
          </a:extLst>
        </p:spPr>
      </p:pic>
      <p:sp>
        <p:nvSpPr>
          <p:cNvPr id="8" name="사각형: 둥근 모서리 7">
            <a:extLst>
              <a:ext uri="{FF2B5EF4-FFF2-40B4-BE49-F238E27FC236}">
                <a16:creationId xmlns:a16="http://schemas.microsoft.com/office/drawing/2014/main" id="{3CAEF94A-8393-4BC2-A950-F9FA5D8E65D8}"/>
              </a:ext>
            </a:extLst>
          </p:cNvPr>
          <p:cNvSpPr/>
          <p:nvPr/>
        </p:nvSpPr>
        <p:spPr>
          <a:xfrm>
            <a:off x="4784046" y="4363170"/>
            <a:ext cx="3384376" cy="639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347706941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MQTT</a:t>
            </a:r>
            <a:r>
              <a:rPr lang="ko-KR" altLang="en-US" dirty="0"/>
              <a:t>를 위한 라이브러리 설치</a:t>
            </a:r>
            <a:endParaRPr lang="en-US" altLang="ko-KR" dirty="0"/>
          </a:p>
          <a:p>
            <a:pPr lvl="1"/>
            <a:r>
              <a:rPr lang="ko-KR" altLang="en-US" dirty="0" err="1"/>
              <a:t>아두이노</a:t>
            </a:r>
            <a:r>
              <a:rPr lang="ko-KR" altLang="en-US" dirty="0"/>
              <a:t> </a:t>
            </a:r>
            <a:r>
              <a:rPr lang="en-US" altLang="ko-KR" dirty="0"/>
              <a:t>IDE</a:t>
            </a:r>
            <a:r>
              <a:rPr lang="ko-KR" altLang="en-US" dirty="0"/>
              <a:t>의 주 메뉴에서 </a:t>
            </a:r>
            <a:r>
              <a:rPr lang="ko-KR" altLang="en-US" i="1" dirty="0"/>
              <a:t>스케치</a:t>
            </a:r>
            <a:r>
              <a:rPr lang="en-US" altLang="ko-KR" i="1" dirty="0"/>
              <a:t>/</a:t>
            </a:r>
            <a:r>
              <a:rPr lang="ko-KR" altLang="en-US" i="1" dirty="0"/>
              <a:t>라이브러리 포함하기</a:t>
            </a:r>
            <a:r>
              <a:rPr lang="en-US" altLang="ko-KR" i="1" dirty="0"/>
              <a:t>/</a:t>
            </a:r>
            <a:r>
              <a:rPr lang="ko-KR" altLang="en-US" i="1" dirty="0"/>
              <a:t>라이브러리 관리</a:t>
            </a:r>
            <a:r>
              <a:rPr lang="en-US" altLang="ko-KR" i="1" dirty="0"/>
              <a:t>…</a:t>
            </a:r>
            <a:r>
              <a:rPr lang="ko-KR" altLang="en-US" dirty="0"/>
              <a:t> 선택</a:t>
            </a:r>
            <a:endParaRPr lang="en-US" altLang="ko-KR" dirty="0"/>
          </a:p>
          <a:p>
            <a:pPr lvl="2"/>
            <a:r>
              <a:rPr lang="ko-KR" altLang="en-US" dirty="0"/>
              <a:t>라이브러리 매니저 창에서 </a:t>
            </a:r>
            <a:r>
              <a:rPr lang="en-US" altLang="ko-KR" dirty="0" err="1"/>
              <a:t>pubsubclient</a:t>
            </a:r>
            <a:r>
              <a:rPr lang="en-US" altLang="ko-KR" dirty="0"/>
              <a:t> </a:t>
            </a:r>
            <a:r>
              <a:rPr lang="ko-KR" altLang="en-US" dirty="0"/>
              <a:t>설치</a:t>
            </a:r>
            <a:endParaRPr lang="en-US" altLang="ko-KR" dirty="0"/>
          </a:p>
          <a:p>
            <a:pPr lvl="3"/>
            <a:r>
              <a:rPr lang="en-US" altLang="ko-KR" dirty="0" err="1"/>
              <a:t>PubSubClient</a:t>
            </a:r>
            <a:r>
              <a:rPr lang="en-US" altLang="ko-KR" dirty="0"/>
              <a:t> by Nick O’Leary </a:t>
            </a:r>
            <a:r>
              <a:rPr lang="ko-KR" altLang="en-US" dirty="0"/>
              <a:t>선택</a:t>
            </a:r>
            <a:endParaRPr lang="en-US" altLang="ko-KR" dirty="0"/>
          </a:p>
          <a:p>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189</a:t>
            </a:fld>
            <a:endParaRPr lang="en-US" dirty="0"/>
          </a:p>
        </p:txBody>
      </p:sp>
      <p:pic>
        <p:nvPicPr>
          <p:cNvPr id="7" name="그림 6">
            <a:extLst>
              <a:ext uri="{FF2B5EF4-FFF2-40B4-BE49-F238E27FC236}">
                <a16:creationId xmlns:a16="http://schemas.microsoft.com/office/drawing/2014/main" id="{4D69819F-98F7-40AF-87E7-73F873962EE2}"/>
              </a:ext>
            </a:extLst>
          </p:cNvPr>
          <p:cNvPicPr>
            <a:picLocks noChangeAspect="1"/>
          </p:cNvPicPr>
          <p:nvPr/>
        </p:nvPicPr>
        <p:blipFill>
          <a:blip r:embed="rId3"/>
          <a:stretch>
            <a:fillRect/>
          </a:stretch>
        </p:blipFill>
        <p:spPr>
          <a:xfrm>
            <a:off x="3012077" y="2087959"/>
            <a:ext cx="5989320" cy="3375660"/>
          </a:xfrm>
          <a:prstGeom prst="rect">
            <a:avLst/>
          </a:prstGeom>
        </p:spPr>
      </p:pic>
      <p:sp>
        <p:nvSpPr>
          <p:cNvPr id="9" name="모서리가 둥근 직사각형 1">
            <a:extLst>
              <a:ext uri="{FF2B5EF4-FFF2-40B4-BE49-F238E27FC236}">
                <a16:creationId xmlns:a16="http://schemas.microsoft.com/office/drawing/2014/main" id="{41A070FB-57CE-4332-9D57-2142F66136D0}"/>
              </a:ext>
            </a:extLst>
          </p:cNvPr>
          <p:cNvSpPr/>
          <p:nvPr/>
        </p:nvSpPr>
        <p:spPr>
          <a:xfrm>
            <a:off x="5380786" y="2364220"/>
            <a:ext cx="720080"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1" name="번개 10">
            <a:extLst>
              <a:ext uri="{FF2B5EF4-FFF2-40B4-BE49-F238E27FC236}">
                <a16:creationId xmlns:a16="http://schemas.microsoft.com/office/drawing/2014/main" id="{232FA6D9-2688-485C-8826-CE67C800D6E2}"/>
              </a:ext>
            </a:extLst>
          </p:cNvPr>
          <p:cNvSpPr/>
          <p:nvPr/>
        </p:nvSpPr>
        <p:spPr>
          <a:xfrm>
            <a:off x="8137301" y="3827626"/>
            <a:ext cx="164227" cy="132245"/>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26215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a:bodyPr>
          <a:lstStyle/>
          <a:p>
            <a:r>
              <a:rPr lang="en-US" altLang="ko-KR" b="1" dirty="0"/>
              <a:t>Phi board </a:t>
            </a:r>
            <a:r>
              <a:rPr lang="ko-KR" altLang="en-US" b="1" dirty="0"/>
              <a:t>핀 매핑</a:t>
            </a:r>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31506035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Phi </a:t>
            </a:r>
            <a:r>
              <a:rPr lang="ko-KR" altLang="en-US" dirty="0"/>
              <a:t>보드를 </a:t>
            </a:r>
            <a:r>
              <a:rPr lang="en-US" altLang="ko-KR" dirty="0"/>
              <a:t>Publisher</a:t>
            </a:r>
            <a:r>
              <a:rPr lang="ko-KR" altLang="en-US" dirty="0"/>
              <a:t>로 동작 시키기</a:t>
            </a:r>
            <a:endParaRPr lang="en-US" altLang="ko-KR" dirty="0"/>
          </a:p>
          <a:p>
            <a:pPr lvl="2"/>
            <a:r>
              <a:rPr lang="en-US" altLang="ko-KR" dirty="0"/>
              <a:t>Phi </a:t>
            </a:r>
            <a:r>
              <a:rPr lang="ko-KR" altLang="en-US" dirty="0"/>
              <a:t>보드를 인터넷에 연결</a:t>
            </a:r>
            <a:endParaRPr lang="en-US" altLang="ko-KR" dirty="0"/>
          </a:p>
          <a:p>
            <a:pPr lvl="1"/>
            <a:r>
              <a:rPr lang="en-US" altLang="ko-KR" dirty="0"/>
              <a:t>Step 1. </a:t>
            </a:r>
            <a:r>
              <a:rPr lang="ko-KR" altLang="en-US" dirty="0"/>
              <a:t>공유기로부터 </a:t>
            </a:r>
            <a:r>
              <a:rPr lang="en-US" altLang="ko-KR" dirty="0"/>
              <a:t>IP </a:t>
            </a:r>
            <a:r>
              <a:rPr lang="ko-KR" altLang="en-US" dirty="0"/>
              <a:t>주소 할당 받기</a:t>
            </a:r>
            <a:endParaRPr lang="en-US" altLang="ko-KR" dirty="0"/>
          </a:p>
          <a:p>
            <a:pPr lvl="2"/>
            <a:r>
              <a:rPr lang="ko-KR" altLang="en-US" dirty="0"/>
              <a:t>옆 코드 수정 후 업로드</a:t>
            </a:r>
            <a:endParaRPr lang="en-US" altLang="ko-KR" dirty="0"/>
          </a:p>
          <a:p>
            <a:pPr lvl="3"/>
            <a:r>
              <a:rPr lang="en-US" altLang="ko-KR" dirty="0"/>
              <a:t>AP_NAME :</a:t>
            </a:r>
            <a:r>
              <a:rPr lang="ko-KR" altLang="en-US" dirty="0"/>
              <a:t> 사용자가 접속 가능한 공유기 이름</a:t>
            </a:r>
            <a:endParaRPr lang="en-US" altLang="ko-KR" dirty="0"/>
          </a:p>
          <a:p>
            <a:pPr lvl="3"/>
            <a:r>
              <a:rPr lang="en-US" altLang="ko-KR" dirty="0"/>
              <a:t>PASSWORD: </a:t>
            </a:r>
            <a:r>
              <a:rPr lang="ko-KR" altLang="en-US" dirty="0"/>
              <a:t>해당 공유기의 패스워드</a:t>
            </a:r>
            <a:endParaRPr lang="en-US" altLang="ko-KR" dirty="0"/>
          </a:p>
          <a:p>
            <a:pPr lvl="2"/>
            <a:r>
              <a:rPr lang="ko-KR" altLang="en-US" dirty="0"/>
              <a:t>시리얼 모니터로 출력 결과 확인</a:t>
            </a:r>
            <a:endParaRPr lang="en-US" altLang="ko-KR" dirty="0"/>
          </a:p>
          <a:p>
            <a:pPr lvl="3"/>
            <a:r>
              <a:rPr lang="ko-KR" altLang="en-US" dirty="0"/>
              <a:t>시리얼 모니터 실행 후</a:t>
            </a:r>
            <a:endParaRPr lang="en-US" altLang="ko-KR" dirty="0"/>
          </a:p>
          <a:p>
            <a:pPr lvl="3"/>
            <a:r>
              <a:rPr lang="en-US" altLang="ko-KR" dirty="0"/>
              <a:t>Phi </a:t>
            </a:r>
            <a:r>
              <a:rPr lang="ko-KR" altLang="en-US" dirty="0"/>
              <a:t>보드의 </a:t>
            </a:r>
            <a:r>
              <a:rPr lang="en-US" altLang="ko-KR" dirty="0"/>
              <a:t>Reset </a:t>
            </a:r>
            <a:r>
              <a:rPr lang="ko-KR" altLang="en-US" dirty="0"/>
              <a:t>버튼을 한번 눌렀다가 떼세요</a:t>
            </a:r>
            <a:r>
              <a:rPr lang="en-US" altLang="ko-KR" dirty="0"/>
              <a:t>.</a:t>
            </a:r>
          </a:p>
          <a:p>
            <a:pPr lvl="3"/>
            <a:r>
              <a:rPr lang="ko-KR" altLang="en-US" dirty="0"/>
              <a:t>아래와 유사한 결과를 확인</a:t>
            </a:r>
            <a:endParaRPr lang="en-US" altLang="ko-KR" dirty="0"/>
          </a:p>
          <a:p>
            <a:pPr lvl="3"/>
            <a:endParaRPr lang="en-US" altLang="ko-KR" dirty="0"/>
          </a:p>
          <a:p>
            <a:pPr lvl="3"/>
            <a:endParaRPr lang="en-US" altLang="ko-KR" dirty="0"/>
          </a:p>
          <a:p>
            <a:pPr lvl="3"/>
            <a:endParaRPr lang="en-US" altLang="ko-KR" dirty="0"/>
          </a:p>
          <a:p>
            <a:pPr lvl="2"/>
            <a:r>
              <a:rPr lang="ko-KR" altLang="en-US" dirty="0"/>
              <a:t>여기서 출력되는 </a:t>
            </a:r>
            <a:r>
              <a:rPr lang="en-US" altLang="ko-KR" dirty="0"/>
              <a:t>IP </a:t>
            </a:r>
            <a:r>
              <a:rPr lang="ko-KR" altLang="en-US" dirty="0"/>
              <a:t>주소</a:t>
            </a:r>
            <a:endParaRPr lang="en-US" altLang="ko-KR" dirty="0"/>
          </a:p>
          <a:p>
            <a:pPr lvl="3"/>
            <a:r>
              <a:rPr lang="ko-KR" altLang="en-US" dirty="0"/>
              <a:t>공유기로부터 받은</a:t>
            </a:r>
            <a:r>
              <a:rPr lang="ko-KR" altLang="en-US" dirty="0">
                <a:solidFill>
                  <a:schemeClr val="accent6">
                    <a:lumMod val="75000"/>
                  </a:schemeClr>
                </a:solidFill>
              </a:rPr>
              <a:t> </a:t>
            </a:r>
            <a:r>
              <a:rPr lang="en-US" altLang="ko-KR" dirty="0">
                <a:solidFill>
                  <a:srgbClr val="FF0000"/>
                </a:solidFill>
              </a:rPr>
              <a:t>Phi </a:t>
            </a:r>
            <a:r>
              <a:rPr lang="ko-KR" altLang="en-US" dirty="0">
                <a:solidFill>
                  <a:srgbClr val="FF0000"/>
                </a:solidFill>
              </a:rPr>
              <a:t>보드의 </a:t>
            </a:r>
            <a:r>
              <a:rPr lang="en-US" altLang="ko-KR" dirty="0">
                <a:solidFill>
                  <a:srgbClr val="FF0000"/>
                </a:solidFill>
              </a:rPr>
              <a:t>IP </a:t>
            </a:r>
            <a:r>
              <a:rPr lang="ko-KR" altLang="en-US" dirty="0">
                <a:solidFill>
                  <a:srgbClr val="FF0000"/>
                </a:solidFill>
              </a:rPr>
              <a:t>주소</a:t>
            </a:r>
            <a:r>
              <a:rPr lang="en-US" altLang="ko-KR" dirty="0">
                <a:solidFill>
                  <a:srgbClr val="FF0000"/>
                </a:solidFill>
              </a:rPr>
              <a:t>!!</a:t>
            </a:r>
          </a:p>
          <a:p>
            <a:pPr lvl="2"/>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190</a:t>
            </a:fld>
            <a:endParaRPr lang="en-US" dirty="0"/>
          </a:p>
        </p:txBody>
      </p:sp>
      <p:sp>
        <p:nvSpPr>
          <p:cNvPr id="7" name="직사각형 6">
            <a:extLst>
              <a:ext uri="{FF2B5EF4-FFF2-40B4-BE49-F238E27FC236}">
                <a16:creationId xmlns:a16="http://schemas.microsoft.com/office/drawing/2014/main" id="{50365E2D-903B-43A5-8A56-E578ED79ED74}"/>
              </a:ext>
            </a:extLst>
          </p:cNvPr>
          <p:cNvSpPr/>
          <p:nvPr/>
        </p:nvSpPr>
        <p:spPr>
          <a:xfrm>
            <a:off x="5400997" y="880914"/>
            <a:ext cx="5040560" cy="4883414"/>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chemeClr val="bg1">
                    <a:lumMod val="50000"/>
                  </a:schemeClr>
                </a:solidFill>
                <a:latin typeface="맑은 고딕" pitchFamily="50" charset="-127"/>
                <a:ea typeface="맑은 고딕" pitchFamily="50" charset="-127"/>
              </a:rPr>
              <a:t>// </a:t>
            </a:r>
            <a:r>
              <a:rPr lang="ko-KR" altLang="en-US" sz="1200" b="1" dirty="0">
                <a:solidFill>
                  <a:schemeClr val="bg1">
                    <a:lumMod val="50000"/>
                  </a:schemeClr>
                </a:solidFill>
                <a:latin typeface="맑은 고딕" pitchFamily="50" charset="-127"/>
                <a:ea typeface="맑은 고딕" pitchFamily="50" charset="-127"/>
              </a:rPr>
              <a:t>파일 이름 </a:t>
            </a:r>
            <a:r>
              <a:rPr lang="en-US" altLang="ko-KR" sz="1200" b="1" dirty="0">
                <a:solidFill>
                  <a:schemeClr val="bg1">
                    <a:lumMod val="50000"/>
                  </a:schemeClr>
                </a:solidFill>
                <a:latin typeface="맑은 고딕" pitchFamily="50" charset="-127"/>
                <a:ea typeface="맑은 고딕" pitchFamily="50" charset="-127"/>
              </a:rPr>
              <a:t>: </a:t>
            </a:r>
            <a:r>
              <a:rPr lang="en-US" altLang="ko-KR" sz="1200" b="1" dirty="0" err="1">
                <a:solidFill>
                  <a:schemeClr val="bg1">
                    <a:lumMod val="50000"/>
                  </a:schemeClr>
                </a:solidFill>
                <a:latin typeface="맑은 고딕" pitchFamily="50" charset="-127"/>
                <a:ea typeface="맑은 고딕" pitchFamily="50" charset="-127"/>
              </a:rPr>
              <a:t>Phi_GetIPAddress.ino</a:t>
            </a:r>
            <a:endParaRPr lang="en-US" altLang="ko-KR" sz="1200" b="1" dirty="0">
              <a:solidFill>
                <a:schemeClr val="bg1">
                  <a:lumMod val="50000"/>
                </a:schemeClr>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#include &lt;ESP8266WiFi.h&gt;</a:t>
            </a: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ssid</a:t>
            </a:r>
            <a:r>
              <a:rPr lang="en-US" altLang="ko-KR" sz="1200" b="1" dirty="0">
                <a:solidFill>
                  <a:prstClr val="black"/>
                </a:solidFill>
                <a:latin typeface="맑은 고딕" pitchFamily="50" charset="-127"/>
                <a:ea typeface="맑은 고딕" pitchFamily="50" charset="-127"/>
              </a:rPr>
              <a:t> = "RiatechChief_2G";</a:t>
            </a:r>
          </a:p>
          <a:p>
            <a:r>
              <a:rPr lang="en-US" altLang="ko-KR" sz="1200" b="1" dirty="0">
                <a:solidFill>
                  <a:prstClr val="black"/>
                </a:solidFill>
                <a:latin typeface="맑은 고딕" pitchFamily="50" charset="-127"/>
                <a:ea typeface="맑은 고딕" pitchFamily="50" charset="-127"/>
              </a:rPr>
              <a:t>const char* password = "12345678";</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setup()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Serial.begin</a:t>
            </a:r>
            <a:r>
              <a:rPr lang="en-US" altLang="ko-KR" sz="1200" b="1" dirty="0">
                <a:solidFill>
                  <a:prstClr val="black"/>
                </a:solidFill>
                <a:latin typeface="맑은 고딕" pitchFamily="50" charset="-127"/>
                <a:ea typeface="맑은 고딕" pitchFamily="50" charset="-127"/>
              </a:rPr>
              <a:t>(9600);</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nConnecting</a:t>
            </a:r>
            <a:r>
              <a:rPr lang="en-US" altLang="ko-KR" sz="1200" b="1" dirty="0">
                <a:solidFill>
                  <a:prstClr val="black"/>
                </a:solidFill>
                <a:latin typeface="맑은 고딕" pitchFamily="50" charset="-127"/>
                <a:ea typeface="맑은 고딕" pitchFamily="50" charset="-127"/>
              </a:rPr>
              <a:t> to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ssid</a:t>
            </a:r>
            <a:r>
              <a:rPr lang="en-US" altLang="ko-KR" sz="1200" b="1" dirty="0">
                <a:solidFill>
                  <a:prstClr val="black"/>
                </a:solidFill>
                <a:latin typeface="맑은 고딕" pitchFamily="50" charset="-127"/>
                <a:ea typeface="맑은 고딕" pitchFamily="50" charset="-127"/>
              </a:rPr>
              <a:t>);</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  </a:t>
            </a:r>
            <a:r>
              <a:rPr lang="en-US" altLang="ko-KR" sz="1200" b="1" dirty="0">
                <a:solidFill>
                  <a:schemeClr val="bg1">
                    <a:lumMod val="75000"/>
                  </a:schemeClr>
                </a:solidFill>
                <a:latin typeface="맑은 고딕" pitchFamily="50" charset="-127"/>
                <a:ea typeface="맑은 고딕" pitchFamily="50" charset="-127"/>
              </a:rPr>
              <a:t>// </a:t>
            </a:r>
            <a:r>
              <a:rPr lang="ko-KR" altLang="en-US" sz="1200" b="1" dirty="0">
                <a:solidFill>
                  <a:schemeClr val="bg1">
                    <a:lumMod val="75000"/>
                  </a:schemeClr>
                </a:solidFill>
                <a:latin typeface="맑은 고딕" pitchFamily="50" charset="-127"/>
                <a:ea typeface="맑은 고딕" pitchFamily="50" charset="-127"/>
              </a:rPr>
              <a:t>해당 공유기에 접속 시도</a:t>
            </a:r>
            <a:endParaRPr lang="en-US" altLang="ko-KR" sz="1200" b="1" dirty="0">
              <a:solidFill>
                <a:schemeClr val="bg1">
                  <a:lumMod val="75000"/>
                </a:schemeClr>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WiFi.begin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ssid</a:t>
            </a:r>
            <a:r>
              <a:rPr lang="en-US" altLang="ko-KR" sz="1200" b="1" dirty="0">
                <a:solidFill>
                  <a:prstClr val="black"/>
                </a:solidFill>
                <a:latin typeface="맑은 고딕" pitchFamily="50" charset="-127"/>
                <a:ea typeface="맑은 고딕" pitchFamily="50" charset="-127"/>
              </a:rPr>
              <a:t>, password);</a:t>
            </a:r>
          </a:p>
          <a:p>
            <a:r>
              <a:rPr lang="en-US" altLang="ko-KR" sz="1200" b="1" dirty="0">
                <a:solidFill>
                  <a:prstClr val="black"/>
                </a:solidFill>
                <a:latin typeface="맑은 고딕" pitchFamily="50" charset="-127"/>
                <a:ea typeface="맑은 고딕" pitchFamily="50" charset="-127"/>
              </a:rPr>
              <a:t>  while (</a:t>
            </a:r>
            <a:r>
              <a:rPr lang="en-US" altLang="ko-KR" sz="1200" b="1" dirty="0" err="1">
                <a:solidFill>
                  <a:prstClr val="black"/>
                </a:solidFill>
                <a:latin typeface="맑은 고딕" pitchFamily="50" charset="-127"/>
                <a:ea typeface="맑은 고딕" pitchFamily="50" charset="-127"/>
              </a:rPr>
              <a:t>WiFi.status</a:t>
            </a:r>
            <a:r>
              <a:rPr lang="en-US" altLang="ko-KR" sz="1200" b="1" dirty="0">
                <a:solidFill>
                  <a:prstClr val="black"/>
                </a:solidFill>
                <a:latin typeface="맑은 고딕" pitchFamily="50" charset="-127"/>
                <a:ea typeface="맑은 고딕" pitchFamily="50" charset="-127"/>
              </a:rPr>
              <a:t>() != WL_CONNECTED)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delay(500);</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nWiFi</a:t>
            </a:r>
            <a:r>
              <a:rPr lang="en-US" altLang="ko-KR" sz="1200" b="1" dirty="0">
                <a:solidFill>
                  <a:prstClr val="black"/>
                </a:solidFill>
                <a:latin typeface="맑은 고딕" pitchFamily="50" charset="-127"/>
                <a:ea typeface="맑은 고딕" pitchFamily="50" charset="-127"/>
              </a:rPr>
              <a:t> Connected");</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a:solidFill>
                  <a:schemeClr val="bg1">
                    <a:lumMod val="75000"/>
                  </a:schemeClr>
                </a:solidFill>
                <a:latin typeface="맑은 고딕" pitchFamily="50" charset="-127"/>
                <a:ea typeface="맑은 고딕" pitchFamily="50" charset="-127"/>
              </a:rPr>
              <a:t>// </a:t>
            </a:r>
            <a:r>
              <a:rPr lang="ko-KR" altLang="en-US" sz="1200" b="1" dirty="0">
                <a:solidFill>
                  <a:schemeClr val="bg1">
                    <a:lumMod val="75000"/>
                  </a:schemeClr>
                </a:solidFill>
                <a:latin typeface="맑은 고딕" pitchFamily="50" charset="-127"/>
                <a:ea typeface="맑은 고딕" pitchFamily="50" charset="-127"/>
              </a:rPr>
              <a:t>공유기로부터 할당 받은 </a:t>
            </a:r>
            <a:r>
              <a:rPr lang="en-US" altLang="ko-KR" sz="1200" b="1" dirty="0">
                <a:solidFill>
                  <a:schemeClr val="bg1">
                    <a:lumMod val="75000"/>
                  </a:schemeClr>
                </a:solidFill>
                <a:latin typeface="맑은 고딕" pitchFamily="50" charset="-127"/>
                <a:ea typeface="맑은 고딕" pitchFamily="50" charset="-127"/>
              </a:rPr>
              <a:t>"(</a:t>
            </a:r>
            <a:r>
              <a:rPr lang="ko-KR" altLang="en-US" sz="1200" b="1" dirty="0">
                <a:solidFill>
                  <a:schemeClr val="bg1">
                    <a:lumMod val="75000"/>
                  </a:schemeClr>
                </a:solidFill>
                <a:latin typeface="맑은 고딕" pitchFamily="50" charset="-127"/>
                <a:ea typeface="맑은 고딕" pitchFamily="50" charset="-127"/>
              </a:rPr>
              <a:t>사설</a:t>
            </a:r>
            <a:r>
              <a:rPr lang="en-US" altLang="ko-KR" sz="1200" b="1" dirty="0">
                <a:solidFill>
                  <a:schemeClr val="bg1">
                    <a:lumMod val="75000"/>
                  </a:schemeClr>
                </a:solidFill>
                <a:latin typeface="맑은 고딕" pitchFamily="50" charset="-127"/>
                <a:ea typeface="맑은 고딕" pitchFamily="50" charset="-127"/>
              </a:rPr>
              <a:t>)IP </a:t>
            </a:r>
            <a:r>
              <a:rPr lang="ko-KR" altLang="en-US" sz="1200" b="1" dirty="0">
                <a:solidFill>
                  <a:schemeClr val="bg1">
                    <a:lumMod val="75000"/>
                  </a:schemeClr>
                </a:solidFill>
                <a:latin typeface="맑은 고딕" pitchFamily="50" charset="-127"/>
                <a:ea typeface="맑은 고딕" pitchFamily="50" charset="-127"/>
              </a:rPr>
              <a:t>주소</a:t>
            </a:r>
            <a:r>
              <a:rPr lang="en-US" altLang="ko-KR" sz="1200" b="1" dirty="0">
                <a:solidFill>
                  <a:schemeClr val="bg1">
                    <a:lumMod val="75000"/>
                  </a:schemeClr>
                </a:solidFill>
                <a:latin typeface="맑은 고딕" pitchFamily="50" charset="-127"/>
                <a:ea typeface="맑은 고딕" pitchFamily="50" charset="-127"/>
              </a:rPr>
              <a:t>" </a:t>
            </a:r>
            <a:r>
              <a:rPr lang="ko-KR" altLang="en-US" sz="1200" b="1" dirty="0">
                <a:solidFill>
                  <a:schemeClr val="bg1">
                    <a:lumMod val="75000"/>
                  </a:schemeClr>
                </a:solidFill>
                <a:latin typeface="맑은 고딕" pitchFamily="50" charset="-127"/>
                <a:ea typeface="맑은 고딕" pitchFamily="50" charset="-127"/>
              </a:rPr>
              <a:t>출력</a:t>
            </a:r>
          </a:p>
          <a:p>
            <a:r>
              <a:rPr lang="ko-KR" altLang="en-US"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a:t>
            </a:r>
            <a:r>
              <a:rPr lang="en-US" altLang="ko-KR" sz="1200" b="1" dirty="0">
                <a:solidFill>
                  <a:prstClr val="black"/>
                </a:solidFill>
                <a:latin typeface="맑은 고딕" pitchFamily="50" charset="-127"/>
                <a:ea typeface="맑은 고딕" pitchFamily="50" charset="-127"/>
              </a:rPr>
              <a:t>("Local IP address :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WiFi.localIP</a:t>
            </a:r>
            <a:r>
              <a:rPr lang="en-US" altLang="ko-KR" sz="1200" b="1" dirty="0">
                <a:solidFill>
                  <a:prstClr val="black"/>
                </a:solidFill>
                <a:latin typeface="맑은 고딕" pitchFamily="50" charset="-127"/>
                <a:ea typeface="맑은 고딕" pitchFamily="50" charset="-127"/>
              </a:rPr>
              <a:t>());</a:t>
            </a:r>
            <a:br>
              <a:rPr lang="en-US" altLang="ko-KR" sz="1200" b="1" dirty="0">
                <a:solidFill>
                  <a:prstClr val="black"/>
                </a:solidFill>
                <a:latin typeface="맑은 고딕" pitchFamily="50" charset="-127"/>
                <a:ea typeface="맑은 고딕" pitchFamily="50" charset="-127"/>
              </a:rPr>
            </a:br>
            <a:r>
              <a:rPr lang="en-US" altLang="ko-KR" sz="1200" b="1" dirty="0">
                <a:solidFill>
                  <a:prstClr val="black"/>
                </a:solidFill>
                <a:latin typeface="맑은 고딕" pitchFamily="50" charset="-127"/>
                <a:ea typeface="맑은 고딕" pitchFamily="50" charset="-127"/>
              </a:rPr>
              <a:t>}</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loop() {</a:t>
            </a:r>
          </a:p>
          <a:p>
            <a:r>
              <a:rPr lang="en-US" altLang="ko-KR" sz="1200" b="1" dirty="0">
                <a:solidFill>
                  <a:prstClr val="black"/>
                </a:solidFill>
                <a:latin typeface="맑은 고딕" pitchFamily="50" charset="-127"/>
                <a:ea typeface="맑은 고딕" pitchFamily="50" charset="-127"/>
              </a:rPr>
              <a:t>}</a:t>
            </a:r>
          </a:p>
        </p:txBody>
      </p:sp>
      <p:sp>
        <p:nvSpPr>
          <p:cNvPr id="10" name="직사각형 9">
            <a:extLst>
              <a:ext uri="{FF2B5EF4-FFF2-40B4-BE49-F238E27FC236}">
                <a16:creationId xmlns:a16="http://schemas.microsoft.com/office/drawing/2014/main" id="{A3C5DB27-DB0D-4474-B21A-1BABD86C3C44}"/>
              </a:ext>
            </a:extLst>
          </p:cNvPr>
          <p:cNvSpPr/>
          <p:nvPr/>
        </p:nvSpPr>
        <p:spPr>
          <a:xfrm>
            <a:off x="5404319" y="863823"/>
            <a:ext cx="5040560"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E1748CD9-F0E2-40CF-BA49-CE2538F05AED}"/>
              </a:ext>
            </a:extLst>
          </p:cNvPr>
          <p:cNvPicPr>
            <a:picLocks noChangeAspect="1"/>
          </p:cNvPicPr>
          <p:nvPr/>
        </p:nvPicPr>
        <p:blipFill>
          <a:blip r:embed="rId3"/>
          <a:stretch>
            <a:fillRect/>
          </a:stretch>
        </p:blipFill>
        <p:spPr>
          <a:xfrm>
            <a:off x="1368549" y="3528119"/>
            <a:ext cx="3114675" cy="800100"/>
          </a:xfrm>
          <a:prstGeom prst="rect">
            <a:avLst/>
          </a:prstGeom>
        </p:spPr>
      </p:pic>
    </p:spTree>
    <p:extLst>
      <p:ext uri="{BB962C8B-B14F-4D97-AF65-F5344CB8AC3E}">
        <p14:creationId xmlns:p14="http://schemas.microsoft.com/office/powerpoint/2010/main" val="25893832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Phi </a:t>
            </a:r>
            <a:r>
              <a:rPr lang="ko-KR" altLang="en-US" dirty="0"/>
              <a:t>보드를 </a:t>
            </a:r>
            <a:r>
              <a:rPr lang="en-US" altLang="ko-KR" dirty="0"/>
              <a:t>Publisher</a:t>
            </a:r>
            <a:r>
              <a:rPr lang="ko-KR" altLang="en-US" dirty="0"/>
              <a:t>로 동작 시키기</a:t>
            </a:r>
            <a:endParaRPr lang="en-US" altLang="ko-KR" dirty="0"/>
          </a:p>
          <a:p>
            <a:pPr lvl="2"/>
            <a:r>
              <a:rPr lang="en-US" altLang="ko-KR" dirty="0"/>
              <a:t>Phi </a:t>
            </a:r>
            <a:r>
              <a:rPr lang="ko-KR" altLang="en-US" dirty="0"/>
              <a:t>보드를 </a:t>
            </a:r>
            <a:r>
              <a:rPr lang="en-US" altLang="ko-KR" dirty="0"/>
              <a:t>MQTT broker</a:t>
            </a:r>
            <a:r>
              <a:rPr lang="ko-KR" altLang="en-US" dirty="0"/>
              <a:t>에 연결</a:t>
            </a:r>
            <a:endParaRPr lang="en-US" altLang="ko-KR" dirty="0"/>
          </a:p>
          <a:p>
            <a:pPr lvl="1"/>
            <a:r>
              <a:rPr lang="en-US" altLang="ko-KR" dirty="0"/>
              <a:t>Step 2. MQTT Broker</a:t>
            </a:r>
            <a:r>
              <a:rPr lang="ko-KR" altLang="en-US" dirty="0"/>
              <a:t>에 연결</a:t>
            </a:r>
            <a:endParaRPr lang="en-US" altLang="ko-KR" dirty="0"/>
          </a:p>
          <a:p>
            <a:pPr lvl="2"/>
            <a:r>
              <a:rPr lang="en-US" altLang="ko-KR" dirty="0" err="1"/>
              <a:t>clientId</a:t>
            </a:r>
            <a:r>
              <a:rPr lang="en-US" altLang="ko-KR" dirty="0"/>
              <a:t> : Broker</a:t>
            </a:r>
            <a:r>
              <a:rPr lang="ko-KR" altLang="en-US" dirty="0"/>
              <a:t>에 전달할 </a:t>
            </a:r>
            <a:r>
              <a:rPr lang="en-US" altLang="ko-KR" dirty="0"/>
              <a:t>Client ID</a:t>
            </a:r>
          </a:p>
          <a:p>
            <a:pPr lvl="2"/>
            <a:r>
              <a:rPr lang="en-US" altLang="ko-KR" dirty="0"/>
              <a:t>Server : Broker</a:t>
            </a:r>
            <a:r>
              <a:rPr lang="ko-KR" altLang="en-US" dirty="0"/>
              <a:t>의 </a:t>
            </a:r>
            <a:r>
              <a:rPr lang="en-US" altLang="ko-KR" dirty="0"/>
              <a:t>IP address</a:t>
            </a:r>
          </a:p>
          <a:p>
            <a:pPr lvl="3"/>
            <a:r>
              <a:rPr lang="en-US" altLang="ko-KR" dirty="0"/>
              <a:t>MQTT Broker</a:t>
            </a:r>
            <a:r>
              <a:rPr lang="ko-KR" altLang="en-US" dirty="0"/>
              <a:t>가 설치</a:t>
            </a:r>
            <a:r>
              <a:rPr lang="en-US" altLang="ko-KR" dirty="0"/>
              <a:t>, </a:t>
            </a:r>
            <a:r>
              <a:rPr lang="ko-KR" altLang="en-US" dirty="0"/>
              <a:t>실행 중인 컴퓨터의 </a:t>
            </a:r>
            <a:r>
              <a:rPr lang="en-US" altLang="ko-KR" dirty="0"/>
              <a:t>IP address</a:t>
            </a:r>
          </a:p>
          <a:p>
            <a:pPr lvl="3"/>
            <a:endParaRPr lang="en-US" altLang="ko-KR" dirty="0"/>
          </a:p>
          <a:p>
            <a:pPr lvl="3"/>
            <a:endParaRPr lang="en-US" altLang="ko-KR" dirty="0"/>
          </a:p>
          <a:p>
            <a:pPr lvl="3"/>
            <a:endParaRPr lang="en-US" altLang="ko-KR" dirty="0"/>
          </a:p>
          <a:p>
            <a:pPr lvl="3"/>
            <a:endParaRPr lang="en-US" altLang="ko-KR" dirty="0"/>
          </a:p>
          <a:p>
            <a:pPr lvl="3"/>
            <a:endParaRPr lang="en-US" altLang="ko-KR" dirty="0"/>
          </a:p>
          <a:p>
            <a:pPr lvl="3"/>
            <a:endParaRPr lang="en-US" altLang="ko-KR" dirty="0"/>
          </a:p>
          <a:p>
            <a:pPr lvl="3"/>
            <a:endParaRPr lang="en-US" altLang="ko-KR" dirty="0"/>
          </a:p>
          <a:p>
            <a:pPr lvl="3"/>
            <a:endParaRPr lang="en-US" altLang="ko-KR" dirty="0"/>
          </a:p>
          <a:p>
            <a:pPr lvl="2"/>
            <a:endParaRPr lang="en-US" altLang="ko-KR" dirty="0"/>
          </a:p>
          <a:p>
            <a:pPr lvl="2"/>
            <a:r>
              <a:rPr lang="en-US" altLang="ko-KR" dirty="0"/>
              <a:t>ERROR</a:t>
            </a:r>
          </a:p>
          <a:p>
            <a:pPr lvl="3"/>
            <a:r>
              <a:rPr lang="ko-KR" altLang="en-US" dirty="0"/>
              <a:t>시리얼 모니터에 </a:t>
            </a:r>
            <a:r>
              <a:rPr lang="en-US" altLang="ko-KR" dirty="0"/>
              <a:t>“.”</a:t>
            </a:r>
            <a:r>
              <a:rPr lang="ko-KR" altLang="en-US" dirty="0"/>
              <a:t>만 출력된다면 </a:t>
            </a:r>
            <a:r>
              <a:rPr lang="en-US" altLang="ko-KR" dirty="0">
                <a:sym typeface="Wingdings" panose="05000000000000000000" pitchFamily="2" charset="2"/>
              </a:rPr>
              <a:t>  </a:t>
            </a:r>
            <a:r>
              <a:rPr lang="ko-KR" altLang="en-US" dirty="0">
                <a:sym typeface="Wingdings" panose="05000000000000000000" pitchFamily="2" charset="2"/>
              </a:rPr>
              <a:t>공유기 접속 문제</a:t>
            </a:r>
            <a:endParaRPr lang="en-US" altLang="ko-KR" dirty="0">
              <a:sym typeface="Wingdings" panose="05000000000000000000" pitchFamily="2" charset="2"/>
            </a:endParaRPr>
          </a:p>
          <a:p>
            <a:pPr lvl="3"/>
            <a:r>
              <a:rPr lang="ko-KR" altLang="en-US" dirty="0">
                <a:sym typeface="Wingdings" panose="05000000000000000000" pitchFamily="2" charset="2"/>
              </a:rPr>
              <a:t>시리얼 모니터에 </a:t>
            </a:r>
            <a:r>
              <a:rPr lang="en-US" altLang="ko-KR" dirty="0">
                <a:sym typeface="Wingdings" panose="05000000000000000000" pitchFamily="2" charset="2"/>
              </a:rPr>
              <a:t>“*”</a:t>
            </a:r>
            <a:r>
              <a:rPr lang="ko-KR" altLang="en-US" dirty="0">
                <a:sym typeface="Wingdings" panose="05000000000000000000" pitchFamily="2" charset="2"/>
              </a:rPr>
              <a:t>만</a:t>
            </a:r>
            <a:r>
              <a:rPr lang="en-US" altLang="ko-KR" dirty="0">
                <a:sym typeface="Wingdings" panose="05000000000000000000" pitchFamily="2" charset="2"/>
              </a:rPr>
              <a:t> </a:t>
            </a:r>
            <a:r>
              <a:rPr lang="ko-KR" altLang="en-US" dirty="0">
                <a:sym typeface="Wingdings" panose="05000000000000000000" pitchFamily="2" charset="2"/>
              </a:rPr>
              <a:t>출력된다면 </a:t>
            </a:r>
            <a:r>
              <a:rPr lang="en-US" altLang="ko-KR" dirty="0">
                <a:sym typeface="Wingdings" panose="05000000000000000000" pitchFamily="2" charset="2"/>
              </a:rPr>
              <a:t> Broker</a:t>
            </a:r>
            <a:r>
              <a:rPr lang="ko-KR" altLang="en-US" dirty="0">
                <a:sym typeface="Wingdings" panose="05000000000000000000" pitchFamily="2" charset="2"/>
              </a:rPr>
              <a:t>와의 접속 문제</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191</a:t>
            </a:fld>
            <a:endParaRPr lang="en-US" dirty="0"/>
          </a:p>
        </p:txBody>
      </p:sp>
      <p:sp>
        <p:nvSpPr>
          <p:cNvPr id="7" name="직사각형 6">
            <a:extLst>
              <a:ext uri="{FF2B5EF4-FFF2-40B4-BE49-F238E27FC236}">
                <a16:creationId xmlns:a16="http://schemas.microsoft.com/office/drawing/2014/main" id="{50365E2D-903B-43A5-8A56-E578ED79ED74}"/>
              </a:ext>
            </a:extLst>
          </p:cNvPr>
          <p:cNvSpPr/>
          <p:nvPr/>
        </p:nvSpPr>
        <p:spPr>
          <a:xfrm>
            <a:off x="961770" y="2465089"/>
            <a:ext cx="4673319" cy="250319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chemeClr val="bg1">
                    <a:lumMod val="65000"/>
                  </a:schemeClr>
                </a:solidFill>
                <a:latin typeface="맑은 고딕" pitchFamily="50" charset="-127"/>
                <a:ea typeface="맑은 고딕" pitchFamily="50" charset="-127"/>
              </a:rPr>
              <a:t>// </a:t>
            </a:r>
            <a:r>
              <a:rPr lang="ko-KR" altLang="en-US" sz="1200" b="1" dirty="0">
                <a:solidFill>
                  <a:schemeClr val="bg1">
                    <a:lumMod val="65000"/>
                  </a:schemeClr>
                </a:solidFill>
                <a:latin typeface="맑은 고딕" pitchFamily="50" charset="-127"/>
                <a:ea typeface="맑은 고딕" pitchFamily="50" charset="-127"/>
              </a:rPr>
              <a:t>파일</a:t>
            </a:r>
            <a:r>
              <a:rPr lang="en-US" altLang="ko-KR" sz="1200" b="1" dirty="0">
                <a:solidFill>
                  <a:schemeClr val="bg1">
                    <a:lumMod val="65000"/>
                  </a:schemeClr>
                </a:solidFill>
                <a:latin typeface="맑은 고딕" pitchFamily="50" charset="-127"/>
                <a:ea typeface="맑은 고딕" pitchFamily="50" charset="-127"/>
              </a:rPr>
              <a:t> </a:t>
            </a:r>
            <a:r>
              <a:rPr lang="ko-KR" altLang="en-US" sz="1200" b="1" dirty="0">
                <a:solidFill>
                  <a:schemeClr val="bg1">
                    <a:lumMod val="65000"/>
                  </a:schemeClr>
                </a:solidFill>
                <a:latin typeface="맑은 고딕" pitchFamily="50" charset="-127"/>
                <a:ea typeface="맑은 고딕" pitchFamily="50" charset="-127"/>
              </a:rPr>
              <a:t>이름 </a:t>
            </a:r>
            <a:r>
              <a:rPr lang="en-US" altLang="ko-KR" sz="1200" b="1" dirty="0">
                <a:solidFill>
                  <a:schemeClr val="bg1">
                    <a:lumMod val="65000"/>
                  </a:schemeClr>
                </a:solidFill>
                <a:latin typeface="맑은 고딕" pitchFamily="50" charset="-127"/>
                <a:ea typeface="맑은 고딕" pitchFamily="50" charset="-127"/>
              </a:rPr>
              <a:t>: </a:t>
            </a:r>
            <a:r>
              <a:rPr lang="en-US" altLang="ko-KR" sz="1200" b="1" dirty="0" err="1">
                <a:solidFill>
                  <a:schemeClr val="bg1">
                    <a:lumMod val="65000"/>
                  </a:schemeClr>
                </a:solidFill>
                <a:latin typeface="맑은 고딕" pitchFamily="50" charset="-127"/>
                <a:ea typeface="맑은 고딕" pitchFamily="50" charset="-127"/>
              </a:rPr>
              <a:t>Phi_connectBroker.ino</a:t>
            </a:r>
            <a:endParaRPr lang="en-US" altLang="ko-KR" sz="1200" b="1" dirty="0">
              <a:solidFill>
                <a:schemeClr val="bg1">
                  <a:lumMod val="65000"/>
                </a:schemeClr>
              </a:solidFill>
              <a:latin typeface="맑은 고딕" pitchFamily="50" charset="-127"/>
              <a:ea typeface="맑은 고딕" pitchFamily="50" charset="-127"/>
            </a:endParaRPr>
          </a:p>
          <a:p>
            <a:r>
              <a:rPr lang="en-US" altLang="ko-KR" sz="1200" b="1" dirty="0">
                <a:solidFill>
                  <a:schemeClr val="tx1"/>
                </a:solidFill>
                <a:latin typeface="맑은 고딕" pitchFamily="50" charset="-127"/>
                <a:ea typeface="맑은 고딕" pitchFamily="50" charset="-127"/>
              </a:rPr>
              <a:t>#include &lt;ESP8266WiFi.h&gt;</a:t>
            </a:r>
          </a:p>
          <a:p>
            <a:r>
              <a:rPr lang="en-US" altLang="ko-KR" sz="1200" b="1" dirty="0">
                <a:solidFill>
                  <a:schemeClr val="tx1"/>
                </a:solidFill>
                <a:latin typeface="맑은 고딕" pitchFamily="50" charset="-127"/>
                <a:ea typeface="맑은 고딕" pitchFamily="50" charset="-127"/>
              </a:rPr>
              <a:t>#include &lt;</a:t>
            </a:r>
            <a:r>
              <a:rPr lang="en-US" altLang="ko-KR" sz="1200" b="1" dirty="0" err="1">
                <a:solidFill>
                  <a:schemeClr val="tx1"/>
                </a:solidFill>
                <a:latin typeface="맑은 고딕" pitchFamily="50" charset="-127"/>
                <a:ea typeface="맑은 고딕" pitchFamily="50" charset="-127"/>
              </a:rPr>
              <a:t>PubSubClient.h</a:t>
            </a:r>
            <a:r>
              <a:rPr lang="en-US" altLang="ko-KR" sz="1200" b="1" dirty="0">
                <a:solidFill>
                  <a:schemeClr val="tx1"/>
                </a:solidFill>
                <a:latin typeface="맑은 고딕" pitchFamily="50" charset="-127"/>
                <a:ea typeface="맑은 고딕" pitchFamily="50" charset="-127"/>
              </a:rPr>
              <a:t>&gt;</a:t>
            </a:r>
          </a:p>
          <a:p>
            <a:r>
              <a:rPr lang="en-US" altLang="ko-KR" sz="1200" b="1" dirty="0">
                <a:solidFill>
                  <a:schemeClr val="tx1"/>
                </a:solidFill>
                <a:latin typeface="맑은 고딕" pitchFamily="50" charset="-127"/>
                <a:ea typeface="맑은 고딕" pitchFamily="50" charset="-127"/>
              </a:rPr>
              <a:t>const char* </a:t>
            </a:r>
            <a:r>
              <a:rPr lang="en-US" altLang="ko-KR" sz="1200" b="1" dirty="0" err="1">
                <a:solidFill>
                  <a:schemeClr val="tx1"/>
                </a:solidFill>
                <a:latin typeface="맑은 고딕" pitchFamily="50" charset="-127"/>
                <a:ea typeface="맑은 고딕" pitchFamily="50" charset="-127"/>
              </a:rPr>
              <a:t>ssid</a:t>
            </a:r>
            <a:r>
              <a:rPr lang="en-US" altLang="ko-KR" sz="1200" b="1" dirty="0">
                <a:solidFill>
                  <a:schemeClr val="tx1"/>
                </a:solidFill>
                <a:latin typeface="맑은 고딕" pitchFamily="50" charset="-127"/>
                <a:ea typeface="맑은 고딕" pitchFamily="50" charset="-127"/>
              </a:rPr>
              <a:t> = “RiatechChief_2G";</a:t>
            </a:r>
          </a:p>
          <a:p>
            <a:r>
              <a:rPr lang="en-US" altLang="ko-KR" sz="1200" b="1" dirty="0">
                <a:solidFill>
                  <a:schemeClr val="tx1"/>
                </a:solidFill>
                <a:latin typeface="맑은 고딕" pitchFamily="50" charset="-127"/>
                <a:ea typeface="맑은 고딕" pitchFamily="50" charset="-127"/>
              </a:rPr>
              <a:t>const char* password = “12345678";</a:t>
            </a:r>
          </a:p>
          <a:p>
            <a:endParaRPr lang="en-US" altLang="ko-KR" sz="1200" b="1" dirty="0">
              <a:solidFill>
                <a:schemeClr val="accent6">
                  <a:lumMod val="75000"/>
                </a:schemeClr>
              </a:solidFill>
              <a:latin typeface="맑은 고딕" pitchFamily="50" charset="-127"/>
              <a:ea typeface="맑은 고딕" pitchFamily="50" charset="-127"/>
            </a:endParaRPr>
          </a:p>
          <a:p>
            <a:r>
              <a:rPr lang="en-US" altLang="ko-KR" sz="1200" b="1" dirty="0">
                <a:solidFill>
                  <a:schemeClr val="accent6">
                    <a:lumMod val="75000"/>
                  </a:schemeClr>
                </a:solidFill>
                <a:latin typeface="맑은 고딕" pitchFamily="50" charset="-127"/>
                <a:ea typeface="맑은 고딕" pitchFamily="50" charset="-127"/>
              </a:rPr>
              <a:t>const char* </a:t>
            </a:r>
            <a:r>
              <a:rPr lang="en-US" altLang="ko-KR" sz="1200" b="1" dirty="0" err="1">
                <a:solidFill>
                  <a:schemeClr val="accent6">
                    <a:lumMod val="75000"/>
                  </a:schemeClr>
                </a:solidFill>
                <a:latin typeface="맑은 고딕" pitchFamily="50" charset="-127"/>
                <a:ea typeface="맑은 고딕" pitchFamily="50" charset="-127"/>
              </a:rPr>
              <a:t>userId</a:t>
            </a:r>
            <a:r>
              <a:rPr lang="en-US" altLang="ko-KR" sz="1200" b="1" dirty="0">
                <a:solidFill>
                  <a:schemeClr val="accent6">
                    <a:lumMod val="75000"/>
                  </a:schemeClr>
                </a:solidFill>
                <a:latin typeface="맑은 고딕" pitchFamily="50" charset="-127"/>
                <a:ea typeface="맑은 고딕" pitchFamily="50" charset="-127"/>
              </a:rPr>
              <a:t> = “</a:t>
            </a:r>
            <a:r>
              <a:rPr lang="en-US" altLang="ko-KR" sz="1200" b="1" dirty="0" err="1">
                <a:solidFill>
                  <a:schemeClr val="accent6">
                    <a:lumMod val="75000"/>
                  </a:schemeClr>
                </a:solidFill>
                <a:latin typeface="맑은 고딕" pitchFamily="50" charset="-127"/>
                <a:ea typeface="맑은 고딕" pitchFamily="50" charset="-127"/>
              </a:rPr>
              <a:t>mqtt_phirippa</a:t>
            </a:r>
            <a:r>
              <a:rPr lang="en-US" altLang="ko-KR" sz="1200" b="1" dirty="0">
                <a:solidFill>
                  <a:schemeClr val="accent6">
                    <a:lumMod val="75000"/>
                  </a:schemeClr>
                </a:solidFill>
                <a:latin typeface="맑은 고딕" pitchFamily="50" charset="-127"/>
                <a:ea typeface="맑은 고딕" pitchFamily="50" charset="-127"/>
              </a:rPr>
              <a:t>";</a:t>
            </a:r>
          </a:p>
          <a:p>
            <a:r>
              <a:rPr lang="en-US" altLang="ko-KR" sz="1200" b="1" dirty="0">
                <a:solidFill>
                  <a:schemeClr val="accent6">
                    <a:lumMod val="75000"/>
                  </a:schemeClr>
                </a:solidFill>
                <a:latin typeface="맑은 고딕" pitchFamily="50" charset="-127"/>
                <a:ea typeface="맑은 고딕" pitchFamily="50" charset="-127"/>
              </a:rPr>
              <a:t>const char* </a:t>
            </a:r>
            <a:r>
              <a:rPr lang="en-US" altLang="ko-KR" sz="1200" b="1" dirty="0" err="1">
                <a:solidFill>
                  <a:schemeClr val="accent6">
                    <a:lumMod val="75000"/>
                  </a:schemeClr>
                </a:solidFill>
                <a:latin typeface="맑은 고딕" pitchFamily="50" charset="-127"/>
                <a:ea typeface="맑은 고딕" pitchFamily="50" charset="-127"/>
              </a:rPr>
              <a:t>userPw</a:t>
            </a:r>
            <a:r>
              <a:rPr lang="en-US" altLang="ko-KR" sz="1200" b="1" dirty="0">
                <a:solidFill>
                  <a:schemeClr val="accent6">
                    <a:lumMod val="75000"/>
                  </a:schemeClr>
                </a:solidFill>
                <a:latin typeface="맑은 고딕" pitchFamily="50" charset="-127"/>
                <a:ea typeface="맑은 고딕" pitchFamily="50" charset="-127"/>
              </a:rPr>
              <a:t> = "1234";</a:t>
            </a:r>
          </a:p>
          <a:p>
            <a:r>
              <a:rPr lang="en-US" altLang="ko-KR" sz="1200" b="1" dirty="0">
                <a:solidFill>
                  <a:schemeClr val="accent6">
                    <a:lumMod val="75000"/>
                  </a:schemeClr>
                </a:solidFill>
                <a:latin typeface="맑은 고딕" pitchFamily="50" charset="-127"/>
                <a:ea typeface="맑은 고딕" pitchFamily="50" charset="-127"/>
              </a:rPr>
              <a:t>const char* </a:t>
            </a:r>
            <a:r>
              <a:rPr lang="en-US" altLang="ko-KR" sz="1200" b="1" dirty="0" err="1">
                <a:solidFill>
                  <a:schemeClr val="accent6">
                    <a:lumMod val="75000"/>
                  </a:schemeClr>
                </a:solidFill>
                <a:latin typeface="맑은 고딕" pitchFamily="50" charset="-127"/>
                <a:ea typeface="맑은 고딕" pitchFamily="50" charset="-127"/>
              </a:rPr>
              <a:t>clientId</a:t>
            </a:r>
            <a:r>
              <a:rPr lang="en-US" altLang="ko-KR" sz="1200" b="1" dirty="0">
                <a:solidFill>
                  <a:schemeClr val="accent6">
                    <a:lumMod val="75000"/>
                  </a:schemeClr>
                </a:solidFill>
                <a:latin typeface="맑은 고딕" pitchFamily="50" charset="-127"/>
                <a:ea typeface="맑은 고딕" pitchFamily="50" charset="-127"/>
              </a:rPr>
              <a:t> = </a:t>
            </a:r>
            <a:r>
              <a:rPr lang="en-US" altLang="ko-KR" sz="1200" b="1" dirty="0" err="1">
                <a:solidFill>
                  <a:schemeClr val="accent6">
                    <a:lumMod val="75000"/>
                  </a:schemeClr>
                </a:solidFill>
                <a:latin typeface="맑은 고딕" pitchFamily="50" charset="-127"/>
                <a:ea typeface="맑은 고딕" pitchFamily="50" charset="-127"/>
              </a:rPr>
              <a:t>userId</a:t>
            </a:r>
            <a:r>
              <a:rPr lang="en-US" altLang="ko-KR" sz="1200" b="1" dirty="0">
                <a:solidFill>
                  <a:schemeClr val="accent6">
                    <a:lumMod val="75000"/>
                  </a:schemeClr>
                </a:solidFill>
                <a:latin typeface="맑은 고딕" pitchFamily="50" charset="-127"/>
                <a:ea typeface="맑은 고딕" pitchFamily="50" charset="-127"/>
              </a:rPr>
              <a:t>;</a:t>
            </a:r>
          </a:p>
          <a:p>
            <a:r>
              <a:rPr lang="en-US" altLang="ko-KR" sz="1200" b="1" dirty="0">
                <a:solidFill>
                  <a:schemeClr val="accent6">
                    <a:lumMod val="75000"/>
                  </a:schemeClr>
                </a:solidFill>
                <a:latin typeface="맑은 고딕" pitchFamily="50" charset="-127"/>
                <a:ea typeface="맑은 고딕" pitchFamily="50" charset="-127"/>
              </a:rPr>
              <a:t>char* server = "192.168.1.12"; </a:t>
            </a:r>
          </a:p>
          <a:p>
            <a:endParaRPr lang="en-US" altLang="ko-KR" sz="1200" b="1" dirty="0">
              <a:solidFill>
                <a:schemeClr val="tx1"/>
              </a:solidFill>
              <a:latin typeface="맑은 고딕" pitchFamily="50" charset="-127"/>
              <a:ea typeface="맑은 고딕" pitchFamily="50" charset="-127"/>
            </a:endParaRPr>
          </a:p>
          <a:p>
            <a:r>
              <a:rPr lang="en-US" altLang="ko-KR" sz="1200" b="1" dirty="0" err="1">
                <a:solidFill>
                  <a:schemeClr val="tx1"/>
                </a:solidFill>
                <a:latin typeface="맑은 고딕" pitchFamily="50" charset="-127"/>
                <a:ea typeface="맑은 고딕" pitchFamily="50" charset="-127"/>
              </a:rPr>
              <a:t>WiFiClient</a:t>
            </a: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wifiClient</a:t>
            </a:r>
            <a:r>
              <a:rPr lang="en-US" altLang="ko-KR" sz="1200" b="1" dirty="0">
                <a:solidFill>
                  <a:schemeClr val="tx1"/>
                </a:solidFill>
                <a:latin typeface="맑은 고딕" pitchFamily="50" charset="-127"/>
                <a:ea typeface="맑은 고딕" pitchFamily="50" charset="-127"/>
              </a:rPr>
              <a:t>; </a:t>
            </a:r>
          </a:p>
          <a:p>
            <a:r>
              <a:rPr lang="en-US" altLang="ko-KR" sz="1200" b="1" dirty="0" err="1">
                <a:solidFill>
                  <a:schemeClr val="accent6">
                    <a:lumMod val="75000"/>
                  </a:schemeClr>
                </a:solidFill>
                <a:latin typeface="맑은 고딕" pitchFamily="50" charset="-127"/>
                <a:ea typeface="맑은 고딕" pitchFamily="50" charset="-127"/>
              </a:rPr>
              <a:t>PubSubClient</a:t>
            </a:r>
            <a:r>
              <a:rPr lang="en-US" altLang="ko-KR" sz="1200" b="1" dirty="0">
                <a:solidFill>
                  <a:schemeClr val="accent6">
                    <a:lumMod val="75000"/>
                  </a:schemeClr>
                </a:solidFill>
                <a:latin typeface="맑은 고딕" pitchFamily="50" charset="-127"/>
                <a:ea typeface="맑은 고딕" pitchFamily="50" charset="-127"/>
              </a:rPr>
              <a:t> client(server, 1883, </a:t>
            </a:r>
            <a:r>
              <a:rPr lang="en-US" altLang="ko-KR" sz="1200" b="1" dirty="0" err="1">
                <a:solidFill>
                  <a:schemeClr val="accent6">
                    <a:lumMod val="75000"/>
                  </a:schemeClr>
                </a:solidFill>
                <a:latin typeface="맑은 고딕" pitchFamily="50" charset="-127"/>
                <a:ea typeface="맑은 고딕" pitchFamily="50" charset="-127"/>
              </a:rPr>
              <a:t>wifiClient</a:t>
            </a:r>
            <a:r>
              <a:rPr lang="en-US" altLang="ko-KR" sz="1200" b="1" dirty="0">
                <a:solidFill>
                  <a:schemeClr val="accent6">
                    <a:lumMod val="75000"/>
                  </a:schemeClr>
                </a:solidFill>
                <a:latin typeface="맑은 고딕" pitchFamily="50" charset="-127"/>
                <a:ea typeface="맑은 고딕" pitchFamily="50" charset="-127"/>
              </a:rPr>
              <a:t>);</a:t>
            </a:r>
          </a:p>
        </p:txBody>
      </p:sp>
      <p:sp>
        <p:nvSpPr>
          <p:cNvPr id="10" name="직사각형 9">
            <a:extLst>
              <a:ext uri="{FF2B5EF4-FFF2-40B4-BE49-F238E27FC236}">
                <a16:creationId xmlns:a16="http://schemas.microsoft.com/office/drawing/2014/main" id="{A3C5DB27-DB0D-4474-B21A-1BABD86C3C44}"/>
              </a:ext>
            </a:extLst>
          </p:cNvPr>
          <p:cNvSpPr/>
          <p:nvPr/>
        </p:nvSpPr>
        <p:spPr>
          <a:xfrm>
            <a:off x="965092" y="2447999"/>
            <a:ext cx="4673319"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BAD6F7CC-61E9-40C6-976E-133887A19D2D}"/>
              </a:ext>
            </a:extLst>
          </p:cNvPr>
          <p:cNvSpPr/>
          <p:nvPr/>
        </p:nvSpPr>
        <p:spPr>
          <a:xfrm>
            <a:off x="6333779" y="1168946"/>
            <a:ext cx="4248472" cy="4123374"/>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chemeClr val="tx1"/>
                </a:solidFill>
                <a:latin typeface="맑은 고딕" pitchFamily="50" charset="-127"/>
                <a:ea typeface="맑은 고딕" pitchFamily="50" charset="-127"/>
              </a:rPr>
              <a:t>void setup()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Serial.begin</a:t>
            </a:r>
            <a:r>
              <a:rPr lang="en-US" altLang="ko-KR" sz="1200" b="1" dirty="0">
                <a:solidFill>
                  <a:schemeClr val="tx1"/>
                </a:solidFill>
                <a:latin typeface="맑은 고딕" pitchFamily="50" charset="-127"/>
                <a:ea typeface="맑은 고딕" pitchFamily="50" charset="-127"/>
              </a:rPr>
              <a:t>(9600);</a:t>
            </a:r>
          </a:p>
          <a:p>
            <a:r>
              <a:rPr lang="en-US" altLang="ko-KR" sz="1200" b="1" dirty="0">
                <a:solidFill>
                  <a:schemeClr val="tx1"/>
                </a:solidFill>
                <a:latin typeface="맑은 고딕" pitchFamily="50" charset="-127"/>
                <a:ea typeface="맑은 고딕" pitchFamily="50" charset="-127"/>
              </a:rPr>
              <a:t>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WiFi.begin</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ssid</a:t>
            </a:r>
            <a:r>
              <a:rPr lang="en-US" altLang="ko-KR" sz="1200" b="1" dirty="0">
                <a:solidFill>
                  <a:schemeClr val="tx1"/>
                </a:solidFill>
                <a:latin typeface="맑은 고딕" pitchFamily="50" charset="-127"/>
                <a:ea typeface="맑은 고딕" pitchFamily="50" charset="-127"/>
              </a:rPr>
              <a:t>, password);</a:t>
            </a:r>
          </a:p>
          <a:p>
            <a:r>
              <a:rPr lang="en-US" altLang="ko-KR" sz="1200" b="1" dirty="0">
                <a:solidFill>
                  <a:schemeClr val="tx1"/>
                </a:solidFill>
                <a:latin typeface="맑은 고딕" pitchFamily="50" charset="-127"/>
                <a:ea typeface="맑은 고딕" pitchFamily="50" charset="-127"/>
              </a:rPr>
              <a:t>  while (</a:t>
            </a:r>
            <a:r>
              <a:rPr lang="en-US" altLang="ko-KR" sz="1200" b="1" dirty="0" err="1">
                <a:solidFill>
                  <a:schemeClr val="tx1"/>
                </a:solidFill>
                <a:latin typeface="맑은 고딕" pitchFamily="50" charset="-127"/>
                <a:ea typeface="맑은 고딕" pitchFamily="50" charset="-127"/>
              </a:rPr>
              <a:t>WiFi.status</a:t>
            </a:r>
            <a:r>
              <a:rPr lang="en-US" altLang="ko-KR" sz="1200" b="1" dirty="0">
                <a:solidFill>
                  <a:schemeClr val="tx1"/>
                </a:solidFill>
                <a:latin typeface="맑은 고딕" pitchFamily="50" charset="-127"/>
                <a:ea typeface="맑은 고딕" pitchFamily="50" charset="-127"/>
              </a:rPr>
              <a:t>() != WL_CONNECTED)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Serial.print</a:t>
            </a:r>
            <a:r>
              <a:rPr lang="en-US" altLang="ko-KR" sz="1200" b="1" dirty="0">
                <a:solidFill>
                  <a:schemeClr val="tx1"/>
                </a:solidFill>
                <a:latin typeface="맑은 고딕" pitchFamily="50" charset="-127"/>
                <a:ea typeface="맑은 고딕" pitchFamily="50" charset="-127"/>
              </a:rPr>
              <a:t>(".");</a:t>
            </a:r>
          </a:p>
          <a:p>
            <a:r>
              <a:rPr lang="en-US" altLang="ko-KR" sz="1200" b="1" dirty="0">
                <a:solidFill>
                  <a:schemeClr val="tx1"/>
                </a:solidFill>
                <a:latin typeface="맑은 고딕" pitchFamily="50" charset="-127"/>
                <a:ea typeface="맑은 고딕" pitchFamily="50" charset="-127"/>
              </a:rPr>
              <a:t>    delay(1000);</a:t>
            </a:r>
          </a:p>
          <a:p>
            <a:r>
              <a:rPr lang="en-US" altLang="ko-KR" sz="1200" b="1" dirty="0">
                <a:solidFill>
                  <a:schemeClr val="tx1"/>
                </a:solidFill>
                <a:latin typeface="맑은 고딕" pitchFamily="50" charset="-127"/>
                <a:ea typeface="맑은 고딕" pitchFamily="50" charset="-127"/>
              </a:rPr>
              <a:t>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Serial.println</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nWiFi</a:t>
            </a:r>
            <a:r>
              <a:rPr lang="en-US" altLang="ko-KR" sz="1200" b="1" dirty="0">
                <a:solidFill>
                  <a:schemeClr val="tx1"/>
                </a:solidFill>
                <a:latin typeface="맑은 고딕" pitchFamily="50" charset="-127"/>
                <a:ea typeface="맑은 고딕" pitchFamily="50" charset="-127"/>
              </a:rPr>
              <a:t> Connected");</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Serial.print</a:t>
            </a:r>
            <a:r>
              <a:rPr lang="en-US" altLang="ko-KR" sz="1200" b="1" dirty="0">
                <a:solidFill>
                  <a:schemeClr val="tx1"/>
                </a:solidFill>
                <a:latin typeface="맑은 고딕" pitchFamily="50" charset="-127"/>
                <a:ea typeface="맑은 고딕" pitchFamily="50" charset="-127"/>
              </a:rPr>
              <a:t>("Local IP address :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Serial.println</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WiFi.localIP</a:t>
            </a:r>
            <a:r>
              <a:rPr lang="en-US" altLang="ko-KR" sz="1200" b="1" dirty="0">
                <a:solidFill>
                  <a:schemeClr val="tx1"/>
                </a:solidFill>
                <a:latin typeface="맑은 고딕" pitchFamily="50" charset="-127"/>
                <a:ea typeface="맑은 고딕" pitchFamily="50" charset="-127"/>
              </a:rPr>
              <a:t>());</a:t>
            </a:r>
            <a:br>
              <a:rPr lang="en-US" altLang="ko-KR" sz="1200" b="1" dirty="0">
                <a:solidFill>
                  <a:schemeClr val="tx1"/>
                </a:solidFill>
                <a:latin typeface="맑은 고딕" pitchFamily="50" charset="-127"/>
                <a:ea typeface="맑은 고딕" pitchFamily="50" charset="-127"/>
              </a:rPr>
            </a:br>
            <a:r>
              <a:rPr lang="en-US" altLang="ko-KR" sz="1200" b="1" dirty="0">
                <a:solidFill>
                  <a:schemeClr val="tx1"/>
                </a:solidFill>
                <a:latin typeface="맑은 고딕" pitchFamily="50" charset="-127"/>
                <a:ea typeface="맑은 고딕" pitchFamily="50" charset="-127"/>
              </a:rPr>
              <a:t>  </a:t>
            </a:r>
          </a:p>
          <a:p>
            <a:r>
              <a:rPr lang="en-US" altLang="ko-KR" sz="1200" b="1" dirty="0">
                <a:solidFill>
                  <a:schemeClr val="tx1"/>
                </a:solidFill>
                <a:latin typeface="맑은 고딕" pitchFamily="50" charset="-127"/>
                <a:ea typeface="맑은 고딕" pitchFamily="50" charset="-127"/>
              </a:rPr>
              <a:t> </a:t>
            </a:r>
            <a:r>
              <a:rPr lang="en-US" altLang="ko-KR" sz="1200" b="1" dirty="0">
                <a:solidFill>
                  <a:schemeClr val="accent6">
                    <a:lumMod val="75000"/>
                  </a:schemeClr>
                </a:solidFill>
                <a:latin typeface="맑은 고딕" pitchFamily="50" charset="-127"/>
                <a:ea typeface="맑은 고딕" pitchFamily="50" charset="-127"/>
              </a:rPr>
              <a:t> </a:t>
            </a:r>
            <a:r>
              <a:rPr lang="en-US" altLang="ko-KR" sz="1200" b="1" dirty="0" err="1">
                <a:solidFill>
                  <a:schemeClr val="accent6">
                    <a:lumMod val="75000"/>
                  </a:schemeClr>
                </a:solidFill>
                <a:latin typeface="맑은 고딕" pitchFamily="50" charset="-127"/>
                <a:ea typeface="맑은 고딕" pitchFamily="50" charset="-127"/>
              </a:rPr>
              <a:t>Serial.println</a:t>
            </a:r>
            <a:r>
              <a:rPr lang="en-US" altLang="ko-KR" sz="1200" b="1" dirty="0">
                <a:solidFill>
                  <a:schemeClr val="accent6">
                    <a:lumMod val="75000"/>
                  </a:schemeClr>
                </a:solidFill>
                <a:latin typeface="맑은 고딕" pitchFamily="50" charset="-127"/>
                <a:ea typeface="맑은 고딕" pitchFamily="50" charset="-127"/>
              </a:rPr>
              <a:t>("Connecting to broker");</a:t>
            </a:r>
          </a:p>
          <a:p>
            <a:r>
              <a:rPr lang="en-US" altLang="ko-KR" sz="1200" b="1" dirty="0">
                <a:solidFill>
                  <a:schemeClr val="accent6">
                    <a:lumMod val="75000"/>
                  </a:schemeClr>
                </a:solidFill>
                <a:latin typeface="맑은 고딕" pitchFamily="50" charset="-127"/>
                <a:ea typeface="맑은 고딕" pitchFamily="50" charset="-127"/>
              </a:rPr>
              <a:t>  while ( !</a:t>
            </a:r>
            <a:r>
              <a:rPr lang="en-US" altLang="ko-KR" sz="1200" b="1" dirty="0" err="1">
                <a:solidFill>
                  <a:schemeClr val="accent6">
                    <a:lumMod val="75000"/>
                  </a:schemeClr>
                </a:solidFill>
                <a:latin typeface="맑은 고딕" pitchFamily="50" charset="-127"/>
                <a:ea typeface="맑은 고딕" pitchFamily="50" charset="-127"/>
              </a:rPr>
              <a:t>client.connect</a:t>
            </a:r>
            <a:r>
              <a:rPr lang="en-US" altLang="ko-KR" sz="1200" b="1" dirty="0">
                <a:solidFill>
                  <a:schemeClr val="accent6">
                    <a:lumMod val="75000"/>
                  </a:schemeClr>
                </a:solidFill>
                <a:latin typeface="맑은 고딕" pitchFamily="50" charset="-127"/>
                <a:ea typeface="맑은 고딕" pitchFamily="50" charset="-127"/>
              </a:rPr>
              <a:t>(</a:t>
            </a:r>
            <a:r>
              <a:rPr lang="en-US" altLang="ko-KR" sz="1200" b="1" dirty="0" err="1">
                <a:solidFill>
                  <a:schemeClr val="accent6">
                    <a:lumMod val="75000"/>
                  </a:schemeClr>
                </a:solidFill>
                <a:latin typeface="맑은 고딕" pitchFamily="50" charset="-127"/>
                <a:ea typeface="맑은 고딕" pitchFamily="50" charset="-127"/>
              </a:rPr>
              <a:t>clientId</a:t>
            </a:r>
            <a:r>
              <a:rPr lang="en-US" altLang="ko-KR" sz="1200" b="1" dirty="0">
                <a:solidFill>
                  <a:schemeClr val="accent6">
                    <a:lumMod val="75000"/>
                  </a:schemeClr>
                </a:solidFill>
                <a:latin typeface="맑은 고딕" pitchFamily="50" charset="-127"/>
                <a:ea typeface="맑은 고딕" pitchFamily="50" charset="-127"/>
              </a:rPr>
              <a:t>, </a:t>
            </a:r>
            <a:r>
              <a:rPr lang="en-US" altLang="ko-KR" sz="1200" b="1" dirty="0" err="1">
                <a:solidFill>
                  <a:schemeClr val="accent6">
                    <a:lumMod val="75000"/>
                  </a:schemeClr>
                </a:solidFill>
                <a:latin typeface="맑은 고딕" pitchFamily="50" charset="-127"/>
                <a:ea typeface="맑은 고딕" pitchFamily="50" charset="-127"/>
              </a:rPr>
              <a:t>userId</a:t>
            </a:r>
            <a:r>
              <a:rPr lang="en-US" altLang="ko-KR" sz="1200" b="1" dirty="0">
                <a:solidFill>
                  <a:schemeClr val="accent6">
                    <a:lumMod val="75000"/>
                  </a:schemeClr>
                </a:solidFill>
                <a:latin typeface="맑은 고딕" pitchFamily="50" charset="-127"/>
                <a:ea typeface="맑은 고딕" pitchFamily="50" charset="-127"/>
              </a:rPr>
              <a:t>, </a:t>
            </a:r>
            <a:r>
              <a:rPr lang="en-US" altLang="ko-KR" sz="1200" b="1" dirty="0" err="1">
                <a:solidFill>
                  <a:schemeClr val="accent6">
                    <a:lumMod val="75000"/>
                  </a:schemeClr>
                </a:solidFill>
                <a:latin typeface="맑은 고딕" pitchFamily="50" charset="-127"/>
                <a:ea typeface="맑은 고딕" pitchFamily="50" charset="-127"/>
              </a:rPr>
              <a:t>userPw</a:t>
            </a:r>
            <a:r>
              <a:rPr lang="en-US" altLang="ko-KR" sz="1200" b="1" dirty="0">
                <a:solidFill>
                  <a:schemeClr val="accent6">
                    <a:lumMod val="75000"/>
                  </a:schemeClr>
                </a:solidFill>
                <a:latin typeface="맑은 고딕" pitchFamily="50" charset="-127"/>
                <a:ea typeface="맑은 고딕" pitchFamily="50" charset="-127"/>
              </a:rPr>
              <a:t>) ){ </a:t>
            </a:r>
          </a:p>
          <a:p>
            <a:r>
              <a:rPr lang="en-US" altLang="ko-KR" sz="1200" b="1" dirty="0">
                <a:solidFill>
                  <a:schemeClr val="accent6">
                    <a:lumMod val="75000"/>
                  </a:schemeClr>
                </a:solidFill>
                <a:latin typeface="맑은 고딕" pitchFamily="50" charset="-127"/>
                <a:ea typeface="맑은 고딕" pitchFamily="50" charset="-127"/>
              </a:rPr>
              <a:t>    </a:t>
            </a:r>
            <a:r>
              <a:rPr lang="en-US" altLang="ko-KR" sz="1200" b="1" dirty="0" err="1">
                <a:solidFill>
                  <a:schemeClr val="accent6">
                    <a:lumMod val="75000"/>
                  </a:schemeClr>
                </a:solidFill>
                <a:latin typeface="맑은 고딕" pitchFamily="50" charset="-127"/>
                <a:ea typeface="맑은 고딕" pitchFamily="50" charset="-127"/>
              </a:rPr>
              <a:t>Serial.print</a:t>
            </a:r>
            <a:r>
              <a:rPr lang="en-US" altLang="ko-KR" sz="1200" b="1" dirty="0">
                <a:solidFill>
                  <a:schemeClr val="accent6">
                    <a:lumMod val="75000"/>
                  </a:schemeClr>
                </a:solidFill>
                <a:latin typeface="맑은 고딕" pitchFamily="50" charset="-127"/>
                <a:ea typeface="맑은 고딕" pitchFamily="50" charset="-127"/>
              </a:rPr>
              <a:t>(“*");</a:t>
            </a:r>
          </a:p>
          <a:p>
            <a:r>
              <a:rPr lang="en-US" altLang="ko-KR" sz="1200" b="1" dirty="0">
                <a:solidFill>
                  <a:schemeClr val="accent6">
                    <a:lumMod val="75000"/>
                  </a:schemeClr>
                </a:solidFill>
                <a:latin typeface="맑은 고딕" pitchFamily="50" charset="-127"/>
                <a:ea typeface="맑은 고딕" pitchFamily="50" charset="-127"/>
              </a:rPr>
              <a:t>    delay(1000);</a:t>
            </a:r>
          </a:p>
          <a:p>
            <a:r>
              <a:rPr lang="en-US" altLang="ko-KR" sz="1200" b="1" dirty="0">
                <a:solidFill>
                  <a:schemeClr val="accent6">
                    <a:lumMod val="75000"/>
                  </a:schemeClr>
                </a:solidFill>
                <a:latin typeface="맑은 고딕" pitchFamily="50" charset="-127"/>
                <a:ea typeface="맑은 고딕" pitchFamily="50" charset="-127"/>
              </a:rPr>
              <a:t>  }</a:t>
            </a:r>
          </a:p>
          <a:p>
            <a:r>
              <a:rPr lang="en-US" altLang="ko-KR" sz="1200" b="1" dirty="0">
                <a:solidFill>
                  <a:schemeClr val="accent6">
                    <a:lumMod val="75000"/>
                  </a:schemeClr>
                </a:solidFill>
                <a:latin typeface="맑은 고딕" pitchFamily="50" charset="-127"/>
                <a:ea typeface="맑은 고딕" pitchFamily="50" charset="-127"/>
              </a:rPr>
              <a:t>  </a:t>
            </a:r>
            <a:r>
              <a:rPr lang="en-US" altLang="ko-KR" sz="1200" b="1" dirty="0" err="1">
                <a:solidFill>
                  <a:schemeClr val="accent6">
                    <a:lumMod val="75000"/>
                  </a:schemeClr>
                </a:solidFill>
                <a:latin typeface="맑은 고딕" pitchFamily="50" charset="-127"/>
                <a:ea typeface="맑은 고딕" pitchFamily="50" charset="-127"/>
              </a:rPr>
              <a:t>Serial.println</a:t>
            </a:r>
            <a:r>
              <a:rPr lang="en-US" altLang="ko-KR" sz="1200" b="1" dirty="0">
                <a:solidFill>
                  <a:schemeClr val="accent6">
                    <a:lumMod val="75000"/>
                  </a:schemeClr>
                </a:solidFill>
                <a:latin typeface="맑은 고딕" pitchFamily="50" charset="-127"/>
                <a:ea typeface="맑은 고딕" pitchFamily="50" charset="-127"/>
              </a:rPr>
              <a:t>("\</a:t>
            </a:r>
            <a:r>
              <a:rPr lang="en-US" altLang="ko-KR" sz="1200" b="1" dirty="0" err="1">
                <a:solidFill>
                  <a:schemeClr val="accent6">
                    <a:lumMod val="75000"/>
                  </a:schemeClr>
                </a:solidFill>
                <a:latin typeface="맑은 고딕" pitchFamily="50" charset="-127"/>
                <a:ea typeface="맑은 고딕" pitchFamily="50" charset="-127"/>
              </a:rPr>
              <a:t>nConnected</a:t>
            </a:r>
            <a:r>
              <a:rPr lang="en-US" altLang="ko-KR" sz="1200" b="1" dirty="0">
                <a:solidFill>
                  <a:schemeClr val="accent6">
                    <a:lumMod val="75000"/>
                  </a:schemeClr>
                </a:solidFill>
                <a:latin typeface="맑은 고딕" pitchFamily="50" charset="-127"/>
                <a:ea typeface="맑은 고딕" pitchFamily="50" charset="-127"/>
              </a:rPr>
              <a:t> to broker");</a:t>
            </a:r>
          </a:p>
          <a:p>
            <a:r>
              <a:rPr lang="en-US" altLang="ko-KR" sz="1200" b="1" dirty="0">
                <a:solidFill>
                  <a:schemeClr val="tx1"/>
                </a:solidFill>
                <a:latin typeface="맑은 고딕" pitchFamily="50" charset="-127"/>
                <a:ea typeface="맑은 고딕" pitchFamily="50" charset="-127"/>
              </a:rPr>
              <a:t>}</a:t>
            </a:r>
          </a:p>
          <a:p>
            <a:endParaRPr lang="en-US" altLang="ko-KR" sz="1200" b="1" dirty="0">
              <a:solidFill>
                <a:schemeClr val="tx1"/>
              </a:solidFill>
              <a:latin typeface="맑은 고딕" pitchFamily="50" charset="-127"/>
              <a:ea typeface="맑은 고딕" pitchFamily="50" charset="-127"/>
            </a:endParaRPr>
          </a:p>
          <a:p>
            <a:r>
              <a:rPr lang="en-US" altLang="ko-KR" sz="1200" b="1" dirty="0">
                <a:solidFill>
                  <a:schemeClr val="tx1"/>
                </a:solidFill>
                <a:latin typeface="맑은 고딕" pitchFamily="50" charset="-127"/>
                <a:ea typeface="맑은 고딕" pitchFamily="50" charset="-127"/>
              </a:rPr>
              <a:t>void loop() {}</a:t>
            </a:r>
          </a:p>
        </p:txBody>
      </p:sp>
      <p:sp>
        <p:nvSpPr>
          <p:cNvPr id="11" name="직사각형 10">
            <a:extLst>
              <a:ext uri="{FF2B5EF4-FFF2-40B4-BE49-F238E27FC236}">
                <a16:creationId xmlns:a16="http://schemas.microsoft.com/office/drawing/2014/main" id="{41B884F3-75A6-4394-887B-986B8F3932A8}"/>
              </a:ext>
            </a:extLst>
          </p:cNvPr>
          <p:cNvSpPr/>
          <p:nvPr/>
        </p:nvSpPr>
        <p:spPr>
          <a:xfrm>
            <a:off x="6337101" y="1151855"/>
            <a:ext cx="4248472"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140271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Phi </a:t>
            </a:r>
            <a:r>
              <a:rPr lang="ko-KR" altLang="en-US" dirty="0"/>
              <a:t>보드를 </a:t>
            </a:r>
            <a:r>
              <a:rPr lang="en-US" altLang="ko-KR" dirty="0"/>
              <a:t>Publisher</a:t>
            </a:r>
            <a:r>
              <a:rPr lang="ko-KR" altLang="en-US" dirty="0"/>
              <a:t>로 동작 시키기</a:t>
            </a:r>
            <a:endParaRPr lang="en-US" altLang="ko-KR" dirty="0"/>
          </a:p>
          <a:p>
            <a:pPr lvl="1"/>
            <a:r>
              <a:rPr lang="en-US" altLang="ko-KR" dirty="0"/>
              <a:t>Step 3. Publisher</a:t>
            </a:r>
            <a:r>
              <a:rPr lang="ko-KR" altLang="en-US" dirty="0"/>
              <a:t>로 동작 시키기</a:t>
            </a:r>
            <a:endParaRPr lang="en-US" altLang="ko-KR" dirty="0"/>
          </a:p>
          <a:p>
            <a:pPr lvl="2"/>
            <a:r>
              <a:rPr lang="en-US" altLang="ko-KR" dirty="0"/>
              <a:t>Topic : “Sensors/</a:t>
            </a:r>
            <a:r>
              <a:rPr lang="en-US" altLang="ko-KR" dirty="0" err="1"/>
              <a:t>MyOffice</a:t>
            </a:r>
            <a:r>
              <a:rPr lang="en-US" altLang="ko-KR" dirty="0"/>
              <a:t>/Indoor/Temp”</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192</a:t>
            </a:fld>
            <a:endParaRPr lang="en-US" dirty="0"/>
          </a:p>
        </p:txBody>
      </p:sp>
      <p:sp>
        <p:nvSpPr>
          <p:cNvPr id="7" name="직사각형 6">
            <a:extLst>
              <a:ext uri="{FF2B5EF4-FFF2-40B4-BE49-F238E27FC236}">
                <a16:creationId xmlns:a16="http://schemas.microsoft.com/office/drawing/2014/main" id="{50365E2D-903B-43A5-8A56-E578ED79ED74}"/>
              </a:ext>
            </a:extLst>
          </p:cNvPr>
          <p:cNvSpPr/>
          <p:nvPr/>
        </p:nvSpPr>
        <p:spPr>
          <a:xfrm>
            <a:off x="961769" y="1664456"/>
            <a:ext cx="4673319" cy="3151262"/>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chemeClr val="bg1">
                    <a:lumMod val="75000"/>
                  </a:schemeClr>
                </a:solidFill>
                <a:latin typeface="맑은 고딕" pitchFamily="50" charset="-127"/>
                <a:ea typeface="맑은 고딕" pitchFamily="50" charset="-127"/>
              </a:rPr>
              <a:t>// </a:t>
            </a:r>
            <a:r>
              <a:rPr lang="en-US" altLang="ko-KR" sz="1200" b="1" dirty="0" err="1">
                <a:solidFill>
                  <a:schemeClr val="bg1">
                    <a:lumMod val="75000"/>
                  </a:schemeClr>
                </a:solidFill>
                <a:latin typeface="맑은 고딕" pitchFamily="50" charset="-127"/>
                <a:ea typeface="맑은 고딕" pitchFamily="50" charset="-127"/>
              </a:rPr>
              <a:t>Phi_PublisherBasic.ino</a:t>
            </a:r>
            <a:endParaRPr lang="en-US" altLang="ko-KR" sz="1200" b="1" dirty="0">
              <a:solidFill>
                <a:schemeClr val="bg1">
                  <a:lumMod val="75000"/>
                </a:schemeClr>
              </a:solidFill>
              <a:latin typeface="맑은 고딕" pitchFamily="50" charset="-127"/>
              <a:ea typeface="맑은 고딕" pitchFamily="50" charset="-127"/>
            </a:endParaRPr>
          </a:p>
          <a:p>
            <a:r>
              <a:rPr lang="en-US" altLang="ko-KR" sz="1200" b="1" dirty="0">
                <a:solidFill>
                  <a:schemeClr val="tx1"/>
                </a:solidFill>
                <a:latin typeface="맑은 고딕" pitchFamily="50" charset="-127"/>
                <a:ea typeface="맑은 고딕" pitchFamily="50" charset="-127"/>
              </a:rPr>
              <a:t>#include &lt;ESP8266WiFi.h&gt;</a:t>
            </a:r>
          </a:p>
          <a:p>
            <a:r>
              <a:rPr lang="en-US" altLang="ko-KR" sz="1200" b="1" dirty="0">
                <a:solidFill>
                  <a:schemeClr val="tx1"/>
                </a:solidFill>
                <a:latin typeface="맑은 고딕" pitchFamily="50" charset="-127"/>
                <a:ea typeface="맑은 고딕" pitchFamily="50" charset="-127"/>
              </a:rPr>
              <a:t>#include &lt;</a:t>
            </a:r>
            <a:r>
              <a:rPr lang="en-US" altLang="ko-KR" sz="1200" b="1" dirty="0" err="1">
                <a:solidFill>
                  <a:schemeClr val="tx1"/>
                </a:solidFill>
                <a:latin typeface="맑은 고딕" pitchFamily="50" charset="-127"/>
                <a:ea typeface="맑은 고딕" pitchFamily="50" charset="-127"/>
              </a:rPr>
              <a:t>PubSubClient.h</a:t>
            </a:r>
            <a:r>
              <a:rPr lang="en-US" altLang="ko-KR" sz="1200" b="1" dirty="0">
                <a:solidFill>
                  <a:schemeClr val="tx1"/>
                </a:solidFill>
                <a:latin typeface="맑은 고딕" pitchFamily="50" charset="-127"/>
                <a:ea typeface="맑은 고딕" pitchFamily="50" charset="-127"/>
              </a:rPr>
              <a:t>&gt;</a:t>
            </a:r>
          </a:p>
          <a:p>
            <a:r>
              <a:rPr lang="en-US" altLang="ko-KR" sz="1200" b="1" dirty="0">
                <a:solidFill>
                  <a:schemeClr val="tx1"/>
                </a:solidFill>
                <a:latin typeface="맑은 고딕" pitchFamily="50" charset="-127"/>
                <a:ea typeface="맑은 고딕" pitchFamily="50" charset="-127"/>
              </a:rPr>
              <a:t>const char* </a:t>
            </a:r>
            <a:r>
              <a:rPr lang="en-US" altLang="ko-KR" sz="1200" b="1" dirty="0" err="1">
                <a:solidFill>
                  <a:schemeClr val="tx1"/>
                </a:solidFill>
                <a:latin typeface="맑은 고딕" pitchFamily="50" charset="-127"/>
                <a:ea typeface="맑은 고딕" pitchFamily="50" charset="-127"/>
              </a:rPr>
              <a:t>ssid</a:t>
            </a:r>
            <a:r>
              <a:rPr lang="en-US" altLang="ko-KR" sz="1200" b="1" dirty="0">
                <a:solidFill>
                  <a:schemeClr val="tx1"/>
                </a:solidFill>
                <a:latin typeface="맑은 고딕" pitchFamily="50" charset="-127"/>
                <a:ea typeface="맑은 고딕" pitchFamily="50" charset="-127"/>
              </a:rPr>
              <a:t> = “RiatechChief_2G";</a:t>
            </a:r>
          </a:p>
          <a:p>
            <a:r>
              <a:rPr lang="en-US" altLang="ko-KR" sz="1200" b="1" dirty="0">
                <a:solidFill>
                  <a:schemeClr val="tx1"/>
                </a:solidFill>
                <a:latin typeface="맑은 고딕" pitchFamily="50" charset="-127"/>
                <a:ea typeface="맑은 고딕" pitchFamily="50" charset="-127"/>
              </a:rPr>
              <a:t>const char* password = “12345678";</a:t>
            </a:r>
          </a:p>
          <a:p>
            <a:r>
              <a:rPr lang="en-US" altLang="ko-KR" sz="1200" b="1" dirty="0">
                <a:solidFill>
                  <a:schemeClr val="tx1"/>
                </a:solidFill>
                <a:latin typeface="맑은 고딕" pitchFamily="50" charset="-127"/>
                <a:ea typeface="맑은 고딕" pitchFamily="50" charset="-127"/>
              </a:rPr>
              <a:t>const char* </a:t>
            </a:r>
            <a:r>
              <a:rPr lang="en-US" altLang="ko-KR" sz="1200" b="1" dirty="0" err="1">
                <a:solidFill>
                  <a:schemeClr val="tx1"/>
                </a:solidFill>
                <a:latin typeface="맑은 고딕" pitchFamily="50" charset="-127"/>
                <a:ea typeface="맑은 고딕" pitchFamily="50" charset="-127"/>
              </a:rPr>
              <a:t>userId</a:t>
            </a:r>
            <a:r>
              <a:rPr lang="en-US" altLang="ko-KR" sz="1200" b="1" dirty="0">
                <a:solidFill>
                  <a:schemeClr val="tx1"/>
                </a:solidFill>
                <a:latin typeface="맑은 고딕" pitchFamily="50" charset="-127"/>
                <a:ea typeface="맑은 고딕" pitchFamily="50" charset="-127"/>
              </a:rPr>
              <a:t> = “</a:t>
            </a:r>
            <a:r>
              <a:rPr lang="en-US" altLang="ko-KR" sz="1200" b="1" dirty="0" err="1">
                <a:solidFill>
                  <a:schemeClr val="tx1"/>
                </a:solidFill>
                <a:latin typeface="맑은 고딕" pitchFamily="50" charset="-127"/>
                <a:ea typeface="맑은 고딕" pitchFamily="50" charset="-127"/>
              </a:rPr>
              <a:t>mqtt_phirippa</a:t>
            </a:r>
            <a:r>
              <a:rPr lang="en-US" altLang="ko-KR" sz="1200" b="1" dirty="0">
                <a:solidFill>
                  <a:schemeClr val="tx1"/>
                </a:solidFill>
                <a:latin typeface="맑은 고딕" pitchFamily="50" charset="-127"/>
                <a:ea typeface="맑은 고딕" pitchFamily="50" charset="-127"/>
              </a:rPr>
              <a:t>";</a:t>
            </a:r>
          </a:p>
          <a:p>
            <a:r>
              <a:rPr lang="en-US" altLang="ko-KR" sz="1200" b="1" dirty="0">
                <a:solidFill>
                  <a:schemeClr val="tx1"/>
                </a:solidFill>
                <a:latin typeface="맑은 고딕" pitchFamily="50" charset="-127"/>
                <a:ea typeface="맑은 고딕" pitchFamily="50" charset="-127"/>
              </a:rPr>
              <a:t>const char* </a:t>
            </a:r>
            <a:r>
              <a:rPr lang="en-US" altLang="ko-KR" sz="1200" b="1" dirty="0" err="1">
                <a:solidFill>
                  <a:schemeClr val="tx1"/>
                </a:solidFill>
                <a:latin typeface="맑은 고딕" pitchFamily="50" charset="-127"/>
                <a:ea typeface="맑은 고딕" pitchFamily="50" charset="-127"/>
              </a:rPr>
              <a:t>userPw</a:t>
            </a:r>
            <a:r>
              <a:rPr lang="en-US" altLang="ko-KR" sz="1200" b="1" dirty="0">
                <a:solidFill>
                  <a:schemeClr val="tx1"/>
                </a:solidFill>
                <a:latin typeface="맑은 고딕" pitchFamily="50" charset="-127"/>
                <a:ea typeface="맑은 고딕" pitchFamily="50" charset="-127"/>
              </a:rPr>
              <a:t> = "1234";</a:t>
            </a:r>
          </a:p>
          <a:p>
            <a:r>
              <a:rPr lang="en-US" altLang="ko-KR" sz="1200" b="1" dirty="0">
                <a:solidFill>
                  <a:schemeClr val="tx1"/>
                </a:solidFill>
                <a:latin typeface="맑은 고딕" pitchFamily="50" charset="-127"/>
                <a:ea typeface="맑은 고딕" pitchFamily="50" charset="-127"/>
              </a:rPr>
              <a:t>const char* </a:t>
            </a:r>
            <a:r>
              <a:rPr lang="en-US" altLang="ko-KR" sz="1200" b="1" dirty="0" err="1">
                <a:solidFill>
                  <a:schemeClr val="tx1"/>
                </a:solidFill>
                <a:latin typeface="맑은 고딕" pitchFamily="50" charset="-127"/>
                <a:ea typeface="맑은 고딕" pitchFamily="50" charset="-127"/>
              </a:rPr>
              <a:t>clientId</a:t>
            </a:r>
            <a:r>
              <a:rPr lang="en-US" altLang="ko-KR" sz="1200" b="1" dirty="0">
                <a:solidFill>
                  <a:schemeClr val="tx1"/>
                </a:solidFill>
                <a:latin typeface="맑은 고딕" pitchFamily="50" charset="-127"/>
                <a:ea typeface="맑은 고딕" pitchFamily="50" charset="-127"/>
              </a:rPr>
              <a:t> = </a:t>
            </a:r>
            <a:r>
              <a:rPr lang="en-US" altLang="ko-KR" sz="1200" b="1" dirty="0" err="1">
                <a:solidFill>
                  <a:schemeClr val="tx1"/>
                </a:solidFill>
                <a:latin typeface="맑은 고딕" pitchFamily="50" charset="-127"/>
                <a:ea typeface="맑은 고딕" pitchFamily="50" charset="-127"/>
              </a:rPr>
              <a:t>userId</a:t>
            </a:r>
            <a:r>
              <a:rPr lang="en-US" altLang="ko-KR" sz="1200" b="1" dirty="0">
                <a:solidFill>
                  <a:schemeClr val="tx1"/>
                </a:solidFill>
                <a:latin typeface="맑은 고딕" pitchFamily="50" charset="-127"/>
                <a:ea typeface="맑은 고딕" pitchFamily="50" charset="-127"/>
              </a:rPr>
              <a:t>;</a:t>
            </a:r>
          </a:p>
          <a:p>
            <a:r>
              <a:rPr lang="en-US" altLang="ko-KR" sz="1200" b="1" dirty="0">
                <a:solidFill>
                  <a:schemeClr val="accent6">
                    <a:lumMod val="75000"/>
                  </a:schemeClr>
                </a:solidFill>
                <a:latin typeface="맑은 고딕" pitchFamily="50" charset="-127"/>
                <a:ea typeface="맑은 고딕" pitchFamily="50" charset="-127"/>
              </a:rPr>
              <a:t>char* topic = “Sensors/</a:t>
            </a:r>
            <a:r>
              <a:rPr lang="en-US" altLang="ko-KR" sz="1200" b="1" dirty="0" err="1">
                <a:solidFill>
                  <a:schemeClr val="accent6">
                    <a:lumMod val="75000"/>
                  </a:schemeClr>
                </a:solidFill>
                <a:latin typeface="맑은 고딕" pitchFamily="50" charset="-127"/>
                <a:ea typeface="맑은 고딕" pitchFamily="50" charset="-127"/>
              </a:rPr>
              <a:t>MyOffice</a:t>
            </a:r>
            <a:r>
              <a:rPr lang="en-US" altLang="ko-KR" sz="1200" b="1" dirty="0">
                <a:solidFill>
                  <a:schemeClr val="accent6">
                    <a:lumMod val="75000"/>
                  </a:schemeClr>
                </a:solidFill>
                <a:latin typeface="맑은 고딕" pitchFamily="50" charset="-127"/>
                <a:ea typeface="맑은 고딕" pitchFamily="50" charset="-127"/>
              </a:rPr>
              <a:t>/Indoor/Temp”</a:t>
            </a:r>
          </a:p>
          <a:p>
            <a:r>
              <a:rPr lang="en-US" altLang="ko-KR" sz="1200" b="1" dirty="0">
                <a:solidFill>
                  <a:schemeClr val="tx1"/>
                </a:solidFill>
                <a:latin typeface="맑은 고딕" pitchFamily="50" charset="-127"/>
                <a:ea typeface="맑은 고딕" pitchFamily="50" charset="-127"/>
              </a:rPr>
              <a:t>char* server = "192.168.1.12"; </a:t>
            </a:r>
            <a:r>
              <a:rPr lang="en-US" altLang="ko-KR" sz="1100" b="1" dirty="0">
                <a:solidFill>
                  <a:schemeClr val="tx1"/>
                </a:solidFill>
                <a:latin typeface="맑은 고딕" pitchFamily="50" charset="-127"/>
                <a:ea typeface="맑은 고딕" pitchFamily="50" charset="-127"/>
              </a:rPr>
              <a:t>//MQTT broker IP address</a:t>
            </a:r>
          </a:p>
          <a:p>
            <a:endParaRPr lang="en-US" altLang="ko-KR" sz="1200" b="1" dirty="0">
              <a:solidFill>
                <a:schemeClr val="tx1"/>
              </a:solidFill>
              <a:latin typeface="맑은 고딕" pitchFamily="50" charset="-127"/>
              <a:ea typeface="맑은 고딕" pitchFamily="50" charset="-127"/>
            </a:endParaRPr>
          </a:p>
          <a:p>
            <a:r>
              <a:rPr lang="en-US" altLang="ko-KR" sz="1200" b="1" dirty="0" err="1">
                <a:solidFill>
                  <a:schemeClr val="tx1"/>
                </a:solidFill>
                <a:latin typeface="맑은 고딕" pitchFamily="50" charset="-127"/>
                <a:ea typeface="맑은 고딕" pitchFamily="50" charset="-127"/>
              </a:rPr>
              <a:t>WiFiClient</a:t>
            </a: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wifiClient</a:t>
            </a:r>
            <a:r>
              <a:rPr lang="en-US" altLang="ko-KR" sz="1200" b="1" dirty="0">
                <a:solidFill>
                  <a:schemeClr val="tx1"/>
                </a:solidFill>
                <a:latin typeface="맑은 고딕" pitchFamily="50" charset="-127"/>
                <a:ea typeface="맑은 고딕" pitchFamily="50" charset="-127"/>
              </a:rPr>
              <a:t>; </a:t>
            </a:r>
          </a:p>
          <a:p>
            <a:r>
              <a:rPr lang="en-US" altLang="ko-KR" sz="1200" b="1" dirty="0" err="1">
                <a:solidFill>
                  <a:schemeClr val="tx1"/>
                </a:solidFill>
                <a:latin typeface="맑은 고딕" pitchFamily="50" charset="-127"/>
                <a:ea typeface="맑은 고딕" pitchFamily="50" charset="-127"/>
              </a:rPr>
              <a:t>PubSubClient</a:t>
            </a:r>
            <a:r>
              <a:rPr lang="en-US" altLang="ko-KR" sz="1200" b="1" dirty="0">
                <a:solidFill>
                  <a:schemeClr val="tx1"/>
                </a:solidFill>
                <a:latin typeface="맑은 고딕" pitchFamily="50" charset="-127"/>
                <a:ea typeface="맑은 고딕" pitchFamily="50" charset="-127"/>
              </a:rPr>
              <a:t> client(server, 1883, </a:t>
            </a:r>
            <a:r>
              <a:rPr lang="en-US" altLang="ko-KR" sz="1200" b="1" dirty="0" err="1">
                <a:solidFill>
                  <a:schemeClr val="tx1"/>
                </a:solidFill>
                <a:latin typeface="맑은 고딕" pitchFamily="50" charset="-127"/>
                <a:ea typeface="맑은 고딕" pitchFamily="50" charset="-127"/>
              </a:rPr>
              <a:t>wifiClient</a:t>
            </a:r>
            <a:r>
              <a:rPr lang="en-US" altLang="ko-KR" sz="1200" b="1" dirty="0">
                <a:solidFill>
                  <a:schemeClr val="tx1"/>
                </a:solidFill>
                <a:latin typeface="맑은 고딕" pitchFamily="50" charset="-127"/>
                <a:ea typeface="맑은 고딕" pitchFamily="50" charset="-127"/>
              </a:rPr>
              <a:t>);</a:t>
            </a:r>
          </a:p>
        </p:txBody>
      </p:sp>
      <p:sp>
        <p:nvSpPr>
          <p:cNvPr id="10" name="직사각형 9">
            <a:extLst>
              <a:ext uri="{FF2B5EF4-FFF2-40B4-BE49-F238E27FC236}">
                <a16:creationId xmlns:a16="http://schemas.microsoft.com/office/drawing/2014/main" id="{A3C5DB27-DB0D-4474-B21A-1BABD86C3C44}"/>
              </a:ext>
            </a:extLst>
          </p:cNvPr>
          <p:cNvSpPr/>
          <p:nvPr/>
        </p:nvSpPr>
        <p:spPr>
          <a:xfrm>
            <a:off x="965091" y="1647366"/>
            <a:ext cx="4673319"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BAD6F7CC-61E9-40C6-976E-133887A19D2D}"/>
              </a:ext>
            </a:extLst>
          </p:cNvPr>
          <p:cNvSpPr/>
          <p:nvPr/>
        </p:nvSpPr>
        <p:spPr>
          <a:xfrm>
            <a:off x="6333779" y="1168946"/>
            <a:ext cx="4248472" cy="4663054"/>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chemeClr val="tx1"/>
                </a:solidFill>
                <a:latin typeface="맑은 고딕" pitchFamily="50" charset="-127"/>
                <a:ea typeface="맑은 고딕" pitchFamily="50" charset="-127"/>
              </a:rPr>
              <a:t>void setup()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Serial.begin</a:t>
            </a:r>
            <a:r>
              <a:rPr lang="en-US" altLang="ko-KR" sz="1200" b="1" dirty="0">
                <a:solidFill>
                  <a:schemeClr val="tx1"/>
                </a:solidFill>
                <a:latin typeface="맑은 고딕" pitchFamily="50" charset="-127"/>
                <a:ea typeface="맑은 고딕" pitchFamily="50" charset="-127"/>
              </a:rPr>
              <a:t>(9600);</a:t>
            </a:r>
          </a:p>
          <a:p>
            <a:r>
              <a:rPr lang="en-US" altLang="ko-KR" sz="1200" b="1" dirty="0">
                <a:solidFill>
                  <a:schemeClr val="tx1"/>
                </a:solidFill>
                <a:latin typeface="맑은 고딕" pitchFamily="50" charset="-127"/>
                <a:ea typeface="맑은 고딕" pitchFamily="50" charset="-127"/>
              </a:rPr>
              <a:t>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WiFi.begin</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ssid</a:t>
            </a:r>
            <a:r>
              <a:rPr lang="en-US" altLang="ko-KR" sz="1200" b="1" dirty="0">
                <a:solidFill>
                  <a:schemeClr val="tx1"/>
                </a:solidFill>
                <a:latin typeface="맑은 고딕" pitchFamily="50" charset="-127"/>
                <a:ea typeface="맑은 고딕" pitchFamily="50" charset="-127"/>
              </a:rPr>
              <a:t>, password);</a:t>
            </a:r>
          </a:p>
          <a:p>
            <a:r>
              <a:rPr lang="en-US" altLang="ko-KR" sz="1200" b="1" dirty="0">
                <a:solidFill>
                  <a:schemeClr val="tx1"/>
                </a:solidFill>
                <a:latin typeface="맑은 고딕" pitchFamily="50" charset="-127"/>
                <a:ea typeface="맑은 고딕" pitchFamily="50" charset="-127"/>
              </a:rPr>
              <a:t>  while (</a:t>
            </a:r>
            <a:r>
              <a:rPr lang="en-US" altLang="ko-KR" sz="1200" b="1" dirty="0" err="1">
                <a:solidFill>
                  <a:schemeClr val="tx1"/>
                </a:solidFill>
                <a:latin typeface="맑은 고딕" pitchFamily="50" charset="-127"/>
                <a:ea typeface="맑은 고딕" pitchFamily="50" charset="-127"/>
              </a:rPr>
              <a:t>WiFi.status</a:t>
            </a:r>
            <a:r>
              <a:rPr lang="en-US" altLang="ko-KR" sz="1200" b="1" dirty="0">
                <a:solidFill>
                  <a:schemeClr val="tx1"/>
                </a:solidFill>
                <a:latin typeface="맑은 고딕" pitchFamily="50" charset="-127"/>
                <a:ea typeface="맑은 고딕" pitchFamily="50" charset="-127"/>
              </a:rPr>
              <a:t>() != WL_CONNECTED)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Serial.print</a:t>
            </a:r>
            <a:r>
              <a:rPr lang="en-US" altLang="ko-KR" sz="1200" b="1" dirty="0">
                <a:solidFill>
                  <a:schemeClr val="tx1"/>
                </a:solidFill>
                <a:latin typeface="맑은 고딕" pitchFamily="50" charset="-127"/>
                <a:ea typeface="맑은 고딕" pitchFamily="50" charset="-127"/>
              </a:rPr>
              <a:t>(".");</a:t>
            </a:r>
          </a:p>
          <a:p>
            <a:r>
              <a:rPr lang="en-US" altLang="ko-KR" sz="1200" b="1" dirty="0">
                <a:solidFill>
                  <a:schemeClr val="tx1"/>
                </a:solidFill>
                <a:latin typeface="맑은 고딕" pitchFamily="50" charset="-127"/>
                <a:ea typeface="맑은 고딕" pitchFamily="50" charset="-127"/>
              </a:rPr>
              <a:t>    delay(1000);</a:t>
            </a:r>
          </a:p>
          <a:p>
            <a:r>
              <a:rPr lang="en-US" altLang="ko-KR" sz="1200" b="1" dirty="0">
                <a:solidFill>
                  <a:schemeClr val="tx1"/>
                </a:solidFill>
                <a:latin typeface="맑은 고딕" pitchFamily="50" charset="-127"/>
                <a:ea typeface="맑은 고딕" pitchFamily="50" charset="-127"/>
              </a:rPr>
              <a:t>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Serial.println</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nWiFi</a:t>
            </a:r>
            <a:r>
              <a:rPr lang="en-US" altLang="ko-KR" sz="1200" b="1" dirty="0">
                <a:solidFill>
                  <a:schemeClr val="tx1"/>
                </a:solidFill>
                <a:latin typeface="맑은 고딕" pitchFamily="50" charset="-127"/>
                <a:ea typeface="맑은 고딕" pitchFamily="50" charset="-127"/>
              </a:rPr>
              <a:t> Connected");</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Serial.print</a:t>
            </a:r>
            <a:r>
              <a:rPr lang="en-US" altLang="ko-KR" sz="1200" b="1" dirty="0">
                <a:solidFill>
                  <a:schemeClr val="tx1"/>
                </a:solidFill>
                <a:latin typeface="맑은 고딕" pitchFamily="50" charset="-127"/>
                <a:ea typeface="맑은 고딕" pitchFamily="50" charset="-127"/>
              </a:rPr>
              <a:t>("Local IP address :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Serial.println</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WiFi.localIP</a:t>
            </a:r>
            <a:r>
              <a:rPr lang="en-US" altLang="ko-KR" sz="1200" b="1" dirty="0">
                <a:solidFill>
                  <a:schemeClr val="tx1"/>
                </a:solidFill>
                <a:latin typeface="맑은 고딕" pitchFamily="50" charset="-127"/>
                <a:ea typeface="맑은 고딕" pitchFamily="50" charset="-127"/>
              </a:rPr>
              <a:t>());</a:t>
            </a:r>
            <a:br>
              <a:rPr lang="en-US" altLang="ko-KR" sz="1200" b="1" dirty="0">
                <a:solidFill>
                  <a:schemeClr val="tx1"/>
                </a:solidFill>
                <a:latin typeface="맑은 고딕" pitchFamily="50" charset="-127"/>
                <a:ea typeface="맑은 고딕" pitchFamily="50" charset="-127"/>
              </a:rPr>
            </a:br>
            <a:r>
              <a:rPr lang="en-US" altLang="ko-KR" sz="1200" b="1" dirty="0">
                <a:solidFill>
                  <a:schemeClr val="tx1"/>
                </a:solidFill>
                <a:latin typeface="맑은 고딕" pitchFamily="50" charset="-127"/>
                <a:ea typeface="맑은 고딕" pitchFamily="50" charset="-127"/>
              </a:rPr>
              <a:t>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Serial.println</a:t>
            </a:r>
            <a:r>
              <a:rPr lang="en-US" altLang="ko-KR" sz="1200" b="1" dirty="0">
                <a:solidFill>
                  <a:schemeClr val="tx1"/>
                </a:solidFill>
                <a:latin typeface="맑은 고딕" pitchFamily="50" charset="-127"/>
                <a:ea typeface="맑은 고딕" pitchFamily="50" charset="-127"/>
              </a:rPr>
              <a:t>("Connecting to broker");</a:t>
            </a:r>
          </a:p>
          <a:p>
            <a:r>
              <a:rPr lang="en-US" altLang="ko-KR" sz="1200" b="1" dirty="0">
                <a:solidFill>
                  <a:schemeClr val="tx1"/>
                </a:solidFill>
                <a:latin typeface="맑은 고딕" pitchFamily="50" charset="-127"/>
                <a:ea typeface="맑은 고딕" pitchFamily="50" charset="-127"/>
              </a:rPr>
              <a:t>  while ( !</a:t>
            </a:r>
            <a:r>
              <a:rPr lang="en-US" altLang="ko-KR" sz="1200" b="1" dirty="0" err="1">
                <a:solidFill>
                  <a:schemeClr val="tx1"/>
                </a:solidFill>
                <a:latin typeface="맑은 고딕" pitchFamily="50" charset="-127"/>
                <a:ea typeface="맑은 고딕" pitchFamily="50" charset="-127"/>
              </a:rPr>
              <a:t>client.connect</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clientId</a:t>
            </a: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userId</a:t>
            </a: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userPw</a:t>
            </a:r>
            <a:r>
              <a:rPr lang="en-US" altLang="ko-KR" sz="1200" b="1" dirty="0">
                <a:solidFill>
                  <a:schemeClr val="tx1"/>
                </a:solidFill>
                <a:latin typeface="맑은 고딕" pitchFamily="50" charset="-127"/>
                <a:ea typeface="맑은 고딕" pitchFamily="50" charset="-127"/>
              </a:rPr>
              <a:t>) ){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Serial.print</a:t>
            </a:r>
            <a:r>
              <a:rPr lang="en-US" altLang="ko-KR" sz="1200" b="1" dirty="0">
                <a:solidFill>
                  <a:schemeClr val="tx1"/>
                </a:solidFill>
                <a:latin typeface="맑은 고딕" pitchFamily="50" charset="-127"/>
                <a:ea typeface="맑은 고딕" pitchFamily="50" charset="-127"/>
              </a:rPr>
              <a:t>(“*");</a:t>
            </a:r>
          </a:p>
          <a:p>
            <a:r>
              <a:rPr lang="en-US" altLang="ko-KR" sz="1200" b="1" dirty="0">
                <a:solidFill>
                  <a:schemeClr val="tx1"/>
                </a:solidFill>
                <a:latin typeface="맑은 고딕" pitchFamily="50" charset="-127"/>
                <a:ea typeface="맑은 고딕" pitchFamily="50" charset="-127"/>
              </a:rPr>
              <a:t>    delay(1000);</a:t>
            </a:r>
          </a:p>
          <a:p>
            <a:r>
              <a:rPr lang="en-US" altLang="ko-KR" sz="1200" b="1" dirty="0">
                <a:solidFill>
                  <a:schemeClr val="tx1"/>
                </a:solidFill>
                <a:latin typeface="맑은 고딕" pitchFamily="50" charset="-127"/>
                <a:ea typeface="맑은 고딕" pitchFamily="50" charset="-127"/>
              </a:rPr>
              <a:t>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Serial.println</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nConnected</a:t>
            </a:r>
            <a:r>
              <a:rPr lang="en-US" altLang="ko-KR" sz="1200" b="1" dirty="0">
                <a:solidFill>
                  <a:schemeClr val="tx1"/>
                </a:solidFill>
                <a:latin typeface="맑은 고딕" pitchFamily="50" charset="-127"/>
                <a:ea typeface="맑은 고딕" pitchFamily="50" charset="-127"/>
              </a:rPr>
              <a:t> to broker");</a:t>
            </a:r>
          </a:p>
          <a:p>
            <a:r>
              <a:rPr lang="en-US" altLang="ko-KR" sz="1200" b="1" dirty="0">
                <a:solidFill>
                  <a:schemeClr val="tx1"/>
                </a:solidFill>
                <a:latin typeface="맑은 고딕" pitchFamily="50" charset="-127"/>
                <a:ea typeface="맑은 고딕" pitchFamily="50" charset="-127"/>
              </a:rPr>
              <a:t>}</a:t>
            </a:r>
          </a:p>
          <a:p>
            <a:endParaRPr lang="en-US" altLang="ko-KR" sz="1200" b="1" dirty="0">
              <a:solidFill>
                <a:schemeClr val="tx1"/>
              </a:solidFill>
              <a:latin typeface="맑은 고딕" pitchFamily="50" charset="-127"/>
              <a:ea typeface="맑은 고딕" pitchFamily="50" charset="-127"/>
            </a:endParaRPr>
          </a:p>
          <a:p>
            <a:r>
              <a:rPr lang="en-US" altLang="ko-KR" sz="1200" b="1" dirty="0">
                <a:solidFill>
                  <a:schemeClr val="tx1"/>
                </a:solidFill>
                <a:latin typeface="맑은 고딕" pitchFamily="50" charset="-127"/>
                <a:ea typeface="맑은 고딕" pitchFamily="50" charset="-127"/>
              </a:rPr>
              <a:t>void loop()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accent6">
                    <a:lumMod val="75000"/>
                  </a:schemeClr>
                </a:solidFill>
                <a:latin typeface="맑은 고딕" pitchFamily="50" charset="-127"/>
                <a:ea typeface="맑은 고딕" pitchFamily="50" charset="-127"/>
              </a:rPr>
              <a:t>client.publish</a:t>
            </a:r>
            <a:r>
              <a:rPr lang="en-US" altLang="ko-KR" sz="1200" b="1" dirty="0">
                <a:solidFill>
                  <a:schemeClr val="accent6">
                    <a:lumMod val="75000"/>
                  </a:schemeClr>
                </a:solidFill>
                <a:latin typeface="맑은 고딕" pitchFamily="50" charset="-127"/>
                <a:ea typeface="맑은 고딕" pitchFamily="50" charset="-127"/>
              </a:rPr>
              <a:t>(topic, “27.32”);</a:t>
            </a:r>
          </a:p>
          <a:p>
            <a:r>
              <a:rPr lang="en-US" altLang="ko-KR" sz="1200" b="1" dirty="0">
                <a:solidFill>
                  <a:schemeClr val="accent6">
                    <a:lumMod val="75000"/>
                  </a:schemeClr>
                </a:solidFill>
                <a:latin typeface="맑은 고딕" pitchFamily="50" charset="-127"/>
                <a:ea typeface="맑은 고딕" pitchFamily="50" charset="-127"/>
              </a:rPr>
              <a:t>  </a:t>
            </a:r>
            <a:r>
              <a:rPr lang="en-US" altLang="ko-KR" sz="1200" b="1" dirty="0" err="1">
                <a:solidFill>
                  <a:schemeClr val="accent6">
                    <a:lumMod val="75000"/>
                  </a:schemeClr>
                </a:solidFill>
                <a:latin typeface="맑은 고딕" pitchFamily="50" charset="-127"/>
                <a:ea typeface="맑은 고딕" pitchFamily="50" charset="-127"/>
              </a:rPr>
              <a:t>Serial.println</a:t>
            </a:r>
            <a:r>
              <a:rPr lang="en-US" altLang="ko-KR" sz="1200" b="1" dirty="0">
                <a:solidFill>
                  <a:schemeClr val="accent6">
                    <a:lumMod val="75000"/>
                  </a:schemeClr>
                </a:solidFill>
                <a:latin typeface="맑은 고딕" pitchFamily="50" charset="-127"/>
                <a:ea typeface="맑은 고딕" pitchFamily="50" charset="-127"/>
              </a:rPr>
              <a:t>(String(topic)</a:t>
            </a:r>
            <a:r>
              <a:rPr lang="ko-KR" altLang="en-US" sz="1200" b="1" dirty="0">
                <a:solidFill>
                  <a:schemeClr val="accent6">
                    <a:lumMod val="75000"/>
                  </a:schemeClr>
                </a:solidFill>
                <a:latin typeface="맑은 고딕" pitchFamily="50" charset="-127"/>
                <a:ea typeface="맑은 고딕" pitchFamily="50" charset="-127"/>
              </a:rPr>
              <a:t> </a:t>
            </a:r>
            <a:r>
              <a:rPr lang="en-US" altLang="ko-KR" sz="1200" b="1" dirty="0">
                <a:solidFill>
                  <a:schemeClr val="accent6">
                    <a:lumMod val="75000"/>
                  </a:schemeClr>
                </a:solidFill>
                <a:latin typeface="맑은 고딕" pitchFamily="50" charset="-127"/>
                <a:ea typeface="맑은 고딕" pitchFamily="50" charset="-127"/>
              </a:rPr>
              <a:t>+</a:t>
            </a:r>
            <a:r>
              <a:rPr lang="ko-KR" altLang="en-US" sz="1200" b="1" dirty="0">
                <a:solidFill>
                  <a:schemeClr val="accent6">
                    <a:lumMod val="75000"/>
                  </a:schemeClr>
                </a:solidFill>
                <a:latin typeface="맑은 고딕" pitchFamily="50" charset="-127"/>
                <a:ea typeface="맑은 고딕" pitchFamily="50" charset="-127"/>
              </a:rPr>
              <a:t> </a:t>
            </a:r>
            <a:r>
              <a:rPr lang="en-US" altLang="ko-KR" sz="1200" b="1" dirty="0">
                <a:solidFill>
                  <a:schemeClr val="accent6">
                    <a:lumMod val="75000"/>
                  </a:schemeClr>
                </a:solidFill>
                <a:latin typeface="맑은 고딕" pitchFamily="50" charset="-127"/>
                <a:ea typeface="맑은 고딕" pitchFamily="50" charset="-127"/>
              </a:rPr>
              <a:t>“</a:t>
            </a:r>
            <a:r>
              <a:rPr lang="ko-KR" altLang="en-US" sz="1200" b="1" dirty="0">
                <a:solidFill>
                  <a:schemeClr val="accent6">
                    <a:lumMod val="75000"/>
                  </a:schemeClr>
                </a:solidFill>
                <a:latin typeface="맑은 고딕" pitchFamily="50" charset="-127"/>
                <a:ea typeface="맑은 고딕" pitchFamily="50" charset="-127"/>
              </a:rPr>
              <a:t> </a:t>
            </a:r>
            <a:r>
              <a:rPr lang="en-US" altLang="ko-KR" sz="1200" b="1" dirty="0">
                <a:solidFill>
                  <a:schemeClr val="accent6">
                    <a:lumMod val="75000"/>
                  </a:schemeClr>
                </a:solidFill>
                <a:latin typeface="맑은 고딕" pitchFamily="50" charset="-127"/>
                <a:ea typeface="맑은 고딕" pitchFamily="50" charset="-127"/>
              </a:rPr>
              <a:t>: 27.32”);</a:t>
            </a:r>
          </a:p>
          <a:p>
            <a:r>
              <a:rPr lang="en-US" altLang="ko-KR" sz="1200" b="1" dirty="0">
                <a:solidFill>
                  <a:schemeClr val="tx1"/>
                </a:solidFill>
                <a:latin typeface="맑은 고딕" pitchFamily="50" charset="-127"/>
                <a:ea typeface="맑은 고딕" pitchFamily="50" charset="-127"/>
              </a:rPr>
              <a:t>  delay(2000);</a:t>
            </a:r>
          </a:p>
          <a:p>
            <a:r>
              <a:rPr lang="en-US" altLang="ko-KR" sz="1200" b="1" dirty="0">
                <a:solidFill>
                  <a:schemeClr val="tx1"/>
                </a:solidFill>
                <a:latin typeface="맑은 고딕" pitchFamily="50" charset="-127"/>
                <a:ea typeface="맑은 고딕" pitchFamily="50" charset="-127"/>
              </a:rPr>
              <a:t>}</a:t>
            </a:r>
          </a:p>
        </p:txBody>
      </p:sp>
      <p:sp>
        <p:nvSpPr>
          <p:cNvPr id="11" name="직사각형 10">
            <a:extLst>
              <a:ext uri="{FF2B5EF4-FFF2-40B4-BE49-F238E27FC236}">
                <a16:creationId xmlns:a16="http://schemas.microsoft.com/office/drawing/2014/main" id="{41B884F3-75A6-4394-887B-986B8F3932A8}"/>
              </a:ext>
            </a:extLst>
          </p:cNvPr>
          <p:cNvSpPr/>
          <p:nvPr/>
        </p:nvSpPr>
        <p:spPr>
          <a:xfrm>
            <a:off x="6337101" y="1151855"/>
            <a:ext cx="4248472"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556149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Phi </a:t>
            </a:r>
            <a:r>
              <a:rPr lang="ko-KR" altLang="en-US" dirty="0"/>
              <a:t>보드를 </a:t>
            </a:r>
            <a:r>
              <a:rPr lang="en-US" altLang="ko-KR" dirty="0"/>
              <a:t>Publisher</a:t>
            </a:r>
            <a:r>
              <a:rPr lang="ko-KR" altLang="en-US" dirty="0"/>
              <a:t>로 동작 시키기</a:t>
            </a:r>
            <a:endParaRPr lang="en-US" altLang="ko-KR" dirty="0"/>
          </a:p>
          <a:p>
            <a:pPr lvl="1"/>
            <a:r>
              <a:rPr lang="en-US" altLang="ko-KR" dirty="0"/>
              <a:t>Step 4. </a:t>
            </a:r>
            <a:r>
              <a:rPr lang="ko-KR" altLang="en-US" dirty="0"/>
              <a:t>동작 확인</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193</a:t>
            </a:fld>
            <a:endParaRPr lang="en-US" dirty="0"/>
          </a:p>
        </p:txBody>
      </p:sp>
      <p:pic>
        <p:nvPicPr>
          <p:cNvPr id="5" name="그림 4">
            <a:extLst>
              <a:ext uri="{FF2B5EF4-FFF2-40B4-BE49-F238E27FC236}">
                <a16:creationId xmlns:a16="http://schemas.microsoft.com/office/drawing/2014/main" id="{BB12F436-A35B-48CC-A0C1-EBD9BDCDD7B7}"/>
              </a:ext>
            </a:extLst>
          </p:cNvPr>
          <p:cNvPicPr>
            <a:picLocks noChangeAspect="1"/>
          </p:cNvPicPr>
          <p:nvPr/>
        </p:nvPicPr>
        <p:blipFill>
          <a:blip r:embed="rId3"/>
          <a:stretch>
            <a:fillRect/>
          </a:stretch>
        </p:blipFill>
        <p:spPr>
          <a:xfrm>
            <a:off x="967516" y="1441126"/>
            <a:ext cx="5311140" cy="3390900"/>
          </a:xfrm>
          <a:prstGeom prst="rect">
            <a:avLst/>
          </a:prstGeom>
        </p:spPr>
      </p:pic>
      <p:pic>
        <p:nvPicPr>
          <p:cNvPr id="8" name="그림 7">
            <a:extLst>
              <a:ext uri="{FF2B5EF4-FFF2-40B4-BE49-F238E27FC236}">
                <a16:creationId xmlns:a16="http://schemas.microsoft.com/office/drawing/2014/main" id="{6154E1B7-D4E4-47E9-BE4D-177DA1B0912B}"/>
              </a:ext>
            </a:extLst>
          </p:cNvPr>
          <p:cNvPicPr>
            <a:picLocks noChangeAspect="1"/>
          </p:cNvPicPr>
          <p:nvPr/>
        </p:nvPicPr>
        <p:blipFill>
          <a:blip r:embed="rId4"/>
          <a:stretch>
            <a:fillRect/>
          </a:stretch>
        </p:blipFill>
        <p:spPr>
          <a:xfrm>
            <a:off x="3739612" y="4170313"/>
            <a:ext cx="7284720" cy="1394460"/>
          </a:xfrm>
          <a:prstGeom prst="rect">
            <a:avLst/>
          </a:prstGeom>
        </p:spPr>
      </p:pic>
    </p:spTree>
    <p:extLst>
      <p:ext uri="{BB962C8B-B14F-4D97-AF65-F5344CB8AC3E}">
        <p14:creationId xmlns:p14="http://schemas.microsoft.com/office/powerpoint/2010/main" val="423254728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BH1750</a:t>
            </a:r>
            <a:r>
              <a:rPr lang="ko-KR" altLang="en-US" dirty="0"/>
              <a:t>으로 부터 얻은 조도 값을 </a:t>
            </a:r>
            <a:r>
              <a:rPr lang="en-US" altLang="ko-KR" dirty="0"/>
              <a:t>Phi </a:t>
            </a:r>
            <a:r>
              <a:rPr lang="ko-KR" altLang="en-US" dirty="0"/>
              <a:t>보드가 </a:t>
            </a:r>
            <a:r>
              <a:rPr lang="en-US" altLang="ko-KR" dirty="0"/>
              <a:t>Publishing</a:t>
            </a:r>
          </a:p>
          <a:p>
            <a:pPr lvl="1"/>
            <a:r>
              <a:rPr lang="en-US" altLang="ko-KR" dirty="0"/>
              <a:t>Step 1. Review BH1750 </a:t>
            </a:r>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194</a:t>
            </a:fld>
            <a:endParaRPr lang="en-US" dirty="0"/>
          </a:p>
        </p:txBody>
      </p:sp>
      <p:pic>
        <p:nvPicPr>
          <p:cNvPr id="7" name="그림 6">
            <a:extLst>
              <a:ext uri="{FF2B5EF4-FFF2-40B4-BE49-F238E27FC236}">
                <a16:creationId xmlns:a16="http://schemas.microsoft.com/office/drawing/2014/main" id="{4D1FD8F3-1AB7-4B31-8EBE-E318956C488B}"/>
              </a:ext>
            </a:extLst>
          </p:cNvPr>
          <p:cNvPicPr>
            <a:picLocks noChangeAspect="1"/>
          </p:cNvPicPr>
          <p:nvPr/>
        </p:nvPicPr>
        <p:blipFill>
          <a:blip r:embed="rId3"/>
          <a:stretch>
            <a:fillRect/>
          </a:stretch>
        </p:blipFill>
        <p:spPr>
          <a:xfrm rot="16200000">
            <a:off x="6258445" y="1302520"/>
            <a:ext cx="4237344" cy="4224047"/>
          </a:xfrm>
          <a:prstGeom prst="rect">
            <a:avLst/>
          </a:prstGeom>
        </p:spPr>
      </p:pic>
      <p:sp>
        <p:nvSpPr>
          <p:cNvPr id="4" name="타원 3">
            <a:extLst>
              <a:ext uri="{FF2B5EF4-FFF2-40B4-BE49-F238E27FC236}">
                <a16:creationId xmlns:a16="http://schemas.microsoft.com/office/drawing/2014/main" id="{0C96C3B8-1788-4D52-96AD-9F19891E5153}"/>
              </a:ext>
            </a:extLst>
          </p:cNvPr>
          <p:cNvSpPr/>
          <p:nvPr/>
        </p:nvSpPr>
        <p:spPr>
          <a:xfrm>
            <a:off x="8362218" y="2664023"/>
            <a:ext cx="381969" cy="3775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9" name="모서리가 둥근 직사각형 8">
            <a:extLst>
              <a:ext uri="{FF2B5EF4-FFF2-40B4-BE49-F238E27FC236}">
                <a16:creationId xmlns:a16="http://schemas.microsoft.com/office/drawing/2014/main" id="{9CA5A9FF-3E65-4694-BDE6-B797BC376AC4}"/>
              </a:ext>
            </a:extLst>
          </p:cNvPr>
          <p:cNvSpPr/>
          <p:nvPr/>
        </p:nvSpPr>
        <p:spPr bwMode="auto">
          <a:xfrm>
            <a:off x="852075" y="1295871"/>
            <a:ext cx="4548922" cy="4237345"/>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schemeClr val="accent6">
                    <a:lumMod val="75000"/>
                  </a:schemeClr>
                </a:solidFill>
                <a:latin typeface="Consolas" panose="020B0609020204030204" pitchFamily="49" charset="0"/>
              </a:rPr>
              <a:t>#include &lt;</a:t>
            </a:r>
            <a:r>
              <a:rPr lang="en-US" altLang="ko-KR" sz="1400" b="1" dirty="0" err="1">
                <a:solidFill>
                  <a:schemeClr val="accent6">
                    <a:lumMod val="75000"/>
                  </a:schemeClr>
                </a:solidFill>
                <a:latin typeface="Consolas" panose="020B0609020204030204" pitchFamily="49" charset="0"/>
              </a:rPr>
              <a:t>Wire.h</a:t>
            </a:r>
            <a:r>
              <a:rPr lang="en-US" altLang="ko-KR" sz="1400" b="1" dirty="0">
                <a:solidFill>
                  <a:schemeClr val="accent6">
                    <a:lumMod val="75000"/>
                  </a:schemeClr>
                </a:solidFill>
                <a:latin typeface="Consolas" panose="020B0609020204030204" pitchFamily="49" charset="0"/>
              </a:rPr>
              <a:t>&gt;</a:t>
            </a:r>
          </a:p>
          <a:p>
            <a:r>
              <a:rPr lang="en-US" altLang="ko-KR" sz="1400" b="1" dirty="0">
                <a:solidFill>
                  <a:schemeClr val="accent6">
                    <a:lumMod val="75000"/>
                  </a:schemeClr>
                </a:solidFill>
                <a:latin typeface="Consolas" panose="020B0609020204030204" pitchFamily="49" charset="0"/>
              </a:rPr>
              <a:t>#include &lt;BH1750.h&gt;</a:t>
            </a:r>
          </a:p>
          <a:p>
            <a:endParaRPr lang="en-US" altLang="ko-KR" sz="1400" b="1" dirty="0">
              <a:latin typeface="Consolas" panose="020B0609020204030204" pitchFamily="49" charset="0"/>
            </a:endParaRPr>
          </a:p>
          <a:p>
            <a:r>
              <a:rPr lang="en-US" altLang="ko-KR" sz="1400" b="1" dirty="0">
                <a:solidFill>
                  <a:schemeClr val="accent6">
                    <a:lumMod val="75000"/>
                  </a:schemeClr>
                </a:solidFill>
                <a:latin typeface="Consolas" panose="020B0609020204030204" pitchFamily="49" charset="0"/>
              </a:rPr>
              <a:t>BH1750 </a:t>
            </a:r>
            <a:r>
              <a:rPr lang="en-US" altLang="ko-KR" sz="1400" b="1" dirty="0" err="1">
                <a:solidFill>
                  <a:schemeClr val="accent6">
                    <a:lumMod val="75000"/>
                  </a:schemeClr>
                </a:solidFill>
                <a:latin typeface="Consolas" panose="020B0609020204030204" pitchFamily="49" charset="0"/>
              </a:rPr>
              <a:t>lightMeter</a:t>
            </a:r>
            <a:r>
              <a:rPr lang="en-US" altLang="ko-KR" sz="1400" b="1" dirty="0">
                <a:solidFill>
                  <a:schemeClr val="accent6">
                    <a:lumMod val="75000"/>
                  </a:schemeClr>
                </a:solidFill>
                <a:latin typeface="Consolas" panose="020B0609020204030204" pitchFamily="49" charset="0"/>
              </a:rPr>
              <a:t>;</a:t>
            </a:r>
          </a:p>
          <a:p>
            <a:endParaRPr lang="en-US" altLang="ko-KR" sz="1400" b="1" dirty="0">
              <a:latin typeface="Consolas" panose="020B0609020204030204" pitchFamily="49" charset="0"/>
            </a:endParaRPr>
          </a:p>
          <a:p>
            <a:r>
              <a:rPr lang="en-US" altLang="ko-KR" sz="1400" b="1" dirty="0">
                <a:latin typeface="Consolas" panose="020B0609020204030204" pitchFamily="49" charset="0"/>
              </a:rPr>
              <a:t>void setup(){</a:t>
            </a:r>
          </a:p>
          <a:p>
            <a:r>
              <a:rPr lang="en-US" altLang="ko-KR" sz="1400" b="1" dirty="0">
                <a:latin typeface="Consolas" panose="020B0609020204030204" pitchFamily="49" charset="0"/>
              </a:rPr>
              <a:t>  </a:t>
            </a:r>
            <a:r>
              <a:rPr lang="en-US" altLang="ko-KR" sz="1400" b="1" dirty="0" err="1">
                <a:latin typeface="Consolas" panose="020B0609020204030204" pitchFamily="49" charset="0"/>
              </a:rPr>
              <a:t>Serial.begin</a:t>
            </a:r>
            <a:r>
              <a:rPr lang="en-US" altLang="ko-KR" sz="1400" b="1" dirty="0">
                <a:latin typeface="Consolas" panose="020B0609020204030204" pitchFamily="49" charset="0"/>
              </a:rPr>
              <a:t>(9600);</a:t>
            </a:r>
          </a:p>
          <a:p>
            <a:r>
              <a:rPr lang="en-US" altLang="ko-KR" sz="1400" b="1" dirty="0">
                <a:latin typeface="Consolas" panose="020B0609020204030204" pitchFamily="49" charset="0"/>
              </a:rPr>
              <a:t>  </a:t>
            </a:r>
            <a:r>
              <a:rPr lang="en-US" altLang="ko-KR" sz="1400" b="1" dirty="0" err="1">
                <a:solidFill>
                  <a:schemeClr val="accent6">
                    <a:lumMod val="75000"/>
                  </a:schemeClr>
                </a:solidFill>
                <a:latin typeface="Consolas" panose="020B0609020204030204" pitchFamily="49" charset="0"/>
              </a:rPr>
              <a:t>Wire.begin</a:t>
            </a:r>
            <a:r>
              <a:rPr lang="en-US" altLang="ko-KR" sz="1400" b="1" dirty="0">
                <a:solidFill>
                  <a:schemeClr val="accent6">
                    <a:lumMod val="75000"/>
                  </a:schemeClr>
                </a:solidFill>
                <a:latin typeface="Consolas" panose="020B0609020204030204" pitchFamily="49" charset="0"/>
              </a:rPr>
              <a:t>();</a:t>
            </a:r>
          </a:p>
          <a:p>
            <a:r>
              <a:rPr lang="en-US" altLang="ko-KR" sz="1400" b="1" dirty="0">
                <a:solidFill>
                  <a:schemeClr val="accent6">
                    <a:lumMod val="75000"/>
                  </a:schemeClr>
                </a:solidFill>
                <a:latin typeface="Consolas" panose="020B0609020204030204" pitchFamily="49" charset="0"/>
              </a:rPr>
              <a:t>  </a:t>
            </a:r>
            <a:r>
              <a:rPr lang="en-US" altLang="ko-KR" sz="1400" b="1" dirty="0" err="1">
                <a:solidFill>
                  <a:schemeClr val="accent6">
                    <a:lumMod val="75000"/>
                  </a:schemeClr>
                </a:solidFill>
                <a:latin typeface="Consolas" panose="020B0609020204030204" pitchFamily="49" charset="0"/>
              </a:rPr>
              <a:t>lightMeter.begin</a:t>
            </a:r>
            <a:r>
              <a:rPr lang="en-US" altLang="ko-KR" sz="1400" b="1" dirty="0">
                <a:solidFill>
                  <a:schemeClr val="accent6">
                    <a:lumMod val="75000"/>
                  </a:schemeClr>
                </a:solidFill>
                <a:latin typeface="Consolas" panose="020B0609020204030204" pitchFamily="49" charset="0"/>
              </a:rPr>
              <a:t>();</a:t>
            </a:r>
          </a:p>
          <a:p>
            <a:r>
              <a:rPr lang="en-US" altLang="ko-KR" sz="1400" b="1" dirty="0">
                <a:latin typeface="Consolas" panose="020B0609020204030204" pitchFamily="49" charset="0"/>
              </a:rPr>
              <a:t>  </a:t>
            </a:r>
            <a:r>
              <a:rPr lang="en-US" altLang="ko-KR" sz="1400" b="1" dirty="0" err="1">
                <a:latin typeface="Consolas" panose="020B0609020204030204" pitchFamily="49" charset="0"/>
              </a:rPr>
              <a:t>Serial.println</a:t>
            </a:r>
            <a:r>
              <a:rPr lang="en-US" altLang="ko-KR" sz="1400" b="1" dirty="0">
                <a:latin typeface="Consolas" panose="020B0609020204030204" pitchFamily="49" charset="0"/>
              </a:rPr>
              <a:t>(F("BH1750 Test begin"));</a:t>
            </a:r>
          </a:p>
          <a:p>
            <a:r>
              <a:rPr lang="en-US" altLang="ko-KR" sz="1400" b="1" dirty="0">
                <a:latin typeface="Consolas" panose="020B0609020204030204" pitchFamily="49" charset="0"/>
              </a:rPr>
              <a:t>}</a:t>
            </a:r>
          </a:p>
          <a:p>
            <a:endParaRPr lang="en-US" altLang="ko-KR" sz="1400" b="1" dirty="0">
              <a:latin typeface="Consolas" panose="020B0609020204030204" pitchFamily="49" charset="0"/>
            </a:endParaRPr>
          </a:p>
          <a:p>
            <a:r>
              <a:rPr lang="en-US" altLang="ko-KR" sz="1400" b="1" dirty="0">
                <a:latin typeface="Consolas" panose="020B0609020204030204" pitchFamily="49" charset="0"/>
              </a:rPr>
              <a:t>void loop() {</a:t>
            </a:r>
          </a:p>
          <a:p>
            <a:r>
              <a:rPr lang="en-US" altLang="ko-KR" sz="1400" b="1" dirty="0">
                <a:latin typeface="Consolas" panose="020B0609020204030204" pitchFamily="49" charset="0"/>
              </a:rPr>
              <a:t>  float lux = </a:t>
            </a:r>
            <a:r>
              <a:rPr lang="en-US" altLang="ko-KR" sz="1400" b="1" dirty="0" err="1">
                <a:solidFill>
                  <a:schemeClr val="accent6">
                    <a:lumMod val="75000"/>
                  </a:schemeClr>
                </a:solidFill>
                <a:latin typeface="Consolas" panose="020B0609020204030204" pitchFamily="49" charset="0"/>
              </a:rPr>
              <a:t>lightMeter.readLightLevel</a:t>
            </a:r>
            <a:r>
              <a:rPr lang="en-US" altLang="ko-KR" sz="1400" b="1" dirty="0">
                <a:solidFill>
                  <a:schemeClr val="accent6">
                    <a:lumMod val="75000"/>
                  </a:schemeClr>
                </a:solidFill>
                <a:latin typeface="Consolas" panose="020B0609020204030204" pitchFamily="49" charset="0"/>
              </a:rPr>
              <a:t>();</a:t>
            </a:r>
          </a:p>
          <a:p>
            <a:r>
              <a:rPr lang="en-US" altLang="ko-KR" sz="1400" b="1" dirty="0">
                <a:latin typeface="Consolas" panose="020B0609020204030204" pitchFamily="49" charset="0"/>
              </a:rPr>
              <a:t>  </a:t>
            </a:r>
            <a:r>
              <a:rPr lang="en-US" altLang="ko-KR" sz="1400" b="1" dirty="0" err="1">
                <a:latin typeface="Consolas" panose="020B0609020204030204" pitchFamily="49" charset="0"/>
              </a:rPr>
              <a:t>Serial.print</a:t>
            </a:r>
            <a:r>
              <a:rPr lang="en-US" altLang="ko-KR" sz="1400" b="1" dirty="0">
                <a:latin typeface="Consolas" panose="020B0609020204030204" pitchFamily="49" charset="0"/>
              </a:rPr>
              <a:t>("Light: ");</a:t>
            </a:r>
          </a:p>
          <a:p>
            <a:r>
              <a:rPr lang="en-US" altLang="ko-KR" sz="1400" b="1" dirty="0">
                <a:latin typeface="Consolas" panose="020B0609020204030204" pitchFamily="49" charset="0"/>
              </a:rPr>
              <a:t>  </a:t>
            </a:r>
            <a:r>
              <a:rPr lang="en-US" altLang="ko-KR" sz="1400" b="1" dirty="0" err="1">
                <a:latin typeface="Consolas" panose="020B0609020204030204" pitchFamily="49" charset="0"/>
              </a:rPr>
              <a:t>Serial.print</a:t>
            </a:r>
            <a:r>
              <a:rPr lang="en-US" altLang="ko-KR" sz="1400" b="1" dirty="0">
                <a:latin typeface="Consolas" panose="020B0609020204030204" pitchFamily="49" charset="0"/>
              </a:rPr>
              <a:t>(lux);</a:t>
            </a:r>
          </a:p>
          <a:p>
            <a:r>
              <a:rPr lang="en-US" altLang="ko-KR" sz="1400" b="1" dirty="0">
                <a:latin typeface="Consolas" panose="020B0609020204030204" pitchFamily="49" charset="0"/>
              </a:rPr>
              <a:t>  </a:t>
            </a:r>
            <a:r>
              <a:rPr lang="en-US" altLang="ko-KR" sz="1400" b="1" dirty="0" err="1">
                <a:latin typeface="Consolas" panose="020B0609020204030204" pitchFamily="49" charset="0"/>
              </a:rPr>
              <a:t>Serial.println</a:t>
            </a:r>
            <a:r>
              <a:rPr lang="en-US" altLang="ko-KR" sz="1400" b="1" dirty="0">
                <a:latin typeface="Consolas" panose="020B0609020204030204" pitchFamily="49" charset="0"/>
              </a:rPr>
              <a:t>(" [lx]");</a:t>
            </a:r>
          </a:p>
          <a:p>
            <a:r>
              <a:rPr lang="en-US" altLang="ko-KR" sz="1400" b="1" dirty="0">
                <a:latin typeface="Consolas" panose="020B0609020204030204" pitchFamily="49" charset="0"/>
              </a:rPr>
              <a:t>  delay(1000);</a:t>
            </a:r>
          </a:p>
          <a:p>
            <a:r>
              <a:rPr lang="en-US" altLang="ko-KR" sz="1400" b="1" dirty="0">
                <a:latin typeface="Consolas" panose="020B0609020204030204" pitchFamily="49" charset="0"/>
              </a:rPr>
              <a:t>}</a:t>
            </a:r>
          </a:p>
        </p:txBody>
      </p:sp>
    </p:spTree>
    <p:extLst>
      <p:ext uri="{BB962C8B-B14F-4D97-AF65-F5344CB8AC3E}">
        <p14:creationId xmlns:p14="http://schemas.microsoft.com/office/powerpoint/2010/main" val="311281015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BH1750</a:t>
            </a:r>
            <a:r>
              <a:rPr lang="ko-KR" altLang="en-US" dirty="0"/>
              <a:t>으로 부터 얻은 조도 값을 </a:t>
            </a:r>
            <a:r>
              <a:rPr lang="en-US" altLang="ko-KR" dirty="0"/>
              <a:t>Phi </a:t>
            </a:r>
            <a:r>
              <a:rPr lang="ko-KR" altLang="en-US" dirty="0"/>
              <a:t>보드가 </a:t>
            </a:r>
            <a:r>
              <a:rPr lang="en-US" altLang="ko-KR" dirty="0"/>
              <a:t>Publishing</a:t>
            </a:r>
          </a:p>
          <a:p>
            <a:pPr lvl="1"/>
            <a:r>
              <a:rPr lang="en-US" altLang="ko-KR" dirty="0"/>
              <a:t>Step 2. Phi </a:t>
            </a:r>
            <a:r>
              <a:rPr lang="ko-KR" altLang="en-US" dirty="0"/>
              <a:t>보드를 위한 코드 </a:t>
            </a:r>
            <a:r>
              <a:rPr lang="en-US" altLang="ko-KR" dirty="0"/>
              <a:t>(1/2)</a:t>
            </a:r>
          </a:p>
          <a:p>
            <a:pPr lvl="2"/>
            <a:r>
              <a:rPr lang="en-US" altLang="ko-KR" dirty="0"/>
              <a:t>Topic : Sensors/</a:t>
            </a:r>
            <a:r>
              <a:rPr lang="en-US" altLang="ko-KR" dirty="0" err="1"/>
              <a:t>MyOffice</a:t>
            </a:r>
            <a:r>
              <a:rPr lang="en-US" altLang="ko-KR" dirty="0"/>
              <a:t>/Indoor/Lux</a:t>
            </a:r>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195</a:t>
            </a:fld>
            <a:endParaRPr lang="en-US" dirty="0"/>
          </a:p>
        </p:txBody>
      </p:sp>
      <p:sp>
        <p:nvSpPr>
          <p:cNvPr id="9" name="모서리가 둥근 직사각형 8">
            <a:extLst>
              <a:ext uri="{FF2B5EF4-FFF2-40B4-BE49-F238E27FC236}">
                <a16:creationId xmlns:a16="http://schemas.microsoft.com/office/drawing/2014/main" id="{9CA5A9FF-3E65-4694-BDE6-B797BC376AC4}"/>
              </a:ext>
            </a:extLst>
          </p:cNvPr>
          <p:cNvSpPr/>
          <p:nvPr/>
        </p:nvSpPr>
        <p:spPr bwMode="auto">
          <a:xfrm>
            <a:off x="720477" y="1727919"/>
            <a:ext cx="4692938" cy="4174107"/>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latin typeface="Consolas" panose="020B0609020204030204" pitchFamily="49" charset="0"/>
              </a:rPr>
              <a:t>// Phi_Publish_BH1750.ino</a:t>
            </a:r>
          </a:p>
          <a:p>
            <a:r>
              <a:rPr lang="en-US" altLang="ko-KR" sz="1400" b="1" dirty="0">
                <a:solidFill>
                  <a:schemeClr val="bg1">
                    <a:lumMod val="75000"/>
                  </a:schemeClr>
                </a:solidFill>
                <a:latin typeface="Consolas" panose="020B0609020204030204" pitchFamily="49" charset="0"/>
              </a:rPr>
              <a:t>#include &lt;ESP8266WiFi.h&gt;</a:t>
            </a:r>
          </a:p>
          <a:p>
            <a:r>
              <a:rPr lang="en-US" altLang="ko-KR" sz="1400" b="1" dirty="0">
                <a:solidFill>
                  <a:schemeClr val="bg1">
                    <a:lumMod val="75000"/>
                  </a:schemeClr>
                </a:solidFill>
                <a:latin typeface="Consolas" panose="020B0609020204030204" pitchFamily="49" charset="0"/>
              </a:rPr>
              <a:t>#include &lt;</a:t>
            </a:r>
            <a:r>
              <a:rPr lang="en-US" altLang="ko-KR" sz="1400" b="1" dirty="0" err="1">
                <a:solidFill>
                  <a:schemeClr val="bg1">
                    <a:lumMod val="75000"/>
                  </a:schemeClr>
                </a:solidFill>
                <a:latin typeface="Consolas" panose="020B0609020204030204" pitchFamily="49" charset="0"/>
              </a:rPr>
              <a:t>PubSubClient.h</a:t>
            </a:r>
            <a:r>
              <a:rPr lang="en-US" altLang="ko-KR" sz="1400" b="1" dirty="0">
                <a:solidFill>
                  <a:schemeClr val="bg1">
                    <a:lumMod val="75000"/>
                  </a:schemeClr>
                </a:solidFill>
                <a:latin typeface="Consolas" panose="020B0609020204030204" pitchFamily="49" charset="0"/>
              </a:rPr>
              <a:t>&gt;</a:t>
            </a:r>
          </a:p>
          <a:p>
            <a:endParaRPr lang="en-US" altLang="ko-KR" sz="1400" b="1" dirty="0">
              <a:latin typeface="Consolas" panose="020B0609020204030204" pitchFamily="49" charset="0"/>
            </a:endParaRPr>
          </a:p>
          <a:p>
            <a:r>
              <a:rPr lang="en-US" altLang="ko-KR" sz="1400" b="1" dirty="0">
                <a:latin typeface="Consolas" panose="020B0609020204030204" pitchFamily="49" charset="0"/>
              </a:rPr>
              <a:t>#include &lt;</a:t>
            </a:r>
            <a:r>
              <a:rPr lang="en-US" altLang="ko-KR" sz="1400" b="1" dirty="0" err="1">
                <a:latin typeface="Consolas" panose="020B0609020204030204" pitchFamily="49" charset="0"/>
              </a:rPr>
              <a:t>Wire.h</a:t>
            </a:r>
            <a:r>
              <a:rPr lang="en-US" altLang="ko-KR" sz="1400" b="1" dirty="0">
                <a:latin typeface="Consolas" panose="020B0609020204030204" pitchFamily="49" charset="0"/>
              </a:rPr>
              <a:t>&gt;</a:t>
            </a:r>
          </a:p>
          <a:p>
            <a:r>
              <a:rPr lang="en-US" altLang="ko-KR" sz="1400" b="1" dirty="0">
                <a:latin typeface="Consolas" panose="020B0609020204030204" pitchFamily="49" charset="0"/>
              </a:rPr>
              <a:t>#include &lt;BH1750.h&gt;</a:t>
            </a:r>
          </a:p>
          <a:p>
            <a:r>
              <a:rPr lang="en-US" altLang="ko-KR" sz="1400" b="1" dirty="0">
                <a:latin typeface="Consolas" panose="020B0609020204030204" pitchFamily="49" charset="0"/>
              </a:rPr>
              <a:t>BH1750 </a:t>
            </a:r>
            <a:r>
              <a:rPr lang="en-US" altLang="ko-KR" sz="1400" b="1" dirty="0" err="1">
                <a:latin typeface="Consolas" panose="020B0609020204030204" pitchFamily="49" charset="0"/>
              </a:rPr>
              <a:t>lightMeter</a:t>
            </a:r>
            <a:r>
              <a:rPr lang="en-US" altLang="ko-KR" sz="1400" b="1" dirty="0">
                <a:latin typeface="Consolas" panose="020B0609020204030204" pitchFamily="49" charset="0"/>
              </a:rPr>
              <a:t>;</a:t>
            </a:r>
          </a:p>
          <a:p>
            <a:endParaRPr lang="en-US" altLang="ko-KR" sz="1400" b="1" dirty="0">
              <a:latin typeface="Consolas" panose="020B0609020204030204" pitchFamily="49" charset="0"/>
            </a:endParaRPr>
          </a:p>
          <a:p>
            <a:r>
              <a:rPr lang="en-US" altLang="ko-KR" sz="1400" b="1" dirty="0">
                <a:solidFill>
                  <a:schemeClr val="bg1">
                    <a:lumMod val="75000"/>
                  </a:schemeClr>
                </a:solidFill>
                <a:latin typeface="Consolas" panose="020B0609020204030204" pitchFamily="49" charset="0"/>
              </a:rPr>
              <a:t>const char* </a:t>
            </a:r>
            <a:r>
              <a:rPr lang="en-US" altLang="ko-KR" sz="1400" b="1" dirty="0" err="1">
                <a:solidFill>
                  <a:schemeClr val="bg1">
                    <a:lumMod val="75000"/>
                  </a:schemeClr>
                </a:solidFill>
                <a:latin typeface="Consolas" panose="020B0609020204030204" pitchFamily="49" charset="0"/>
              </a:rPr>
              <a:t>ssid</a:t>
            </a:r>
            <a:r>
              <a:rPr lang="en-US" altLang="ko-KR" sz="1400" b="1" dirty="0">
                <a:solidFill>
                  <a:schemeClr val="bg1">
                    <a:lumMod val="75000"/>
                  </a:schemeClr>
                </a:solidFill>
                <a:latin typeface="Consolas" panose="020B0609020204030204" pitchFamily="49" charset="0"/>
              </a:rPr>
              <a:t> = "RiatechChief_2G";</a:t>
            </a:r>
          </a:p>
          <a:p>
            <a:r>
              <a:rPr lang="en-US" altLang="ko-KR" sz="1400" b="1" dirty="0">
                <a:solidFill>
                  <a:schemeClr val="bg1">
                    <a:lumMod val="75000"/>
                  </a:schemeClr>
                </a:solidFill>
                <a:latin typeface="Consolas" panose="020B0609020204030204" pitchFamily="49" charset="0"/>
              </a:rPr>
              <a:t>const char* password = "12345678";</a:t>
            </a:r>
          </a:p>
          <a:p>
            <a:endParaRPr lang="en-US" altLang="ko-KR" sz="1400" b="1" dirty="0">
              <a:solidFill>
                <a:schemeClr val="bg1">
                  <a:lumMod val="75000"/>
                </a:schemeClr>
              </a:solidFill>
              <a:latin typeface="Consolas" panose="020B0609020204030204" pitchFamily="49" charset="0"/>
            </a:endParaRPr>
          </a:p>
          <a:p>
            <a:r>
              <a:rPr lang="en-US" altLang="ko-KR" sz="1400" b="1" dirty="0">
                <a:solidFill>
                  <a:schemeClr val="bg1">
                    <a:lumMod val="75000"/>
                  </a:schemeClr>
                </a:solidFill>
                <a:latin typeface="맑은 고딕" pitchFamily="50" charset="-127"/>
                <a:ea typeface="맑은 고딕" pitchFamily="50" charset="-127"/>
              </a:rPr>
              <a:t>const char* </a:t>
            </a:r>
            <a:r>
              <a:rPr lang="en-US" altLang="ko-KR" sz="1400" b="1" dirty="0" err="1">
                <a:solidFill>
                  <a:schemeClr val="bg1">
                    <a:lumMod val="75000"/>
                  </a:schemeClr>
                </a:solidFill>
                <a:latin typeface="맑은 고딕" pitchFamily="50" charset="-127"/>
                <a:ea typeface="맑은 고딕" pitchFamily="50" charset="-127"/>
              </a:rPr>
              <a:t>userId</a:t>
            </a:r>
            <a:r>
              <a:rPr lang="en-US" altLang="ko-KR" sz="1400" b="1" dirty="0">
                <a:solidFill>
                  <a:schemeClr val="bg1">
                    <a:lumMod val="75000"/>
                  </a:schemeClr>
                </a:solidFill>
                <a:latin typeface="맑은 고딕" pitchFamily="50" charset="-127"/>
                <a:ea typeface="맑은 고딕" pitchFamily="50" charset="-127"/>
              </a:rPr>
              <a:t> = “</a:t>
            </a:r>
            <a:r>
              <a:rPr lang="en-US" altLang="ko-KR" sz="1400" b="1" dirty="0" err="1">
                <a:solidFill>
                  <a:schemeClr val="bg1">
                    <a:lumMod val="75000"/>
                  </a:schemeClr>
                </a:solidFill>
                <a:latin typeface="맑은 고딕" pitchFamily="50" charset="-127"/>
                <a:ea typeface="맑은 고딕" pitchFamily="50" charset="-127"/>
              </a:rPr>
              <a:t>mqtt_phirippa</a:t>
            </a:r>
            <a:r>
              <a:rPr lang="en-US" altLang="ko-KR" sz="1400" b="1" dirty="0">
                <a:solidFill>
                  <a:schemeClr val="bg1">
                    <a:lumMod val="75000"/>
                  </a:schemeClr>
                </a:solidFill>
                <a:latin typeface="맑은 고딕" pitchFamily="50" charset="-127"/>
                <a:ea typeface="맑은 고딕" pitchFamily="50" charset="-127"/>
              </a:rPr>
              <a:t>";</a:t>
            </a:r>
          </a:p>
          <a:p>
            <a:r>
              <a:rPr lang="en-US" altLang="ko-KR" sz="1400" b="1" dirty="0">
                <a:solidFill>
                  <a:schemeClr val="bg1">
                    <a:lumMod val="75000"/>
                  </a:schemeClr>
                </a:solidFill>
                <a:latin typeface="맑은 고딕" pitchFamily="50" charset="-127"/>
                <a:ea typeface="맑은 고딕" pitchFamily="50" charset="-127"/>
              </a:rPr>
              <a:t>const char* </a:t>
            </a:r>
            <a:r>
              <a:rPr lang="en-US" altLang="ko-KR" sz="1400" b="1" dirty="0" err="1">
                <a:solidFill>
                  <a:schemeClr val="bg1">
                    <a:lumMod val="75000"/>
                  </a:schemeClr>
                </a:solidFill>
                <a:latin typeface="맑은 고딕" pitchFamily="50" charset="-127"/>
                <a:ea typeface="맑은 고딕" pitchFamily="50" charset="-127"/>
              </a:rPr>
              <a:t>userPw</a:t>
            </a:r>
            <a:r>
              <a:rPr lang="en-US" altLang="ko-KR" sz="1400" b="1" dirty="0">
                <a:solidFill>
                  <a:schemeClr val="bg1">
                    <a:lumMod val="75000"/>
                  </a:schemeClr>
                </a:solidFill>
                <a:latin typeface="맑은 고딕" pitchFamily="50" charset="-127"/>
                <a:ea typeface="맑은 고딕" pitchFamily="50" charset="-127"/>
              </a:rPr>
              <a:t> = "1234";</a:t>
            </a:r>
          </a:p>
          <a:p>
            <a:r>
              <a:rPr lang="en-US" altLang="ko-KR" sz="1400" b="1" dirty="0">
                <a:solidFill>
                  <a:schemeClr val="bg1">
                    <a:lumMod val="75000"/>
                  </a:schemeClr>
                </a:solidFill>
                <a:latin typeface="맑은 고딕" pitchFamily="50" charset="-127"/>
                <a:ea typeface="맑은 고딕" pitchFamily="50" charset="-127"/>
              </a:rPr>
              <a:t>const char* </a:t>
            </a:r>
            <a:r>
              <a:rPr lang="en-US" altLang="ko-KR" sz="1400" b="1" dirty="0" err="1">
                <a:solidFill>
                  <a:schemeClr val="bg1">
                    <a:lumMod val="75000"/>
                  </a:schemeClr>
                </a:solidFill>
                <a:latin typeface="맑은 고딕" pitchFamily="50" charset="-127"/>
                <a:ea typeface="맑은 고딕" pitchFamily="50" charset="-127"/>
              </a:rPr>
              <a:t>clientId</a:t>
            </a:r>
            <a:r>
              <a:rPr lang="en-US" altLang="ko-KR" sz="1400" b="1" dirty="0">
                <a:solidFill>
                  <a:schemeClr val="bg1">
                    <a:lumMod val="75000"/>
                  </a:schemeClr>
                </a:solidFill>
                <a:latin typeface="맑은 고딕" pitchFamily="50" charset="-127"/>
                <a:ea typeface="맑은 고딕" pitchFamily="50" charset="-127"/>
              </a:rPr>
              <a:t> = </a:t>
            </a:r>
            <a:r>
              <a:rPr lang="en-US" altLang="ko-KR" sz="1400" b="1" dirty="0" err="1">
                <a:solidFill>
                  <a:schemeClr val="bg1">
                    <a:lumMod val="75000"/>
                  </a:schemeClr>
                </a:solidFill>
                <a:latin typeface="맑은 고딕" pitchFamily="50" charset="-127"/>
                <a:ea typeface="맑은 고딕" pitchFamily="50" charset="-127"/>
              </a:rPr>
              <a:t>userId</a:t>
            </a:r>
            <a:r>
              <a:rPr lang="en-US" altLang="ko-KR" sz="1400" b="1" dirty="0">
                <a:solidFill>
                  <a:schemeClr val="bg1">
                    <a:lumMod val="75000"/>
                  </a:schemeClr>
                </a:solidFill>
                <a:latin typeface="맑은 고딕" pitchFamily="50" charset="-127"/>
                <a:ea typeface="맑은 고딕" pitchFamily="50" charset="-127"/>
              </a:rPr>
              <a:t>;</a:t>
            </a:r>
          </a:p>
          <a:p>
            <a:r>
              <a:rPr lang="en-US" altLang="ko-KR" sz="1400" b="1" dirty="0">
                <a:latin typeface="Consolas" panose="020B0609020204030204" pitchFamily="49" charset="0"/>
              </a:rPr>
              <a:t>char *topic = "Sensors/</a:t>
            </a:r>
            <a:r>
              <a:rPr lang="en-US" altLang="ko-KR" sz="1400" b="1" dirty="0" err="1">
                <a:latin typeface="Consolas" panose="020B0609020204030204" pitchFamily="49" charset="0"/>
              </a:rPr>
              <a:t>MyOffice</a:t>
            </a:r>
            <a:r>
              <a:rPr lang="en-US" altLang="ko-KR" sz="1400" b="1" dirty="0">
                <a:latin typeface="Consolas" panose="020B0609020204030204" pitchFamily="49" charset="0"/>
              </a:rPr>
              <a:t>/Indoor/</a:t>
            </a:r>
            <a:r>
              <a:rPr lang="en-US" altLang="ko-KR" sz="1400" b="1" dirty="0">
                <a:solidFill>
                  <a:srgbClr val="FF0000"/>
                </a:solidFill>
                <a:latin typeface="Consolas" panose="020B0609020204030204" pitchFamily="49" charset="0"/>
              </a:rPr>
              <a:t>Lux</a:t>
            </a:r>
            <a:r>
              <a:rPr lang="en-US" altLang="ko-KR" sz="1400" b="1" dirty="0">
                <a:latin typeface="Consolas" panose="020B0609020204030204" pitchFamily="49" charset="0"/>
              </a:rPr>
              <a:t>";</a:t>
            </a:r>
          </a:p>
          <a:p>
            <a:r>
              <a:rPr lang="en-US" altLang="ko-KR" sz="1400" b="1" dirty="0">
                <a:solidFill>
                  <a:schemeClr val="bg1">
                    <a:lumMod val="75000"/>
                  </a:schemeClr>
                </a:solidFill>
                <a:latin typeface="Consolas" panose="020B0609020204030204" pitchFamily="49" charset="0"/>
              </a:rPr>
              <a:t>char* server = "192.168.1.12"; </a:t>
            </a:r>
          </a:p>
          <a:p>
            <a:r>
              <a:rPr lang="en-US" altLang="ko-KR" sz="1400" b="1" dirty="0" err="1">
                <a:solidFill>
                  <a:schemeClr val="bg1">
                    <a:lumMod val="75000"/>
                  </a:schemeClr>
                </a:solidFill>
                <a:latin typeface="Consolas" panose="020B0609020204030204" pitchFamily="49" charset="0"/>
              </a:rPr>
              <a:t>WiFiClient</a:t>
            </a:r>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wifiClient</a:t>
            </a:r>
            <a:r>
              <a:rPr lang="en-US" altLang="ko-KR" sz="1400" b="1" dirty="0">
                <a:solidFill>
                  <a:schemeClr val="bg1">
                    <a:lumMod val="75000"/>
                  </a:schemeClr>
                </a:solidFill>
                <a:latin typeface="Consolas" panose="020B0609020204030204" pitchFamily="49" charset="0"/>
              </a:rPr>
              <a:t>; </a:t>
            </a:r>
          </a:p>
          <a:p>
            <a:r>
              <a:rPr lang="en-US" altLang="ko-KR" sz="1400" b="1" dirty="0" err="1">
                <a:solidFill>
                  <a:schemeClr val="bg1">
                    <a:lumMod val="75000"/>
                  </a:schemeClr>
                </a:solidFill>
                <a:latin typeface="Consolas" panose="020B0609020204030204" pitchFamily="49" charset="0"/>
              </a:rPr>
              <a:t>PubSubClient</a:t>
            </a:r>
            <a:r>
              <a:rPr lang="en-US" altLang="ko-KR" sz="1400" b="1" dirty="0">
                <a:solidFill>
                  <a:schemeClr val="bg1">
                    <a:lumMod val="75000"/>
                  </a:schemeClr>
                </a:solidFill>
                <a:latin typeface="Consolas" panose="020B0609020204030204" pitchFamily="49" charset="0"/>
              </a:rPr>
              <a:t> client(server, 1883, </a:t>
            </a:r>
            <a:r>
              <a:rPr lang="en-US" altLang="ko-KR" sz="1400" b="1" dirty="0" err="1">
                <a:solidFill>
                  <a:schemeClr val="bg1">
                    <a:lumMod val="75000"/>
                  </a:schemeClr>
                </a:solidFill>
                <a:latin typeface="Consolas" panose="020B0609020204030204" pitchFamily="49" charset="0"/>
              </a:rPr>
              <a:t>wifiClient</a:t>
            </a:r>
            <a:r>
              <a:rPr lang="en-US" altLang="ko-KR" sz="1400" b="1" dirty="0">
                <a:solidFill>
                  <a:schemeClr val="bg1">
                    <a:lumMod val="75000"/>
                  </a:schemeClr>
                </a:solidFill>
                <a:latin typeface="Consolas" panose="020B0609020204030204" pitchFamily="49" charset="0"/>
              </a:rPr>
              <a:t>);</a:t>
            </a:r>
          </a:p>
        </p:txBody>
      </p:sp>
      <p:sp>
        <p:nvSpPr>
          <p:cNvPr id="8" name="모서리가 둥근 직사각형 8">
            <a:extLst>
              <a:ext uri="{FF2B5EF4-FFF2-40B4-BE49-F238E27FC236}">
                <a16:creationId xmlns:a16="http://schemas.microsoft.com/office/drawing/2014/main" id="{5C6799B4-5E00-4050-93A7-5607FDD12272}"/>
              </a:ext>
            </a:extLst>
          </p:cNvPr>
          <p:cNvSpPr/>
          <p:nvPr/>
        </p:nvSpPr>
        <p:spPr bwMode="auto">
          <a:xfrm>
            <a:off x="5520031" y="1223862"/>
            <a:ext cx="5569598" cy="4678164"/>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latin typeface="Consolas" panose="020B0609020204030204" pitchFamily="49" charset="0"/>
              </a:rPr>
              <a:t>void setup() {</a:t>
            </a:r>
          </a:p>
          <a:p>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Serial.begin</a:t>
            </a:r>
            <a:r>
              <a:rPr lang="en-US" altLang="ko-KR" sz="1400" b="1" dirty="0">
                <a:solidFill>
                  <a:schemeClr val="bg1">
                    <a:lumMod val="75000"/>
                  </a:schemeClr>
                </a:solidFill>
                <a:latin typeface="Consolas" panose="020B0609020204030204" pitchFamily="49" charset="0"/>
              </a:rPr>
              <a:t>(9600);</a:t>
            </a:r>
          </a:p>
          <a:p>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Serial.print</a:t>
            </a:r>
            <a:r>
              <a:rPr lang="en-US" altLang="ko-KR" sz="1400" b="1" dirty="0">
                <a:solidFill>
                  <a:schemeClr val="bg1">
                    <a:lumMod val="75000"/>
                  </a:schemeClr>
                </a:solidFill>
                <a:latin typeface="Consolas" panose="020B0609020204030204" pitchFamily="49" charset="0"/>
              </a:rPr>
              <a:t>("\</a:t>
            </a:r>
            <a:r>
              <a:rPr lang="en-US" altLang="ko-KR" sz="1400" b="1" dirty="0" err="1">
                <a:solidFill>
                  <a:schemeClr val="bg1">
                    <a:lumMod val="75000"/>
                  </a:schemeClr>
                </a:solidFill>
                <a:latin typeface="Consolas" panose="020B0609020204030204" pitchFamily="49" charset="0"/>
              </a:rPr>
              <a:t>nConnecting</a:t>
            </a:r>
            <a:r>
              <a:rPr lang="en-US" altLang="ko-KR" sz="1400" b="1" dirty="0">
                <a:solidFill>
                  <a:schemeClr val="bg1">
                    <a:lumMod val="75000"/>
                  </a:schemeClr>
                </a:solidFill>
                <a:latin typeface="Consolas" panose="020B0609020204030204" pitchFamily="49" charset="0"/>
              </a:rPr>
              <a:t> to ");</a:t>
            </a:r>
          </a:p>
          <a:p>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Serial.println</a:t>
            </a:r>
            <a:r>
              <a:rPr lang="en-US" altLang="ko-KR" sz="1400" b="1" dirty="0">
                <a:solidFill>
                  <a:schemeClr val="bg1">
                    <a:lumMod val="75000"/>
                  </a:schemeClr>
                </a:solidFill>
                <a:latin typeface="Consolas" panose="020B0609020204030204" pitchFamily="49" charset="0"/>
              </a:rPr>
              <a:t>(</a:t>
            </a:r>
            <a:r>
              <a:rPr lang="en-US" altLang="ko-KR" sz="1400" b="1" dirty="0" err="1">
                <a:solidFill>
                  <a:schemeClr val="bg1">
                    <a:lumMod val="75000"/>
                  </a:schemeClr>
                </a:solidFill>
                <a:latin typeface="Consolas" panose="020B0609020204030204" pitchFamily="49" charset="0"/>
              </a:rPr>
              <a:t>ssid</a:t>
            </a:r>
            <a:r>
              <a:rPr lang="en-US" altLang="ko-KR" sz="1400" b="1" dirty="0">
                <a:solidFill>
                  <a:schemeClr val="bg1">
                    <a:lumMod val="75000"/>
                  </a:schemeClr>
                </a:solidFill>
                <a:latin typeface="Consolas" panose="020B0609020204030204" pitchFamily="49" charset="0"/>
              </a:rPr>
              <a:t>);</a:t>
            </a:r>
          </a:p>
          <a:p>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WiFi.begin</a:t>
            </a:r>
            <a:r>
              <a:rPr lang="en-US" altLang="ko-KR" sz="1400" b="1" dirty="0">
                <a:solidFill>
                  <a:schemeClr val="bg1">
                    <a:lumMod val="75000"/>
                  </a:schemeClr>
                </a:solidFill>
                <a:latin typeface="Consolas" panose="020B0609020204030204" pitchFamily="49" charset="0"/>
              </a:rPr>
              <a:t>(</a:t>
            </a:r>
            <a:r>
              <a:rPr lang="en-US" altLang="ko-KR" sz="1400" b="1" dirty="0" err="1">
                <a:solidFill>
                  <a:schemeClr val="bg1">
                    <a:lumMod val="75000"/>
                  </a:schemeClr>
                </a:solidFill>
                <a:latin typeface="Consolas" panose="020B0609020204030204" pitchFamily="49" charset="0"/>
              </a:rPr>
              <a:t>ssid</a:t>
            </a:r>
            <a:r>
              <a:rPr lang="en-US" altLang="ko-KR" sz="1400" b="1" dirty="0">
                <a:solidFill>
                  <a:schemeClr val="bg1">
                    <a:lumMod val="75000"/>
                  </a:schemeClr>
                </a:solidFill>
                <a:latin typeface="Consolas" panose="020B0609020204030204" pitchFamily="49" charset="0"/>
              </a:rPr>
              <a:t>, password);</a:t>
            </a:r>
          </a:p>
          <a:p>
            <a:r>
              <a:rPr lang="en-US" altLang="ko-KR" sz="1400" b="1" dirty="0">
                <a:solidFill>
                  <a:schemeClr val="bg1">
                    <a:lumMod val="75000"/>
                  </a:schemeClr>
                </a:solidFill>
                <a:latin typeface="Consolas" panose="020B0609020204030204" pitchFamily="49" charset="0"/>
              </a:rPr>
              <a:t>  while (</a:t>
            </a:r>
            <a:r>
              <a:rPr lang="en-US" altLang="ko-KR" sz="1400" b="1" dirty="0" err="1">
                <a:solidFill>
                  <a:schemeClr val="bg1">
                    <a:lumMod val="75000"/>
                  </a:schemeClr>
                </a:solidFill>
                <a:latin typeface="Consolas" panose="020B0609020204030204" pitchFamily="49" charset="0"/>
              </a:rPr>
              <a:t>WiFi.status</a:t>
            </a:r>
            <a:r>
              <a:rPr lang="en-US" altLang="ko-KR" sz="1400" b="1" dirty="0">
                <a:solidFill>
                  <a:schemeClr val="bg1">
                    <a:lumMod val="75000"/>
                  </a:schemeClr>
                </a:solidFill>
                <a:latin typeface="Consolas" panose="020B0609020204030204" pitchFamily="49" charset="0"/>
              </a:rPr>
              <a:t>() != WL_CONNECTED) {</a:t>
            </a:r>
          </a:p>
          <a:p>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Serial.print</a:t>
            </a:r>
            <a:r>
              <a:rPr lang="en-US" altLang="ko-KR" sz="1400" b="1" dirty="0">
                <a:solidFill>
                  <a:schemeClr val="bg1">
                    <a:lumMod val="75000"/>
                  </a:schemeClr>
                </a:solidFill>
                <a:latin typeface="Consolas" panose="020B0609020204030204" pitchFamily="49" charset="0"/>
              </a:rPr>
              <a:t>(".");</a:t>
            </a:r>
          </a:p>
          <a:p>
            <a:r>
              <a:rPr lang="en-US" altLang="ko-KR" sz="1400" b="1" dirty="0">
                <a:solidFill>
                  <a:schemeClr val="bg1">
                    <a:lumMod val="75000"/>
                  </a:schemeClr>
                </a:solidFill>
                <a:latin typeface="Consolas" panose="020B0609020204030204" pitchFamily="49" charset="0"/>
              </a:rPr>
              <a:t>    delay(500);</a:t>
            </a:r>
          </a:p>
          <a:p>
            <a:r>
              <a:rPr lang="en-US" altLang="ko-KR" sz="1400" b="1" dirty="0">
                <a:solidFill>
                  <a:schemeClr val="bg1">
                    <a:lumMod val="75000"/>
                  </a:schemeClr>
                </a:solidFill>
                <a:latin typeface="Consolas" panose="020B0609020204030204" pitchFamily="49" charset="0"/>
              </a:rPr>
              <a:t>  }</a:t>
            </a:r>
          </a:p>
          <a:p>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Serial.println</a:t>
            </a:r>
            <a:r>
              <a:rPr lang="en-US" altLang="ko-KR" sz="1400" b="1" dirty="0">
                <a:solidFill>
                  <a:schemeClr val="bg1">
                    <a:lumMod val="75000"/>
                  </a:schemeClr>
                </a:solidFill>
                <a:latin typeface="Consolas" panose="020B0609020204030204" pitchFamily="49" charset="0"/>
              </a:rPr>
              <a:t>("\</a:t>
            </a:r>
            <a:r>
              <a:rPr lang="en-US" altLang="ko-KR" sz="1400" b="1" dirty="0" err="1">
                <a:solidFill>
                  <a:schemeClr val="bg1">
                    <a:lumMod val="75000"/>
                  </a:schemeClr>
                </a:solidFill>
                <a:latin typeface="Consolas" panose="020B0609020204030204" pitchFamily="49" charset="0"/>
              </a:rPr>
              <a:t>nWiFi</a:t>
            </a:r>
            <a:r>
              <a:rPr lang="en-US" altLang="ko-KR" sz="1400" b="1" dirty="0">
                <a:solidFill>
                  <a:schemeClr val="bg1">
                    <a:lumMod val="75000"/>
                  </a:schemeClr>
                </a:solidFill>
                <a:latin typeface="Consolas" panose="020B0609020204030204" pitchFamily="49" charset="0"/>
              </a:rPr>
              <a:t> Connected");</a:t>
            </a:r>
          </a:p>
          <a:p>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Serial.print</a:t>
            </a:r>
            <a:r>
              <a:rPr lang="en-US" altLang="ko-KR" sz="1400" b="1" dirty="0">
                <a:solidFill>
                  <a:schemeClr val="bg1">
                    <a:lumMod val="75000"/>
                  </a:schemeClr>
                </a:solidFill>
                <a:latin typeface="Consolas" panose="020B0609020204030204" pitchFamily="49" charset="0"/>
              </a:rPr>
              <a:t>("Local IP address : ");</a:t>
            </a:r>
          </a:p>
          <a:p>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Serial.println</a:t>
            </a:r>
            <a:r>
              <a:rPr lang="en-US" altLang="ko-KR" sz="1400" b="1" dirty="0">
                <a:solidFill>
                  <a:schemeClr val="bg1">
                    <a:lumMod val="75000"/>
                  </a:schemeClr>
                </a:solidFill>
                <a:latin typeface="Consolas" panose="020B0609020204030204" pitchFamily="49" charset="0"/>
              </a:rPr>
              <a:t>(</a:t>
            </a:r>
            <a:r>
              <a:rPr lang="en-US" altLang="ko-KR" sz="1400" b="1" dirty="0" err="1">
                <a:solidFill>
                  <a:schemeClr val="bg1">
                    <a:lumMod val="75000"/>
                  </a:schemeClr>
                </a:solidFill>
                <a:latin typeface="Consolas" panose="020B0609020204030204" pitchFamily="49" charset="0"/>
              </a:rPr>
              <a:t>WiFi.localIP</a:t>
            </a:r>
            <a:r>
              <a:rPr lang="en-US" altLang="ko-KR" sz="1400" b="1" dirty="0">
                <a:solidFill>
                  <a:schemeClr val="bg1">
                    <a:lumMod val="75000"/>
                  </a:schemeClr>
                </a:solidFill>
                <a:latin typeface="Consolas" panose="020B0609020204030204" pitchFamily="49" charset="0"/>
              </a:rPr>
              <a:t>());</a:t>
            </a:r>
          </a:p>
          <a:p>
            <a:endParaRPr lang="en-US" altLang="ko-KR" sz="1400" b="1" dirty="0">
              <a:latin typeface="Consolas" panose="020B0609020204030204" pitchFamily="49" charset="0"/>
            </a:endParaRPr>
          </a:p>
          <a:p>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Serial.println</a:t>
            </a:r>
            <a:r>
              <a:rPr lang="en-US" altLang="ko-KR" sz="1400" b="1" dirty="0">
                <a:solidFill>
                  <a:schemeClr val="bg1">
                    <a:lumMod val="75000"/>
                  </a:schemeClr>
                </a:solidFill>
                <a:latin typeface="Consolas" panose="020B0609020204030204" pitchFamily="49" charset="0"/>
              </a:rPr>
              <a:t>("Connecting to broker");</a:t>
            </a:r>
          </a:p>
          <a:p>
            <a:r>
              <a:rPr lang="en-US" altLang="ko-KR" sz="1400" b="1" dirty="0">
                <a:solidFill>
                  <a:schemeClr val="bg1">
                    <a:lumMod val="75000"/>
                  </a:schemeClr>
                </a:solidFill>
                <a:latin typeface="Consolas" panose="020B0609020204030204" pitchFamily="49" charset="0"/>
              </a:rPr>
              <a:t>  while ( !</a:t>
            </a:r>
            <a:r>
              <a:rPr lang="en-US" altLang="ko-KR" sz="1400" b="1" dirty="0" err="1">
                <a:solidFill>
                  <a:schemeClr val="bg1">
                    <a:lumMod val="75000"/>
                  </a:schemeClr>
                </a:solidFill>
                <a:latin typeface="Consolas" panose="020B0609020204030204" pitchFamily="49" charset="0"/>
              </a:rPr>
              <a:t>client.connect</a:t>
            </a:r>
            <a:r>
              <a:rPr lang="en-US" altLang="ko-KR" sz="1400" b="1" dirty="0">
                <a:solidFill>
                  <a:schemeClr val="bg1">
                    <a:lumMod val="75000"/>
                  </a:schemeClr>
                </a:solidFill>
                <a:latin typeface="Consolas" panose="020B0609020204030204" pitchFamily="49" charset="0"/>
              </a:rPr>
              <a:t>(</a:t>
            </a:r>
            <a:r>
              <a:rPr lang="en-US" altLang="ko-KR" sz="1400" b="1" dirty="0" err="1">
                <a:solidFill>
                  <a:schemeClr val="bg1">
                    <a:lumMod val="75000"/>
                  </a:schemeClr>
                </a:solidFill>
                <a:latin typeface="Consolas" panose="020B0609020204030204" pitchFamily="49" charset="0"/>
              </a:rPr>
              <a:t>clientId</a:t>
            </a:r>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userId</a:t>
            </a:r>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userPw</a:t>
            </a:r>
            <a:r>
              <a:rPr lang="en-US" altLang="ko-KR" sz="1400" b="1" dirty="0">
                <a:solidFill>
                  <a:schemeClr val="bg1">
                    <a:lumMod val="75000"/>
                  </a:schemeClr>
                </a:solidFill>
                <a:latin typeface="Consolas" panose="020B0609020204030204" pitchFamily="49" charset="0"/>
              </a:rPr>
              <a:t>) ){ </a:t>
            </a:r>
          </a:p>
          <a:p>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Serial.print</a:t>
            </a:r>
            <a:r>
              <a:rPr lang="en-US" altLang="ko-KR" sz="1400" b="1" dirty="0">
                <a:solidFill>
                  <a:schemeClr val="bg1">
                    <a:lumMod val="75000"/>
                  </a:schemeClr>
                </a:solidFill>
                <a:latin typeface="Consolas" panose="020B0609020204030204" pitchFamily="49" charset="0"/>
              </a:rPr>
              <a:t>("*");</a:t>
            </a:r>
          </a:p>
          <a:p>
            <a:r>
              <a:rPr lang="en-US" altLang="ko-KR" sz="1400" b="1" dirty="0">
                <a:solidFill>
                  <a:schemeClr val="bg1">
                    <a:lumMod val="75000"/>
                  </a:schemeClr>
                </a:solidFill>
                <a:latin typeface="Consolas" panose="020B0609020204030204" pitchFamily="49" charset="0"/>
              </a:rPr>
              <a:t>    delay(1000);</a:t>
            </a:r>
          </a:p>
          <a:p>
            <a:r>
              <a:rPr lang="en-US" altLang="ko-KR" sz="1400" b="1" dirty="0">
                <a:solidFill>
                  <a:schemeClr val="bg1">
                    <a:lumMod val="75000"/>
                  </a:schemeClr>
                </a:solidFill>
                <a:latin typeface="Consolas" panose="020B0609020204030204" pitchFamily="49" charset="0"/>
              </a:rPr>
              <a:t>  }</a:t>
            </a:r>
          </a:p>
          <a:p>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Serial.println</a:t>
            </a:r>
            <a:r>
              <a:rPr lang="en-US" altLang="ko-KR" sz="1400" b="1" dirty="0">
                <a:solidFill>
                  <a:schemeClr val="bg1">
                    <a:lumMod val="75000"/>
                  </a:schemeClr>
                </a:solidFill>
                <a:latin typeface="Consolas" panose="020B0609020204030204" pitchFamily="49" charset="0"/>
              </a:rPr>
              <a:t>("\</a:t>
            </a:r>
            <a:r>
              <a:rPr lang="en-US" altLang="ko-KR" sz="1400" b="1" dirty="0" err="1">
                <a:solidFill>
                  <a:schemeClr val="bg1">
                    <a:lumMod val="75000"/>
                  </a:schemeClr>
                </a:solidFill>
                <a:latin typeface="Consolas" panose="020B0609020204030204" pitchFamily="49" charset="0"/>
              </a:rPr>
              <a:t>nConnected</a:t>
            </a:r>
            <a:r>
              <a:rPr lang="en-US" altLang="ko-KR" sz="1400" b="1" dirty="0">
                <a:solidFill>
                  <a:schemeClr val="bg1">
                    <a:lumMod val="75000"/>
                  </a:schemeClr>
                </a:solidFill>
                <a:latin typeface="Consolas" panose="020B0609020204030204" pitchFamily="49" charset="0"/>
              </a:rPr>
              <a:t> to broker");</a:t>
            </a:r>
          </a:p>
          <a:p>
            <a:r>
              <a:rPr lang="en-US" altLang="ko-KR" sz="1400" b="1" dirty="0">
                <a:latin typeface="Consolas" panose="020B0609020204030204" pitchFamily="49" charset="0"/>
              </a:rPr>
              <a:t>  </a:t>
            </a:r>
            <a:r>
              <a:rPr lang="en-US" altLang="ko-KR" sz="1400" b="1" dirty="0" err="1">
                <a:latin typeface="Consolas" panose="020B0609020204030204" pitchFamily="49" charset="0"/>
              </a:rPr>
              <a:t>Wire.begin</a:t>
            </a:r>
            <a:r>
              <a:rPr lang="en-US" altLang="ko-KR" sz="1400" b="1" dirty="0">
                <a:latin typeface="Consolas" panose="020B0609020204030204" pitchFamily="49" charset="0"/>
              </a:rPr>
              <a:t>();</a:t>
            </a:r>
          </a:p>
          <a:p>
            <a:r>
              <a:rPr lang="en-US" altLang="ko-KR" sz="1400" b="1" dirty="0">
                <a:latin typeface="Consolas" panose="020B0609020204030204" pitchFamily="49" charset="0"/>
              </a:rPr>
              <a:t>  </a:t>
            </a:r>
            <a:r>
              <a:rPr lang="en-US" altLang="ko-KR" sz="1400" b="1" dirty="0" err="1">
                <a:latin typeface="Consolas" panose="020B0609020204030204" pitchFamily="49" charset="0"/>
              </a:rPr>
              <a:t>lightMeter.begin</a:t>
            </a:r>
            <a:r>
              <a:rPr lang="en-US" altLang="ko-KR" sz="1400" b="1" dirty="0">
                <a:latin typeface="Consolas" panose="020B0609020204030204" pitchFamily="49" charset="0"/>
              </a:rPr>
              <a:t>();</a:t>
            </a:r>
          </a:p>
          <a:p>
            <a:r>
              <a:rPr lang="en-US" altLang="ko-KR" sz="1400" b="1" dirty="0">
                <a:latin typeface="Consolas" panose="020B0609020204030204" pitchFamily="49" charset="0"/>
              </a:rPr>
              <a:t>}</a:t>
            </a:r>
          </a:p>
        </p:txBody>
      </p:sp>
    </p:spTree>
    <p:extLst>
      <p:ext uri="{BB962C8B-B14F-4D97-AF65-F5344CB8AC3E}">
        <p14:creationId xmlns:p14="http://schemas.microsoft.com/office/powerpoint/2010/main" val="347191509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BH1750</a:t>
            </a:r>
            <a:r>
              <a:rPr lang="ko-KR" altLang="en-US" dirty="0"/>
              <a:t>으로 부터 얻은 조도 값을 </a:t>
            </a:r>
            <a:r>
              <a:rPr lang="en-US" altLang="ko-KR" dirty="0"/>
              <a:t>Phi </a:t>
            </a:r>
            <a:r>
              <a:rPr lang="ko-KR" altLang="en-US" dirty="0"/>
              <a:t>보드가 </a:t>
            </a:r>
            <a:r>
              <a:rPr lang="en-US" altLang="ko-KR" dirty="0"/>
              <a:t>Publishing</a:t>
            </a:r>
          </a:p>
          <a:p>
            <a:pPr lvl="1"/>
            <a:r>
              <a:rPr lang="en-US" altLang="ko-KR" dirty="0"/>
              <a:t>Step 2. Phi </a:t>
            </a:r>
            <a:r>
              <a:rPr lang="ko-KR" altLang="en-US" dirty="0"/>
              <a:t>보드를 위한 코드 </a:t>
            </a:r>
            <a:r>
              <a:rPr lang="en-US" altLang="ko-KR" dirty="0"/>
              <a:t>(2/2)</a:t>
            </a:r>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196</a:t>
            </a:fld>
            <a:endParaRPr lang="en-US" dirty="0"/>
          </a:p>
        </p:txBody>
      </p:sp>
      <p:sp>
        <p:nvSpPr>
          <p:cNvPr id="8" name="모서리가 둥근 직사각형 8">
            <a:extLst>
              <a:ext uri="{FF2B5EF4-FFF2-40B4-BE49-F238E27FC236}">
                <a16:creationId xmlns:a16="http://schemas.microsoft.com/office/drawing/2014/main" id="{5C6799B4-5E00-4050-93A7-5607FDD12272}"/>
              </a:ext>
            </a:extLst>
          </p:cNvPr>
          <p:cNvSpPr/>
          <p:nvPr/>
        </p:nvSpPr>
        <p:spPr bwMode="auto">
          <a:xfrm>
            <a:off x="2952725" y="1451014"/>
            <a:ext cx="6264696" cy="2140345"/>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latin typeface="Consolas" panose="020B0609020204030204" pitchFamily="49" charset="0"/>
              </a:rPr>
              <a:t>void loop() {</a:t>
            </a:r>
          </a:p>
          <a:p>
            <a:r>
              <a:rPr lang="en-US" altLang="ko-KR" sz="1400" b="1" dirty="0">
                <a:latin typeface="Consolas" panose="020B0609020204030204" pitchFamily="49" charset="0"/>
              </a:rPr>
              <a:t>  char </a:t>
            </a:r>
            <a:r>
              <a:rPr lang="en-US" altLang="ko-KR" sz="1400" b="1" dirty="0" err="1">
                <a:latin typeface="Consolas" panose="020B0609020204030204" pitchFamily="49" charset="0"/>
              </a:rPr>
              <a:t>buf</a:t>
            </a:r>
            <a:r>
              <a:rPr lang="en-US" altLang="ko-KR" sz="1400" b="1" dirty="0">
                <a:latin typeface="Consolas" panose="020B0609020204030204" pitchFamily="49" charset="0"/>
              </a:rPr>
              <a:t>[20];</a:t>
            </a:r>
          </a:p>
          <a:p>
            <a:r>
              <a:rPr lang="en-US" altLang="ko-KR" sz="1400" b="1" dirty="0">
                <a:latin typeface="Consolas" panose="020B0609020204030204" pitchFamily="49" charset="0"/>
              </a:rPr>
              <a:t>  String </a:t>
            </a:r>
            <a:r>
              <a:rPr lang="en-US" altLang="ko-KR" sz="1400" b="1" dirty="0" err="1">
                <a:latin typeface="Consolas" panose="020B0609020204030204" pitchFamily="49" charset="0"/>
              </a:rPr>
              <a:t>strLuxValue</a:t>
            </a:r>
            <a:r>
              <a:rPr lang="en-US" altLang="ko-KR" sz="1400" b="1" dirty="0">
                <a:latin typeface="Consolas" panose="020B0609020204030204" pitchFamily="49" charset="0"/>
              </a:rPr>
              <a:t> = String( </a:t>
            </a:r>
            <a:r>
              <a:rPr lang="en-US" altLang="ko-KR" sz="1400" b="1" dirty="0" err="1">
                <a:latin typeface="Consolas" panose="020B0609020204030204" pitchFamily="49" charset="0"/>
              </a:rPr>
              <a:t>lightMeter.readLightLevel</a:t>
            </a:r>
            <a:r>
              <a:rPr lang="en-US" altLang="ko-KR" sz="1400" b="1" dirty="0">
                <a:latin typeface="Consolas" panose="020B0609020204030204" pitchFamily="49" charset="0"/>
              </a:rPr>
              <a:t>() );</a:t>
            </a:r>
          </a:p>
          <a:p>
            <a:r>
              <a:rPr lang="en-US" altLang="ko-KR" sz="1400" b="1" dirty="0">
                <a:latin typeface="Consolas" panose="020B0609020204030204" pitchFamily="49" charset="0"/>
              </a:rPr>
              <a:t>  </a:t>
            </a:r>
            <a:r>
              <a:rPr lang="en-US" altLang="ko-KR" sz="1400" b="1" dirty="0" err="1">
                <a:latin typeface="Consolas" panose="020B0609020204030204" pitchFamily="49" charset="0"/>
              </a:rPr>
              <a:t>strLuxValue.toCharArray</a:t>
            </a:r>
            <a:r>
              <a:rPr lang="en-US" altLang="ko-KR" sz="1400" b="1" dirty="0">
                <a:latin typeface="Consolas" panose="020B0609020204030204" pitchFamily="49" charset="0"/>
              </a:rPr>
              <a:t>(</a:t>
            </a:r>
            <a:r>
              <a:rPr lang="en-US" altLang="ko-KR" sz="1400" b="1" dirty="0" err="1">
                <a:latin typeface="Consolas" panose="020B0609020204030204" pitchFamily="49" charset="0"/>
              </a:rPr>
              <a:t>buf</a:t>
            </a:r>
            <a:r>
              <a:rPr lang="en-US" altLang="ko-KR" sz="1400" b="1" dirty="0">
                <a:latin typeface="Consolas" panose="020B0609020204030204" pitchFamily="49" charset="0"/>
              </a:rPr>
              <a:t>, </a:t>
            </a:r>
            <a:r>
              <a:rPr lang="en-US" altLang="ko-KR" sz="1400" b="1" dirty="0" err="1">
                <a:latin typeface="Consolas" panose="020B0609020204030204" pitchFamily="49" charset="0"/>
              </a:rPr>
              <a:t>strLuxValue.length</a:t>
            </a:r>
            <a:r>
              <a:rPr lang="en-US" altLang="ko-KR" sz="1400" b="1" dirty="0">
                <a:latin typeface="Consolas" panose="020B0609020204030204" pitchFamily="49" charset="0"/>
              </a:rPr>
              <a:t>() );</a:t>
            </a:r>
          </a:p>
          <a:p>
            <a:r>
              <a:rPr lang="en-US" altLang="ko-KR" sz="1400" b="1" dirty="0">
                <a:latin typeface="Consolas" panose="020B0609020204030204" pitchFamily="49" charset="0"/>
              </a:rPr>
              <a:t>  </a:t>
            </a:r>
          </a:p>
          <a:p>
            <a:r>
              <a:rPr lang="en-US" altLang="ko-KR" sz="1400" b="1" dirty="0">
                <a:latin typeface="Consolas" panose="020B0609020204030204" pitchFamily="49" charset="0"/>
              </a:rPr>
              <a:t>  </a:t>
            </a:r>
            <a:r>
              <a:rPr lang="en-US" altLang="ko-KR" sz="1400" b="1" dirty="0" err="1">
                <a:latin typeface="Consolas" panose="020B0609020204030204" pitchFamily="49" charset="0"/>
              </a:rPr>
              <a:t>client.publish</a:t>
            </a:r>
            <a:r>
              <a:rPr lang="en-US" altLang="ko-KR" sz="1400" b="1" dirty="0">
                <a:latin typeface="Consolas" panose="020B0609020204030204" pitchFamily="49" charset="0"/>
              </a:rPr>
              <a:t>(topic, </a:t>
            </a:r>
            <a:r>
              <a:rPr lang="en-US" altLang="ko-KR" sz="1400" b="1" dirty="0" err="1">
                <a:latin typeface="Consolas" panose="020B0609020204030204" pitchFamily="49" charset="0"/>
              </a:rPr>
              <a:t>buf</a:t>
            </a:r>
            <a:r>
              <a:rPr lang="en-US" altLang="ko-KR" sz="1400" b="1" dirty="0">
                <a:latin typeface="Consolas" panose="020B0609020204030204" pitchFamily="49" charset="0"/>
              </a:rPr>
              <a:t>);</a:t>
            </a:r>
          </a:p>
          <a:p>
            <a:r>
              <a:rPr lang="en-US" altLang="ko-KR" sz="1400" b="1" dirty="0">
                <a:latin typeface="Consolas" panose="020B0609020204030204" pitchFamily="49" charset="0"/>
              </a:rPr>
              <a:t>  </a:t>
            </a:r>
            <a:r>
              <a:rPr lang="en-US" altLang="ko-KR" sz="1400" b="1" dirty="0" err="1">
                <a:latin typeface="Consolas" panose="020B0609020204030204" pitchFamily="49" charset="0"/>
              </a:rPr>
              <a:t>Serial.println</a:t>
            </a:r>
            <a:r>
              <a:rPr lang="en-US" altLang="ko-KR" sz="1400" b="1" dirty="0">
                <a:latin typeface="Consolas" panose="020B0609020204030204" pitchFamily="49" charset="0"/>
              </a:rPr>
              <a:t>(String(topic) + " : " + </a:t>
            </a:r>
            <a:r>
              <a:rPr lang="en-US" altLang="ko-KR" sz="1400" b="1" dirty="0" err="1">
                <a:latin typeface="Consolas" panose="020B0609020204030204" pitchFamily="49" charset="0"/>
              </a:rPr>
              <a:t>buf</a:t>
            </a:r>
            <a:r>
              <a:rPr lang="en-US" altLang="ko-KR" sz="1400" b="1" dirty="0">
                <a:latin typeface="Consolas" panose="020B0609020204030204" pitchFamily="49" charset="0"/>
              </a:rPr>
              <a:t>);</a:t>
            </a:r>
          </a:p>
          <a:p>
            <a:r>
              <a:rPr lang="en-US" altLang="ko-KR" sz="1400" b="1" dirty="0">
                <a:latin typeface="Consolas" panose="020B0609020204030204" pitchFamily="49" charset="0"/>
              </a:rPr>
              <a:t>  delay(2000);</a:t>
            </a:r>
          </a:p>
          <a:p>
            <a:r>
              <a:rPr lang="en-US" altLang="ko-KR" sz="1400" b="1" dirty="0">
                <a:latin typeface="Consolas" panose="020B0609020204030204" pitchFamily="49" charset="0"/>
              </a:rPr>
              <a:t>}</a:t>
            </a:r>
          </a:p>
        </p:txBody>
      </p:sp>
    </p:spTree>
    <p:extLst>
      <p:ext uri="{BB962C8B-B14F-4D97-AF65-F5344CB8AC3E}">
        <p14:creationId xmlns:p14="http://schemas.microsoft.com/office/powerpoint/2010/main" val="266498126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BH1750</a:t>
            </a:r>
            <a:r>
              <a:rPr lang="ko-KR" altLang="en-US" dirty="0"/>
              <a:t>으로 부터 얻은 조도 값을 </a:t>
            </a:r>
            <a:r>
              <a:rPr lang="en-US" altLang="ko-KR" dirty="0"/>
              <a:t>Phi </a:t>
            </a:r>
            <a:r>
              <a:rPr lang="ko-KR" altLang="en-US" dirty="0"/>
              <a:t>보드가 </a:t>
            </a:r>
            <a:r>
              <a:rPr lang="en-US" altLang="ko-KR" dirty="0"/>
              <a:t>Publishing</a:t>
            </a:r>
          </a:p>
          <a:p>
            <a:pPr lvl="1"/>
            <a:r>
              <a:rPr lang="en-US" altLang="ko-KR" dirty="0"/>
              <a:t>Step 3. </a:t>
            </a:r>
            <a:r>
              <a:rPr lang="ko-KR" altLang="en-US" dirty="0"/>
              <a:t>동작 확인</a:t>
            </a:r>
            <a:endParaRPr lang="en-US" altLang="ko-KR" dirty="0"/>
          </a:p>
          <a:p>
            <a:pPr lvl="2"/>
            <a:r>
              <a:rPr lang="en-US" altLang="ko-KR" dirty="0"/>
              <a:t>Phi </a:t>
            </a:r>
            <a:r>
              <a:rPr lang="ko-KR" altLang="en-US" dirty="0"/>
              <a:t>보드가 조도 값을 </a:t>
            </a:r>
            <a:r>
              <a:rPr lang="en-US" altLang="ko-KR" dirty="0"/>
              <a:t>Sensors/</a:t>
            </a:r>
            <a:r>
              <a:rPr lang="en-US" altLang="ko-KR" dirty="0" err="1"/>
              <a:t>MyOffice</a:t>
            </a:r>
            <a:r>
              <a:rPr lang="en-US" altLang="ko-KR" dirty="0"/>
              <a:t>/Indoor/Lux</a:t>
            </a:r>
            <a:r>
              <a:rPr lang="ko-KR" altLang="en-US" dirty="0"/>
              <a:t>라는 토픽으로 </a:t>
            </a:r>
            <a:r>
              <a:rPr lang="en-US" altLang="ko-KR" dirty="0"/>
              <a:t>publish </a:t>
            </a:r>
            <a:r>
              <a:rPr lang="ko-KR" altLang="en-US" dirty="0"/>
              <a:t>함</a:t>
            </a:r>
            <a:endParaRPr lang="en-US" altLang="ko-KR" dirty="0"/>
          </a:p>
          <a:p>
            <a:pPr lvl="2"/>
            <a:r>
              <a:rPr lang="en-US" altLang="ko-KR" dirty="0"/>
              <a:t>Broker</a:t>
            </a:r>
            <a:r>
              <a:rPr lang="ko-KR" altLang="en-US" dirty="0"/>
              <a:t>가 실행 중인 컴퓨터에서 동일 토픽으로 구독 신청</a:t>
            </a:r>
            <a:r>
              <a:rPr lang="en-US" altLang="ko-KR" dirty="0"/>
              <a:t>.</a:t>
            </a:r>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197</a:t>
            </a:fld>
            <a:endParaRPr lang="en-US" dirty="0"/>
          </a:p>
        </p:txBody>
      </p:sp>
      <p:pic>
        <p:nvPicPr>
          <p:cNvPr id="9" name="그림 8">
            <a:extLst>
              <a:ext uri="{FF2B5EF4-FFF2-40B4-BE49-F238E27FC236}">
                <a16:creationId xmlns:a16="http://schemas.microsoft.com/office/drawing/2014/main" id="{92E909B7-2D22-496D-B8A9-6354368DA27E}"/>
              </a:ext>
            </a:extLst>
          </p:cNvPr>
          <p:cNvPicPr>
            <a:picLocks noChangeAspect="1"/>
          </p:cNvPicPr>
          <p:nvPr/>
        </p:nvPicPr>
        <p:blipFill>
          <a:blip r:embed="rId3"/>
          <a:stretch>
            <a:fillRect/>
          </a:stretch>
        </p:blipFill>
        <p:spPr>
          <a:xfrm>
            <a:off x="936501" y="2087959"/>
            <a:ext cx="5311140" cy="3390900"/>
          </a:xfrm>
          <a:prstGeom prst="rect">
            <a:avLst/>
          </a:prstGeom>
        </p:spPr>
      </p:pic>
      <p:pic>
        <p:nvPicPr>
          <p:cNvPr id="5" name="그림 4">
            <a:extLst>
              <a:ext uri="{FF2B5EF4-FFF2-40B4-BE49-F238E27FC236}">
                <a16:creationId xmlns:a16="http://schemas.microsoft.com/office/drawing/2014/main" id="{02AD9A2F-9E6E-40CC-8A97-E603347DE89B}"/>
              </a:ext>
            </a:extLst>
          </p:cNvPr>
          <p:cNvPicPr>
            <a:picLocks noChangeAspect="1"/>
          </p:cNvPicPr>
          <p:nvPr/>
        </p:nvPicPr>
        <p:blipFill>
          <a:blip r:embed="rId4"/>
          <a:stretch>
            <a:fillRect/>
          </a:stretch>
        </p:blipFill>
        <p:spPr>
          <a:xfrm>
            <a:off x="3881474" y="4167973"/>
            <a:ext cx="7269480" cy="1402080"/>
          </a:xfrm>
          <a:prstGeom prst="rect">
            <a:avLst/>
          </a:prstGeom>
        </p:spPr>
      </p:pic>
    </p:spTree>
    <p:extLst>
      <p:ext uri="{BB962C8B-B14F-4D97-AF65-F5344CB8AC3E}">
        <p14:creationId xmlns:p14="http://schemas.microsoft.com/office/powerpoint/2010/main" val="26941841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BH1750</a:t>
            </a:r>
            <a:r>
              <a:rPr lang="ko-KR" altLang="en-US" dirty="0"/>
              <a:t>으로 부터 얻은 조도 값을 </a:t>
            </a:r>
            <a:r>
              <a:rPr lang="en-US" altLang="ko-KR" dirty="0"/>
              <a:t>Phi </a:t>
            </a:r>
            <a:r>
              <a:rPr lang="ko-KR" altLang="en-US" dirty="0"/>
              <a:t>보드가 </a:t>
            </a:r>
            <a:r>
              <a:rPr lang="en-US" altLang="ko-KR" dirty="0"/>
              <a:t>Publishing</a:t>
            </a:r>
          </a:p>
          <a:p>
            <a:pPr lvl="1"/>
            <a:r>
              <a:rPr lang="en-US" altLang="ko-KR" dirty="0"/>
              <a:t>Step 3. </a:t>
            </a:r>
            <a:r>
              <a:rPr lang="ko-KR" altLang="en-US" dirty="0"/>
              <a:t>동작 확인</a:t>
            </a:r>
            <a:endParaRPr lang="en-US" altLang="ko-KR" dirty="0"/>
          </a:p>
          <a:p>
            <a:pPr lvl="2"/>
            <a:r>
              <a:rPr lang="en-US" altLang="ko-KR" dirty="0"/>
              <a:t>Phi </a:t>
            </a:r>
            <a:r>
              <a:rPr lang="ko-KR" altLang="en-US" dirty="0"/>
              <a:t>보드가 조도 값을 </a:t>
            </a:r>
            <a:r>
              <a:rPr lang="en-US" altLang="ko-KR" dirty="0"/>
              <a:t>Sensors/</a:t>
            </a:r>
            <a:r>
              <a:rPr lang="en-US" altLang="ko-KR" dirty="0" err="1"/>
              <a:t>MyOffice</a:t>
            </a:r>
            <a:r>
              <a:rPr lang="en-US" altLang="ko-KR" dirty="0"/>
              <a:t>/Indoor/Lux</a:t>
            </a:r>
            <a:r>
              <a:rPr lang="ko-KR" altLang="en-US" dirty="0"/>
              <a:t>라는 토픽으로 </a:t>
            </a:r>
            <a:r>
              <a:rPr lang="en-US" altLang="ko-KR" dirty="0"/>
              <a:t>publish </a:t>
            </a:r>
            <a:r>
              <a:rPr lang="ko-KR" altLang="en-US" dirty="0"/>
              <a:t>함 </a:t>
            </a:r>
            <a:endParaRPr lang="en-US" altLang="ko-KR" dirty="0"/>
          </a:p>
          <a:p>
            <a:pPr lvl="2"/>
            <a:r>
              <a:rPr lang="en-US" altLang="ko-KR" dirty="0"/>
              <a:t>Broker</a:t>
            </a:r>
            <a:r>
              <a:rPr lang="ko-KR" altLang="en-US" dirty="0"/>
              <a:t>가 실행 중인 컴퓨터가 아닌 또 다른 외부 기기</a:t>
            </a:r>
            <a:r>
              <a:rPr lang="en-US" altLang="ko-KR" dirty="0"/>
              <a:t>, </a:t>
            </a:r>
            <a:r>
              <a:rPr lang="ko-KR" altLang="en-US" dirty="0">
                <a:solidFill>
                  <a:schemeClr val="accent6">
                    <a:lumMod val="75000"/>
                  </a:schemeClr>
                </a:solidFill>
              </a:rPr>
              <a:t>스마트 폰</a:t>
            </a:r>
            <a:r>
              <a:rPr lang="ko-KR" altLang="en-US" dirty="0"/>
              <a:t>에서 동일 토픽으로 구독 신청</a:t>
            </a:r>
            <a:r>
              <a:rPr lang="en-US" altLang="ko-KR" dirty="0"/>
              <a:t>.</a:t>
            </a:r>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198</a:t>
            </a:fld>
            <a:endParaRPr lang="en-US" dirty="0"/>
          </a:p>
        </p:txBody>
      </p:sp>
      <p:pic>
        <p:nvPicPr>
          <p:cNvPr id="5" name="그림 4">
            <a:extLst>
              <a:ext uri="{FF2B5EF4-FFF2-40B4-BE49-F238E27FC236}">
                <a16:creationId xmlns:a16="http://schemas.microsoft.com/office/drawing/2014/main" id="{BD34AB07-D398-4FFB-8D38-82114613FE30}"/>
              </a:ext>
            </a:extLst>
          </p:cNvPr>
          <p:cNvPicPr>
            <a:picLocks noChangeAspect="1"/>
          </p:cNvPicPr>
          <p:nvPr/>
        </p:nvPicPr>
        <p:blipFill>
          <a:blip r:embed="rId3"/>
          <a:stretch>
            <a:fillRect/>
          </a:stretch>
        </p:blipFill>
        <p:spPr>
          <a:xfrm>
            <a:off x="1368549" y="1889664"/>
            <a:ext cx="1851660" cy="4114800"/>
          </a:xfrm>
          <a:prstGeom prst="rect">
            <a:avLst/>
          </a:prstGeom>
        </p:spPr>
      </p:pic>
      <p:pic>
        <p:nvPicPr>
          <p:cNvPr id="8" name="그림 7">
            <a:extLst>
              <a:ext uri="{FF2B5EF4-FFF2-40B4-BE49-F238E27FC236}">
                <a16:creationId xmlns:a16="http://schemas.microsoft.com/office/drawing/2014/main" id="{084C2B22-0BDE-4A98-8410-2594872EF60B}"/>
              </a:ext>
            </a:extLst>
          </p:cNvPr>
          <p:cNvPicPr>
            <a:picLocks noChangeAspect="1"/>
          </p:cNvPicPr>
          <p:nvPr/>
        </p:nvPicPr>
        <p:blipFill>
          <a:blip r:embed="rId4"/>
          <a:stretch>
            <a:fillRect/>
          </a:stretch>
        </p:blipFill>
        <p:spPr>
          <a:xfrm>
            <a:off x="3582289" y="1889664"/>
            <a:ext cx="1851660" cy="4114800"/>
          </a:xfrm>
          <a:prstGeom prst="rect">
            <a:avLst/>
          </a:prstGeom>
        </p:spPr>
      </p:pic>
      <p:pic>
        <p:nvPicPr>
          <p:cNvPr id="10" name="그림 9">
            <a:extLst>
              <a:ext uri="{FF2B5EF4-FFF2-40B4-BE49-F238E27FC236}">
                <a16:creationId xmlns:a16="http://schemas.microsoft.com/office/drawing/2014/main" id="{DC4EB40C-BB60-45D9-86DE-FF37D30D5A32}"/>
              </a:ext>
            </a:extLst>
          </p:cNvPr>
          <p:cNvPicPr>
            <a:picLocks noChangeAspect="1"/>
          </p:cNvPicPr>
          <p:nvPr/>
        </p:nvPicPr>
        <p:blipFill>
          <a:blip r:embed="rId5"/>
          <a:stretch>
            <a:fillRect/>
          </a:stretch>
        </p:blipFill>
        <p:spPr>
          <a:xfrm>
            <a:off x="5773509" y="1897054"/>
            <a:ext cx="1851660" cy="4114800"/>
          </a:xfrm>
          <a:prstGeom prst="rect">
            <a:avLst/>
          </a:prstGeom>
        </p:spPr>
      </p:pic>
      <p:pic>
        <p:nvPicPr>
          <p:cNvPr id="12" name="그림 11">
            <a:extLst>
              <a:ext uri="{FF2B5EF4-FFF2-40B4-BE49-F238E27FC236}">
                <a16:creationId xmlns:a16="http://schemas.microsoft.com/office/drawing/2014/main" id="{8B6D7117-05F4-4D19-A936-A27B6D53B9FF}"/>
              </a:ext>
            </a:extLst>
          </p:cNvPr>
          <p:cNvPicPr>
            <a:picLocks noChangeAspect="1"/>
          </p:cNvPicPr>
          <p:nvPr/>
        </p:nvPicPr>
        <p:blipFill>
          <a:blip r:embed="rId6"/>
          <a:stretch>
            <a:fillRect/>
          </a:stretch>
        </p:blipFill>
        <p:spPr>
          <a:xfrm>
            <a:off x="8000727" y="1897054"/>
            <a:ext cx="1851660" cy="4114800"/>
          </a:xfrm>
          <a:prstGeom prst="rect">
            <a:avLst/>
          </a:prstGeom>
        </p:spPr>
      </p:pic>
    </p:spTree>
    <p:extLst>
      <p:ext uri="{BB962C8B-B14F-4D97-AF65-F5344CB8AC3E}">
        <p14:creationId xmlns:p14="http://schemas.microsoft.com/office/powerpoint/2010/main" val="216948242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DHT11</a:t>
            </a:r>
            <a:r>
              <a:rPr lang="ko-KR" altLang="en-US" dirty="0"/>
              <a:t>으로 부터 얻은 조도 값을 </a:t>
            </a:r>
            <a:r>
              <a:rPr lang="en-US" altLang="ko-KR" dirty="0"/>
              <a:t>Phi </a:t>
            </a:r>
            <a:r>
              <a:rPr lang="ko-KR" altLang="en-US" dirty="0"/>
              <a:t>보드가 </a:t>
            </a:r>
            <a:r>
              <a:rPr lang="en-US" altLang="ko-KR" dirty="0"/>
              <a:t>Publishing</a:t>
            </a:r>
          </a:p>
          <a:p>
            <a:pPr lvl="1"/>
            <a:r>
              <a:rPr lang="en-US" altLang="ko-KR" dirty="0"/>
              <a:t>Step 1. Review DHT11</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199</a:t>
            </a:fld>
            <a:endParaRPr lang="en-US" dirty="0"/>
          </a:p>
        </p:txBody>
      </p:sp>
      <p:pic>
        <p:nvPicPr>
          <p:cNvPr id="7" name="그림 6">
            <a:extLst>
              <a:ext uri="{FF2B5EF4-FFF2-40B4-BE49-F238E27FC236}">
                <a16:creationId xmlns:a16="http://schemas.microsoft.com/office/drawing/2014/main" id="{D9BC40DF-4C05-47D3-9F5B-1F03579085EB}"/>
              </a:ext>
            </a:extLst>
          </p:cNvPr>
          <p:cNvPicPr>
            <a:picLocks noChangeAspect="1"/>
          </p:cNvPicPr>
          <p:nvPr/>
        </p:nvPicPr>
        <p:blipFill>
          <a:blip r:embed="rId3"/>
          <a:stretch>
            <a:fillRect/>
          </a:stretch>
        </p:blipFill>
        <p:spPr>
          <a:xfrm rot="16200000">
            <a:off x="6258445" y="1457663"/>
            <a:ext cx="4237344" cy="4224047"/>
          </a:xfrm>
          <a:prstGeom prst="rect">
            <a:avLst/>
          </a:prstGeom>
        </p:spPr>
      </p:pic>
      <p:sp>
        <p:nvSpPr>
          <p:cNvPr id="8" name="타원 7">
            <a:extLst>
              <a:ext uri="{FF2B5EF4-FFF2-40B4-BE49-F238E27FC236}">
                <a16:creationId xmlns:a16="http://schemas.microsoft.com/office/drawing/2014/main" id="{970C8C7A-CF45-432A-A94B-00E6623329AB}"/>
              </a:ext>
            </a:extLst>
          </p:cNvPr>
          <p:cNvSpPr/>
          <p:nvPr/>
        </p:nvSpPr>
        <p:spPr>
          <a:xfrm>
            <a:off x="6357739" y="4094672"/>
            <a:ext cx="999219" cy="864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9" name="모서리가 둥근 직사각형 8">
            <a:extLst>
              <a:ext uri="{FF2B5EF4-FFF2-40B4-BE49-F238E27FC236}">
                <a16:creationId xmlns:a16="http://schemas.microsoft.com/office/drawing/2014/main" id="{46F72222-44FA-409A-BE08-15D9346F60DA}"/>
              </a:ext>
            </a:extLst>
          </p:cNvPr>
          <p:cNvSpPr/>
          <p:nvPr/>
        </p:nvSpPr>
        <p:spPr bwMode="auto">
          <a:xfrm>
            <a:off x="792485" y="1384056"/>
            <a:ext cx="5328592" cy="451797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a:latin typeface="맑은 고딕" pitchFamily="50" charset="-127"/>
                <a:ea typeface="맑은 고딕" pitchFamily="50" charset="-127"/>
              </a:rPr>
              <a:t>#include "</a:t>
            </a:r>
            <a:r>
              <a:rPr lang="en-US" altLang="ko-KR" sz="1200" b="1" dirty="0" err="1">
                <a:latin typeface="맑은 고딕" pitchFamily="50" charset="-127"/>
                <a:ea typeface="맑은 고딕" pitchFamily="50" charset="-127"/>
              </a:rPr>
              <a:t>DHT.h</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#define DHTPIN D4     </a:t>
            </a:r>
          </a:p>
          <a:p>
            <a:pPr defTabSz="913755">
              <a:spcBef>
                <a:spcPts val="0"/>
              </a:spcBef>
              <a:buClr>
                <a:srgbClr val="506EA5"/>
              </a:buClr>
            </a:pPr>
            <a:r>
              <a:rPr lang="en-US" altLang="ko-KR" sz="1200" b="1" dirty="0">
                <a:latin typeface="맑은 고딕" pitchFamily="50" charset="-127"/>
                <a:ea typeface="맑은 고딕" pitchFamily="50" charset="-127"/>
              </a:rPr>
              <a:t>#define DHTTYPE DHT11</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DHT </a:t>
            </a:r>
            <a:r>
              <a:rPr lang="en-US" altLang="ko-KR" sz="1200" b="1" dirty="0" err="1">
                <a:latin typeface="맑은 고딕" pitchFamily="50" charset="-127"/>
                <a:ea typeface="맑은 고딕" pitchFamily="50" charset="-127"/>
              </a:rPr>
              <a:t>dht</a:t>
            </a:r>
            <a:r>
              <a:rPr lang="en-US" altLang="ko-KR" sz="1200" b="1" dirty="0">
                <a:latin typeface="맑은 고딕" pitchFamily="50" charset="-127"/>
                <a:ea typeface="맑은 고딕" pitchFamily="50" charset="-127"/>
              </a:rPr>
              <a:t>(DHTPIN, DHTTYPE);</a:t>
            </a:r>
          </a:p>
          <a:p>
            <a:pPr defTabSz="913755">
              <a:spcBef>
                <a:spcPts val="0"/>
              </a:spcBef>
              <a:buClr>
                <a:srgbClr val="506EA5"/>
              </a:buClr>
            </a:pPr>
            <a:r>
              <a:rPr lang="en-US" altLang="ko-KR" sz="1200" b="1" dirty="0">
                <a:latin typeface="맑은 고딕" pitchFamily="50" charset="-127"/>
                <a:ea typeface="맑은 고딕" pitchFamily="50" charset="-127"/>
              </a:rPr>
              <a:t>void setup()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Serial.begin</a:t>
            </a:r>
            <a:r>
              <a:rPr lang="en-US" altLang="ko-KR" sz="1200" b="1" dirty="0">
                <a:latin typeface="맑은 고딕" pitchFamily="50" charset="-127"/>
                <a:ea typeface="맑은 고딕" pitchFamily="50" charset="-127"/>
              </a:rPr>
              <a:t>(9600);</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dht.begin</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void loop() {</a:t>
            </a:r>
          </a:p>
          <a:p>
            <a:pPr defTabSz="913755">
              <a:spcBef>
                <a:spcPts val="0"/>
              </a:spcBef>
              <a:buClr>
                <a:srgbClr val="506EA5"/>
              </a:buClr>
            </a:pPr>
            <a:r>
              <a:rPr lang="en-US" altLang="ko-KR" sz="1200" b="1" dirty="0">
                <a:latin typeface="맑은 고딕" pitchFamily="50" charset="-127"/>
                <a:ea typeface="맑은 고딕" pitchFamily="50" charset="-127"/>
              </a:rPr>
              <a:t>  delay(1000);</a:t>
            </a:r>
          </a:p>
          <a:p>
            <a:pPr defTabSz="913755">
              <a:spcBef>
                <a:spcPts val="0"/>
              </a:spcBef>
              <a:buClr>
                <a:srgbClr val="506EA5"/>
              </a:buClr>
            </a:pPr>
            <a:r>
              <a:rPr lang="en-US" altLang="ko-KR" sz="1200" b="1" dirty="0">
                <a:latin typeface="맑은 고딕" pitchFamily="50" charset="-127"/>
                <a:ea typeface="맑은 고딕" pitchFamily="50" charset="-127"/>
              </a:rPr>
              <a:t>  float h = </a:t>
            </a:r>
            <a:r>
              <a:rPr lang="en-US" altLang="ko-KR" sz="1200" b="1" dirty="0" err="1">
                <a:latin typeface="맑은 고딕" pitchFamily="50" charset="-127"/>
                <a:ea typeface="맑은 고딕" pitchFamily="50" charset="-127"/>
              </a:rPr>
              <a:t>dht.readHumidity</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float t = </a:t>
            </a:r>
            <a:r>
              <a:rPr lang="en-US" altLang="ko-KR" sz="1200" b="1" dirty="0" err="1">
                <a:latin typeface="맑은 고딕" pitchFamily="50" charset="-127"/>
                <a:ea typeface="맑은 고딕" pitchFamily="50" charset="-127"/>
              </a:rPr>
              <a:t>dht.readTemperature</a:t>
            </a:r>
            <a:r>
              <a:rPr lang="en-US" altLang="ko-KR" sz="1200" b="1" dirty="0">
                <a:latin typeface="맑은 고딕" pitchFamily="50" charset="-127"/>
                <a:ea typeface="맑은 고딕" pitchFamily="50" charset="-127"/>
              </a:rPr>
              <a: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if (</a:t>
            </a:r>
            <a:r>
              <a:rPr lang="en-US" altLang="ko-KR" sz="1200" b="1" dirty="0" err="1">
                <a:latin typeface="맑은 고딕" pitchFamily="50" charset="-127"/>
                <a:ea typeface="맑은 고딕" pitchFamily="50" charset="-127"/>
              </a:rPr>
              <a:t>isnan</a:t>
            </a:r>
            <a:r>
              <a:rPr lang="en-US" altLang="ko-KR" sz="1200" b="1" dirty="0">
                <a:latin typeface="맑은 고딕" pitchFamily="50" charset="-127"/>
                <a:ea typeface="맑은 고딕" pitchFamily="50" charset="-127"/>
              </a:rPr>
              <a:t>(h) || </a:t>
            </a:r>
            <a:r>
              <a:rPr lang="en-US" altLang="ko-KR" sz="1200" b="1" dirty="0" err="1">
                <a:latin typeface="맑은 고딕" pitchFamily="50" charset="-127"/>
                <a:ea typeface="맑은 고딕" pitchFamily="50" charset="-127"/>
              </a:rPr>
              <a:t>isnan</a:t>
            </a:r>
            <a:r>
              <a:rPr lang="en-US" altLang="ko-KR" sz="1200" b="1" dirty="0">
                <a:latin typeface="맑은 고딕" pitchFamily="50" charset="-127"/>
                <a:ea typeface="맑은 고딕" pitchFamily="50" charset="-127"/>
              </a:rPr>
              <a:t>(t) )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("Failed to read from DHT sensor!");</a:t>
            </a:r>
          </a:p>
          <a:p>
            <a:pPr defTabSz="913755">
              <a:spcBef>
                <a:spcPts val="0"/>
              </a:spcBef>
              <a:buClr>
                <a:srgbClr val="506EA5"/>
              </a:buClr>
            </a:pPr>
            <a:r>
              <a:rPr lang="en-US" altLang="ko-KR" sz="1200" b="1" dirty="0">
                <a:latin typeface="맑은 고딕" pitchFamily="50" charset="-127"/>
                <a:ea typeface="맑은 고딕" pitchFamily="50" charset="-127"/>
              </a:rPr>
              <a:t>    return;</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("Humidity: ");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(h);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("Temperature: ");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("[*C]");</a:t>
            </a:r>
          </a:p>
          <a:p>
            <a:pPr defTabSz="913755">
              <a:spcBef>
                <a:spcPts val="0"/>
              </a:spcBef>
              <a:buClr>
                <a:srgbClr val="506EA5"/>
              </a:buClr>
            </a:pPr>
            <a:r>
              <a:rPr lang="en-US" altLang="ko-KR" sz="1200" b="1" dirty="0">
                <a:latin typeface="맑은 고딕" pitchFamily="50" charset="-127"/>
                <a:ea typeface="맑은 고딕" pitchFamily="50" charset="-127"/>
              </a:rPr>
              <a:t>}</a:t>
            </a:r>
          </a:p>
        </p:txBody>
      </p:sp>
    </p:spTree>
    <p:extLst>
      <p:ext uri="{BB962C8B-B14F-4D97-AF65-F5344CB8AC3E}">
        <p14:creationId xmlns:p14="http://schemas.microsoft.com/office/powerpoint/2010/main" val="110606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fontScale="90000"/>
          </a:bodyPr>
          <a:lstStyle/>
          <a:p>
            <a:br>
              <a:rPr lang="en-US" altLang="ko-KR" b="1" dirty="0"/>
            </a:br>
            <a:br>
              <a:rPr lang="en-US" altLang="ko-KR" b="1" dirty="0"/>
            </a:br>
            <a:br>
              <a:rPr lang="en-US" altLang="ko-KR" b="1" dirty="0"/>
            </a:br>
            <a:r>
              <a:rPr lang="en-US" altLang="ko-KR" b="1" dirty="0"/>
              <a:t>1</a:t>
            </a:r>
            <a:r>
              <a:rPr lang="ko-KR" altLang="en-US" b="1" dirty="0"/>
              <a:t>부 </a:t>
            </a:r>
            <a:r>
              <a:rPr lang="en-US" altLang="ko-KR" b="1" dirty="0"/>
              <a:t>- </a:t>
            </a:r>
            <a:r>
              <a:rPr lang="ko-KR" altLang="en-US" b="1" dirty="0" err="1"/>
              <a:t>아두이노</a:t>
            </a:r>
            <a:r>
              <a:rPr lang="ko-KR" altLang="en-US" b="1" dirty="0"/>
              <a:t> 호환 </a:t>
            </a:r>
            <a:r>
              <a:rPr lang="en-US" altLang="ko-KR" b="1" dirty="0"/>
              <a:t>Phi board</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r>
              <a:rPr lang="ko-KR" altLang="en-US" dirty="0"/>
              <a:t>김성필</a:t>
            </a:r>
            <a:endParaRPr lang="en-US" altLang="ko-KR" dirty="0"/>
          </a:p>
        </p:txBody>
      </p:sp>
    </p:spTree>
    <p:extLst>
      <p:ext uri="{BB962C8B-B14F-4D97-AF65-F5344CB8AC3E}">
        <p14:creationId xmlns:p14="http://schemas.microsoft.com/office/powerpoint/2010/main" val="2190176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Phi board v1.0 pin mapping</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Phi board</a:t>
            </a:r>
            <a:r>
              <a:rPr lang="ko-KR" altLang="en-US" dirty="0"/>
              <a:t>와 주변 장치 연결</a:t>
            </a:r>
            <a:endParaRPr lang="en-US" altLang="ko-KR" dirty="0"/>
          </a:p>
          <a:p>
            <a:pPr lvl="1"/>
            <a:r>
              <a:rPr lang="en-US" altLang="ko-KR" dirty="0"/>
              <a:t>A0 : Potentiometer(</a:t>
            </a:r>
            <a:r>
              <a:rPr lang="ko-KR" altLang="en-US" dirty="0"/>
              <a:t>가변 저항</a:t>
            </a:r>
            <a:r>
              <a:rPr lang="en-US" altLang="ko-KR" dirty="0"/>
              <a:t>)</a:t>
            </a:r>
          </a:p>
          <a:p>
            <a:pPr lvl="1"/>
            <a:r>
              <a:rPr lang="en-US" altLang="ko-KR" dirty="0"/>
              <a:t>D0 : USER LED</a:t>
            </a:r>
          </a:p>
          <a:p>
            <a:pPr lvl="1"/>
            <a:r>
              <a:rPr lang="en-US" altLang="ko-KR" dirty="0"/>
              <a:t>D1 ~ D2 : I</a:t>
            </a:r>
            <a:r>
              <a:rPr lang="en-US" altLang="ko-KR" baseline="30000" dirty="0"/>
              <a:t>2</a:t>
            </a:r>
            <a:r>
              <a:rPr lang="en-US" altLang="ko-KR" dirty="0"/>
              <a:t>C</a:t>
            </a:r>
            <a:r>
              <a:rPr lang="ko-KR" altLang="en-US" dirty="0"/>
              <a:t> 통신</a:t>
            </a:r>
            <a:endParaRPr lang="en-US" altLang="ko-KR" dirty="0"/>
          </a:p>
          <a:p>
            <a:pPr lvl="1"/>
            <a:r>
              <a:rPr lang="en-US" altLang="ko-KR" dirty="0"/>
              <a:t>D3, D5~D7 : SPI </a:t>
            </a:r>
            <a:r>
              <a:rPr lang="ko-KR" altLang="en-US" dirty="0"/>
              <a:t>통신</a:t>
            </a:r>
            <a:endParaRPr lang="en-US" altLang="ko-KR" dirty="0"/>
          </a:p>
          <a:p>
            <a:pPr lvl="1"/>
            <a:r>
              <a:rPr lang="en-US" altLang="ko-KR" dirty="0"/>
              <a:t>D4 : DHT11, LED</a:t>
            </a:r>
          </a:p>
          <a:p>
            <a:pPr lvl="1"/>
            <a:r>
              <a:rPr lang="en-US" altLang="ko-KR" dirty="0"/>
              <a:t>D8 : USER SWITCH</a:t>
            </a:r>
          </a:p>
          <a:p>
            <a:pPr marL="342900" lvl="1" indent="0">
              <a:buNone/>
            </a:pP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20</a:t>
            </a:fld>
            <a:endParaRPr lang="en-US" dirty="0"/>
          </a:p>
        </p:txBody>
      </p:sp>
      <p:graphicFrame>
        <p:nvGraphicFramePr>
          <p:cNvPr id="4" name="표 4">
            <a:extLst>
              <a:ext uri="{FF2B5EF4-FFF2-40B4-BE49-F238E27FC236}">
                <a16:creationId xmlns:a16="http://schemas.microsoft.com/office/drawing/2014/main" id="{D99E8A19-0537-46A4-B072-58A91A4DABC1}"/>
              </a:ext>
            </a:extLst>
          </p:cNvPr>
          <p:cNvGraphicFramePr>
            <a:graphicFrameLocks noGrp="1"/>
          </p:cNvGraphicFramePr>
          <p:nvPr/>
        </p:nvGraphicFramePr>
        <p:xfrm>
          <a:off x="4248869" y="2015951"/>
          <a:ext cx="4680520" cy="3048000"/>
        </p:xfrm>
        <a:graphic>
          <a:graphicData uri="http://schemas.openxmlformats.org/drawingml/2006/table">
            <a:tbl>
              <a:tblPr firstRow="1" bandRow="1">
                <a:tableStyleId>{5C22544A-7EE6-4342-B048-85BDC9FD1C3A}</a:tableStyleId>
              </a:tblPr>
              <a:tblGrid>
                <a:gridCol w="1296144">
                  <a:extLst>
                    <a:ext uri="{9D8B030D-6E8A-4147-A177-3AD203B41FA5}">
                      <a16:colId xmlns:a16="http://schemas.microsoft.com/office/drawing/2014/main" val="485857095"/>
                    </a:ext>
                  </a:extLst>
                </a:gridCol>
                <a:gridCol w="1080120">
                  <a:extLst>
                    <a:ext uri="{9D8B030D-6E8A-4147-A177-3AD203B41FA5}">
                      <a16:colId xmlns:a16="http://schemas.microsoft.com/office/drawing/2014/main" val="3779181476"/>
                    </a:ext>
                  </a:extLst>
                </a:gridCol>
                <a:gridCol w="2304256">
                  <a:extLst>
                    <a:ext uri="{9D8B030D-6E8A-4147-A177-3AD203B41FA5}">
                      <a16:colId xmlns:a16="http://schemas.microsoft.com/office/drawing/2014/main" val="2026473094"/>
                    </a:ext>
                  </a:extLst>
                </a:gridCol>
              </a:tblGrid>
              <a:tr h="269334">
                <a:tc>
                  <a:txBody>
                    <a:bodyPr/>
                    <a:lstStyle/>
                    <a:p>
                      <a:pPr algn="ctr" latinLnBrk="1"/>
                      <a:r>
                        <a:rPr lang="ko-KR" altLang="en-US" sz="1400" dirty="0"/>
                        <a:t>핀 이름</a:t>
                      </a:r>
                    </a:p>
                  </a:txBody>
                  <a:tcPr/>
                </a:tc>
                <a:tc>
                  <a:txBody>
                    <a:bodyPr/>
                    <a:lstStyle/>
                    <a:p>
                      <a:pPr algn="ctr" latinLnBrk="1"/>
                      <a:r>
                        <a:rPr lang="ko-KR" altLang="en-US" sz="1400" dirty="0"/>
                        <a:t>통신방식</a:t>
                      </a:r>
                    </a:p>
                  </a:txBody>
                  <a:tcPr/>
                </a:tc>
                <a:tc>
                  <a:txBody>
                    <a:bodyPr/>
                    <a:lstStyle/>
                    <a:p>
                      <a:pPr algn="ctr" latinLnBrk="1"/>
                      <a:r>
                        <a:rPr lang="ko-KR" altLang="en-US" sz="1400" dirty="0"/>
                        <a:t>연결소자</a:t>
                      </a:r>
                    </a:p>
                  </a:txBody>
                  <a:tcPr/>
                </a:tc>
                <a:extLst>
                  <a:ext uri="{0D108BD9-81ED-4DB2-BD59-A6C34878D82A}">
                    <a16:rowId xmlns:a16="http://schemas.microsoft.com/office/drawing/2014/main" val="1861532120"/>
                  </a:ext>
                </a:extLst>
              </a:tr>
              <a:tr h="269334">
                <a:tc>
                  <a:txBody>
                    <a:bodyPr/>
                    <a:lstStyle/>
                    <a:p>
                      <a:pPr latinLnBrk="1"/>
                      <a:r>
                        <a:rPr lang="en-US" altLang="ko-KR" sz="1200" dirty="0"/>
                        <a:t>A0</a:t>
                      </a:r>
                      <a:endParaRPr lang="ko-KR" altLang="en-US" sz="1200" dirty="0"/>
                    </a:p>
                  </a:txBody>
                  <a:tcPr/>
                </a:tc>
                <a:tc>
                  <a:txBody>
                    <a:bodyPr/>
                    <a:lstStyle/>
                    <a:p>
                      <a:pPr latinLnBrk="1"/>
                      <a:r>
                        <a:rPr lang="en-US" altLang="ko-KR" sz="1200" dirty="0"/>
                        <a:t>Analog Input</a:t>
                      </a:r>
                      <a:endParaRPr lang="ko-KR" altLang="en-US" sz="1200" dirty="0"/>
                    </a:p>
                  </a:txBody>
                  <a:tcPr/>
                </a:tc>
                <a:tc>
                  <a:txBody>
                    <a:bodyPr/>
                    <a:lstStyle/>
                    <a:p>
                      <a:pPr marL="0" marR="0" lvl="0" indent="0" algn="l" defTabSz="913755" rtl="0" eaLnBrk="1" fontAlgn="auto" latinLnBrk="1" hangingPunct="1">
                        <a:lnSpc>
                          <a:spcPct val="100000"/>
                        </a:lnSpc>
                        <a:spcBef>
                          <a:spcPts val="0"/>
                        </a:spcBef>
                        <a:spcAft>
                          <a:spcPts val="0"/>
                        </a:spcAft>
                        <a:buClrTx/>
                        <a:buSzTx/>
                        <a:buFontTx/>
                        <a:buNone/>
                        <a:tabLst/>
                        <a:defRPr/>
                      </a:pPr>
                      <a:r>
                        <a:rPr lang="en-US" altLang="ko-KR" sz="1200" dirty="0"/>
                        <a:t>Potentiometer</a:t>
                      </a:r>
                      <a:r>
                        <a:rPr lang="ko-KR" altLang="en-US" sz="1200" dirty="0"/>
                        <a:t> </a:t>
                      </a:r>
                      <a:r>
                        <a:rPr lang="en-US" altLang="ko-KR" sz="1200" dirty="0"/>
                        <a:t>(</a:t>
                      </a:r>
                      <a:r>
                        <a:rPr lang="ko-KR" altLang="en-US" sz="1200" dirty="0"/>
                        <a:t>가변저항</a:t>
                      </a:r>
                      <a:r>
                        <a:rPr lang="en-US" altLang="ko-KR" sz="1200" dirty="0"/>
                        <a:t>)</a:t>
                      </a:r>
                      <a:endParaRPr lang="ko-KR" altLang="en-US" sz="1200" dirty="0"/>
                    </a:p>
                  </a:txBody>
                  <a:tcPr/>
                </a:tc>
                <a:extLst>
                  <a:ext uri="{0D108BD9-81ED-4DB2-BD59-A6C34878D82A}">
                    <a16:rowId xmlns:a16="http://schemas.microsoft.com/office/drawing/2014/main" val="1970669443"/>
                  </a:ext>
                </a:extLst>
              </a:tr>
              <a:tr h="269334">
                <a:tc>
                  <a:txBody>
                    <a:bodyPr/>
                    <a:lstStyle/>
                    <a:p>
                      <a:pPr latinLnBrk="1"/>
                      <a:r>
                        <a:rPr lang="en-US" altLang="ko-KR" sz="1200" dirty="0"/>
                        <a:t>D0(GPIO16)</a:t>
                      </a:r>
                      <a:endParaRPr lang="ko-KR" altLang="en-US" sz="1200" dirty="0"/>
                    </a:p>
                  </a:txBody>
                  <a:tcPr/>
                </a:tc>
                <a:tc>
                  <a:txBody>
                    <a:bodyPr/>
                    <a:lstStyle/>
                    <a:p>
                      <a:pPr latinLnBrk="1"/>
                      <a:r>
                        <a:rPr lang="en-US" altLang="ko-KR" sz="1200"/>
                        <a:t>Digital I/O</a:t>
                      </a:r>
                      <a:endParaRPr lang="ko-KR" altLang="en-US" sz="1200" dirty="0"/>
                    </a:p>
                  </a:txBody>
                  <a:tcPr/>
                </a:tc>
                <a:tc>
                  <a:txBody>
                    <a:bodyPr/>
                    <a:lstStyle/>
                    <a:p>
                      <a:pPr latinLnBrk="1"/>
                      <a:r>
                        <a:rPr lang="en-US" altLang="ko-KR" sz="1200" dirty="0"/>
                        <a:t>LED</a:t>
                      </a:r>
                      <a:endParaRPr lang="ko-KR" altLang="en-US" sz="1200" dirty="0"/>
                    </a:p>
                  </a:txBody>
                  <a:tcPr/>
                </a:tc>
                <a:extLst>
                  <a:ext uri="{0D108BD9-81ED-4DB2-BD59-A6C34878D82A}">
                    <a16:rowId xmlns:a16="http://schemas.microsoft.com/office/drawing/2014/main" val="3592854173"/>
                  </a:ext>
                </a:extLst>
              </a:tr>
              <a:tr h="269334">
                <a:tc>
                  <a:txBody>
                    <a:bodyPr/>
                    <a:lstStyle/>
                    <a:p>
                      <a:pPr latinLnBrk="1"/>
                      <a:r>
                        <a:rPr lang="en-US" altLang="ko-KR" sz="1200" dirty="0">
                          <a:solidFill>
                            <a:schemeClr val="accent6">
                              <a:lumMod val="75000"/>
                            </a:schemeClr>
                          </a:solidFill>
                        </a:rPr>
                        <a:t>D1(GPIO5)</a:t>
                      </a:r>
                      <a:endParaRPr lang="ko-KR" altLang="en-US" sz="1200" dirty="0">
                        <a:solidFill>
                          <a:schemeClr val="accent6">
                            <a:lumMod val="75000"/>
                          </a:schemeClr>
                        </a:solidFill>
                      </a:endParaRPr>
                    </a:p>
                  </a:txBody>
                  <a:tcPr/>
                </a:tc>
                <a:tc>
                  <a:txBody>
                    <a:bodyPr/>
                    <a:lstStyle/>
                    <a:p>
                      <a:pPr latinLnBrk="1"/>
                      <a:r>
                        <a:rPr lang="en-US" altLang="ko-KR" sz="1200" dirty="0">
                          <a:solidFill>
                            <a:schemeClr val="accent6">
                              <a:lumMod val="75000"/>
                            </a:schemeClr>
                          </a:solidFill>
                        </a:rPr>
                        <a:t>I</a:t>
                      </a:r>
                      <a:r>
                        <a:rPr lang="en-US" altLang="ko-KR" sz="1200" baseline="30000" dirty="0">
                          <a:solidFill>
                            <a:schemeClr val="accent6">
                              <a:lumMod val="75000"/>
                            </a:schemeClr>
                          </a:solidFill>
                        </a:rPr>
                        <a:t>2</a:t>
                      </a:r>
                      <a:r>
                        <a:rPr lang="en-US" altLang="ko-KR" sz="1200" dirty="0">
                          <a:solidFill>
                            <a:schemeClr val="accent6">
                              <a:lumMod val="75000"/>
                            </a:schemeClr>
                          </a:solidFill>
                        </a:rPr>
                        <a:t>C - SCL</a:t>
                      </a:r>
                      <a:endParaRPr lang="ko-KR" altLang="en-US" sz="1200" dirty="0">
                        <a:solidFill>
                          <a:schemeClr val="accent6">
                            <a:lumMod val="75000"/>
                          </a:schemeClr>
                        </a:solidFill>
                      </a:endParaRPr>
                    </a:p>
                  </a:txBody>
                  <a:tcPr/>
                </a:tc>
                <a:tc rowSpan="2">
                  <a:txBody>
                    <a:bodyPr/>
                    <a:lstStyle/>
                    <a:p>
                      <a:pPr latinLnBrk="1"/>
                      <a:r>
                        <a:rPr lang="en-US" altLang="ko-KR" sz="1200" dirty="0"/>
                        <a:t>BH1750, LIS3DH</a:t>
                      </a:r>
                    </a:p>
                    <a:p>
                      <a:pPr latinLnBrk="1"/>
                      <a:r>
                        <a:rPr lang="en-US" altLang="ko-KR" sz="1200" dirty="0"/>
                        <a:t>ADS1015, OLED</a:t>
                      </a:r>
                      <a:endParaRPr lang="ko-KR" altLang="en-US" sz="1200" dirty="0"/>
                    </a:p>
                  </a:txBody>
                  <a:tcPr/>
                </a:tc>
                <a:extLst>
                  <a:ext uri="{0D108BD9-81ED-4DB2-BD59-A6C34878D82A}">
                    <a16:rowId xmlns:a16="http://schemas.microsoft.com/office/drawing/2014/main" val="3326573852"/>
                  </a:ext>
                </a:extLst>
              </a:tr>
              <a:tr h="269334">
                <a:tc>
                  <a:txBody>
                    <a:bodyPr/>
                    <a:lstStyle/>
                    <a:p>
                      <a:pPr latinLnBrk="1"/>
                      <a:r>
                        <a:rPr lang="en-US" altLang="ko-KR" sz="1200" dirty="0">
                          <a:solidFill>
                            <a:schemeClr val="accent6">
                              <a:lumMod val="75000"/>
                            </a:schemeClr>
                          </a:solidFill>
                        </a:rPr>
                        <a:t>D2(GPIO2)</a:t>
                      </a:r>
                      <a:endParaRPr lang="ko-KR" altLang="en-US" sz="1200" dirty="0">
                        <a:solidFill>
                          <a:schemeClr val="accent6">
                            <a:lumMod val="75000"/>
                          </a:schemeClr>
                        </a:solidFill>
                      </a:endParaRPr>
                    </a:p>
                  </a:txBody>
                  <a:tcPr/>
                </a:tc>
                <a:tc>
                  <a:txBody>
                    <a:bodyPr/>
                    <a:lstStyle/>
                    <a:p>
                      <a:pPr marL="0" marR="0" lvl="0" indent="0" algn="l" defTabSz="913755" rtl="0" eaLnBrk="1" fontAlgn="auto" latinLnBrk="1" hangingPunct="1">
                        <a:lnSpc>
                          <a:spcPct val="100000"/>
                        </a:lnSpc>
                        <a:spcBef>
                          <a:spcPts val="0"/>
                        </a:spcBef>
                        <a:spcAft>
                          <a:spcPts val="0"/>
                        </a:spcAft>
                        <a:buClrTx/>
                        <a:buSzTx/>
                        <a:buFontTx/>
                        <a:buNone/>
                        <a:tabLst/>
                        <a:defRPr/>
                      </a:pPr>
                      <a:r>
                        <a:rPr lang="en-US" altLang="ko-KR" sz="1200" dirty="0">
                          <a:solidFill>
                            <a:schemeClr val="accent6">
                              <a:lumMod val="75000"/>
                            </a:schemeClr>
                          </a:solidFill>
                        </a:rPr>
                        <a:t>I</a:t>
                      </a:r>
                      <a:r>
                        <a:rPr lang="en-US" altLang="ko-KR" sz="1200" baseline="30000" dirty="0">
                          <a:solidFill>
                            <a:schemeClr val="accent6">
                              <a:lumMod val="75000"/>
                            </a:schemeClr>
                          </a:solidFill>
                        </a:rPr>
                        <a:t>2</a:t>
                      </a:r>
                      <a:r>
                        <a:rPr lang="en-US" altLang="ko-KR" sz="1200" dirty="0">
                          <a:solidFill>
                            <a:schemeClr val="accent6">
                              <a:lumMod val="75000"/>
                            </a:schemeClr>
                          </a:solidFill>
                        </a:rPr>
                        <a:t>C - SDA</a:t>
                      </a:r>
                      <a:endParaRPr lang="ko-KR" altLang="en-US" sz="1200" dirty="0">
                        <a:solidFill>
                          <a:schemeClr val="accent6">
                            <a:lumMod val="75000"/>
                          </a:schemeClr>
                        </a:solidFill>
                      </a:endParaRPr>
                    </a:p>
                  </a:txBody>
                  <a:tcPr/>
                </a:tc>
                <a:tc vMerge="1">
                  <a:txBody>
                    <a:bodyPr/>
                    <a:lstStyle/>
                    <a:p>
                      <a:pPr latinLnBrk="1"/>
                      <a:endParaRPr lang="ko-KR" altLang="en-US" sz="1400" dirty="0"/>
                    </a:p>
                  </a:txBody>
                  <a:tcPr/>
                </a:tc>
                <a:extLst>
                  <a:ext uri="{0D108BD9-81ED-4DB2-BD59-A6C34878D82A}">
                    <a16:rowId xmlns:a16="http://schemas.microsoft.com/office/drawing/2014/main" val="2020201682"/>
                  </a:ext>
                </a:extLst>
              </a:tr>
              <a:tr h="269334">
                <a:tc>
                  <a:txBody>
                    <a:bodyPr/>
                    <a:lstStyle/>
                    <a:p>
                      <a:pPr latinLnBrk="1"/>
                      <a:r>
                        <a:rPr lang="en-US" altLang="ko-KR" sz="1200" dirty="0">
                          <a:solidFill>
                            <a:srgbClr val="00B050"/>
                          </a:solidFill>
                        </a:rPr>
                        <a:t>D3(GPIO0)</a:t>
                      </a:r>
                      <a:endParaRPr lang="ko-KR" altLang="en-US" sz="1200" dirty="0">
                        <a:solidFill>
                          <a:srgbClr val="00B050"/>
                        </a:solidFill>
                      </a:endParaRPr>
                    </a:p>
                  </a:txBody>
                  <a:tcPr/>
                </a:tc>
                <a:tc>
                  <a:txBody>
                    <a:bodyPr/>
                    <a:lstStyle/>
                    <a:p>
                      <a:pPr latinLnBrk="1"/>
                      <a:r>
                        <a:rPr lang="en-US" altLang="ko-KR" sz="1200" dirty="0">
                          <a:solidFill>
                            <a:srgbClr val="00B050"/>
                          </a:solidFill>
                        </a:rPr>
                        <a:t>SPI - CS</a:t>
                      </a:r>
                      <a:endParaRPr lang="ko-KR" altLang="en-US" sz="1200" dirty="0">
                        <a:solidFill>
                          <a:srgbClr val="00B050"/>
                        </a:solidFill>
                      </a:endParaRPr>
                    </a:p>
                  </a:txBody>
                  <a:tcPr/>
                </a:tc>
                <a:tc>
                  <a:txBody>
                    <a:bodyPr/>
                    <a:lstStyle/>
                    <a:p>
                      <a:pPr latinLnBrk="1"/>
                      <a:endParaRPr lang="ko-KR" altLang="en-US" sz="1200" dirty="0"/>
                    </a:p>
                  </a:txBody>
                  <a:tcPr/>
                </a:tc>
                <a:extLst>
                  <a:ext uri="{0D108BD9-81ED-4DB2-BD59-A6C34878D82A}">
                    <a16:rowId xmlns:a16="http://schemas.microsoft.com/office/drawing/2014/main" val="1799715668"/>
                  </a:ext>
                </a:extLst>
              </a:tr>
              <a:tr h="269334">
                <a:tc>
                  <a:txBody>
                    <a:bodyPr/>
                    <a:lstStyle/>
                    <a:p>
                      <a:pPr latinLnBrk="1"/>
                      <a:r>
                        <a:rPr lang="en-US" altLang="ko-KR" sz="1200" dirty="0"/>
                        <a:t>D4(GPIO2)</a:t>
                      </a:r>
                      <a:endParaRPr lang="ko-KR" altLang="en-US" sz="1200" dirty="0"/>
                    </a:p>
                  </a:txBody>
                  <a:tcPr/>
                </a:tc>
                <a:tc>
                  <a:txBody>
                    <a:bodyPr/>
                    <a:lstStyle/>
                    <a:p>
                      <a:pPr latinLnBrk="1"/>
                      <a:r>
                        <a:rPr lang="en-US" altLang="ko-KR" sz="1200" dirty="0"/>
                        <a:t>Digital IO</a:t>
                      </a:r>
                      <a:endParaRPr lang="ko-KR" altLang="en-US" sz="1200" dirty="0"/>
                    </a:p>
                  </a:txBody>
                  <a:tcPr/>
                </a:tc>
                <a:tc>
                  <a:txBody>
                    <a:bodyPr/>
                    <a:lstStyle/>
                    <a:p>
                      <a:pPr latinLnBrk="1"/>
                      <a:r>
                        <a:rPr lang="en-US" altLang="ko-KR" sz="1200" dirty="0"/>
                        <a:t>DHT11, LED</a:t>
                      </a:r>
                      <a:endParaRPr lang="ko-KR" altLang="en-US" sz="1200" dirty="0"/>
                    </a:p>
                  </a:txBody>
                  <a:tcPr/>
                </a:tc>
                <a:extLst>
                  <a:ext uri="{0D108BD9-81ED-4DB2-BD59-A6C34878D82A}">
                    <a16:rowId xmlns:a16="http://schemas.microsoft.com/office/drawing/2014/main" val="3028433491"/>
                  </a:ext>
                </a:extLst>
              </a:tr>
              <a:tr h="269334">
                <a:tc>
                  <a:txBody>
                    <a:bodyPr/>
                    <a:lstStyle/>
                    <a:p>
                      <a:pPr latinLnBrk="1"/>
                      <a:r>
                        <a:rPr lang="en-US" altLang="ko-KR" sz="1200" dirty="0">
                          <a:solidFill>
                            <a:srgbClr val="00B050"/>
                          </a:solidFill>
                        </a:rPr>
                        <a:t>D5(GPIO14)</a:t>
                      </a:r>
                      <a:endParaRPr lang="ko-KR" altLang="en-US" sz="1200" dirty="0">
                        <a:solidFill>
                          <a:srgbClr val="00B050"/>
                        </a:solidFill>
                      </a:endParaRPr>
                    </a:p>
                  </a:txBody>
                  <a:tcPr/>
                </a:tc>
                <a:tc>
                  <a:txBody>
                    <a:bodyPr/>
                    <a:lstStyle/>
                    <a:p>
                      <a:pPr latinLnBrk="1"/>
                      <a:r>
                        <a:rPr lang="en-US" altLang="ko-KR" sz="1200" dirty="0">
                          <a:solidFill>
                            <a:srgbClr val="00B050"/>
                          </a:solidFill>
                        </a:rPr>
                        <a:t>SPI - SCK</a:t>
                      </a:r>
                      <a:endParaRPr lang="ko-KR" altLang="en-US" sz="1200" dirty="0">
                        <a:solidFill>
                          <a:srgbClr val="00B050"/>
                        </a:solidFill>
                      </a:endParaRPr>
                    </a:p>
                  </a:txBody>
                  <a:tcPr/>
                </a:tc>
                <a:tc rowSpan="3">
                  <a:txBody>
                    <a:bodyPr/>
                    <a:lstStyle/>
                    <a:p>
                      <a:pPr latinLnBrk="1"/>
                      <a:r>
                        <a:rPr lang="en-US" altLang="ko-KR" sz="1200" dirty="0"/>
                        <a:t>microSD</a:t>
                      </a:r>
                      <a:endParaRPr lang="ko-KR" altLang="en-US" sz="1200" dirty="0"/>
                    </a:p>
                  </a:txBody>
                  <a:tcPr/>
                </a:tc>
                <a:extLst>
                  <a:ext uri="{0D108BD9-81ED-4DB2-BD59-A6C34878D82A}">
                    <a16:rowId xmlns:a16="http://schemas.microsoft.com/office/drawing/2014/main" val="3941250649"/>
                  </a:ext>
                </a:extLst>
              </a:tr>
              <a:tr h="269334">
                <a:tc>
                  <a:txBody>
                    <a:bodyPr/>
                    <a:lstStyle/>
                    <a:p>
                      <a:pPr latinLnBrk="1"/>
                      <a:r>
                        <a:rPr lang="en-US" altLang="ko-KR" sz="1200" dirty="0">
                          <a:solidFill>
                            <a:srgbClr val="00B050"/>
                          </a:solidFill>
                        </a:rPr>
                        <a:t>D6(GPIO12)</a:t>
                      </a:r>
                      <a:endParaRPr lang="ko-KR" altLang="en-US" sz="1200" dirty="0">
                        <a:solidFill>
                          <a:srgbClr val="00B050"/>
                        </a:solidFill>
                      </a:endParaRPr>
                    </a:p>
                  </a:txBody>
                  <a:tcPr/>
                </a:tc>
                <a:tc>
                  <a:txBody>
                    <a:bodyPr/>
                    <a:lstStyle/>
                    <a:p>
                      <a:pPr latinLnBrk="1"/>
                      <a:r>
                        <a:rPr lang="en-US" altLang="ko-KR" sz="1200" dirty="0">
                          <a:solidFill>
                            <a:srgbClr val="00B050"/>
                          </a:solidFill>
                        </a:rPr>
                        <a:t>SPI - MISO</a:t>
                      </a:r>
                      <a:endParaRPr lang="ko-KR" altLang="en-US" sz="1200" dirty="0">
                        <a:solidFill>
                          <a:srgbClr val="00B050"/>
                        </a:solidFill>
                      </a:endParaRPr>
                    </a:p>
                  </a:txBody>
                  <a:tcPr/>
                </a:tc>
                <a:tc vMerge="1">
                  <a:txBody>
                    <a:bodyPr/>
                    <a:lstStyle/>
                    <a:p>
                      <a:pPr latinLnBrk="1"/>
                      <a:endParaRPr lang="ko-KR" altLang="en-US" sz="1400" dirty="0"/>
                    </a:p>
                  </a:txBody>
                  <a:tcPr/>
                </a:tc>
                <a:extLst>
                  <a:ext uri="{0D108BD9-81ED-4DB2-BD59-A6C34878D82A}">
                    <a16:rowId xmlns:a16="http://schemas.microsoft.com/office/drawing/2014/main" val="2300969144"/>
                  </a:ext>
                </a:extLst>
              </a:tr>
              <a:tr h="269334">
                <a:tc>
                  <a:txBody>
                    <a:bodyPr/>
                    <a:lstStyle/>
                    <a:p>
                      <a:pPr latinLnBrk="1"/>
                      <a:r>
                        <a:rPr lang="en-US" altLang="ko-KR" sz="1200" dirty="0">
                          <a:solidFill>
                            <a:srgbClr val="00B050"/>
                          </a:solidFill>
                        </a:rPr>
                        <a:t>D7(GPIO13)</a:t>
                      </a:r>
                      <a:endParaRPr lang="ko-KR" altLang="en-US" sz="1200" dirty="0">
                        <a:solidFill>
                          <a:srgbClr val="00B050"/>
                        </a:solidFill>
                      </a:endParaRPr>
                    </a:p>
                  </a:txBody>
                  <a:tcPr/>
                </a:tc>
                <a:tc>
                  <a:txBody>
                    <a:bodyPr/>
                    <a:lstStyle/>
                    <a:p>
                      <a:pPr latinLnBrk="1"/>
                      <a:r>
                        <a:rPr lang="en-US" altLang="ko-KR" sz="1200" dirty="0">
                          <a:solidFill>
                            <a:srgbClr val="00B050"/>
                          </a:solidFill>
                        </a:rPr>
                        <a:t>SPI - MOSI</a:t>
                      </a:r>
                      <a:endParaRPr lang="ko-KR" altLang="en-US" sz="1200" dirty="0">
                        <a:solidFill>
                          <a:srgbClr val="00B050"/>
                        </a:solidFill>
                      </a:endParaRPr>
                    </a:p>
                  </a:txBody>
                  <a:tcPr/>
                </a:tc>
                <a:tc vMerge="1">
                  <a:txBody>
                    <a:bodyPr/>
                    <a:lstStyle/>
                    <a:p>
                      <a:pPr latinLnBrk="1"/>
                      <a:endParaRPr lang="ko-KR" altLang="en-US" sz="1400" dirty="0"/>
                    </a:p>
                  </a:txBody>
                  <a:tcPr/>
                </a:tc>
                <a:extLst>
                  <a:ext uri="{0D108BD9-81ED-4DB2-BD59-A6C34878D82A}">
                    <a16:rowId xmlns:a16="http://schemas.microsoft.com/office/drawing/2014/main" val="1264902578"/>
                  </a:ext>
                </a:extLst>
              </a:tr>
              <a:tr h="269334">
                <a:tc>
                  <a:txBody>
                    <a:bodyPr/>
                    <a:lstStyle/>
                    <a:p>
                      <a:pPr latinLnBrk="1"/>
                      <a:r>
                        <a:rPr lang="en-US" altLang="ko-KR" sz="1200" dirty="0"/>
                        <a:t>D8(GPIO15)</a:t>
                      </a:r>
                      <a:endParaRPr lang="ko-KR" altLang="en-US" sz="1200" dirty="0"/>
                    </a:p>
                  </a:txBody>
                  <a:tcPr/>
                </a:tc>
                <a:tc>
                  <a:txBody>
                    <a:bodyPr/>
                    <a:lstStyle/>
                    <a:p>
                      <a:pPr latinLnBrk="1"/>
                      <a:r>
                        <a:rPr lang="en-US" altLang="ko-KR" sz="1200" dirty="0"/>
                        <a:t>Digital I/O</a:t>
                      </a:r>
                      <a:endParaRPr lang="ko-KR" altLang="en-US" sz="1200" dirty="0"/>
                    </a:p>
                  </a:txBody>
                  <a:tcPr/>
                </a:tc>
                <a:tc>
                  <a:txBody>
                    <a:bodyPr/>
                    <a:lstStyle/>
                    <a:p>
                      <a:pPr latinLnBrk="1"/>
                      <a:r>
                        <a:rPr lang="en-US" altLang="ko-KR" sz="1200" dirty="0"/>
                        <a:t>USER Switch</a:t>
                      </a:r>
                      <a:endParaRPr lang="ko-KR" altLang="en-US" sz="1200" dirty="0"/>
                    </a:p>
                  </a:txBody>
                  <a:tcPr/>
                </a:tc>
                <a:extLst>
                  <a:ext uri="{0D108BD9-81ED-4DB2-BD59-A6C34878D82A}">
                    <a16:rowId xmlns:a16="http://schemas.microsoft.com/office/drawing/2014/main" val="2777976337"/>
                  </a:ext>
                </a:extLst>
              </a:tr>
            </a:tbl>
          </a:graphicData>
        </a:graphic>
      </p:graphicFrame>
    </p:spTree>
    <p:extLst>
      <p:ext uri="{BB962C8B-B14F-4D97-AF65-F5344CB8AC3E}">
        <p14:creationId xmlns:p14="http://schemas.microsoft.com/office/powerpoint/2010/main" val="13388564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DHT11</a:t>
            </a:r>
            <a:r>
              <a:rPr lang="ko-KR" altLang="en-US" dirty="0"/>
              <a:t>으로 부터 얻은 조도 값을 </a:t>
            </a:r>
            <a:r>
              <a:rPr lang="en-US" altLang="ko-KR" dirty="0"/>
              <a:t>Phi </a:t>
            </a:r>
            <a:r>
              <a:rPr lang="ko-KR" altLang="en-US" dirty="0"/>
              <a:t>보드가 </a:t>
            </a:r>
            <a:r>
              <a:rPr lang="en-US" altLang="ko-KR" dirty="0"/>
              <a:t>Publishing</a:t>
            </a:r>
          </a:p>
          <a:p>
            <a:pPr lvl="1"/>
            <a:r>
              <a:rPr lang="en-US" altLang="ko-KR" dirty="0"/>
              <a:t>Step 2. Phi </a:t>
            </a:r>
            <a:r>
              <a:rPr lang="ko-KR" altLang="en-US" dirty="0"/>
              <a:t>보드를 위한 코드 </a:t>
            </a:r>
            <a:r>
              <a:rPr lang="en-US" altLang="ko-KR" dirty="0"/>
              <a:t>(1/2)</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200</a:t>
            </a:fld>
            <a:endParaRPr lang="en-US" dirty="0"/>
          </a:p>
        </p:txBody>
      </p:sp>
      <p:sp>
        <p:nvSpPr>
          <p:cNvPr id="9" name="모서리가 둥근 직사각형 8">
            <a:extLst>
              <a:ext uri="{FF2B5EF4-FFF2-40B4-BE49-F238E27FC236}">
                <a16:creationId xmlns:a16="http://schemas.microsoft.com/office/drawing/2014/main" id="{46F72222-44FA-409A-BE08-15D9346F60DA}"/>
              </a:ext>
            </a:extLst>
          </p:cNvPr>
          <p:cNvSpPr/>
          <p:nvPr/>
        </p:nvSpPr>
        <p:spPr bwMode="auto">
          <a:xfrm>
            <a:off x="792485" y="1384056"/>
            <a:ext cx="4464496" cy="451797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a:solidFill>
                  <a:schemeClr val="bg1">
                    <a:lumMod val="65000"/>
                  </a:schemeClr>
                </a:solidFill>
                <a:latin typeface="맑은 고딕" pitchFamily="50" charset="-127"/>
                <a:ea typeface="맑은 고딕" pitchFamily="50" charset="-127"/>
              </a:rPr>
              <a:t>// Phi_Publish_DHT11.ino</a:t>
            </a:r>
          </a:p>
          <a:p>
            <a:pPr defTabSz="913755">
              <a:spcBef>
                <a:spcPts val="0"/>
              </a:spcBef>
              <a:buClr>
                <a:srgbClr val="506EA5"/>
              </a:buClr>
            </a:pPr>
            <a:r>
              <a:rPr lang="en-US" altLang="ko-KR" sz="1200" b="1" dirty="0">
                <a:latin typeface="맑은 고딕" pitchFamily="50" charset="-127"/>
                <a:ea typeface="맑은 고딕" pitchFamily="50" charset="-127"/>
              </a:rPr>
              <a:t>#include &lt;ESP8266WiFi.h&gt;</a:t>
            </a:r>
          </a:p>
          <a:p>
            <a:pPr defTabSz="913755">
              <a:spcBef>
                <a:spcPts val="0"/>
              </a:spcBef>
              <a:buClr>
                <a:srgbClr val="506EA5"/>
              </a:buClr>
            </a:pPr>
            <a:r>
              <a:rPr lang="en-US" altLang="ko-KR" sz="1200" b="1" dirty="0">
                <a:latin typeface="맑은 고딕" pitchFamily="50" charset="-127"/>
                <a:ea typeface="맑은 고딕" pitchFamily="50" charset="-127"/>
              </a:rPr>
              <a:t>#include &lt;</a:t>
            </a:r>
            <a:r>
              <a:rPr lang="en-US" altLang="ko-KR" sz="1200" b="1" dirty="0" err="1">
                <a:latin typeface="맑은 고딕" pitchFamily="50" charset="-127"/>
                <a:ea typeface="맑은 고딕" pitchFamily="50" charset="-127"/>
              </a:rPr>
              <a:t>PubSubClient.h</a:t>
            </a:r>
            <a:r>
              <a:rPr lang="en-US" altLang="ko-KR" sz="1200" b="1" dirty="0">
                <a:latin typeface="맑은 고딕" pitchFamily="50" charset="-127"/>
                <a:ea typeface="맑은 고딕" pitchFamily="50" charset="-127"/>
              </a:rPr>
              <a:t>&gt;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 DHT11 ------------------------</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#include "</a:t>
            </a:r>
            <a:r>
              <a:rPr lang="en-US" altLang="ko-KR" sz="1200" b="1" dirty="0" err="1">
                <a:solidFill>
                  <a:schemeClr val="accent6">
                    <a:lumMod val="75000"/>
                  </a:schemeClr>
                </a:solidFill>
                <a:latin typeface="맑은 고딕" pitchFamily="50" charset="-127"/>
                <a:ea typeface="맑은 고딕" pitchFamily="50" charset="-127"/>
              </a:rPr>
              <a:t>DHT.h</a:t>
            </a:r>
            <a:r>
              <a:rPr lang="en-US" altLang="ko-KR" sz="1200" b="1" dirty="0">
                <a:solidFill>
                  <a:schemeClr val="accent6">
                    <a:lumMod val="75000"/>
                  </a:schemeClr>
                </a:solidFill>
                <a:latin typeface="맑은 고딕" pitchFamily="50" charset="-127"/>
                <a:ea typeface="맑은 고딕" pitchFamily="50" charset="-127"/>
              </a:rPr>
              <a:t>"</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#define DHTPIN D4     </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#define DHTTYPE DHT11</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DHT </a:t>
            </a:r>
            <a:r>
              <a:rPr lang="en-US" altLang="ko-KR" sz="1200" b="1" dirty="0" err="1">
                <a:solidFill>
                  <a:schemeClr val="accent6">
                    <a:lumMod val="75000"/>
                  </a:schemeClr>
                </a:solidFill>
                <a:latin typeface="맑은 고딕" pitchFamily="50" charset="-127"/>
                <a:ea typeface="맑은 고딕" pitchFamily="50" charset="-127"/>
              </a:rPr>
              <a:t>dht</a:t>
            </a:r>
            <a:r>
              <a:rPr lang="en-US" altLang="ko-KR" sz="1200" b="1" dirty="0">
                <a:solidFill>
                  <a:schemeClr val="accent6">
                    <a:lumMod val="75000"/>
                  </a:schemeClr>
                </a:solidFill>
                <a:latin typeface="맑은 고딕" pitchFamily="50" charset="-127"/>
                <a:ea typeface="맑은 고딕" pitchFamily="50" charset="-127"/>
              </a:rPr>
              <a:t>(DHTPIN, DHTTYPE);</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ssid</a:t>
            </a:r>
            <a:r>
              <a:rPr lang="en-US" altLang="ko-KR" sz="1200" b="1" dirty="0">
                <a:latin typeface="맑은 고딕" pitchFamily="50" charset="-127"/>
                <a:ea typeface="맑은 고딕" pitchFamily="50" charset="-127"/>
              </a:rPr>
              <a:t> = "RiatechChief_2G";</a:t>
            </a:r>
          </a:p>
          <a:p>
            <a:pPr defTabSz="913755">
              <a:spcBef>
                <a:spcPts val="0"/>
              </a:spcBef>
              <a:buClr>
                <a:srgbClr val="506EA5"/>
              </a:buClr>
            </a:pPr>
            <a:r>
              <a:rPr lang="en-US" altLang="ko-KR" sz="1200" b="1" dirty="0">
                <a:latin typeface="맑은 고딕" pitchFamily="50" charset="-127"/>
                <a:ea typeface="맑은 고딕" pitchFamily="50" charset="-127"/>
              </a:rPr>
              <a:t>const char* password = "12345678";</a:t>
            </a:r>
          </a:p>
          <a:p>
            <a:pPr defTabSz="913755">
              <a:spcBef>
                <a:spcPts val="0"/>
              </a:spcBef>
              <a:buClr>
                <a:srgbClr val="506EA5"/>
              </a:buClr>
            </a:pPr>
            <a:endParaRPr lang="en-US" altLang="ko-KR" sz="1200" b="1" dirty="0">
              <a:latin typeface="맑은 고딕" pitchFamily="50" charset="-127"/>
              <a:ea typeface="맑은 고딕" pitchFamily="50" charset="-127"/>
            </a:endParaRPr>
          </a:p>
          <a:p>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userId</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phirippa</a:t>
            </a:r>
            <a:r>
              <a:rPr lang="en-US" altLang="ko-KR" sz="1200" b="1" dirty="0">
                <a:latin typeface="맑은 고딕" pitchFamily="50" charset="-127"/>
                <a:ea typeface="맑은 고딕" pitchFamily="50" charset="-127"/>
              </a:rPr>
              <a:t>";</a:t>
            </a:r>
          </a:p>
          <a:p>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userPw</a:t>
            </a:r>
            <a:r>
              <a:rPr lang="en-US" altLang="ko-KR" sz="1200" b="1" dirty="0">
                <a:latin typeface="맑은 고딕" pitchFamily="50" charset="-127"/>
                <a:ea typeface="맑은 고딕" pitchFamily="50" charset="-127"/>
              </a:rPr>
              <a:t> = "1234";</a:t>
            </a:r>
          </a:p>
          <a:p>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clientId</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userId</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char *</a:t>
            </a:r>
            <a:r>
              <a:rPr lang="en-US" altLang="ko-KR" sz="1200" b="1" dirty="0" err="1">
                <a:solidFill>
                  <a:schemeClr val="accent6">
                    <a:lumMod val="75000"/>
                  </a:schemeClr>
                </a:solidFill>
                <a:latin typeface="맑은 고딕" pitchFamily="50" charset="-127"/>
                <a:ea typeface="맑은 고딕" pitchFamily="50" charset="-127"/>
              </a:rPr>
              <a:t>topic_t</a:t>
            </a:r>
            <a:r>
              <a:rPr lang="en-US" altLang="ko-KR" sz="1200" b="1" dirty="0">
                <a:solidFill>
                  <a:schemeClr val="accent6">
                    <a:lumMod val="75000"/>
                  </a:schemeClr>
                </a:solidFill>
                <a:latin typeface="맑은 고딕" pitchFamily="50" charset="-127"/>
                <a:ea typeface="맑은 고딕" pitchFamily="50" charset="-127"/>
              </a:rPr>
              <a:t> = “Sensors/</a:t>
            </a:r>
            <a:r>
              <a:rPr lang="en-US" altLang="ko-KR" sz="1200" b="1" dirty="0" err="1">
                <a:solidFill>
                  <a:schemeClr val="accent6">
                    <a:lumMod val="75000"/>
                  </a:schemeClr>
                </a:solidFill>
                <a:latin typeface="맑은 고딕" pitchFamily="50" charset="-127"/>
                <a:ea typeface="맑은 고딕" pitchFamily="50" charset="-127"/>
              </a:rPr>
              <a:t>MyOffice</a:t>
            </a:r>
            <a:r>
              <a:rPr lang="en-US" altLang="ko-KR" sz="1200" b="1" dirty="0">
                <a:solidFill>
                  <a:schemeClr val="accent6">
                    <a:lumMod val="75000"/>
                  </a:schemeClr>
                </a:solidFill>
                <a:latin typeface="맑은 고딕" pitchFamily="50" charset="-127"/>
                <a:ea typeface="맑은 고딕" pitchFamily="50" charset="-127"/>
              </a:rPr>
              <a:t>/Indoor/Temp";</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char *</a:t>
            </a:r>
            <a:r>
              <a:rPr lang="en-US" altLang="ko-KR" sz="1200" b="1" dirty="0" err="1">
                <a:solidFill>
                  <a:schemeClr val="accent6">
                    <a:lumMod val="75000"/>
                  </a:schemeClr>
                </a:solidFill>
                <a:latin typeface="맑은 고딕" pitchFamily="50" charset="-127"/>
                <a:ea typeface="맑은 고딕" pitchFamily="50" charset="-127"/>
              </a:rPr>
              <a:t>topic_h</a:t>
            </a:r>
            <a:r>
              <a:rPr lang="en-US" altLang="ko-KR" sz="1200" b="1" dirty="0">
                <a:solidFill>
                  <a:schemeClr val="accent6">
                    <a:lumMod val="75000"/>
                  </a:schemeClr>
                </a:solidFill>
                <a:latin typeface="맑은 고딕" pitchFamily="50" charset="-127"/>
                <a:ea typeface="맑은 고딕" pitchFamily="50" charset="-127"/>
              </a:rPr>
              <a:t> = “Sensors/</a:t>
            </a:r>
            <a:r>
              <a:rPr lang="en-US" altLang="ko-KR" sz="1200" b="1" dirty="0" err="1">
                <a:solidFill>
                  <a:schemeClr val="accent6">
                    <a:lumMod val="75000"/>
                  </a:schemeClr>
                </a:solidFill>
                <a:latin typeface="맑은 고딕" pitchFamily="50" charset="-127"/>
                <a:ea typeface="맑은 고딕" pitchFamily="50" charset="-127"/>
              </a:rPr>
              <a:t>MyOffice</a:t>
            </a:r>
            <a:r>
              <a:rPr lang="en-US" altLang="ko-KR" sz="1200" b="1" dirty="0">
                <a:solidFill>
                  <a:schemeClr val="accent6">
                    <a:lumMod val="75000"/>
                  </a:schemeClr>
                </a:solidFill>
                <a:latin typeface="맑은 고딕" pitchFamily="50" charset="-127"/>
                <a:ea typeface="맑은 고딕" pitchFamily="50" charset="-127"/>
              </a:rPr>
              <a:t>/Indoor/</a:t>
            </a:r>
            <a:r>
              <a:rPr lang="en-US" altLang="ko-KR" sz="1200" b="1" dirty="0" err="1">
                <a:solidFill>
                  <a:schemeClr val="accent6">
                    <a:lumMod val="75000"/>
                  </a:schemeClr>
                </a:solidFill>
                <a:latin typeface="맑은 고딕" pitchFamily="50" charset="-127"/>
                <a:ea typeface="맑은 고딕" pitchFamily="50" charset="-127"/>
              </a:rPr>
              <a:t>Humi</a:t>
            </a:r>
            <a:r>
              <a:rPr lang="en-US" altLang="ko-KR" sz="1200" b="1" dirty="0">
                <a:solidFill>
                  <a:schemeClr val="accent6">
                    <a:lumMod val="75000"/>
                  </a:schemeClr>
                </a:solidFill>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char* server = "192.168.1.12"; </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err="1">
                <a:latin typeface="맑은 고딕" pitchFamily="50" charset="-127"/>
                <a:ea typeface="맑은 고딕" pitchFamily="50" charset="-127"/>
              </a:rPr>
              <a:t>WiFiClient</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wifiClient</a:t>
            </a: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err="1">
                <a:latin typeface="맑은 고딕" pitchFamily="50" charset="-127"/>
                <a:ea typeface="맑은 고딕" pitchFamily="50" charset="-127"/>
              </a:rPr>
              <a:t>PubSubClient</a:t>
            </a:r>
            <a:r>
              <a:rPr lang="en-US" altLang="ko-KR" sz="1200" b="1" dirty="0">
                <a:latin typeface="맑은 고딕" pitchFamily="50" charset="-127"/>
                <a:ea typeface="맑은 고딕" pitchFamily="50" charset="-127"/>
              </a:rPr>
              <a:t> client(server, 1883, </a:t>
            </a:r>
            <a:r>
              <a:rPr lang="en-US" altLang="ko-KR" sz="1200" b="1" dirty="0" err="1">
                <a:latin typeface="맑은 고딕" pitchFamily="50" charset="-127"/>
                <a:ea typeface="맑은 고딕" pitchFamily="50" charset="-127"/>
              </a:rPr>
              <a:t>wifiClient</a:t>
            </a:r>
            <a:r>
              <a:rPr lang="en-US" altLang="ko-KR" sz="1200" b="1" dirty="0">
                <a:latin typeface="맑은 고딕" pitchFamily="50" charset="-127"/>
                <a:ea typeface="맑은 고딕" pitchFamily="50" charset="-127"/>
              </a:rPr>
              <a:t>);</a:t>
            </a:r>
          </a:p>
        </p:txBody>
      </p:sp>
      <p:sp>
        <p:nvSpPr>
          <p:cNvPr id="10" name="모서리가 둥근 직사각형 8">
            <a:extLst>
              <a:ext uri="{FF2B5EF4-FFF2-40B4-BE49-F238E27FC236}">
                <a16:creationId xmlns:a16="http://schemas.microsoft.com/office/drawing/2014/main" id="{5CEE44CC-EAD0-456C-8869-C1F6FE6E0CBA}"/>
              </a:ext>
            </a:extLst>
          </p:cNvPr>
          <p:cNvSpPr/>
          <p:nvPr/>
        </p:nvSpPr>
        <p:spPr bwMode="auto">
          <a:xfrm>
            <a:off x="5400997" y="1384056"/>
            <a:ext cx="4464496" cy="451797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a:latin typeface="맑은 고딕" pitchFamily="50" charset="-127"/>
                <a:ea typeface="맑은 고딕" pitchFamily="50" charset="-127"/>
              </a:rPr>
              <a:t>void setup()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Serial.begin</a:t>
            </a:r>
            <a:r>
              <a:rPr lang="en-US" altLang="ko-KR" sz="1200" b="1" dirty="0">
                <a:latin typeface="맑은 고딕" pitchFamily="50" charset="-127"/>
                <a:ea typeface="맑은 고딕" pitchFamily="50" charset="-127"/>
              </a:rPr>
              <a:t>(9600);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nConnecting</a:t>
            </a:r>
            <a:r>
              <a:rPr lang="en-US" altLang="ko-KR" sz="1200" b="1" dirty="0">
                <a:latin typeface="맑은 고딕" pitchFamily="50" charset="-127"/>
                <a:ea typeface="맑은 고딕" pitchFamily="50" charset="-127"/>
              </a:rPr>
              <a:t> to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ssid</a:t>
            </a:r>
            <a:r>
              <a:rPr lang="en-US" altLang="ko-KR" sz="1200" b="1" dirty="0">
                <a:latin typeface="맑은 고딕" pitchFamily="50" charset="-127"/>
                <a:ea typeface="맑은 고딕" pitchFamily="50" charset="-127"/>
              </a:rPr>
              <a: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WiFi.begin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ssid</a:t>
            </a:r>
            <a:r>
              <a:rPr lang="en-US" altLang="ko-KR" sz="1200" b="1" dirty="0">
                <a:latin typeface="맑은 고딕" pitchFamily="50" charset="-127"/>
                <a:ea typeface="맑은 고딕" pitchFamily="50" charset="-127"/>
              </a:rPr>
              <a:t>, password);</a:t>
            </a:r>
          </a:p>
          <a:p>
            <a:pPr defTabSz="913755">
              <a:spcBef>
                <a:spcPts val="0"/>
              </a:spcBef>
              <a:buClr>
                <a:srgbClr val="506EA5"/>
              </a:buClr>
            </a:pPr>
            <a:r>
              <a:rPr lang="en-US" altLang="ko-KR" sz="1200" b="1" dirty="0">
                <a:latin typeface="맑은 고딕" pitchFamily="50" charset="-127"/>
                <a:ea typeface="맑은 고딕" pitchFamily="50" charset="-127"/>
              </a:rPr>
              <a:t>  while (</a:t>
            </a:r>
            <a:r>
              <a:rPr lang="en-US" altLang="ko-KR" sz="1200" b="1" dirty="0" err="1">
                <a:latin typeface="맑은 고딕" pitchFamily="50" charset="-127"/>
                <a:ea typeface="맑은 고딕" pitchFamily="50" charset="-127"/>
              </a:rPr>
              <a:t>WiFi.status</a:t>
            </a:r>
            <a:r>
              <a:rPr lang="en-US" altLang="ko-KR" sz="1200" b="1" dirty="0">
                <a:latin typeface="맑은 고딕" pitchFamily="50" charset="-127"/>
                <a:ea typeface="맑은 고딕" pitchFamily="50" charset="-127"/>
              </a:rPr>
              <a:t>() != WL_CONNECTED)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delay(1000);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nWiFi</a:t>
            </a:r>
            <a:r>
              <a:rPr lang="en-US" altLang="ko-KR" sz="1200" b="1" dirty="0">
                <a:latin typeface="맑은 고딕" pitchFamily="50" charset="-127"/>
                <a:ea typeface="맑은 고딕" pitchFamily="50" charset="-127"/>
              </a:rPr>
              <a:t> Connected");</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("Connecting to broker");</a:t>
            </a:r>
          </a:p>
          <a:p>
            <a:pPr defTabSz="913755">
              <a:spcBef>
                <a:spcPts val="0"/>
              </a:spcBef>
              <a:buClr>
                <a:srgbClr val="506EA5"/>
              </a:buClr>
            </a:pPr>
            <a:r>
              <a:rPr lang="en-US" altLang="ko-KR" sz="1200" b="1" dirty="0">
                <a:latin typeface="맑은 고딕" pitchFamily="50" charset="-127"/>
                <a:ea typeface="맑은 고딕" pitchFamily="50" charset="-127"/>
              </a:rPr>
              <a:t>  while ( !</a:t>
            </a:r>
            <a:r>
              <a:rPr lang="en-US" altLang="ko-KR" sz="1200" b="1" dirty="0" err="1">
                <a:latin typeface="맑은 고딕" pitchFamily="50" charset="-127"/>
                <a:ea typeface="맑은 고딕" pitchFamily="50" charset="-127"/>
              </a:rPr>
              <a:t>client.connect</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clientId</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userId</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userPw</a:t>
            </a:r>
            <a:r>
              <a:rPr lang="en-US" altLang="ko-KR" sz="1200" b="1" dirty="0">
                <a:latin typeface="맑은 고딕" pitchFamily="50" charset="-127"/>
                <a:ea typeface="맑은 고딕" pitchFamily="50" charset="-127"/>
              </a:rPr>
              <a:t>) ){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delay(1000);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nConnected</a:t>
            </a:r>
            <a:r>
              <a:rPr lang="en-US" altLang="ko-KR" sz="1200" b="1" dirty="0">
                <a:latin typeface="맑은 고딕" pitchFamily="50" charset="-127"/>
                <a:ea typeface="맑은 고딕" pitchFamily="50" charset="-127"/>
              </a:rPr>
              <a:t> to broker");</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  </a:t>
            </a:r>
            <a:r>
              <a:rPr lang="en-US" altLang="ko-KR" sz="1200" b="1" dirty="0" err="1">
                <a:solidFill>
                  <a:schemeClr val="accent6">
                    <a:lumMod val="75000"/>
                  </a:schemeClr>
                </a:solidFill>
                <a:latin typeface="맑은 고딕" pitchFamily="50" charset="-127"/>
                <a:ea typeface="맑은 고딕" pitchFamily="50" charset="-127"/>
              </a:rPr>
              <a:t>dht.begin</a:t>
            </a:r>
            <a:r>
              <a:rPr lang="en-US" altLang="ko-KR" sz="1200" b="1" dirty="0">
                <a:solidFill>
                  <a:schemeClr val="accent6">
                    <a:lumMod val="75000"/>
                  </a:schemeClr>
                </a:solidFill>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a:t>
            </a:r>
          </a:p>
        </p:txBody>
      </p:sp>
    </p:spTree>
    <p:extLst>
      <p:ext uri="{BB962C8B-B14F-4D97-AF65-F5344CB8AC3E}">
        <p14:creationId xmlns:p14="http://schemas.microsoft.com/office/powerpoint/2010/main" val="306062361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DHT11</a:t>
            </a:r>
            <a:r>
              <a:rPr lang="ko-KR" altLang="en-US" dirty="0"/>
              <a:t>으로 부터 얻은 조도 값을 </a:t>
            </a:r>
            <a:r>
              <a:rPr lang="en-US" altLang="ko-KR" dirty="0"/>
              <a:t>Phi </a:t>
            </a:r>
            <a:r>
              <a:rPr lang="ko-KR" altLang="en-US" dirty="0"/>
              <a:t>보드가 </a:t>
            </a:r>
            <a:r>
              <a:rPr lang="en-US" altLang="ko-KR" dirty="0"/>
              <a:t>Publishing</a:t>
            </a:r>
          </a:p>
          <a:p>
            <a:pPr lvl="1"/>
            <a:r>
              <a:rPr lang="en-US" altLang="ko-KR" dirty="0"/>
              <a:t>Step 2. Phi </a:t>
            </a:r>
            <a:r>
              <a:rPr lang="ko-KR" altLang="en-US" dirty="0"/>
              <a:t>보드를 위한 코드 </a:t>
            </a:r>
            <a:r>
              <a:rPr lang="en-US" altLang="ko-KR" dirty="0"/>
              <a:t>(2/2)</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201</a:t>
            </a:fld>
            <a:endParaRPr lang="en-US" dirty="0"/>
          </a:p>
        </p:txBody>
      </p:sp>
      <p:sp>
        <p:nvSpPr>
          <p:cNvPr id="10" name="모서리가 둥근 직사각형 8">
            <a:extLst>
              <a:ext uri="{FF2B5EF4-FFF2-40B4-BE49-F238E27FC236}">
                <a16:creationId xmlns:a16="http://schemas.microsoft.com/office/drawing/2014/main" id="{5CEE44CC-EAD0-456C-8869-C1F6FE6E0CBA}"/>
              </a:ext>
            </a:extLst>
          </p:cNvPr>
          <p:cNvSpPr/>
          <p:nvPr/>
        </p:nvSpPr>
        <p:spPr bwMode="auto">
          <a:xfrm>
            <a:off x="3528789" y="1511895"/>
            <a:ext cx="4464496" cy="4016271"/>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a:latin typeface="맑은 고딕" pitchFamily="50" charset="-127"/>
                <a:ea typeface="맑은 고딕" pitchFamily="50" charset="-127"/>
              </a:rPr>
              <a:t>void loop() {</a:t>
            </a:r>
          </a:p>
          <a:p>
            <a:pPr defTabSz="913755">
              <a:spcBef>
                <a:spcPts val="0"/>
              </a:spcBef>
              <a:buClr>
                <a:srgbClr val="506EA5"/>
              </a:buClr>
            </a:pPr>
            <a:r>
              <a:rPr lang="en-US" altLang="ko-KR" sz="1200" b="1" dirty="0">
                <a:latin typeface="맑은 고딕" pitchFamily="50" charset="-127"/>
                <a:ea typeface="맑은 고딕" pitchFamily="50" charset="-127"/>
              </a:rPr>
              <a:t>  char </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[20];</a:t>
            </a:r>
          </a:p>
          <a:p>
            <a:pPr defTabSz="913755">
              <a:spcBef>
                <a:spcPts val="0"/>
              </a:spcBef>
              <a:buClr>
                <a:srgbClr val="506EA5"/>
              </a:buClr>
            </a:pPr>
            <a:r>
              <a:rPr lang="en-US" altLang="ko-KR" sz="1200" b="1" dirty="0">
                <a:latin typeface="맑은 고딕" pitchFamily="50" charset="-127"/>
                <a:ea typeface="맑은 고딕" pitchFamily="50" charset="-127"/>
              </a:rPr>
              <a:t>  float h = </a:t>
            </a:r>
            <a:r>
              <a:rPr lang="en-US" altLang="ko-KR" sz="1200" b="1" dirty="0" err="1">
                <a:latin typeface="맑은 고딕" pitchFamily="50" charset="-127"/>
                <a:ea typeface="맑은 고딕" pitchFamily="50" charset="-127"/>
              </a:rPr>
              <a:t>dht.readHumidity</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float t = </a:t>
            </a:r>
            <a:r>
              <a:rPr lang="en-US" altLang="ko-KR" sz="1200" b="1" dirty="0" err="1">
                <a:latin typeface="맑은 고딕" pitchFamily="50" charset="-127"/>
                <a:ea typeface="맑은 고딕" pitchFamily="50" charset="-127"/>
              </a:rPr>
              <a:t>dht.readTemperature</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if (</a:t>
            </a:r>
            <a:r>
              <a:rPr lang="en-US" altLang="ko-KR" sz="1200" b="1" dirty="0" err="1">
                <a:latin typeface="맑은 고딕" pitchFamily="50" charset="-127"/>
                <a:ea typeface="맑은 고딕" pitchFamily="50" charset="-127"/>
              </a:rPr>
              <a:t>isnan</a:t>
            </a:r>
            <a:r>
              <a:rPr lang="en-US" altLang="ko-KR" sz="1200" b="1" dirty="0">
                <a:latin typeface="맑은 고딕" pitchFamily="50" charset="-127"/>
                <a:ea typeface="맑은 고딕" pitchFamily="50" charset="-127"/>
              </a:rPr>
              <a:t>(h) || </a:t>
            </a:r>
            <a:r>
              <a:rPr lang="en-US" altLang="ko-KR" sz="1200" b="1" dirty="0" err="1">
                <a:latin typeface="맑은 고딕" pitchFamily="50" charset="-127"/>
                <a:ea typeface="맑은 고딕" pitchFamily="50" charset="-127"/>
              </a:rPr>
              <a:t>isnan</a:t>
            </a:r>
            <a:r>
              <a:rPr lang="en-US" altLang="ko-KR" sz="1200" b="1" dirty="0">
                <a:latin typeface="맑은 고딕" pitchFamily="50" charset="-127"/>
                <a:ea typeface="맑은 고딕" pitchFamily="50" charset="-127"/>
              </a:rPr>
              <a:t>(t) )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("Failed to read from DHT sensor!");</a:t>
            </a:r>
          </a:p>
          <a:p>
            <a:pPr defTabSz="913755">
              <a:spcBef>
                <a:spcPts val="0"/>
              </a:spcBef>
              <a:buClr>
                <a:srgbClr val="506EA5"/>
              </a:buClr>
            </a:pPr>
            <a:r>
              <a:rPr lang="en-US" altLang="ko-KR" sz="1200" b="1" dirty="0">
                <a:latin typeface="맑은 고딕" pitchFamily="50" charset="-127"/>
                <a:ea typeface="맑은 고딕" pitchFamily="50" charset="-127"/>
              </a:rPr>
              <a:t>    return;</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String str = String(h);</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str.toCharArray</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str.length</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client.publish</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topic_h</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(String(</a:t>
            </a:r>
            <a:r>
              <a:rPr lang="en-US" altLang="ko-KR" sz="1200" b="1" dirty="0" err="1">
                <a:latin typeface="맑은 고딕" pitchFamily="50" charset="-127"/>
                <a:ea typeface="맑은 고딕" pitchFamily="50" charset="-127"/>
              </a:rPr>
              <a:t>topic_h</a:t>
            </a:r>
            <a:r>
              <a:rPr lang="en-US" altLang="ko-KR" sz="1200" b="1" dirty="0">
                <a:latin typeface="맑은 고딕" pitchFamily="50" charset="-127"/>
                <a:ea typeface="맑은 고딕" pitchFamily="50" charset="-127"/>
              </a:rPr>
              <a:t>) + " : " + </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str = String(t);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str.toCharArray</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str.length</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client.publish</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topic_t</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(String(</a:t>
            </a:r>
            <a:r>
              <a:rPr lang="en-US" altLang="ko-KR" sz="1200" b="1" dirty="0" err="1">
                <a:latin typeface="맑은 고딕" pitchFamily="50" charset="-127"/>
                <a:ea typeface="맑은 고딕" pitchFamily="50" charset="-127"/>
              </a:rPr>
              <a:t>topic_t</a:t>
            </a:r>
            <a:r>
              <a:rPr lang="en-US" altLang="ko-KR" sz="1200" b="1" dirty="0">
                <a:latin typeface="맑은 고딕" pitchFamily="50" charset="-127"/>
                <a:ea typeface="맑은 고딕" pitchFamily="50" charset="-127"/>
              </a:rPr>
              <a:t>)  + " : " + </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delay(2000);</a:t>
            </a:r>
          </a:p>
          <a:p>
            <a:pPr defTabSz="913755">
              <a:spcBef>
                <a:spcPts val="0"/>
              </a:spcBef>
              <a:buClr>
                <a:srgbClr val="506EA5"/>
              </a:buClr>
            </a:pPr>
            <a:r>
              <a:rPr lang="en-US" altLang="ko-KR" sz="1200" b="1" dirty="0">
                <a:latin typeface="맑은 고딕" pitchFamily="50" charset="-127"/>
                <a:ea typeface="맑은 고딕" pitchFamily="50" charset="-127"/>
              </a:rPr>
              <a:t>}</a:t>
            </a:r>
          </a:p>
        </p:txBody>
      </p:sp>
    </p:spTree>
    <p:extLst>
      <p:ext uri="{BB962C8B-B14F-4D97-AF65-F5344CB8AC3E}">
        <p14:creationId xmlns:p14="http://schemas.microsoft.com/office/powerpoint/2010/main" val="38606089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10116000" cy="1745730"/>
          </a:xfrm>
        </p:spPr>
        <p:txBody>
          <a:bodyPr/>
          <a:lstStyle/>
          <a:p>
            <a:r>
              <a:rPr lang="en-US" altLang="ko-KR" dirty="0"/>
              <a:t>DHT11</a:t>
            </a:r>
            <a:r>
              <a:rPr lang="ko-KR" altLang="en-US" dirty="0"/>
              <a:t>으로 부터 얻은 조도 값을 </a:t>
            </a:r>
            <a:r>
              <a:rPr lang="en-US" altLang="ko-KR" dirty="0"/>
              <a:t>Phi </a:t>
            </a:r>
            <a:r>
              <a:rPr lang="ko-KR" altLang="en-US" dirty="0"/>
              <a:t>보드가 </a:t>
            </a:r>
            <a:r>
              <a:rPr lang="en-US" altLang="ko-KR" dirty="0"/>
              <a:t>Publishing</a:t>
            </a:r>
          </a:p>
          <a:p>
            <a:pPr lvl="1"/>
            <a:r>
              <a:rPr lang="en-US" altLang="ko-KR" dirty="0"/>
              <a:t>Step 3. </a:t>
            </a:r>
            <a:r>
              <a:rPr lang="ko-KR" altLang="en-US" dirty="0"/>
              <a:t>동작 확인</a:t>
            </a:r>
            <a:endParaRPr lang="en-US" altLang="ko-KR" dirty="0"/>
          </a:p>
          <a:p>
            <a:pPr lvl="2"/>
            <a:r>
              <a:rPr lang="en-US" altLang="ko-KR" dirty="0"/>
              <a:t>Phi </a:t>
            </a:r>
            <a:r>
              <a:rPr lang="ko-KR" altLang="en-US" dirty="0"/>
              <a:t>보드가 온도 값과 습도 값을 </a:t>
            </a:r>
            <a:r>
              <a:rPr lang="en-US" altLang="ko-KR" dirty="0"/>
              <a:t>Sensors/</a:t>
            </a:r>
            <a:r>
              <a:rPr lang="en-US" altLang="ko-KR" dirty="0" err="1"/>
              <a:t>MyOffice</a:t>
            </a:r>
            <a:r>
              <a:rPr lang="en-US" altLang="ko-KR" dirty="0"/>
              <a:t>/Indoor/Temp </a:t>
            </a:r>
            <a:r>
              <a:rPr lang="ko-KR" altLang="en-US" dirty="0"/>
              <a:t>그리고 </a:t>
            </a:r>
            <a:r>
              <a:rPr lang="en-US" altLang="ko-KR" dirty="0"/>
              <a:t>Sensors/</a:t>
            </a:r>
            <a:r>
              <a:rPr lang="en-US" altLang="ko-KR" dirty="0" err="1"/>
              <a:t>MyOffice</a:t>
            </a:r>
            <a:r>
              <a:rPr lang="en-US" altLang="ko-KR" dirty="0"/>
              <a:t>/Indoor/</a:t>
            </a:r>
            <a:r>
              <a:rPr lang="en-US" altLang="ko-KR" dirty="0" err="1"/>
              <a:t>Humi</a:t>
            </a:r>
            <a:r>
              <a:rPr lang="ko-KR" altLang="en-US" dirty="0"/>
              <a:t>라는 토픽으로 </a:t>
            </a:r>
            <a:r>
              <a:rPr lang="en-US" altLang="ko-KR" dirty="0"/>
              <a:t>publish </a:t>
            </a:r>
            <a:r>
              <a:rPr lang="ko-KR" altLang="en-US" dirty="0"/>
              <a:t>함</a:t>
            </a:r>
            <a:endParaRPr lang="en-US" altLang="ko-KR" dirty="0"/>
          </a:p>
          <a:p>
            <a:pPr lvl="2"/>
            <a:r>
              <a:rPr lang="en-US" altLang="ko-KR" dirty="0"/>
              <a:t>Broker</a:t>
            </a:r>
            <a:r>
              <a:rPr lang="ko-KR" altLang="en-US" dirty="0"/>
              <a:t>가 실행 중인 </a:t>
            </a:r>
            <a:r>
              <a:rPr lang="en-US" altLang="ko-KR" dirty="0"/>
              <a:t>Ubuntu</a:t>
            </a:r>
            <a:r>
              <a:rPr lang="ko-KR" altLang="en-US" dirty="0"/>
              <a:t>에서 </a:t>
            </a:r>
            <a:r>
              <a:rPr lang="en-US" altLang="ko-KR" dirty="0"/>
              <a:t>Sensors/</a:t>
            </a:r>
            <a:r>
              <a:rPr lang="en-US" altLang="ko-KR" dirty="0" err="1"/>
              <a:t>MyOffice</a:t>
            </a:r>
            <a:r>
              <a:rPr lang="en-US" altLang="ko-KR" dirty="0"/>
              <a:t>/Indoor/# </a:t>
            </a:r>
            <a:r>
              <a:rPr lang="ko-KR" altLang="en-US" dirty="0"/>
              <a:t>토픽으로 구독 신청</a:t>
            </a:r>
            <a:r>
              <a:rPr lang="en-US" altLang="ko-KR" dirty="0"/>
              <a:t>.</a:t>
            </a:r>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202</a:t>
            </a:fld>
            <a:endParaRPr lang="en-US" dirty="0"/>
          </a:p>
        </p:txBody>
      </p:sp>
      <p:pic>
        <p:nvPicPr>
          <p:cNvPr id="9" name="그림 8">
            <a:extLst>
              <a:ext uri="{FF2B5EF4-FFF2-40B4-BE49-F238E27FC236}">
                <a16:creationId xmlns:a16="http://schemas.microsoft.com/office/drawing/2014/main" id="{2C526C23-14E8-488A-9397-86A54C6F84A7}"/>
              </a:ext>
            </a:extLst>
          </p:cNvPr>
          <p:cNvPicPr>
            <a:picLocks noChangeAspect="1"/>
          </p:cNvPicPr>
          <p:nvPr/>
        </p:nvPicPr>
        <p:blipFill>
          <a:blip r:embed="rId3"/>
          <a:stretch>
            <a:fillRect/>
          </a:stretch>
        </p:blipFill>
        <p:spPr>
          <a:xfrm>
            <a:off x="1059470" y="2234453"/>
            <a:ext cx="5311140" cy="3390900"/>
          </a:xfrm>
          <a:prstGeom prst="rect">
            <a:avLst/>
          </a:prstGeom>
        </p:spPr>
      </p:pic>
      <p:pic>
        <p:nvPicPr>
          <p:cNvPr id="5" name="그림 4">
            <a:extLst>
              <a:ext uri="{FF2B5EF4-FFF2-40B4-BE49-F238E27FC236}">
                <a16:creationId xmlns:a16="http://schemas.microsoft.com/office/drawing/2014/main" id="{6290D11F-DD9A-4185-8471-210782C0BC6E}"/>
              </a:ext>
            </a:extLst>
          </p:cNvPr>
          <p:cNvPicPr>
            <a:picLocks noChangeAspect="1"/>
          </p:cNvPicPr>
          <p:nvPr/>
        </p:nvPicPr>
        <p:blipFill>
          <a:blip r:embed="rId4"/>
          <a:stretch>
            <a:fillRect/>
          </a:stretch>
        </p:blipFill>
        <p:spPr>
          <a:xfrm>
            <a:off x="3966920" y="4230102"/>
            <a:ext cx="7292340" cy="1424940"/>
          </a:xfrm>
          <a:prstGeom prst="rect">
            <a:avLst/>
          </a:prstGeom>
        </p:spPr>
      </p:pic>
    </p:spTree>
    <p:extLst>
      <p:ext uri="{BB962C8B-B14F-4D97-AF65-F5344CB8AC3E}">
        <p14:creationId xmlns:p14="http://schemas.microsoft.com/office/powerpoint/2010/main" val="30710964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203</a:t>
            </a:fld>
            <a:endParaRPr lang="en-US" dirty="0"/>
          </a:p>
        </p:txBody>
      </p:sp>
      <p:sp>
        <p:nvSpPr>
          <p:cNvPr id="5" name="내용 개체 틀 4"/>
          <p:cNvSpPr>
            <a:spLocks noGrp="1"/>
          </p:cNvSpPr>
          <p:nvPr>
            <p:ph sz="quarter" idx="11"/>
          </p:nvPr>
        </p:nvSpPr>
        <p:spPr/>
        <p:txBody>
          <a:bodyPr/>
          <a:lstStyle/>
          <a:p>
            <a:r>
              <a:rPr lang="en-US" altLang="ko-KR" dirty="0"/>
              <a:t>DHT11</a:t>
            </a:r>
            <a:r>
              <a:rPr lang="ko-KR" altLang="en-US" dirty="0"/>
              <a:t>으로 부터 얻은 조도 값을 </a:t>
            </a:r>
            <a:r>
              <a:rPr lang="en-US" altLang="ko-KR" dirty="0"/>
              <a:t>Phi </a:t>
            </a:r>
            <a:r>
              <a:rPr lang="ko-KR" altLang="en-US" dirty="0"/>
              <a:t>보드가 </a:t>
            </a:r>
            <a:r>
              <a:rPr lang="en-US" altLang="ko-KR" dirty="0"/>
              <a:t>Publishing</a:t>
            </a:r>
          </a:p>
          <a:p>
            <a:pPr lvl="1"/>
            <a:r>
              <a:rPr lang="en-US" altLang="ko-KR" dirty="0"/>
              <a:t>Subscriber </a:t>
            </a:r>
            <a:r>
              <a:rPr lang="ko-KR" altLang="en-US" dirty="0"/>
              <a:t>프로그램 수정</a:t>
            </a:r>
            <a:r>
              <a:rPr lang="en-US" altLang="ko-KR" dirty="0"/>
              <a:t> </a:t>
            </a:r>
            <a:r>
              <a:rPr lang="ko-KR" altLang="en-US" dirty="0"/>
              <a:t>실행</a:t>
            </a:r>
            <a:endParaRPr lang="en-US" altLang="ko-KR" dirty="0"/>
          </a:p>
          <a:p>
            <a:pPr lvl="2"/>
            <a:r>
              <a:rPr lang="ko-KR" altLang="en-US" dirty="0"/>
              <a:t>가정 </a:t>
            </a:r>
            <a:r>
              <a:rPr lang="en-US" altLang="ko-KR" dirty="0"/>
              <a:t>: Phi </a:t>
            </a:r>
            <a:r>
              <a:rPr lang="ko-KR" altLang="en-US" dirty="0"/>
              <a:t>보드가 </a:t>
            </a:r>
            <a:r>
              <a:rPr lang="en-US" altLang="ko-KR" dirty="0"/>
              <a:t>Sensors/</a:t>
            </a:r>
            <a:r>
              <a:rPr lang="en-US" altLang="ko-KR" dirty="0" err="1"/>
              <a:t>MyOffice</a:t>
            </a:r>
            <a:r>
              <a:rPr lang="en-US" altLang="ko-KR" dirty="0"/>
              <a:t>/Indoor/</a:t>
            </a:r>
            <a:r>
              <a:rPr lang="en-US" altLang="ko-KR" dirty="0" err="1"/>
              <a:t>Humi</a:t>
            </a:r>
            <a:r>
              <a:rPr lang="ko-KR" altLang="en-US" dirty="0"/>
              <a:t>와 </a:t>
            </a:r>
            <a:r>
              <a:rPr lang="en-US" altLang="ko-KR" dirty="0"/>
              <a:t>Sensors/</a:t>
            </a:r>
            <a:r>
              <a:rPr lang="en-US" altLang="ko-KR" dirty="0" err="1"/>
              <a:t>MyOffice</a:t>
            </a:r>
            <a:r>
              <a:rPr lang="en-US" altLang="ko-KR" dirty="0"/>
              <a:t>/Indoor/Temp</a:t>
            </a:r>
            <a:r>
              <a:rPr lang="ko-KR" altLang="en-US" dirty="0"/>
              <a:t>의 </a:t>
            </a:r>
            <a:r>
              <a:rPr lang="en-US" altLang="ko-KR" dirty="0"/>
              <a:t>topic</a:t>
            </a:r>
            <a:r>
              <a:rPr lang="ko-KR" altLang="en-US" dirty="0"/>
              <a:t>으로 </a:t>
            </a:r>
            <a:r>
              <a:rPr lang="en-US" altLang="ko-KR" dirty="0"/>
              <a:t>publish</a:t>
            </a:r>
            <a:r>
              <a:rPr lang="ko-KR" altLang="en-US" dirty="0"/>
              <a:t>하고 있음</a:t>
            </a:r>
            <a:endParaRPr lang="en-US" altLang="ko-KR" dirty="0"/>
          </a:p>
          <a:p>
            <a:pPr lvl="3"/>
            <a:r>
              <a:rPr lang="en-US" altLang="ko-KR" dirty="0"/>
              <a:t>Phi</a:t>
            </a:r>
            <a:r>
              <a:rPr lang="ko-KR" altLang="en-US" dirty="0"/>
              <a:t> 보드에서 </a:t>
            </a:r>
            <a:r>
              <a:rPr lang="en-US" altLang="ko-KR" dirty="0"/>
              <a:t>MQTT broker</a:t>
            </a:r>
            <a:r>
              <a:rPr lang="ko-KR" altLang="en-US" dirty="0"/>
              <a:t>에 </a:t>
            </a:r>
            <a:r>
              <a:rPr lang="en-US" altLang="ko-KR" dirty="0"/>
              <a:t>publish</a:t>
            </a:r>
            <a:r>
              <a:rPr lang="ko-KR" altLang="en-US" dirty="0"/>
              <a:t>할 때 사용한 </a:t>
            </a:r>
            <a:r>
              <a:rPr lang="en-US" altLang="ko-KR" dirty="0" err="1"/>
              <a:t>userId</a:t>
            </a:r>
            <a:r>
              <a:rPr lang="en-US" altLang="ko-KR" dirty="0"/>
              <a:t> : </a:t>
            </a:r>
            <a:r>
              <a:rPr lang="ko-KR" altLang="en-US" dirty="0"/>
              <a:t> </a:t>
            </a:r>
            <a:r>
              <a:rPr lang="en-US" altLang="ko-KR" dirty="0" err="1"/>
              <a:t>mqtt_phirippa</a:t>
            </a:r>
            <a:endParaRPr lang="en-US" altLang="ko-KR" dirty="0"/>
          </a:p>
          <a:p>
            <a:pPr lvl="2"/>
            <a:r>
              <a:rPr lang="en-US" altLang="ko-KR" dirty="0"/>
              <a:t>Python</a:t>
            </a:r>
            <a:r>
              <a:rPr lang="ko-KR" altLang="en-US" dirty="0"/>
              <a:t>으로 만든 프로그램에서는 </a:t>
            </a:r>
            <a:r>
              <a:rPr lang="en-US" altLang="ko-KR" dirty="0"/>
              <a:t>Sensors/</a:t>
            </a:r>
            <a:r>
              <a:rPr lang="en-US" altLang="ko-KR" dirty="0" err="1"/>
              <a:t>MyOffice</a:t>
            </a:r>
            <a:r>
              <a:rPr lang="en-US" altLang="ko-KR" dirty="0"/>
              <a:t>/Indoor/#</a:t>
            </a:r>
            <a:r>
              <a:rPr lang="ko-KR" altLang="en-US" dirty="0"/>
              <a:t>의 </a:t>
            </a:r>
            <a:r>
              <a:rPr lang="en-US" altLang="ko-KR" dirty="0"/>
              <a:t>topic</a:t>
            </a:r>
            <a:r>
              <a:rPr lang="ko-KR" altLang="en-US" dirty="0"/>
              <a:t>으로 구독</a:t>
            </a:r>
            <a:endParaRPr lang="en-US" altLang="ko-KR" dirty="0"/>
          </a:p>
          <a:p>
            <a:pPr lvl="3"/>
            <a:r>
              <a:rPr lang="ko-KR" altLang="en-US" dirty="0"/>
              <a:t>이 프로그램에서 </a:t>
            </a:r>
            <a:r>
              <a:rPr lang="en-US" altLang="ko-KR" dirty="0"/>
              <a:t>MQTT broke</a:t>
            </a:r>
            <a:r>
              <a:rPr lang="ko-KR" altLang="en-US" dirty="0"/>
              <a:t>에서 </a:t>
            </a:r>
            <a:r>
              <a:rPr lang="en-US" altLang="ko-KR" dirty="0" err="1"/>
              <a:t>subscrib</a:t>
            </a:r>
            <a:r>
              <a:rPr lang="ko-KR" altLang="en-US" dirty="0"/>
              <a:t>할 때 사용한 </a:t>
            </a:r>
            <a:r>
              <a:rPr lang="en-US" altLang="ko-KR" dirty="0"/>
              <a:t>Username(</a:t>
            </a:r>
            <a:r>
              <a:rPr lang="en-US" altLang="ko-KR" dirty="0" err="1"/>
              <a:t>userId</a:t>
            </a:r>
            <a:r>
              <a:rPr lang="en-US" altLang="ko-KR" dirty="0"/>
              <a:t>) : </a:t>
            </a:r>
            <a:r>
              <a:rPr lang="en-US" altLang="ko-KR" dirty="0" err="1"/>
              <a:t>mqtt_riatechchief</a:t>
            </a:r>
            <a:endParaRPr lang="en-US" altLang="ko-KR" dirty="0">
              <a:solidFill>
                <a:schemeClr val="accent6">
                  <a:lumMod val="75000"/>
                </a:schemeClr>
              </a:solidFill>
            </a:endParaRPr>
          </a:p>
          <a:p>
            <a:pPr lvl="1"/>
            <a:endParaRPr lang="en-US" altLang="ko-KR" dirty="0">
              <a:solidFill>
                <a:schemeClr val="accent6">
                  <a:lumMod val="75000"/>
                </a:schemeClr>
              </a:solidFill>
            </a:endParaRPr>
          </a:p>
          <a:p>
            <a:endParaRPr lang="en-US" altLang="ko-KR" dirty="0"/>
          </a:p>
          <a:p>
            <a:endParaRPr lang="en-US" altLang="ko-KR" dirty="0"/>
          </a:p>
          <a:p>
            <a:pPr lvl="1"/>
            <a:endParaRPr lang="ko-KR" altLang="en-US" dirty="0"/>
          </a:p>
        </p:txBody>
      </p:sp>
      <p:sp>
        <p:nvSpPr>
          <p:cNvPr id="8" name="모서리가 둥근 직사각형 7"/>
          <p:cNvSpPr/>
          <p:nvPr/>
        </p:nvSpPr>
        <p:spPr bwMode="auto">
          <a:xfrm>
            <a:off x="3312765" y="2500112"/>
            <a:ext cx="5760640" cy="331236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200" b="1" dirty="0">
                <a:solidFill>
                  <a:schemeClr val="bg1">
                    <a:lumMod val="65000"/>
                  </a:schemeClr>
                </a:solidFill>
                <a:latin typeface="맑은 고딕" pitchFamily="50" charset="-127"/>
                <a:ea typeface="맑은 고딕" pitchFamily="50" charset="-127"/>
              </a:rPr>
              <a:t># </a:t>
            </a:r>
            <a:r>
              <a:rPr lang="ko-KR" altLang="en-US" sz="1200" b="1" dirty="0">
                <a:solidFill>
                  <a:schemeClr val="bg1">
                    <a:lumMod val="65000"/>
                  </a:schemeClr>
                </a:solidFill>
                <a:latin typeface="맑은 고딕" pitchFamily="50" charset="-127"/>
                <a:ea typeface="맑은 고딕" pitchFamily="50" charset="-127"/>
              </a:rPr>
              <a:t>파일 이름 </a:t>
            </a:r>
            <a:r>
              <a:rPr lang="en-US" altLang="ko-KR" sz="1200" b="1" dirty="0">
                <a:solidFill>
                  <a:schemeClr val="bg1">
                    <a:lumMod val="65000"/>
                  </a:schemeClr>
                </a:solidFill>
                <a:latin typeface="맑은 고딕" pitchFamily="50" charset="-127"/>
                <a:ea typeface="맑은 고딕" pitchFamily="50" charset="-127"/>
              </a:rPr>
              <a:t>: </a:t>
            </a:r>
            <a:r>
              <a:rPr lang="en-US" altLang="ko-KR" sz="1200" b="1" dirty="0" err="1">
                <a:solidFill>
                  <a:schemeClr val="bg1">
                    <a:lumMod val="65000"/>
                  </a:schemeClr>
                </a:solidFill>
                <a:latin typeface="맑은 고딕" pitchFamily="50" charset="-127"/>
                <a:ea typeface="맑은 고딕" pitchFamily="50" charset="-127"/>
              </a:rPr>
              <a:t>subBasic_id_pw.ipynb</a:t>
            </a:r>
            <a:endParaRPr lang="en-US" altLang="ko-KR" sz="1200" b="1" dirty="0">
              <a:solidFill>
                <a:schemeClr val="bg1">
                  <a:lumMod val="65000"/>
                </a:schemeClr>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import </a:t>
            </a:r>
            <a:r>
              <a:rPr lang="en-US" altLang="ko-KR" sz="1200" b="1" dirty="0" err="1">
                <a:solidFill>
                  <a:prstClr val="black"/>
                </a:solidFill>
                <a:latin typeface="맑은 고딕" pitchFamily="50" charset="-127"/>
                <a:ea typeface="맑은 고딕" pitchFamily="50" charset="-127"/>
              </a:rPr>
              <a:t>paho.mqtt.client</a:t>
            </a:r>
            <a:r>
              <a:rPr lang="en-US" altLang="ko-KR" sz="1200" b="1" dirty="0">
                <a:solidFill>
                  <a:prstClr val="black"/>
                </a:solidFill>
                <a:latin typeface="맑은 고딕" pitchFamily="50" charset="-127"/>
                <a:ea typeface="맑은 고딕" pitchFamily="50" charset="-127"/>
              </a:rPr>
              <a:t> as </a:t>
            </a:r>
            <a:r>
              <a:rPr lang="en-US" altLang="ko-KR" sz="1200" b="1" dirty="0" err="1">
                <a:solidFill>
                  <a:prstClr val="black"/>
                </a:solidFill>
                <a:latin typeface="맑은 고딕" pitchFamily="50" charset="-127"/>
                <a:ea typeface="맑은 고딕" pitchFamily="50" charset="-127"/>
              </a:rPr>
              <a:t>mqtt</a:t>
            </a:r>
            <a:endParaRPr lang="en-US" altLang="ko-KR" sz="1200" b="1" dirty="0">
              <a:solidFill>
                <a:prstClr val="black"/>
              </a:solidFill>
              <a:latin typeface="맑은 고딕" pitchFamily="50" charset="-127"/>
              <a:ea typeface="맑은 고딕" pitchFamily="50" charset="-127"/>
            </a:endParaRP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def </a:t>
            </a:r>
            <a:r>
              <a:rPr lang="en-US" altLang="ko-KR" sz="1200" b="1" dirty="0" err="1">
                <a:solidFill>
                  <a:prstClr val="black"/>
                </a:solidFill>
                <a:latin typeface="맑은 고딕" pitchFamily="50" charset="-127"/>
                <a:ea typeface="맑은 고딕" pitchFamily="50" charset="-127"/>
              </a:rPr>
              <a:t>on_connect</a:t>
            </a:r>
            <a:r>
              <a:rPr lang="en-US" altLang="ko-KR" sz="1200" b="1" dirty="0">
                <a:solidFill>
                  <a:prstClr val="black"/>
                </a:solidFill>
                <a:latin typeface="맑은 고딕" pitchFamily="50" charset="-127"/>
                <a:ea typeface="맑은 고딕" pitchFamily="50" charset="-127"/>
              </a:rPr>
              <a:t>( client, </a:t>
            </a:r>
            <a:r>
              <a:rPr lang="en-US" altLang="ko-KR" sz="1200" b="1" dirty="0" err="1">
                <a:solidFill>
                  <a:prstClr val="black"/>
                </a:solidFill>
                <a:latin typeface="맑은 고딕" pitchFamily="50" charset="-127"/>
                <a:ea typeface="맑은 고딕" pitchFamily="50" charset="-127"/>
              </a:rPr>
              <a:t>userdata</a:t>
            </a:r>
            <a:r>
              <a:rPr lang="en-US" altLang="ko-KR" sz="1200" b="1" dirty="0">
                <a:solidFill>
                  <a:prstClr val="black"/>
                </a:solidFill>
                <a:latin typeface="맑은 고딕" pitchFamily="50" charset="-127"/>
                <a:ea typeface="맑은 고딕" pitchFamily="50" charset="-127"/>
              </a:rPr>
              <a:t>, flags, </a:t>
            </a:r>
            <a:r>
              <a:rPr lang="en-US" altLang="ko-KR" sz="1200" b="1" dirty="0" err="1">
                <a:solidFill>
                  <a:prstClr val="black"/>
                </a:solidFill>
                <a:latin typeface="맑은 고딕" pitchFamily="50" charset="-127"/>
                <a:ea typeface="맑은 고딕" pitchFamily="50" charset="-127"/>
              </a:rPr>
              <a:t>rc</a:t>
            </a:r>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print(“Connect with result code “ + str(</a:t>
            </a:r>
            <a:r>
              <a:rPr lang="en-US" altLang="ko-KR" sz="1200" b="1" dirty="0" err="1">
                <a:solidFill>
                  <a:prstClr val="black"/>
                </a:solidFill>
                <a:latin typeface="맑은 고딕" pitchFamily="50" charset="-127"/>
                <a:ea typeface="맑은 고딕" pitchFamily="50" charset="-127"/>
              </a:rPr>
              <a:t>rc</a:t>
            </a:r>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client.subscribe</a:t>
            </a:r>
            <a:r>
              <a:rPr lang="en-US" altLang="ko-KR" sz="1200" b="1" dirty="0">
                <a:solidFill>
                  <a:prstClr val="black"/>
                </a:solidFill>
                <a:latin typeface="맑은 고딕" pitchFamily="50" charset="-127"/>
                <a:ea typeface="맑은 고딕" pitchFamily="50" charset="-127"/>
              </a:rPr>
              <a:t>(“Sensors/</a:t>
            </a:r>
            <a:r>
              <a:rPr lang="en-US" altLang="ko-KR" sz="1200" b="1" dirty="0" err="1">
                <a:solidFill>
                  <a:prstClr val="black"/>
                </a:solidFill>
                <a:latin typeface="맑은 고딕" pitchFamily="50" charset="-127"/>
                <a:ea typeface="맑은 고딕" pitchFamily="50" charset="-127"/>
              </a:rPr>
              <a:t>MyOffice</a:t>
            </a:r>
            <a:r>
              <a:rPr lang="en-US" altLang="ko-KR" sz="1200" b="1" dirty="0">
                <a:solidFill>
                  <a:prstClr val="black"/>
                </a:solidFill>
                <a:latin typeface="맑은 고딕" pitchFamily="50" charset="-127"/>
                <a:ea typeface="맑은 고딕" pitchFamily="50" charset="-127"/>
              </a:rPr>
              <a:t>/Indoor/#”)</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def </a:t>
            </a:r>
            <a:r>
              <a:rPr lang="en-US" altLang="ko-KR" sz="1200" b="1" dirty="0" err="1">
                <a:solidFill>
                  <a:prstClr val="black"/>
                </a:solidFill>
                <a:latin typeface="맑은 고딕" pitchFamily="50" charset="-127"/>
                <a:ea typeface="맑은 고딕" pitchFamily="50" charset="-127"/>
              </a:rPr>
              <a:t>on_message</a:t>
            </a:r>
            <a:r>
              <a:rPr lang="en-US" altLang="ko-KR" sz="1200" b="1" dirty="0">
                <a:solidFill>
                  <a:prstClr val="black"/>
                </a:solidFill>
                <a:latin typeface="맑은 고딕" pitchFamily="50" charset="-127"/>
                <a:ea typeface="맑은 고딕" pitchFamily="50" charset="-127"/>
              </a:rPr>
              <a:t>( client, </a:t>
            </a:r>
            <a:r>
              <a:rPr lang="en-US" altLang="ko-KR" sz="1200" b="1" dirty="0" err="1">
                <a:solidFill>
                  <a:prstClr val="black"/>
                </a:solidFill>
                <a:latin typeface="맑은 고딕" pitchFamily="50" charset="-127"/>
                <a:ea typeface="맑은 고딕" pitchFamily="50" charset="-127"/>
              </a:rPr>
              <a:t>userdata</a:t>
            </a:r>
            <a:r>
              <a:rPr lang="en-US" altLang="ko-KR" sz="1200" b="1" dirty="0">
                <a:solidFill>
                  <a:prstClr val="black"/>
                </a:solidFill>
                <a:latin typeface="맑은 고딕" pitchFamily="50" charset="-127"/>
                <a:ea typeface="맑은 고딕" pitchFamily="50" charset="-127"/>
              </a:rPr>
              <a:t>, msg ):</a:t>
            </a:r>
          </a:p>
          <a:p>
            <a:r>
              <a:rPr lang="en-US" altLang="ko-KR" sz="1200" b="1" dirty="0">
                <a:solidFill>
                  <a:prstClr val="black"/>
                </a:solidFill>
                <a:latin typeface="맑은 고딕" pitchFamily="50" charset="-127"/>
                <a:ea typeface="맑은 고딕" pitchFamily="50" charset="-127"/>
              </a:rPr>
              <a:t>   print( </a:t>
            </a:r>
            <a:r>
              <a:rPr lang="en-US" altLang="ko-KR" sz="1200" b="1" dirty="0" err="1">
                <a:solidFill>
                  <a:prstClr val="black"/>
                </a:solidFill>
                <a:latin typeface="맑은 고딕" pitchFamily="50" charset="-127"/>
                <a:ea typeface="맑은 고딕" pitchFamily="50" charset="-127"/>
              </a:rPr>
              <a:t>msg.topic</a:t>
            </a:r>
            <a:r>
              <a:rPr lang="en-US" altLang="ko-KR" sz="1200" b="1" dirty="0">
                <a:solidFill>
                  <a:prstClr val="black"/>
                </a:solidFill>
                <a:latin typeface="맑은 고딕" pitchFamily="50" charset="-127"/>
                <a:ea typeface="맑은 고딕" pitchFamily="50" charset="-127"/>
              </a:rPr>
              <a:t> +” “+str(</a:t>
            </a:r>
            <a:r>
              <a:rPr lang="en-US" altLang="ko-KR" sz="1200" b="1" dirty="0" err="1">
                <a:solidFill>
                  <a:prstClr val="black"/>
                </a:solidFill>
                <a:latin typeface="맑은 고딕" pitchFamily="50" charset="-127"/>
                <a:ea typeface="맑은 고딕" pitchFamily="50" charset="-127"/>
              </a:rPr>
              <a:t>msg.payload</a:t>
            </a:r>
            <a:r>
              <a:rPr lang="en-US" altLang="ko-KR" sz="1200" b="1" dirty="0">
                <a:solidFill>
                  <a:prstClr val="black"/>
                </a:solidFill>
                <a:latin typeface="맑은 고딕" pitchFamily="50" charset="-127"/>
                <a:ea typeface="맑은 고딕" pitchFamily="50" charset="-127"/>
              </a:rPr>
              <a:t>) )</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client = </a:t>
            </a:r>
            <a:r>
              <a:rPr lang="en-US" altLang="ko-KR" sz="1200" b="1" dirty="0" err="1">
                <a:solidFill>
                  <a:prstClr val="black"/>
                </a:solidFill>
                <a:latin typeface="맑은 고딕" pitchFamily="50" charset="-127"/>
                <a:ea typeface="맑은 고딕" pitchFamily="50" charset="-127"/>
              </a:rPr>
              <a:t>mqtt.Client</a:t>
            </a:r>
            <a:r>
              <a:rPr lang="en-US" altLang="ko-KR" sz="1200" b="1" dirty="0">
                <a:solidFill>
                  <a:prstClr val="black"/>
                </a:solidFill>
                <a:latin typeface="맑은 고딕" pitchFamily="50" charset="-127"/>
                <a:ea typeface="맑은 고딕" pitchFamily="50" charset="-127"/>
              </a:rPr>
              <a:t>()</a:t>
            </a:r>
          </a:p>
          <a:p>
            <a:r>
              <a:rPr lang="en-US" altLang="ko-KR" sz="1200" b="1" dirty="0" err="1">
                <a:solidFill>
                  <a:srgbClr val="FF0000"/>
                </a:solidFill>
                <a:latin typeface="맑은 고딕" pitchFamily="50" charset="-127"/>
                <a:ea typeface="맑은 고딕" pitchFamily="50" charset="-127"/>
              </a:rPr>
              <a:t>client.username_pw_set</a:t>
            </a:r>
            <a:r>
              <a:rPr lang="en-US" altLang="ko-KR" sz="1200" b="1" dirty="0">
                <a:solidFill>
                  <a:srgbClr val="FF0000"/>
                </a:solidFill>
                <a:latin typeface="맑은 고딕" pitchFamily="50" charset="-127"/>
                <a:ea typeface="맑은 고딕" pitchFamily="50" charset="-127"/>
              </a:rPr>
              <a:t>(username=“</a:t>
            </a:r>
            <a:r>
              <a:rPr lang="en-US" altLang="ko-KR" sz="1200" b="1" dirty="0" err="1">
                <a:solidFill>
                  <a:srgbClr val="FF0000"/>
                </a:solidFill>
                <a:latin typeface="맑은 고딕" pitchFamily="50" charset="-127"/>
                <a:ea typeface="맑은 고딕" pitchFamily="50" charset="-127"/>
              </a:rPr>
              <a:t>mqtt_riatechchief</a:t>
            </a:r>
            <a:r>
              <a:rPr lang="en-US" altLang="ko-KR" sz="1200" b="1" dirty="0">
                <a:solidFill>
                  <a:srgbClr val="FF0000"/>
                </a:solidFill>
                <a:latin typeface="맑은 고딕" pitchFamily="50" charset="-127"/>
                <a:ea typeface="맑은 고딕" pitchFamily="50" charset="-127"/>
              </a:rPr>
              <a:t>”, password=“1234”)</a:t>
            </a:r>
          </a:p>
          <a:p>
            <a:r>
              <a:rPr lang="en-US" altLang="ko-KR" sz="1200" b="1" dirty="0" err="1">
                <a:solidFill>
                  <a:prstClr val="black"/>
                </a:solidFill>
                <a:latin typeface="맑은 고딕" pitchFamily="50" charset="-127"/>
                <a:ea typeface="맑은 고딕" pitchFamily="50" charset="-127"/>
              </a:rPr>
              <a:t>client.on_connect</a:t>
            </a:r>
            <a:r>
              <a:rPr lang="en-US" altLang="ko-KR" sz="1200" b="1" dirty="0">
                <a:solidFill>
                  <a:prstClr val="black"/>
                </a:solidFill>
                <a:latin typeface="맑은 고딕" pitchFamily="50" charset="-127"/>
                <a:ea typeface="맑은 고딕" pitchFamily="50" charset="-127"/>
              </a:rPr>
              <a:t> = </a:t>
            </a:r>
            <a:r>
              <a:rPr lang="en-US" altLang="ko-KR" sz="1200" b="1" dirty="0" err="1">
                <a:solidFill>
                  <a:prstClr val="black"/>
                </a:solidFill>
                <a:latin typeface="맑은 고딕" pitchFamily="50" charset="-127"/>
                <a:ea typeface="맑은 고딕" pitchFamily="50" charset="-127"/>
              </a:rPr>
              <a:t>on_connect</a:t>
            </a:r>
            <a:endParaRPr lang="en-US" altLang="ko-KR" sz="1200" b="1" dirty="0">
              <a:solidFill>
                <a:prstClr val="black"/>
              </a:solidFill>
              <a:latin typeface="맑은 고딕" pitchFamily="50" charset="-127"/>
              <a:ea typeface="맑은 고딕" pitchFamily="50" charset="-127"/>
            </a:endParaRPr>
          </a:p>
          <a:p>
            <a:r>
              <a:rPr lang="en-US" altLang="ko-KR" sz="1200" b="1" dirty="0" err="1">
                <a:solidFill>
                  <a:prstClr val="black"/>
                </a:solidFill>
                <a:latin typeface="맑은 고딕" pitchFamily="50" charset="-127"/>
                <a:ea typeface="맑은 고딕" pitchFamily="50" charset="-127"/>
              </a:rPr>
              <a:t>client.on_message</a:t>
            </a:r>
            <a:r>
              <a:rPr lang="en-US" altLang="ko-KR" sz="1200" b="1" dirty="0">
                <a:solidFill>
                  <a:prstClr val="black"/>
                </a:solidFill>
                <a:latin typeface="맑은 고딕" pitchFamily="50" charset="-127"/>
                <a:ea typeface="맑은 고딕" pitchFamily="50" charset="-127"/>
              </a:rPr>
              <a:t> = </a:t>
            </a:r>
            <a:r>
              <a:rPr lang="en-US" altLang="ko-KR" sz="1200" b="1" dirty="0" err="1">
                <a:solidFill>
                  <a:prstClr val="black"/>
                </a:solidFill>
                <a:latin typeface="맑은 고딕" pitchFamily="50" charset="-127"/>
                <a:ea typeface="맑은 고딕" pitchFamily="50" charset="-127"/>
              </a:rPr>
              <a:t>on_message</a:t>
            </a:r>
            <a:endParaRPr lang="en-US" altLang="ko-KR" sz="1200" b="1" dirty="0">
              <a:solidFill>
                <a:prstClr val="black"/>
              </a:solidFill>
              <a:latin typeface="맑은 고딕" pitchFamily="50" charset="-127"/>
              <a:ea typeface="맑은 고딕" pitchFamily="50" charset="-127"/>
            </a:endParaRPr>
          </a:p>
          <a:p>
            <a:endParaRPr lang="en-US" altLang="ko-KR" sz="1200" b="1" dirty="0">
              <a:solidFill>
                <a:prstClr val="black"/>
              </a:solidFill>
              <a:latin typeface="맑은 고딕" pitchFamily="50" charset="-127"/>
              <a:ea typeface="맑은 고딕" pitchFamily="50" charset="-127"/>
            </a:endParaRPr>
          </a:p>
          <a:p>
            <a:r>
              <a:rPr lang="en-US" altLang="ko-KR" sz="1200" b="1" dirty="0" err="1">
                <a:solidFill>
                  <a:prstClr val="black"/>
                </a:solidFill>
                <a:latin typeface="맑은 고딕" pitchFamily="50" charset="-127"/>
                <a:ea typeface="맑은 고딕" pitchFamily="50" charset="-127"/>
              </a:rPr>
              <a:t>client.connect</a:t>
            </a:r>
            <a:r>
              <a:rPr lang="en-US" altLang="ko-KR" sz="1200" b="1" dirty="0">
                <a:solidFill>
                  <a:prstClr val="black"/>
                </a:solidFill>
                <a:latin typeface="맑은 고딕" pitchFamily="50" charset="-127"/>
                <a:ea typeface="맑은 고딕" pitchFamily="50" charset="-127"/>
              </a:rPr>
              <a:t>(“localhost”, 1883, 60)</a:t>
            </a:r>
          </a:p>
          <a:p>
            <a:r>
              <a:rPr lang="en-US" altLang="ko-KR" sz="1200" b="1" dirty="0" err="1">
                <a:solidFill>
                  <a:prstClr val="black"/>
                </a:solidFill>
                <a:latin typeface="맑은 고딕" pitchFamily="50" charset="-127"/>
                <a:ea typeface="맑은 고딕" pitchFamily="50" charset="-127"/>
              </a:rPr>
              <a:t>client.loop_forever</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jj</a:t>
            </a:r>
            <a:endParaRPr lang="en-US" altLang="ko-KR" sz="1200" b="1" dirty="0">
              <a:solidFill>
                <a:prstClr val="black"/>
              </a:solidFill>
              <a:latin typeface="맑은 고딕" pitchFamily="50" charset="-127"/>
              <a:ea typeface="맑은 고딕" pitchFamily="50" charset="-127"/>
            </a:endParaRPr>
          </a:p>
        </p:txBody>
      </p:sp>
    </p:spTree>
    <p:extLst>
      <p:ext uri="{BB962C8B-B14F-4D97-AF65-F5344CB8AC3E}">
        <p14:creationId xmlns:p14="http://schemas.microsoft.com/office/powerpoint/2010/main" val="34322931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204</a:t>
            </a:fld>
            <a:endParaRPr lang="en-US" dirty="0"/>
          </a:p>
        </p:txBody>
      </p:sp>
      <p:sp>
        <p:nvSpPr>
          <p:cNvPr id="5" name="내용 개체 틀 4"/>
          <p:cNvSpPr>
            <a:spLocks noGrp="1"/>
          </p:cNvSpPr>
          <p:nvPr>
            <p:ph sz="quarter" idx="11"/>
          </p:nvPr>
        </p:nvSpPr>
        <p:spPr/>
        <p:txBody>
          <a:bodyPr/>
          <a:lstStyle/>
          <a:p>
            <a:r>
              <a:rPr lang="en-US" altLang="ko-KR" dirty="0"/>
              <a:t>DHT11</a:t>
            </a:r>
            <a:r>
              <a:rPr lang="ko-KR" altLang="en-US" dirty="0"/>
              <a:t>으로 부터 얻은 조도 값을 </a:t>
            </a:r>
            <a:r>
              <a:rPr lang="en-US" altLang="ko-KR" dirty="0"/>
              <a:t>Phi </a:t>
            </a:r>
            <a:r>
              <a:rPr lang="ko-KR" altLang="en-US" dirty="0"/>
              <a:t>보드가 </a:t>
            </a:r>
            <a:r>
              <a:rPr lang="en-US" altLang="ko-KR" dirty="0"/>
              <a:t>Publishing</a:t>
            </a:r>
          </a:p>
          <a:p>
            <a:pPr lvl="1"/>
            <a:r>
              <a:rPr lang="en-US" altLang="ko-KR" dirty="0" err="1"/>
              <a:t>Publiser</a:t>
            </a:r>
            <a:r>
              <a:rPr lang="en-US" altLang="ko-KR" dirty="0"/>
              <a:t> </a:t>
            </a:r>
            <a:r>
              <a:rPr lang="en-US" altLang="ko-KR" dirty="0">
                <a:sym typeface="Wingdings" panose="05000000000000000000" pitchFamily="2" charset="2"/>
              </a:rPr>
              <a:t> Broker  Subscriber</a:t>
            </a:r>
            <a:endParaRPr lang="en-US" altLang="ko-KR" dirty="0"/>
          </a:p>
          <a:p>
            <a:pPr lvl="2"/>
            <a:r>
              <a:rPr lang="en-US" altLang="ko-KR" dirty="0">
                <a:solidFill>
                  <a:schemeClr val="accent6">
                    <a:lumMod val="75000"/>
                  </a:schemeClr>
                </a:solidFill>
              </a:rPr>
              <a:t>Publisher – Phi </a:t>
            </a:r>
            <a:r>
              <a:rPr lang="ko-KR" altLang="en-US" dirty="0">
                <a:solidFill>
                  <a:schemeClr val="accent6">
                    <a:lumMod val="75000"/>
                  </a:schemeClr>
                </a:solidFill>
              </a:rPr>
              <a:t>보드</a:t>
            </a:r>
            <a:endParaRPr lang="en-US" altLang="ko-KR" dirty="0">
              <a:solidFill>
                <a:schemeClr val="accent6">
                  <a:lumMod val="75000"/>
                </a:schemeClr>
              </a:solidFill>
            </a:endParaRPr>
          </a:p>
          <a:p>
            <a:pPr lvl="2"/>
            <a:r>
              <a:rPr lang="en-US" altLang="ko-KR" dirty="0"/>
              <a:t>Broker – PC(Ubuntu)</a:t>
            </a:r>
          </a:p>
          <a:p>
            <a:pPr lvl="2"/>
            <a:r>
              <a:rPr lang="en-US" altLang="ko-KR" dirty="0" err="1">
                <a:solidFill>
                  <a:schemeClr val="accent6">
                    <a:lumMod val="75000"/>
                  </a:schemeClr>
                </a:solidFill>
              </a:rPr>
              <a:t>Suscriber</a:t>
            </a:r>
            <a:r>
              <a:rPr lang="en-US" altLang="ko-KR" dirty="0">
                <a:solidFill>
                  <a:schemeClr val="accent6">
                    <a:lumMod val="75000"/>
                  </a:schemeClr>
                </a:solidFill>
              </a:rPr>
              <a:t> -</a:t>
            </a:r>
            <a:r>
              <a:rPr lang="en-US" altLang="ko-KR" dirty="0"/>
              <a:t> (</a:t>
            </a:r>
            <a:r>
              <a:rPr lang="ko-KR" altLang="en-US" dirty="0"/>
              <a:t>프로그램</a:t>
            </a:r>
            <a:r>
              <a:rPr lang="en-US" altLang="ko-KR" dirty="0"/>
              <a:t>, Software) </a:t>
            </a:r>
            <a:r>
              <a:rPr lang="en-US" altLang="ko-KR" dirty="0">
                <a:solidFill>
                  <a:schemeClr val="accent6">
                    <a:lumMod val="75000"/>
                  </a:schemeClr>
                </a:solidFill>
              </a:rPr>
              <a:t>Python </a:t>
            </a:r>
            <a:r>
              <a:rPr lang="ko-KR" altLang="en-US" dirty="0">
                <a:solidFill>
                  <a:schemeClr val="accent6">
                    <a:lumMod val="75000"/>
                  </a:schemeClr>
                </a:solidFill>
              </a:rPr>
              <a:t>코드</a:t>
            </a:r>
            <a:endParaRPr lang="en-US" altLang="ko-KR" dirty="0">
              <a:solidFill>
                <a:schemeClr val="accent6">
                  <a:lumMod val="75000"/>
                </a:schemeClr>
              </a:solidFill>
            </a:endParaRPr>
          </a:p>
          <a:p>
            <a:pPr marL="342900" lvl="1" indent="0">
              <a:buNone/>
            </a:pPr>
            <a:endParaRPr lang="en-US" altLang="ko-KR" dirty="0">
              <a:solidFill>
                <a:schemeClr val="accent6">
                  <a:lumMod val="75000"/>
                </a:schemeClr>
              </a:solidFill>
            </a:endParaRPr>
          </a:p>
          <a:p>
            <a:pPr lvl="1"/>
            <a:endParaRPr lang="en-US" altLang="ko-KR" dirty="0">
              <a:solidFill>
                <a:schemeClr val="accent6">
                  <a:lumMod val="75000"/>
                </a:schemeClr>
              </a:solidFill>
            </a:endParaRPr>
          </a:p>
          <a:p>
            <a:endParaRPr lang="en-US" altLang="ko-KR" dirty="0"/>
          </a:p>
          <a:p>
            <a:endParaRPr lang="en-US" altLang="ko-KR" dirty="0"/>
          </a:p>
          <a:p>
            <a:pPr lvl="1"/>
            <a:endParaRPr lang="ko-KR" altLang="en-US" dirty="0"/>
          </a:p>
        </p:txBody>
      </p:sp>
      <p:pic>
        <p:nvPicPr>
          <p:cNvPr id="4" name="그림 3">
            <a:extLst>
              <a:ext uri="{FF2B5EF4-FFF2-40B4-BE49-F238E27FC236}">
                <a16:creationId xmlns:a16="http://schemas.microsoft.com/office/drawing/2014/main" id="{E46E3CDD-B3B3-4732-9005-C35776A1DE76}"/>
              </a:ext>
            </a:extLst>
          </p:cNvPr>
          <p:cNvPicPr>
            <a:picLocks noChangeAspect="1"/>
          </p:cNvPicPr>
          <p:nvPr/>
        </p:nvPicPr>
        <p:blipFill>
          <a:blip r:embed="rId3"/>
          <a:stretch>
            <a:fillRect/>
          </a:stretch>
        </p:blipFill>
        <p:spPr>
          <a:xfrm>
            <a:off x="864493" y="2355313"/>
            <a:ext cx="5311140" cy="3390900"/>
          </a:xfrm>
          <a:prstGeom prst="rect">
            <a:avLst/>
          </a:prstGeom>
        </p:spPr>
      </p:pic>
      <p:sp>
        <p:nvSpPr>
          <p:cNvPr id="8" name="모서리가 둥근 직사각형 7"/>
          <p:cNvSpPr/>
          <p:nvPr/>
        </p:nvSpPr>
        <p:spPr bwMode="auto">
          <a:xfrm>
            <a:off x="5761036" y="2157176"/>
            <a:ext cx="5311139" cy="3672033"/>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200" b="1" dirty="0">
                <a:solidFill>
                  <a:schemeClr val="bg1">
                    <a:lumMod val="65000"/>
                  </a:schemeClr>
                </a:solidFill>
                <a:latin typeface="맑은 고딕" pitchFamily="50" charset="-127"/>
                <a:ea typeface="맑은 고딕" pitchFamily="50" charset="-127"/>
              </a:rPr>
              <a:t># </a:t>
            </a:r>
            <a:r>
              <a:rPr lang="ko-KR" altLang="en-US" sz="1200" b="1" dirty="0">
                <a:solidFill>
                  <a:schemeClr val="bg1">
                    <a:lumMod val="65000"/>
                  </a:schemeClr>
                </a:solidFill>
                <a:latin typeface="맑은 고딕" pitchFamily="50" charset="-127"/>
                <a:ea typeface="맑은 고딕" pitchFamily="50" charset="-127"/>
              </a:rPr>
              <a:t>파일 이름 </a:t>
            </a:r>
            <a:r>
              <a:rPr lang="en-US" altLang="ko-KR" sz="1200" b="1" dirty="0">
                <a:solidFill>
                  <a:schemeClr val="bg1">
                    <a:lumMod val="65000"/>
                  </a:schemeClr>
                </a:solidFill>
                <a:latin typeface="맑은 고딕" pitchFamily="50" charset="-127"/>
                <a:ea typeface="맑은 고딕" pitchFamily="50" charset="-127"/>
              </a:rPr>
              <a:t>: SubHT.py</a:t>
            </a:r>
          </a:p>
          <a:p>
            <a:r>
              <a:rPr lang="en-US" altLang="ko-KR" sz="1200" b="1" dirty="0">
                <a:solidFill>
                  <a:prstClr val="black"/>
                </a:solidFill>
                <a:latin typeface="맑은 고딕" pitchFamily="50" charset="-127"/>
                <a:ea typeface="맑은 고딕" pitchFamily="50" charset="-127"/>
              </a:rPr>
              <a:t>import </a:t>
            </a:r>
            <a:r>
              <a:rPr lang="en-US" altLang="ko-KR" sz="1200" b="1" dirty="0" err="1">
                <a:solidFill>
                  <a:prstClr val="black"/>
                </a:solidFill>
                <a:latin typeface="맑은 고딕" pitchFamily="50" charset="-127"/>
                <a:ea typeface="맑은 고딕" pitchFamily="50" charset="-127"/>
              </a:rPr>
              <a:t>paho.mqtt.client</a:t>
            </a:r>
            <a:r>
              <a:rPr lang="en-US" altLang="ko-KR" sz="1200" b="1" dirty="0">
                <a:solidFill>
                  <a:prstClr val="black"/>
                </a:solidFill>
                <a:latin typeface="맑은 고딕" pitchFamily="50" charset="-127"/>
                <a:ea typeface="맑은 고딕" pitchFamily="50" charset="-127"/>
              </a:rPr>
              <a:t> as </a:t>
            </a:r>
            <a:r>
              <a:rPr lang="en-US" altLang="ko-KR" sz="1200" b="1" dirty="0" err="1">
                <a:solidFill>
                  <a:prstClr val="black"/>
                </a:solidFill>
                <a:latin typeface="맑은 고딕" pitchFamily="50" charset="-127"/>
                <a:ea typeface="맑은 고딕" pitchFamily="50" charset="-127"/>
              </a:rPr>
              <a:t>mqtt</a:t>
            </a:r>
            <a:endParaRPr lang="en-US" altLang="ko-KR" sz="1200" b="1" dirty="0">
              <a:solidFill>
                <a:prstClr val="black"/>
              </a:solidFill>
              <a:latin typeface="맑은 고딕" pitchFamily="50" charset="-127"/>
              <a:ea typeface="맑은 고딕" pitchFamily="50" charset="-127"/>
            </a:endParaRP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def </a:t>
            </a:r>
            <a:r>
              <a:rPr lang="en-US" altLang="ko-KR" sz="1200" b="1" dirty="0" err="1">
                <a:solidFill>
                  <a:prstClr val="black"/>
                </a:solidFill>
                <a:latin typeface="맑은 고딕" pitchFamily="50" charset="-127"/>
                <a:ea typeface="맑은 고딕" pitchFamily="50" charset="-127"/>
              </a:rPr>
              <a:t>on_connect</a:t>
            </a:r>
            <a:r>
              <a:rPr lang="en-US" altLang="ko-KR" sz="1200" b="1" dirty="0">
                <a:solidFill>
                  <a:prstClr val="black"/>
                </a:solidFill>
                <a:latin typeface="맑은 고딕" pitchFamily="50" charset="-127"/>
                <a:ea typeface="맑은 고딕" pitchFamily="50" charset="-127"/>
              </a:rPr>
              <a:t>( client, </a:t>
            </a:r>
            <a:r>
              <a:rPr lang="en-US" altLang="ko-KR" sz="1200" b="1" dirty="0" err="1">
                <a:solidFill>
                  <a:prstClr val="black"/>
                </a:solidFill>
                <a:latin typeface="맑은 고딕" pitchFamily="50" charset="-127"/>
                <a:ea typeface="맑은 고딕" pitchFamily="50" charset="-127"/>
              </a:rPr>
              <a:t>userdata</a:t>
            </a:r>
            <a:r>
              <a:rPr lang="en-US" altLang="ko-KR" sz="1200" b="1" dirty="0">
                <a:solidFill>
                  <a:prstClr val="black"/>
                </a:solidFill>
                <a:latin typeface="맑은 고딕" pitchFamily="50" charset="-127"/>
                <a:ea typeface="맑은 고딕" pitchFamily="50" charset="-127"/>
              </a:rPr>
              <a:t>, flags, </a:t>
            </a:r>
            <a:r>
              <a:rPr lang="en-US" altLang="ko-KR" sz="1200" b="1" dirty="0" err="1">
                <a:solidFill>
                  <a:prstClr val="black"/>
                </a:solidFill>
                <a:latin typeface="맑은 고딕" pitchFamily="50" charset="-127"/>
                <a:ea typeface="맑은 고딕" pitchFamily="50" charset="-127"/>
              </a:rPr>
              <a:t>rc</a:t>
            </a:r>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print("Connect with result code " + str(</a:t>
            </a:r>
            <a:r>
              <a:rPr lang="en-US" altLang="ko-KR" sz="1200" b="1" dirty="0" err="1">
                <a:solidFill>
                  <a:prstClr val="black"/>
                </a:solidFill>
                <a:latin typeface="맑은 고딕" pitchFamily="50" charset="-127"/>
                <a:ea typeface="맑은 고딕" pitchFamily="50" charset="-127"/>
              </a:rPr>
              <a:t>rc</a:t>
            </a:r>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client.subscribe</a:t>
            </a:r>
            <a:r>
              <a:rPr lang="en-US" altLang="ko-KR" sz="1200" b="1" dirty="0">
                <a:solidFill>
                  <a:prstClr val="black"/>
                </a:solidFill>
                <a:latin typeface="맑은 고딕" pitchFamily="50" charset="-127"/>
                <a:ea typeface="맑은 고딕" pitchFamily="50" charset="-127"/>
              </a:rPr>
              <a:t>(“Sensors/</a:t>
            </a:r>
            <a:r>
              <a:rPr lang="en-US" altLang="ko-KR" sz="1200" b="1" dirty="0" err="1">
                <a:solidFill>
                  <a:prstClr val="black"/>
                </a:solidFill>
                <a:latin typeface="맑은 고딕" pitchFamily="50" charset="-127"/>
                <a:ea typeface="맑은 고딕" pitchFamily="50" charset="-127"/>
              </a:rPr>
              <a:t>MyOffice</a:t>
            </a:r>
            <a:r>
              <a:rPr lang="en-US" altLang="ko-KR" sz="1200" b="1" dirty="0">
                <a:solidFill>
                  <a:prstClr val="black"/>
                </a:solidFill>
                <a:latin typeface="맑은 고딕" pitchFamily="50" charset="-127"/>
                <a:ea typeface="맑은 고딕" pitchFamily="50" charset="-127"/>
              </a:rPr>
              <a:t>/Indoor/#")</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def </a:t>
            </a:r>
            <a:r>
              <a:rPr lang="en-US" altLang="ko-KR" sz="1200" b="1" dirty="0" err="1">
                <a:solidFill>
                  <a:prstClr val="black"/>
                </a:solidFill>
                <a:latin typeface="맑은 고딕" pitchFamily="50" charset="-127"/>
                <a:ea typeface="맑은 고딕" pitchFamily="50" charset="-127"/>
              </a:rPr>
              <a:t>on_message</a:t>
            </a:r>
            <a:r>
              <a:rPr lang="en-US" altLang="ko-KR" sz="1200" b="1" dirty="0">
                <a:solidFill>
                  <a:prstClr val="black"/>
                </a:solidFill>
                <a:latin typeface="맑은 고딕" pitchFamily="50" charset="-127"/>
                <a:ea typeface="맑은 고딕" pitchFamily="50" charset="-127"/>
              </a:rPr>
              <a:t>( client, </a:t>
            </a:r>
            <a:r>
              <a:rPr lang="en-US" altLang="ko-KR" sz="1200" b="1" dirty="0" err="1">
                <a:solidFill>
                  <a:prstClr val="black"/>
                </a:solidFill>
                <a:latin typeface="맑은 고딕" pitchFamily="50" charset="-127"/>
                <a:ea typeface="맑은 고딕" pitchFamily="50" charset="-127"/>
              </a:rPr>
              <a:t>userdata</a:t>
            </a:r>
            <a:r>
              <a:rPr lang="en-US" altLang="ko-KR" sz="1200" b="1" dirty="0">
                <a:solidFill>
                  <a:prstClr val="black"/>
                </a:solidFill>
                <a:latin typeface="맑은 고딕" pitchFamily="50" charset="-127"/>
                <a:ea typeface="맑은 고딕" pitchFamily="50" charset="-127"/>
              </a:rPr>
              <a:t>, msg ):</a:t>
            </a:r>
          </a:p>
          <a:p>
            <a:r>
              <a:rPr lang="en-US" altLang="ko-KR" sz="1200" b="1" dirty="0">
                <a:solidFill>
                  <a:prstClr val="black"/>
                </a:solidFill>
                <a:latin typeface="맑은 고딕" pitchFamily="50" charset="-127"/>
                <a:ea typeface="맑은 고딕" pitchFamily="50" charset="-127"/>
              </a:rPr>
              <a:t>   print( </a:t>
            </a:r>
            <a:r>
              <a:rPr lang="en-US" altLang="ko-KR" sz="1200" b="1" dirty="0" err="1">
                <a:solidFill>
                  <a:prstClr val="black"/>
                </a:solidFill>
                <a:latin typeface="맑은 고딕" pitchFamily="50" charset="-127"/>
                <a:ea typeface="맑은 고딕" pitchFamily="50" charset="-127"/>
              </a:rPr>
              <a:t>msg.topic</a:t>
            </a:r>
            <a:r>
              <a:rPr lang="en-US" altLang="ko-KR" sz="1200" b="1" dirty="0">
                <a:solidFill>
                  <a:prstClr val="black"/>
                </a:solidFill>
                <a:latin typeface="맑은 고딕" pitchFamily="50" charset="-127"/>
                <a:ea typeface="맑은 고딕" pitchFamily="50" charset="-127"/>
              </a:rPr>
              <a:t> +" "+str(</a:t>
            </a:r>
            <a:r>
              <a:rPr lang="en-US" altLang="ko-KR" sz="1200" b="1" dirty="0" err="1">
                <a:solidFill>
                  <a:prstClr val="black"/>
                </a:solidFill>
                <a:latin typeface="맑은 고딕" pitchFamily="50" charset="-127"/>
                <a:ea typeface="맑은 고딕" pitchFamily="50" charset="-127"/>
              </a:rPr>
              <a:t>msg.payload</a:t>
            </a:r>
            <a:r>
              <a:rPr lang="en-US" altLang="ko-KR" sz="1200" b="1" dirty="0">
                <a:solidFill>
                  <a:prstClr val="black"/>
                </a:solidFill>
                <a:latin typeface="맑은 고딕" pitchFamily="50" charset="-127"/>
                <a:ea typeface="맑은 고딕" pitchFamily="50" charset="-127"/>
              </a:rPr>
              <a:t>) )</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client = </a:t>
            </a:r>
            <a:r>
              <a:rPr lang="en-US" altLang="ko-KR" sz="1200" b="1" dirty="0" err="1">
                <a:solidFill>
                  <a:prstClr val="black"/>
                </a:solidFill>
                <a:latin typeface="맑은 고딕" pitchFamily="50" charset="-127"/>
                <a:ea typeface="맑은 고딕" pitchFamily="50" charset="-127"/>
              </a:rPr>
              <a:t>mqtt.Client</a:t>
            </a:r>
            <a:r>
              <a:rPr lang="en-US" altLang="ko-KR" sz="1200" b="1" dirty="0">
                <a:solidFill>
                  <a:prstClr val="black"/>
                </a:solidFill>
                <a:latin typeface="맑은 고딕" pitchFamily="50" charset="-127"/>
                <a:ea typeface="맑은 고딕" pitchFamily="50" charset="-127"/>
              </a:rPr>
              <a:t>()</a:t>
            </a:r>
          </a:p>
          <a:p>
            <a:r>
              <a:rPr lang="en-US" altLang="ko-KR" sz="1200" b="1" dirty="0" err="1">
                <a:solidFill>
                  <a:srgbClr val="FF0000"/>
                </a:solidFill>
                <a:latin typeface="맑은 고딕" pitchFamily="50" charset="-127"/>
                <a:ea typeface="맑은 고딕" pitchFamily="50" charset="-127"/>
              </a:rPr>
              <a:t>client.username_pw_set</a:t>
            </a:r>
            <a:r>
              <a:rPr lang="en-US" altLang="ko-KR" sz="1200" b="1" dirty="0">
                <a:solidFill>
                  <a:srgbClr val="FF0000"/>
                </a:solidFill>
                <a:latin typeface="맑은 고딕" pitchFamily="50" charset="-127"/>
                <a:ea typeface="맑은 고딕" pitchFamily="50" charset="-127"/>
              </a:rPr>
              <a:t>(username=“</a:t>
            </a:r>
            <a:r>
              <a:rPr lang="en-US" altLang="ko-KR" sz="1200" b="1" dirty="0" err="1">
                <a:solidFill>
                  <a:srgbClr val="FF0000"/>
                </a:solidFill>
                <a:latin typeface="맑은 고딕" pitchFamily="50" charset="-127"/>
                <a:ea typeface="맑은 고딕" pitchFamily="50" charset="-127"/>
              </a:rPr>
              <a:t>riatechchief</a:t>
            </a:r>
            <a:r>
              <a:rPr lang="en-US" altLang="ko-KR" sz="1200" b="1" dirty="0">
                <a:solidFill>
                  <a:srgbClr val="FF0000"/>
                </a:solidFill>
                <a:latin typeface="맑은 고딕" pitchFamily="50" charset="-127"/>
                <a:ea typeface="맑은 고딕" pitchFamily="50" charset="-127"/>
              </a:rPr>
              <a:t>", password="1234")</a:t>
            </a:r>
          </a:p>
          <a:p>
            <a:r>
              <a:rPr lang="en-US" altLang="ko-KR" sz="1200" b="1" dirty="0" err="1">
                <a:solidFill>
                  <a:prstClr val="black"/>
                </a:solidFill>
                <a:latin typeface="맑은 고딕" pitchFamily="50" charset="-127"/>
                <a:ea typeface="맑은 고딕" pitchFamily="50" charset="-127"/>
              </a:rPr>
              <a:t>client.on_connect</a:t>
            </a:r>
            <a:r>
              <a:rPr lang="en-US" altLang="ko-KR" sz="1200" b="1" dirty="0">
                <a:solidFill>
                  <a:prstClr val="black"/>
                </a:solidFill>
                <a:latin typeface="맑은 고딕" pitchFamily="50" charset="-127"/>
                <a:ea typeface="맑은 고딕" pitchFamily="50" charset="-127"/>
              </a:rPr>
              <a:t> = </a:t>
            </a:r>
            <a:r>
              <a:rPr lang="en-US" altLang="ko-KR" sz="1200" b="1" dirty="0" err="1">
                <a:solidFill>
                  <a:prstClr val="black"/>
                </a:solidFill>
                <a:latin typeface="맑은 고딕" pitchFamily="50" charset="-127"/>
                <a:ea typeface="맑은 고딕" pitchFamily="50" charset="-127"/>
              </a:rPr>
              <a:t>on_connect</a:t>
            </a:r>
            <a:endParaRPr lang="en-US" altLang="ko-KR" sz="1200" b="1" dirty="0">
              <a:solidFill>
                <a:prstClr val="black"/>
              </a:solidFill>
              <a:latin typeface="맑은 고딕" pitchFamily="50" charset="-127"/>
              <a:ea typeface="맑은 고딕" pitchFamily="50" charset="-127"/>
            </a:endParaRPr>
          </a:p>
          <a:p>
            <a:r>
              <a:rPr lang="en-US" altLang="ko-KR" sz="1200" b="1" dirty="0" err="1">
                <a:solidFill>
                  <a:prstClr val="black"/>
                </a:solidFill>
                <a:latin typeface="맑은 고딕" pitchFamily="50" charset="-127"/>
                <a:ea typeface="맑은 고딕" pitchFamily="50" charset="-127"/>
              </a:rPr>
              <a:t>client.on_message</a:t>
            </a:r>
            <a:r>
              <a:rPr lang="en-US" altLang="ko-KR" sz="1200" b="1" dirty="0">
                <a:solidFill>
                  <a:prstClr val="black"/>
                </a:solidFill>
                <a:latin typeface="맑은 고딕" pitchFamily="50" charset="-127"/>
                <a:ea typeface="맑은 고딕" pitchFamily="50" charset="-127"/>
              </a:rPr>
              <a:t> = </a:t>
            </a:r>
            <a:r>
              <a:rPr lang="en-US" altLang="ko-KR" sz="1200" b="1" dirty="0" err="1">
                <a:solidFill>
                  <a:prstClr val="black"/>
                </a:solidFill>
                <a:latin typeface="맑은 고딕" pitchFamily="50" charset="-127"/>
                <a:ea typeface="맑은 고딕" pitchFamily="50" charset="-127"/>
              </a:rPr>
              <a:t>on_message</a:t>
            </a:r>
            <a:endParaRPr lang="en-US" altLang="ko-KR" sz="1200" b="1" dirty="0">
              <a:solidFill>
                <a:prstClr val="black"/>
              </a:solidFill>
              <a:latin typeface="맑은 고딕" pitchFamily="50" charset="-127"/>
              <a:ea typeface="맑은 고딕" pitchFamily="50" charset="-127"/>
            </a:endParaRPr>
          </a:p>
          <a:p>
            <a:endParaRPr lang="en-US" altLang="ko-KR" sz="1200" b="1" dirty="0">
              <a:solidFill>
                <a:prstClr val="black"/>
              </a:solidFill>
              <a:latin typeface="맑은 고딕" pitchFamily="50" charset="-127"/>
              <a:ea typeface="맑은 고딕" pitchFamily="50" charset="-127"/>
            </a:endParaRPr>
          </a:p>
          <a:p>
            <a:r>
              <a:rPr lang="en-US" altLang="ko-KR" sz="1200" b="1" dirty="0" err="1">
                <a:solidFill>
                  <a:prstClr val="black"/>
                </a:solidFill>
                <a:latin typeface="맑은 고딕" pitchFamily="50" charset="-127"/>
                <a:ea typeface="맑은 고딕" pitchFamily="50" charset="-127"/>
              </a:rPr>
              <a:t>client.connect</a:t>
            </a:r>
            <a:r>
              <a:rPr lang="en-US" altLang="ko-KR" sz="1200" b="1" dirty="0">
                <a:solidFill>
                  <a:prstClr val="black"/>
                </a:solidFill>
                <a:latin typeface="맑은 고딕" pitchFamily="50" charset="-127"/>
                <a:ea typeface="맑은 고딕" pitchFamily="50" charset="-127"/>
              </a:rPr>
              <a:t>("localhost", 1883, 60)</a:t>
            </a:r>
          </a:p>
          <a:p>
            <a:r>
              <a:rPr lang="en-US" altLang="ko-KR" sz="1200" b="1" dirty="0" err="1">
                <a:solidFill>
                  <a:prstClr val="black"/>
                </a:solidFill>
                <a:latin typeface="맑은 고딕" pitchFamily="50" charset="-127"/>
                <a:ea typeface="맑은 고딕" pitchFamily="50" charset="-127"/>
              </a:rPr>
              <a:t>client.loop_forever</a:t>
            </a:r>
            <a:r>
              <a:rPr lang="en-US" altLang="ko-KR" sz="1200" b="1" dirty="0">
                <a:solidFill>
                  <a:prstClr val="black"/>
                </a:solidFill>
                <a:latin typeface="맑은 고딕" pitchFamily="50" charset="-127"/>
                <a:ea typeface="맑은 고딕" pitchFamily="50" charset="-127"/>
              </a:rPr>
              <a:t>( )</a:t>
            </a:r>
          </a:p>
        </p:txBody>
      </p:sp>
    </p:spTree>
    <p:extLst>
      <p:ext uri="{BB962C8B-B14F-4D97-AF65-F5344CB8AC3E}">
        <p14:creationId xmlns:p14="http://schemas.microsoft.com/office/powerpoint/2010/main" val="287798011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205</a:t>
            </a:fld>
            <a:endParaRPr lang="ko-KR" altLang="en-US" dirty="0"/>
          </a:p>
        </p:txBody>
      </p:sp>
      <p:sp>
        <p:nvSpPr>
          <p:cNvPr id="4" name="내용 개체 틀 3"/>
          <p:cNvSpPr>
            <a:spLocks noGrp="1"/>
          </p:cNvSpPr>
          <p:nvPr>
            <p:ph sz="quarter" idx="11"/>
          </p:nvPr>
        </p:nvSpPr>
        <p:spPr/>
        <p:txBody>
          <a:bodyPr/>
          <a:lstStyle/>
          <a:p>
            <a:r>
              <a:rPr lang="en-US" altLang="ko-KR" dirty="0"/>
              <a:t>MQTT </a:t>
            </a:r>
            <a:r>
              <a:rPr lang="ko-KR" altLang="en-US" dirty="0"/>
              <a:t>구조</a:t>
            </a:r>
            <a:endParaRPr lang="en-US" altLang="ko-KR" dirty="0"/>
          </a:p>
          <a:p>
            <a:pPr lvl="1"/>
            <a:r>
              <a:rPr lang="en-US" altLang="ko-KR" dirty="0">
                <a:solidFill>
                  <a:srgbClr val="FF0000"/>
                </a:solidFill>
              </a:rPr>
              <a:t>Publisher</a:t>
            </a:r>
            <a:r>
              <a:rPr lang="en-US" altLang="ko-KR" dirty="0"/>
              <a:t> / Broker / Subscriber</a:t>
            </a:r>
          </a:p>
          <a:p>
            <a:pPr lvl="2"/>
            <a:r>
              <a:rPr lang="en-US" altLang="ko-KR" dirty="0">
                <a:solidFill>
                  <a:srgbClr val="FF0000"/>
                </a:solidFill>
              </a:rPr>
              <a:t>Phi board</a:t>
            </a:r>
            <a:r>
              <a:rPr lang="en-US" altLang="ko-KR" dirty="0"/>
              <a:t> </a:t>
            </a:r>
            <a:r>
              <a:rPr lang="en-US" altLang="ko-KR" dirty="0">
                <a:sym typeface="Wingdings" panose="05000000000000000000" pitchFamily="2" charset="2"/>
              </a:rPr>
              <a:t></a:t>
            </a:r>
            <a:r>
              <a:rPr lang="en-US" altLang="ko-KR" dirty="0"/>
              <a:t> PC </a:t>
            </a:r>
            <a:r>
              <a:rPr lang="en-US" altLang="ko-KR" dirty="0">
                <a:sym typeface="Wingdings" panose="05000000000000000000" pitchFamily="2" charset="2"/>
              </a:rPr>
              <a:t> Software</a:t>
            </a:r>
            <a:endParaRPr lang="en-US" altLang="ko-KR" dirty="0"/>
          </a:p>
          <a:p>
            <a:endParaRPr lang="en-US" altLang="ko-KR" dirty="0"/>
          </a:p>
          <a:p>
            <a:endParaRPr lang="en-US" altLang="ko-KR" dirty="0"/>
          </a:p>
          <a:p>
            <a:endParaRPr lang="en-US" altLang="ko-KR" dirty="0"/>
          </a:p>
          <a:p>
            <a:pPr lvl="1"/>
            <a:endParaRPr lang="en-US" altLang="ko-KR" dirty="0">
              <a:solidFill>
                <a:srgbClr val="FF0000"/>
              </a:solidFill>
            </a:endParaRPr>
          </a:p>
          <a:p>
            <a:pPr lvl="1"/>
            <a:endParaRPr lang="en-US" altLang="ko-KR" dirty="0">
              <a:solidFill>
                <a:srgbClr val="FF0000"/>
              </a:solidFill>
            </a:endParaRPr>
          </a:p>
          <a:p>
            <a:pPr lvl="1"/>
            <a:r>
              <a:rPr lang="en-US" altLang="ko-KR" dirty="0"/>
              <a:t>Publisher / Broker / </a:t>
            </a:r>
            <a:r>
              <a:rPr lang="en-US" altLang="ko-KR" dirty="0">
                <a:solidFill>
                  <a:srgbClr val="FF0000"/>
                </a:solidFill>
              </a:rPr>
              <a:t>Subscriber</a:t>
            </a:r>
          </a:p>
          <a:p>
            <a:pPr lvl="2"/>
            <a:r>
              <a:rPr lang="en-US" altLang="ko-KR" dirty="0"/>
              <a:t>Software </a:t>
            </a:r>
            <a:r>
              <a:rPr lang="en-US" altLang="ko-KR" dirty="0">
                <a:sym typeface="Wingdings" panose="05000000000000000000" pitchFamily="2" charset="2"/>
              </a:rPr>
              <a:t></a:t>
            </a:r>
            <a:r>
              <a:rPr lang="en-US" altLang="ko-KR" dirty="0"/>
              <a:t> PC </a:t>
            </a:r>
            <a:r>
              <a:rPr lang="en-US" altLang="ko-KR" dirty="0">
                <a:sym typeface="Wingdings" panose="05000000000000000000" pitchFamily="2" charset="2"/>
              </a:rPr>
              <a:t> </a:t>
            </a:r>
            <a:r>
              <a:rPr lang="en-US" altLang="ko-KR" dirty="0">
                <a:solidFill>
                  <a:srgbClr val="FF0000"/>
                </a:solidFill>
                <a:sym typeface="Wingdings" panose="05000000000000000000" pitchFamily="2" charset="2"/>
              </a:rPr>
              <a:t>Phi board</a:t>
            </a:r>
            <a:endParaRPr lang="en-US" altLang="ko-KR" dirty="0">
              <a:solidFill>
                <a:srgbClr val="FF0000"/>
              </a:solidFill>
            </a:endParaRPr>
          </a:p>
          <a:p>
            <a:endParaRPr lang="en-US" altLang="ko-KR" dirty="0"/>
          </a:p>
          <a:p>
            <a:endParaRPr lang="en-US" altLang="ko-KR" dirty="0"/>
          </a:p>
        </p:txBody>
      </p:sp>
      <p:sp>
        <p:nvSpPr>
          <p:cNvPr id="2" name="제목 1"/>
          <p:cNvSpPr>
            <a:spLocks noGrp="1"/>
          </p:cNvSpPr>
          <p:nvPr>
            <p:ph type="title"/>
          </p:nvPr>
        </p:nvSpPr>
        <p:spPr>
          <a:xfrm>
            <a:off x="181419" y="72000"/>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pic>
        <p:nvPicPr>
          <p:cNvPr id="1026" name="Picture 2" descr="MQTT의 Publish/Subscribe 개념">
            <a:extLst>
              <a:ext uri="{FF2B5EF4-FFF2-40B4-BE49-F238E27FC236}">
                <a16:creationId xmlns:a16="http://schemas.microsoft.com/office/drawing/2014/main" id="{DB2670A6-14CE-41D3-866A-7D6F9B739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8750" y="2058987"/>
            <a:ext cx="5048250" cy="1181100"/>
          </a:xfrm>
          <a:prstGeom prst="rect">
            <a:avLst/>
          </a:prstGeom>
          <a:noFill/>
          <a:extLst>
            <a:ext uri="{909E8E84-426E-40DD-AFC4-6F175D3DCCD1}">
              <a14:hiddenFill xmlns:a14="http://schemas.microsoft.com/office/drawing/2010/main">
                <a:solidFill>
                  <a:srgbClr val="FFFFFF"/>
                </a:solidFill>
              </a14:hiddenFill>
            </a:ext>
          </a:extLst>
        </p:spPr>
      </p:pic>
      <p:sp>
        <p:nvSpPr>
          <p:cNvPr id="3" name="사각형: 둥근 모서리 2">
            <a:extLst>
              <a:ext uri="{FF2B5EF4-FFF2-40B4-BE49-F238E27FC236}">
                <a16:creationId xmlns:a16="http://schemas.microsoft.com/office/drawing/2014/main" id="{CD085388-5B02-4577-96C1-E34ADCA09B8F}"/>
              </a:ext>
            </a:extLst>
          </p:cNvPr>
          <p:cNvSpPr/>
          <p:nvPr/>
        </p:nvSpPr>
        <p:spPr>
          <a:xfrm>
            <a:off x="3024733" y="1952887"/>
            <a:ext cx="3384376" cy="639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7" name="Picture 2" descr="MQTT의 Publish/Subscribe 개념">
            <a:extLst>
              <a:ext uri="{FF2B5EF4-FFF2-40B4-BE49-F238E27FC236}">
                <a16:creationId xmlns:a16="http://schemas.microsoft.com/office/drawing/2014/main" id="{73E084E3-A657-484D-BE22-ED589622C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172" y="4465968"/>
            <a:ext cx="5048250" cy="1181100"/>
          </a:xfrm>
          <a:prstGeom prst="rect">
            <a:avLst/>
          </a:prstGeom>
          <a:noFill/>
          <a:extLst>
            <a:ext uri="{909E8E84-426E-40DD-AFC4-6F175D3DCCD1}">
              <a14:hiddenFill xmlns:a14="http://schemas.microsoft.com/office/drawing/2010/main">
                <a:solidFill>
                  <a:srgbClr val="FFFFFF"/>
                </a:solidFill>
              </a14:hiddenFill>
            </a:ext>
          </a:extLst>
        </p:spPr>
      </p:pic>
      <p:sp>
        <p:nvSpPr>
          <p:cNvPr id="8" name="사각형: 둥근 모서리 7">
            <a:extLst>
              <a:ext uri="{FF2B5EF4-FFF2-40B4-BE49-F238E27FC236}">
                <a16:creationId xmlns:a16="http://schemas.microsoft.com/office/drawing/2014/main" id="{3CAEF94A-8393-4BC2-A950-F9FA5D8E65D8}"/>
              </a:ext>
            </a:extLst>
          </p:cNvPr>
          <p:cNvSpPr/>
          <p:nvPr/>
        </p:nvSpPr>
        <p:spPr>
          <a:xfrm>
            <a:off x="4784046" y="4363170"/>
            <a:ext cx="3384376" cy="639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22842306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206</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en-US" altLang="ko-KR" dirty="0"/>
              <a:t>Phi </a:t>
            </a:r>
            <a:r>
              <a:rPr lang="ko-KR" altLang="en-US" dirty="0"/>
              <a:t>보드를</a:t>
            </a:r>
            <a:r>
              <a:rPr lang="en-US" altLang="ko-KR" dirty="0"/>
              <a:t> Subscriber</a:t>
            </a:r>
            <a:r>
              <a:rPr lang="ko-KR" altLang="en-US" dirty="0"/>
              <a:t>로 만들기</a:t>
            </a:r>
            <a:endParaRPr lang="en-US" altLang="ko-KR" dirty="0"/>
          </a:p>
          <a:p>
            <a:pPr lvl="1"/>
            <a:r>
              <a:rPr lang="ko-KR" altLang="en-US" dirty="0"/>
              <a:t>목표 동작</a:t>
            </a:r>
            <a:endParaRPr lang="en-US" altLang="ko-KR" dirty="0"/>
          </a:p>
          <a:p>
            <a:pPr lvl="2"/>
            <a:r>
              <a:rPr lang="en-US" altLang="ko-KR" dirty="0"/>
              <a:t>Phi </a:t>
            </a:r>
            <a:r>
              <a:rPr lang="ko-KR" altLang="en-US" dirty="0"/>
              <a:t>보드가 </a:t>
            </a:r>
            <a:r>
              <a:rPr lang="en-US" altLang="ko-KR" dirty="0"/>
              <a:t>Sensors/</a:t>
            </a:r>
            <a:r>
              <a:rPr lang="en-US" altLang="ko-KR" dirty="0" err="1"/>
              <a:t>MyOffice</a:t>
            </a:r>
            <a:r>
              <a:rPr lang="en-US" altLang="ko-KR" dirty="0"/>
              <a:t>/Indoor/#</a:t>
            </a:r>
            <a:r>
              <a:rPr lang="ko-KR" altLang="en-US" dirty="0"/>
              <a:t>라는 </a:t>
            </a:r>
            <a:r>
              <a:rPr lang="en-US" altLang="ko-KR" dirty="0"/>
              <a:t>topic</a:t>
            </a:r>
            <a:r>
              <a:rPr lang="ko-KR" altLang="en-US" dirty="0"/>
              <a:t>으로 구독 신청하고 해당</a:t>
            </a:r>
            <a:r>
              <a:rPr lang="en-US" altLang="ko-KR" dirty="0"/>
              <a:t> topic</a:t>
            </a:r>
            <a:r>
              <a:rPr lang="ko-KR" altLang="en-US" dirty="0"/>
              <a:t>에 대한 메시지 받기</a:t>
            </a:r>
            <a:endParaRPr lang="en-US" altLang="ko-KR" dirty="0"/>
          </a:p>
          <a:p>
            <a:pPr lvl="2"/>
            <a:endParaRPr lang="en-US" altLang="ko-KR" dirty="0"/>
          </a:p>
        </p:txBody>
      </p:sp>
      <p:sp>
        <p:nvSpPr>
          <p:cNvPr id="8" name="모서리가 둥근 직사각형 7"/>
          <p:cNvSpPr/>
          <p:nvPr/>
        </p:nvSpPr>
        <p:spPr bwMode="auto">
          <a:xfrm>
            <a:off x="885210" y="1583903"/>
            <a:ext cx="4896544" cy="4248097"/>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200" b="1" dirty="0">
                <a:solidFill>
                  <a:schemeClr val="bg1">
                    <a:lumMod val="65000"/>
                  </a:schemeClr>
                </a:solidFill>
                <a:latin typeface="맑은 고딕" pitchFamily="50" charset="-127"/>
                <a:ea typeface="맑은 고딕" pitchFamily="50" charset="-127"/>
              </a:rPr>
              <a:t>// Phi_Subscribe_DHT11.ino</a:t>
            </a:r>
          </a:p>
          <a:p>
            <a:r>
              <a:rPr lang="en-US" altLang="ko-KR" sz="1200" b="1" dirty="0">
                <a:solidFill>
                  <a:prstClr val="black"/>
                </a:solidFill>
                <a:latin typeface="맑은 고딕" pitchFamily="50" charset="-127"/>
                <a:ea typeface="맑은 고딕" pitchFamily="50" charset="-127"/>
              </a:rPr>
              <a:t>#include &lt;ESP8266WiFi.h&gt;</a:t>
            </a:r>
          </a:p>
          <a:p>
            <a:r>
              <a:rPr lang="en-US" altLang="ko-KR" sz="1200" b="1" dirty="0">
                <a:solidFill>
                  <a:prstClr val="black"/>
                </a:solidFill>
                <a:latin typeface="맑은 고딕" pitchFamily="50" charset="-127"/>
                <a:ea typeface="맑은 고딕" pitchFamily="50" charset="-127"/>
              </a:rPr>
              <a:t>#include &lt;</a:t>
            </a:r>
            <a:r>
              <a:rPr lang="en-US" altLang="ko-KR" sz="1200" b="1" dirty="0" err="1">
                <a:solidFill>
                  <a:prstClr val="black"/>
                </a:solidFill>
                <a:latin typeface="맑은 고딕" pitchFamily="50" charset="-127"/>
                <a:ea typeface="맑은 고딕" pitchFamily="50" charset="-127"/>
              </a:rPr>
              <a:t>PubSubClient.h</a:t>
            </a:r>
            <a:r>
              <a:rPr lang="en-US" altLang="ko-KR" sz="1200" b="1" dirty="0">
                <a:solidFill>
                  <a:prstClr val="black"/>
                </a:solidFill>
                <a:latin typeface="맑은 고딕" pitchFamily="50" charset="-127"/>
                <a:ea typeface="맑은 고딕" pitchFamily="50" charset="-127"/>
              </a:rPr>
              <a:t>&gt;</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ssid</a:t>
            </a:r>
            <a:r>
              <a:rPr lang="en-US" altLang="ko-KR" sz="1200" b="1" dirty="0">
                <a:solidFill>
                  <a:prstClr val="black"/>
                </a:solidFill>
                <a:latin typeface="맑은 고딕" pitchFamily="50" charset="-127"/>
                <a:ea typeface="맑은 고딕" pitchFamily="50" charset="-127"/>
              </a:rPr>
              <a:t> = "RiatechChief_2G";</a:t>
            </a:r>
          </a:p>
          <a:p>
            <a:r>
              <a:rPr lang="en-US" altLang="ko-KR" sz="1200" b="1" dirty="0">
                <a:solidFill>
                  <a:prstClr val="black"/>
                </a:solidFill>
                <a:latin typeface="맑은 고딕" pitchFamily="50" charset="-127"/>
                <a:ea typeface="맑은 고딕" pitchFamily="50" charset="-127"/>
              </a:rPr>
              <a:t>const char* password = "12345678";</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clientId</a:t>
            </a:r>
            <a:r>
              <a:rPr lang="en-US" altLang="ko-KR" sz="1200" b="1" dirty="0">
                <a:solidFill>
                  <a:prstClr val="black"/>
                </a:solidFill>
                <a:latin typeface="맑은 고딕" pitchFamily="50" charset="-127"/>
                <a:ea typeface="맑은 고딕" pitchFamily="50" charset="-127"/>
              </a:rPr>
              <a:t> = "</a:t>
            </a:r>
            <a:r>
              <a:rPr lang="en-US" altLang="ko-KR" sz="1200" b="1" dirty="0" err="1">
                <a:solidFill>
                  <a:prstClr val="black"/>
                </a:solidFill>
                <a:latin typeface="맑은 고딕" pitchFamily="50" charset="-127"/>
                <a:ea typeface="맑은 고딕" pitchFamily="50" charset="-127"/>
              </a:rPr>
              <a:t>phirippa</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userId</a:t>
            </a:r>
            <a:r>
              <a:rPr lang="en-US" altLang="ko-KR" sz="1200" b="1" dirty="0">
                <a:solidFill>
                  <a:prstClr val="black"/>
                </a:solidFill>
                <a:latin typeface="맑은 고딕" pitchFamily="50" charset="-127"/>
                <a:ea typeface="맑은 고딕" pitchFamily="50" charset="-127"/>
              </a:rPr>
              <a:t> = </a:t>
            </a:r>
            <a:r>
              <a:rPr lang="en-US" altLang="ko-KR" sz="1200" b="1" dirty="0" err="1">
                <a:solidFill>
                  <a:prstClr val="black"/>
                </a:solidFill>
                <a:latin typeface="맑은 고딕" pitchFamily="50" charset="-127"/>
                <a:ea typeface="맑은 고딕" pitchFamily="50" charset="-127"/>
              </a:rPr>
              <a:t>clientId</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userPw</a:t>
            </a:r>
            <a:r>
              <a:rPr lang="en-US" altLang="ko-KR" sz="1200" b="1" dirty="0">
                <a:solidFill>
                  <a:prstClr val="black"/>
                </a:solidFill>
                <a:latin typeface="맑은 고딕" pitchFamily="50" charset="-127"/>
                <a:ea typeface="맑은 고딕" pitchFamily="50" charset="-127"/>
              </a:rPr>
              <a:t> = "1234";</a:t>
            </a:r>
          </a:p>
          <a:p>
            <a:r>
              <a:rPr lang="en-US" altLang="ko-KR" sz="1200" b="1" dirty="0">
                <a:solidFill>
                  <a:prstClr val="black"/>
                </a:solidFill>
                <a:latin typeface="맑은 고딕" pitchFamily="50" charset="-127"/>
                <a:ea typeface="맑은 고딕" pitchFamily="50" charset="-127"/>
              </a:rPr>
              <a:t>char *topic = “Sensors/</a:t>
            </a:r>
            <a:r>
              <a:rPr lang="en-US" altLang="ko-KR" sz="1200" b="1" dirty="0" err="1">
                <a:solidFill>
                  <a:prstClr val="black"/>
                </a:solidFill>
                <a:latin typeface="맑은 고딕" pitchFamily="50" charset="-127"/>
                <a:ea typeface="맑은 고딕" pitchFamily="50" charset="-127"/>
              </a:rPr>
              <a:t>MyOffice</a:t>
            </a:r>
            <a:r>
              <a:rPr lang="en-US" altLang="ko-KR" sz="1200" b="1" dirty="0">
                <a:solidFill>
                  <a:prstClr val="black"/>
                </a:solidFill>
                <a:latin typeface="맑은 고딕" pitchFamily="50" charset="-127"/>
                <a:ea typeface="맑은 고딕" pitchFamily="50" charset="-127"/>
              </a:rPr>
              <a:t>/Indoor/#";</a:t>
            </a:r>
          </a:p>
          <a:p>
            <a:r>
              <a:rPr lang="en-US" altLang="ko-KR" sz="1200" b="1" dirty="0">
                <a:solidFill>
                  <a:prstClr val="black"/>
                </a:solidFill>
                <a:latin typeface="맑은 고딕" pitchFamily="50" charset="-127"/>
                <a:ea typeface="맑은 고딕" pitchFamily="50" charset="-127"/>
              </a:rPr>
              <a:t>char* server = "192.168.1.12"; </a:t>
            </a:r>
          </a:p>
          <a:p>
            <a:r>
              <a:rPr lang="en-US" altLang="ko-KR" sz="1200" b="1" dirty="0">
                <a:solidFill>
                  <a:prstClr val="black"/>
                </a:solidFill>
                <a:latin typeface="맑은 고딕" pitchFamily="50" charset="-127"/>
                <a:ea typeface="맑은 고딕" pitchFamily="50" charset="-127"/>
              </a:rPr>
              <a:t>char </a:t>
            </a:r>
            <a:r>
              <a:rPr lang="en-US" altLang="ko-KR" sz="1200" b="1" dirty="0" err="1">
                <a:solidFill>
                  <a:prstClr val="black"/>
                </a:solidFill>
                <a:latin typeface="맑은 고딕" pitchFamily="50" charset="-127"/>
                <a:ea typeface="맑은 고딕" pitchFamily="50" charset="-127"/>
              </a:rPr>
              <a:t>messageBuf</a:t>
            </a:r>
            <a:r>
              <a:rPr lang="en-US" altLang="ko-KR" sz="1200" b="1" dirty="0">
                <a:solidFill>
                  <a:prstClr val="black"/>
                </a:solidFill>
                <a:latin typeface="맑은 고딕" pitchFamily="50" charset="-127"/>
                <a:ea typeface="맑은 고딕" pitchFamily="50" charset="-127"/>
              </a:rPr>
              <a:t>[100];</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a:t>
            </a:r>
            <a:r>
              <a:rPr lang="en-US" altLang="ko-KR" sz="1200" b="1" dirty="0">
                <a:solidFill>
                  <a:srgbClr val="FF0000"/>
                </a:solidFill>
                <a:latin typeface="맑은 고딕" pitchFamily="50" charset="-127"/>
                <a:ea typeface="맑은 고딕" pitchFamily="50" charset="-127"/>
              </a:rPr>
              <a:t>callback</a:t>
            </a:r>
            <a:r>
              <a:rPr lang="en-US" altLang="ko-KR" sz="1200" b="1" dirty="0">
                <a:solidFill>
                  <a:prstClr val="black"/>
                </a:solidFill>
                <a:latin typeface="맑은 고딕" pitchFamily="50" charset="-127"/>
                <a:ea typeface="맑은 고딕" pitchFamily="50" charset="-127"/>
              </a:rPr>
              <a:t>(char* topic, byte* payload, unsigned int length) {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("Message arrived!\</a:t>
            </a:r>
            <a:r>
              <a:rPr lang="en-US" altLang="ko-KR" sz="1200" b="1" dirty="0" err="1">
                <a:solidFill>
                  <a:prstClr val="black"/>
                </a:solidFill>
                <a:latin typeface="맑은 고딕" pitchFamily="50" charset="-127"/>
                <a:ea typeface="맑은 고딕" pitchFamily="50" charset="-127"/>
              </a:rPr>
              <a:t>nTtopic</a:t>
            </a:r>
            <a:r>
              <a:rPr lang="en-US" altLang="ko-KR" sz="1200" b="1" dirty="0">
                <a:solidFill>
                  <a:prstClr val="black"/>
                </a:solidFill>
                <a:latin typeface="맑은 고딕" pitchFamily="50" charset="-127"/>
                <a:ea typeface="맑은 고딕" pitchFamily="50" charset="-127"/>
              </a:rPr>
              <a:t>: " + String(topic));</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("Length: "+ String(length, DEC));</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strncpy</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messageBuf</a:t>
            </a:r>
            <a:r>
              <a:rPr lang="en-US" altLang="ko-KR" sz="1200" b="1" dirty="0">
                <a:solidFill>
                  <a:prstClr val="black"/>
                </a:solidFill>
                <a:latin typeface="맑은 고딕" pitchFamily="50" charset="-127"/>
                <a:ea typeface="맑은 고딕" pitchFamily="50" charset="-127"/>
              </a:rPr>
              <a:t>, (char*)payload, length);</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messageBuf</a:t>
            </a:r>
            <a:r>
              <a:rPr lang="en-US" altLang="ko-KR" sz="1200" b="1" dirty="0">
                <a:solidFill>
                  <a:prstClr val="black"/>
                </a:solidFill>
                <a:latin typeface="맑은 고딕" pitchFamily="50" charset="-127"/>
                <a:ea typeface="맑은 고딕" pitchFamily="50" charset="-127"/>
              </a:rPr>
              <a:t>[length] = '\0';</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("Payload: "+ String(</a:t>
            </a:r>
            <a:r>
              <a:rPr lang="en-US" altLang="ko-KR" sz="1200" b="1" dirty="0" err="1">
                <a:solidFill>
                  <a:prstClr val="black"/>
                </a:solidFill>
                <a:latin typeface="맑은 고딕" pitchFamily="50" charset="-127"/>
                <a:ea typeface="맑은 고딕" pitchFamily="50" charset="-127"/>
              </a:rPr>
              <a:t>messageBuf</a:t>
            </a:r>
            <a:r>
              <a:rPr lang="en-US" altLang="ko-KR" sz="1200" b="1" dirty="0">
                <a:solidFill>
                  <a:prstClr val="black"/>
                </a:solidFill>
                <a:latin typeface="맑은 고딕" pitchFamily="50" charset="-127"/>
                <a:ea typeface="맑은 고딕" pitchFamily="50" charset="-127"/>
              </a:rPr>
              <a:t>) + "\n\n");</a:t>
            </a:r>
          </a:p>
          <a:p>
            <a:r>
              <a:rPr lang="en-US" altLang="ko-KR" sz="1200" b="1" dirty="0">
                <a:solidFill>
                  <a:prstClr val="black"/>
                </a:solidFill>
                <a:latin typeface="맑은 고딕" pitchFamily="50" charset="-127"/>
                <a:ea typeface="맑은 고딕" pitchFamily="50" charset="-127"/>
              </a:rPr>
              <a:t>}</a:t>
            </a:r>
          </a:p>
        </p:txBody>
      </p:sp>
      <p:sp>
        <p:nvSpPr>
          <p:cNvPr id="10" name="모서리가 둥근 직사각형 7">
            <a:extLst>
              <a:ext uri="{FF2B5EF4-FFF2-40B4-BE49-F238E27FC236}">
                <a16:creationId xmlns:a16="http://schemas.microsoft.com/office/drawing/2014/main" id="{33CC0BE0-6887-4525-99E1-DDF02E673064}"/>
              </a:ext>
            </a:extLst>
          </p:cNvPr>
          <p:cNvSpPr/>
          <p:nvPr/>
        </p:nvSpPr>
        <p:spPr bwMode="auto">
          <a:xfrm>
            <a:off x="5917532" y="1593792"/>
            <a:ext cx="4896544" cy="4248097"/>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200" b="1" dirty="0" err="1">
                <a:solidFill>
                  <a:prstClr val="black"/>
                </a:solidFill>
                <a:latin typeface="맑은 고딕" pitchFamily="50" charset="-127"/>
                <a:ea typeface="맑은 고딕" pitchFamily="50" charset="-127"/>
              </a:rPr>
              <a:t>WiFiClient</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wifiClient</a:t>
            </a:r>
            <a:r>
              <a:rPr lang="en-US" altLang="ko-KR" sz="1200" b="1" dirty="0">
                <a:solidFill>
                  <a:prstClr val="black"/>
                </a:solidFill>
                <a:latin typeface="맑은 고딕" pitchFamily="50" charset="-127"/>
                <a:ea typeface="맑은 고딕" pitchFamily="50" charset="-127"/>
              </a:rPr>
              <a:t>; </a:t>
            </a:r>
          </a:p>
          <a:p>
            <a:r>
              <a:rPr lang="en-US" altLang="ko-KR" sz="1200" b="1" dirty="0" err="1">
                <a:solidFill>
                  <a:prstClr val="black"/>
                </a:solidFill>
                <a:latin typeface="맑은 고딕" pitchFamily="50" charset="-127"/>
                <a:ea typeface="맑은 고딕" pitchFamily="50" charset="-127"/>
              </a:rPr>
              <a:t>PubSubClient</a:t>
            </a:r>
            <a:r>
              <a:rPr lang="en-US" altLang="ko-KR" sz="1200" b="1" dirty="0">
                <a:solidFill>
                  <a:prstClr val="black"/>
                </a:solidFill>
                <a:latin typeface="맑은 고딕" pitchFamily="50" charset="-127"/>
                <a:ea typeface="맑은 고딕" pitchFamily="50" charset="-127"/>
              </a:rPr>
              <a:t> client(server, 1883, </a:t>
            </a:r>
            <a:r>
              <a:rPr lang="en-US" altLang="ko-KR" sz="1200" b="1" dirty="0">
                <a:solidFill>
                  <a:srgbClr val="FF0000"/>
                </a:solidFill>
                <a:latin typeface="맑은 고딕" pitchFamily="50" charset="-127"/>
                <a:ea typeface="맑은 고딕" pitchFamily="50" charset="-127"/>
              </a:rPr>
              <a:t>callback</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wifiClient</a:t>
            </a:r>
            <a:r>
              <a:rPr lang="en-US" altLang="ko-KR" sz="1200" b="1" dirty="0">
                <a:solidFill>
                  <a:prstClr val="black"/>
                </a:solidFill>
                <a:latin typeface="맑은 고딕" pitchFamily="50" charset="-127"/>
                <a:ea typeface="맑은 고딕" pitchFamily="50" charset="-127"/>
              </a:rPr>
              <a:t>);</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setup()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Serial.begin</a:t>
            </a:r>
            <a:r>
              <a:rPr lang="en-US" altLang="ko-KR" sz="1200" b="1" dirty="0">
                <a:solidFill>
                  <a:prstClr val="black"/>
                </a:solidFill>
                <a:latin typeface="맑은 고딕" pitchFamily="50" charset="-127"/>
                <a:ea typeface="맑은 고딕" pitchFamily="50" charset="-127"/>
              </a:rPr>
              <a:t>(9600);</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nConnecting</a:t>
            </a:r>
            <a:r>
              <a:rPr lang="en-US" altLang="ko-KR" sz="1200" b="1" dirty="0">
                <a:solidFill>
                  <a:prstClr val="black"/>
                </a:solidFill>
                <a:latin typeface="맑은 고딕" pitchFamily="50" charset="-127"/>
                <a:ea typeface="맑은 고딕" pitchFamily="50" charset="-127"/>
              </a:rPr>
              <a:t> to ");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ssid</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WiFi.begin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ssid</a:t>
            </a:r>
            <a:r>
              <a:rPr lang="en-US" altLang="ko-KR" sz="1200" b="1" dirty="0">
                <a:solidFill>
                  <a:prstClr val="black"/>
                </a:solidFill>
                <a:latin typeface="맑은 고딕" pitchFamily="50" charset="-127"/>
                <a:ea typeface="맑은 고딕" pitchFamily="50" charset="-127"/>
              </a:rPr>
              <a:t>, password);</a:t>
            </a:r>
          </a:p>
          <a:p>
            <a:r>
              <a:rPr lang="en-US" altLang="ko-KR" sz="1200" b="1" dirty="0">
                <a:solidFill>
                  <a:prstClr val="black"/>
                </a:solidFill>
                <a:latin typeface="맑은 고딕" pitchFamily="50" charset="-127"/>
                <a:ea typeface="맑은 고딕" pitchFamily="50" charset="-127"/>
              </a:rPr>
              <a:t>  while (</a:t>
            </a:r>
            <a:r>
              <a:rPr lang="en-US" altLang="ko-KR" sz="1200" b="1" dirty="0" err="1">
                <a:solidFill>
                  <a:prstClr val="black"/>
                </a:solidFill>
                <a:latin typeface="맑은 고딕" pitchFamily="50" charset="-127"/>
                <a:ea typeface="맑은 고딕" pitchFamily="50" charset="-127"/>
              </a:rPr>
              <a:t>WiFi.status</a:t>
            </a:r>
            <a:r>
              <a:rPr lang="en-US" altLang="ko-KR" sz="1200" b="1" dirty="0">
                <a:solidFill>
                  <a:prstClr val="black"/>
                </a:solidFill>
                <a:latin typeface="맑은 고딕" pitchFamily="50" charset="-127"/>
                <a:ea typeface="맑은 고딕" pitchFamily="50" charset="-127"/>
              </a:rPr>
              <a:t>() != WL_CONNECTED)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a:t>
            </a:r>
            <a:r>
              <a:rPr lang="en-US" altLang="ko-KR" sz="1200" b="1" dirty="0">
                <a:solidFill>
                  <a:prstClr val="black"/>
                </a:solidFill>
                <a:latin typeface="맑은 고딕" pitchFamily="50" charset="-127"/>
                <a:ea typeface="맑은 고딕" pitchFamily="50" charset="-127"/>
              </a:rPr>
              <a:t>(".");   delay(500);</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nWiFi</a:t>
            </a:r>
            <a:r>
              <a:rPr lang="en-US" altLang="ko-KR" sz="1200" b="1" dirty="0">
                <a:solidFill>
                  <a:prstClr val="black"/>
                </a:solidFill>
                <a:latin typeface="맑은 고딕" pitchFamily="50" charset="-127"/>
                <a:ea typeface="맑은 고딕" pitchFamily="50" charset="-127"/>
              </a:rPr>
              <a:t> Connected");</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while ( !</a:t>
            </a:r>
            <a:r>
              <a:rPr lang="en-US" altLang="ko-KR" sz="1200" b="1" dirty="0" err="1">
                <a:solidFill>
                  <a:prstClr val="black"/>
                </a:solidFill>
                <a:latin typeface="맑은 고딕" pitchFamily="50" charset="-127"/>
                <a:ea typeface="맑은 고딕" pitchFamily="50" charset="-127"/>
              </a:rPr>
              <a:t>client.connect</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clientId</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userId</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userPw</a:t>
            </a:r>
            <a:r>
              <a:rPr lang="en-US" altLang="ko-KR" sz="1200" b="1" dirty="0">
                <a:solidFill>
                  <a:prstClr val="black"/>
                </a:solidFill>
                <a:latin typeface="맑은 고딕" pitchFamily="50" charset="-127"/>
                <a:ea typeface="맑은 고딕" pitchFamily="50" charset="-127"/>
              </a:rPr>
              <a:t>) ){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a:t>
            </a:r>
            <a:r>
              <a:rPr lang="en-US" altLang="ko-KR" sz="1200" b="1" dirty="0">
                <a:solidFill>
                  <a:prstClr val="black"/>
                </a:solidFill>
                <a:latin typeface="맑은 고딕" pitchFamily="50" charset="-127"/>
                <a:ea typeface="맑은 고딕" pitchFamily="50" charset="-127"/>
              </a:rPr>
              <a:t>("*");    delay(1000);</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nConnected</a:t>
            </a:r>
            <a:r>
              <a:rPr lang="en-US" altLang="ko-KR" sz="1200" b="1" dirty="0">
                <a:solidFill>
                  <a:prstClr val="black"/>
                </a:solidFill>
                <a:latin typeface="맑은 고딕" pitchFamily="50" charset="-127"/>
                <a:ea typeface="맑은 고딕" pitchFamily="50" charset="-127"/>
              </a:rPr>
              <a:t> to broker");</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(String("Subscribing! topic = ") + topic);</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srgbClr val="FF0000"/>
                </a:solidFill>
                <a:latin typeface="맑은 고딕" pitchFamily="50" charset="-127"/>
                <a:ea typeface="맑은 고딕" pitchFamily="50" charset="-127"/>
              </a:rPr>
              <a:t>client.subscribe</a:t>
            </a:r>
            <a:r>
              <a:rPr lang="en-US" altLang="ko-KR" sz="1200" b="1" dirty="0">
                <a:solidFill>
                  <a:srgbClr val="FF0000"/>
                </a:solidFill>
                <a:latin typeface="맑은 고딕" pitchFamily="50" charset="-127"/>
                <a:ea typeface="맑은 고딕" pitchFamily="50" charset="-127"/>
              </a:rPr>
              <a:t>(topic);</a:t>
            </a:r>
          </a:p>
          <a:p>
            <a:r>
              <a:rPr lang="en-US" altLang="ko-KR" sz="1200" b="1" dirty="0">
                <a:solidFill>
                  <a:prstClr val="black"/>
                </a:solidFill>
                <a:latin typeface="맑은 고딕" pitchFamily="50" charset="-127"/>
                <a:ea typeface="맑은 고딕" pitchFamily="50" charset="-127"/>
              </a:rPr>
              <a:t> }</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loop() {  </a:t>
            </a:r>
            <a:r>
              <a:rPr lang="en-US" altLang="ko-KR" sz="1200" b="1" dirty="0" err="1">
                <a:solidFill>
                  <a:srgbClr val="FF0000"/>
                </a:solidFill>
                <a:latin typeface="맑은 고딕" pitchFamily="50" charset="-127"/>
                <a:ea typeface="맑은 고딕" pitchFamily="50" charset="-127"/>
              </a:rPr>
              <a:t>client.loop</a:t>
            </a:r>
            <a:r>
              <a:rPr lang="en-US" altLang="ko-KR" sz="1200" b="1" dirty="0">
                <a:solidFill>
                  <a:srgbClr val="FF0000"/>
                </a:solidFill>
                <a:latin typeface="맑은 고딕" pitchFamily="50" charset="-127"/>
                <a:ea typeface="맑은 고딕" pitchFamily="50" charset="-127"/>
              </a:rPr>
              <a:t>(); </a:t>
            </a:r>
            <a:r>
              <a:rPr lang="en-US" altLang="ko-KR" sz="1200" b="1" dirty="0">
                <a:solidFill>
                  <a:prstClr val="black"/>
                </a:solidFill>
                <a:latin typeface="맑은 고딕" pitchFamily="50" charset="-127"/>
                <a:ea typeface="맑은 고딕" pitchFamily="50" charset="-127"/>
              </a:rPr>
              <a:t> }</a:t>
            </a:r>
          </a:p>
        </p:txBody>
      </p:sp>
    </p:spTree>
    <p:extLst>
      <p:ext uri="{BB962C8B-B14F-4D97-AF65-F5344CB8AC3E}">
        <p14:creationId xmlns:p14="http://schemas.microsoft.com/office/powerpoint/2010/main" val="36519813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207</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en-US" altLang="ko-KR" dirty="0"/>
              <a:t>Phi </a:t>
            </a:r>
            <a:r>
              <a:rPr lang="ko-KR" altLang="en-US" dirty="0"/>
              <a:t>보드를</a:t>
            </a:r>
            <a:r>
              <a:rPr lang="en-US" altLang="ko-KR" dirty="0"/>
              <a:t> Subscriber</a:t>
            </a:r>
            <a:r>
              <a:rPr lang="ko-KR" altLang="en-US" dirty="0"/>
              <a:t>로 만들기</a:t>
            </a:r>
            <a:endParaRPr lang="en-US" altLang="ko-KR" dirty="0"/>
          </a:p>
          <a:p>
            <a:pPr lvl="1"/>
            <a:r>
              <a:rPr lang="ko-KR" altLang="en-US" dirty="0"/>
              <a:t>동작 확인</a:t>
            </a:r>
            <a:endParaRPr lang="en-US" altLang="ko-KR" dirty="0"/>
          </a:p>
          <a:p>
            <a:pPr lvl="2"/>
            <a:r>
              <a:rPr lang="en-US" altLang="ko-KR" dirty="0"/>
              <a:t>Phi </a:t>
            </a:r>
            <a:r>
              <a:rPr lang="ko-KR" altLang="en-US" dirty="0"/>
              <a:t>보드가 </a:t>
            </a:r>
            <a:r>
              <a:rPr lang="en-US" altLang="ko-KR" dirty="0"/>
              <a:t>Sensors/</a:t>
            </a:r>
            <a:r>
              <a:rPr lang="en-US" altLang="ko-KR" dirty="0" err="1"/>
              <a:t>MyOffice</a:t>
            </a:r>
            <a:r>
              <a:rPr lang="en-US" altLang="ko-KR" dirty="0"/>
              <a:t>/Indoor/#</a:t>
            </a:r>
            <a:r>
              <a:rPr lang="ko-KR" altLang="en-US" dirty="0"/>
              <a:t>라는 </a:t>
            </a:r>
            <a:r>
              <a:rPr lang="en-US" altLang="ko-KR" dirty="0"/>
              <a:t>topic</a:t>
            </a:r>
            <a:r>
              <a:rPr lang="ko-KR" altLang="en-US" dirty="0"/>
              <a:t>으로 구독 신청하고 해당 </a:t>
            </a:r>
            <a:r>
              <a:rPr lang="en-US" altLang="ko-KR" dirty="0"/>
              <a:t>topic</a:t>
            </a:r>
            <a:r>
              <a:rPr lang="ko-KR" altLang="en-US" dirty="0"/>
              <a:t>에 대한 메시지 받기</a:t>
            </a:r>
            <a:endParaRPr lang="en-US" altLang="ko-KR" dirty="0"/>
          </a:p>
          <a:p>
            <a:pPr lvl="2"/>
            <a:r>
              <a:rPr lang="ko-KR" altLang="en-US" dirty="0"/>
              <a:t>터미널에서</a:t>
            </a:r>
            <a:endParaRPr lang="en-US" altLang="ko-KR" dirty="0"/>
          </a:p>
          <a:p>
            <a:pPr lvl="3"/>
            <a:r>
              <a:rPr lang="en-US" altLang="ko-KR" dirty="0"/>
              <a:t>$ </a:t>
            </a:r>
            <a:r>
              <a:rPr lang="en-US" altLang="ko-KR" dirty="0" err="1"/>
              <a:t>mosquitto_pub</a:t>
            </a:r>
            <a:r>
              <a:rPr lang="en-US" altLang="ko-KR" dirty="0"/>
              <a:t> –t Sensors/</a:t>
            </a:r>
            <a:r>
              <a:rPr lang="en-US" altLang="ko-KR" dirty="0" err="1"/>
              <a:t>MyOffice</a:t>
            </a:r>
            <a:r>
              <a:rPr lang="en-US" altLang="ko-KR" dirty="0"/>
              <a:t>/Indoor/Temp –m 33.21 –u </a:t>
            </a:r>
            <a:r>
              <a:rPr lang="en-US" altLang="ko-KR" dirty="0" err="1"/>
              <a:t>mqtt_riatech</a:t>
            </a:r>
            <a:r>
              <a:rPr lang="en-US" altLang="ko-KR" dirty="0"/>
              <a:t> –P 1234</a:t>
            </a:r>
          </a:p>
          <a:p>
            <a:pPr lvl="3"/>
            <a:r>
              <a:rPr lang="en-US" altLang="ko-KR" dirty="0"/>
              <a:t>$ </a:t>
            </a:r>
            <a:r>
              <a:rPr lang="en-US" altLang="ko-KR" dirty="0" err="1"/>
              <a:t>mosquitto_pub</a:t>
            </a:r>
            <a:r>
              <a:rPr lang="en-US" altLang="ko-KR" dirty="0"/>
              <a:t> –t </a:t>
            </a:r>
            <a:r>
              <a:rPr lang="en-US" altLang="ko-KR" dirty="0" err="1"/>
              <a:t>SensorsMyOffice</a:t>
            </a:r>
            <a:r>
              <a:rPr lang="en-US" altLang="ko-KR" dirty="0"/>
              <a:t>/Indoor/</a:t>
            </a:r>
            <a:r>
              <a:rPr lang="en-US" altLang="ko-KR" dirty="0" err="1"/>
              <a:t>Humi</a:t>
            </a:r>
            <a:r>
              <a:rPr lang="en-US" altLang="ko-KR" dirty="0"/>
              <a:t> –m 20.20 –u </a:t>
            </a:r>
            <a:r>
              <a:rPr lang="en-US" altLang="ko-KR" dirty="0" err="1"/>
              <a:t>mqtt_riatech</a:t>
            </a:r>
            <a:r>
              <a:rPr lang="en-US" altLang="ko-KR" dirty="0"/>
              <a:t> –P 1234</a:t>
            </a:r>
          </a:p>
          <a:p>
            <a:pPr lvl="2"/>
            <a:endParaRPr lang="en-US" altLang="ko-KR" dirty="0"/>
          </a:p>
          <a:p>
            <a:pPr lvl="2"/>
            <a:endParaRPr lang="en-US" altLang="ko-KR" dirty="0"/>
          </a:p>
        </p:txBody>
      </p:sp>
      <p:pic>
        <p:nvPicPr>
          <p:cNvPr id="4" name="그림 3">
            <a:extLst>
              <a:ext uri="{FF2B5EF4-FFF2-40B4-BE49-F238E27FC236}">
                <a16:creationId xmlns:a16="http://schemas.microsoft.com/office/drawing/2014/main" id="{18E2485F-7710-445A-8A0C-A13E4B75EDA9}"/>
              </a:ext>
            </a:extLst>
          </p:cNvPr>
          <p:cNvPicPr>
            <a:picLocks noChangeAspect="1"/>
          </p:cNvPicPr>
          <p:nvPr/>
        </p:nvPicPr>
        <p:blipFill>
          <a:blip r:embed="rId3"/>
          <a:stretch>
            <a:fillRect/>
          </a:stretch>
        </p:blipFill>
        <p:spPr>
          <a:xfrm>
            <a:off x="3105467" y="2515265"/>
            <a:ext cx="5311140" cy="3390900"/>
          </a:xfrm>
          <a:prstGeom prst="rect">
            <a:avLst/>
          </a:prstGeom>
        </p:spPr>
      </p:pic>
    </p:spTree>
    <p:extLst>
      <p:ext uri="{BB962C8B-B14F-4D97-AF65-F5344CB8AC3E}">
        <p14:creationId xmlns:p14="http://schemas.microsoft.com/office/powerpoint/2010/main" val="163571565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208</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ko-KR" altLang="en-US" dirty="0"/>
              <a:t>실습 과제 </a:t>
            </a:r>
            <a:r>
              <a:rPr lang="en-US" altLang="ko-KR" dirty="0"/>
              <a:t>– Phi </a:t>
            </a:r>
            <a:r>
              <a:rPr lang="ko-KR" altLang="en-US" dirty="0"/>
              <a:t>보드를</a:t>
            </a:r>
            <a:r>
              <a:rPr lang="en-US" altLang="ko-KR" dirty="0"/>
              <a:t> Subscriber</a:t>
            </a:r>
            <a:r>
              <a:rPr lang="ko-KR" altLang="en-US" dirty="0"/>
              <a:t>로 만들기</a:t>
            </a:r>
            <a:endParaRPr lang="en-US" altLang="ko-KR" dirty="0"/>
          </a:p>
          <a:p>
            <a:pPr lvl="1"/>
            <a:r>
              <a:rPr lang="ko-KR" altLang="en-US" dirty="0"/>
              <a:t>동작 목표</a:t>
            </a:r>
            <a:endParaRPr lang="en-US" altLang="ko-KR" dirty="0"/>
          </a:p>
          <a:p>
            <a:pPr lvl="2"/>
            <a:r>
              <a:rPr lang="en-US" altLang="ko-KR" dirty="0"/>
              <a:t>Publisher – Broker – </a:t>
            </a:r>
            <a:r>
              <a:rPr lang="en-US" altLang="ko-KR" dirty="0">
                <a:solidFill>
                  <a:srgbClr val="00B050"/>
                </a:solidFill>
              </a:rPr>
              <a:t>Subscriber</a:t>
            </a:r>
            <a:r>
              <a:rPr lang="en-US" altLang="ko-KR" dirty="0"/>
              <a:t>(Software – PC – </a:t>
            </a:r>
            <a:r>
              <a:rPr lang="en-US" altLang="ko-KR" dirty="0">
                <a:solidFill>
                  <a:srgbClr val="00B050"/>
                </a:solidFill>
              </a:rPr>
              <a:t>Phi board</a:t>
            </a:r>
            <a:r>
              <a:rPr lang="en-US" altLang="ko-KR" dirty="0"/>
              <a:t>)</a:t>
            </a:r>
          </a:p>
          <a:p>
            <a:pPr lvl="2"/>
            <a:r>
              <a:rPr lang="en-US" altLang="ko-KR" dirty="0"/>
              <a:t>Publisher</a:t>
            </a:r>
            <a:r>
              <a:rPr lang="ko-KR" altLang="en-US" dirty="0"/>
              <a:t>가 토픽</a:t>
            </a:r>
            <a:r>
              <a:rPr lang="en-US" altLang="ko-KR" dirty="0"/>
              <a:t>, “led”</a:t>
            </a:r>
            <a:r>
              <a:rPr lang="ko-KR" altLang="en-US" dirty="0"/>
              <a:t>로  </a:t>
            </a:r>
            <a:r>
              <a:rPr lang="en-US" altLang="ko-KR" dirty="0"/>
              <a:t>“on” </a:t>
            </a:r>
            <a:r>
              <a:rPr lang="ko-KR" altLang="en-US" dirty="0"/>
              <a:t>또는</a:t>
            </a:r>
            <a:r>
              <a:rPr lang="en-US" altLang="ko-KR" dirty="0"/>
              <a:t> “off”</a:t>
            </a:r>
            <a:r>
              <a:rPr lang="ko-KR" altLang="en-US" dirty="0"/>
              <a:t>라는 메시지 발행</a:t>
            </a:r>
            <a:r>
              <a:rPr lang="en-US" altLang="ko-KR" dirty="0"/>
              <a:t>.</a:t>
            </a:r>
          </a:p>
          <a:p>
            <a:pPr lvl="2"/>
            <a:r>
              <a:rPr lang="en-US" altLang="ko-KR" dirty="0"/>
              <a:t>Subscriber</a:t>
            </a:r>
            <a:r>
              <a:rPr lang="ko-KR" altLang="en-US" dirty="0"/>
              <a:t>는 토픽</a:t>
            </a:r>
            <a:r>
              <a:rPr lang="en-US" altLang="ko-KR" dirty="0"/>
              <a:t>, “led”</a:t>
            </a:r>
            <a:r>
              <a:rPr lang="ko-KR" altLang="en-US" dirty="0"/>
              <a:t>를 구독하고 그 값이 </a:t>
            </a:r>
            <a:r>
              <a:rPr lang="en-US" altLang="ko-KR" dirty="0"/>
              <a:t>“on”</a:t>
            </a:r>
            <a:r>
              <a:rPr lang="ko-KR" altLang="en-US" dirty="0"/>
              <a:t>이면 </a:t>
            </a:r>
            <a:r>
              <a:rPr lang="en-US" altLang="ko-KR" dirty="0"/>
              <a:t>LED</a:t>
            </a:r>
            <a:r>
              <a:rPr lang="ko-KR" altLang="en-US" dirty="0"/>
              <a:t>를 점등</a:t>
            </a:r>
            <a:r>
              <a:rPr lang="en-US" altLang="ko-KR" dirty="0"/>
              <a:t>, “off”</a:t>
            </a:r>
            <a:r>
              <a:rPr lang="ko-KR" altLang="en-US" dirty="0"/>
              <a:t>면 소등</a:t>
            </a:r>
            <a:r>
              <a:rPr lang="en-US" altLang="ko-KR" dirty="0"/>
              <a:t>.</a:t>
            </a:r>
          </a:p>
          <a:p>
            <a:pPr lvl="3"/>
            <a:r>
              <a:rPr lang="en-US" altLang="ko-KR" dirty="0"/>
              <a:t>Phi </a:t>
            </a:r>
            <a:r>
              <a:rPr lang="ko-KR" altLang="en-US" dirty="0"/>
              <a:t>보드의 </a:t>
            </a:r>
            <a:r>
              <a:rPr lang="en-US" altLang="ko-KR" dirty="0">
                <a:solidFill>
                  <a:srgbClr val="FF0000"/>
                </a:solidFill>
              </a:rPr>
              <a:t>USER_LED</a:t>
            </a:r>
            <a:r>
              <a:rPr lang="ko-KR" altLang="en-US" dirty="0"/>
              <a:t>는 </a:t>
            </a:r>
            <a:r>
              <a:rPr lang="en-US" altLang="ko-KR" dirty="0">
                <a:solidFill>
                  <a:srgbClr val="FF0000"/>
                </a:solidFill>
              </a:rPr>
              <a:t>D0</a:t>
            </a:r>
            <a:r>
              <a:rPr lang="ko-KR" altLang="en-US" dirty="0"/>
              <a:t>핀에 연결되어 있음</a:t>
            </a:r>
            <a:endParaRPr lang="en-US" altLang="ko-KR" dirty="0"/>
          </a:p>
          <a:p>
            <a:pPr lvl="1"/>
            <a:endParaRPr lang="en-US" altLang="ko-KR" dirty="0"/>
          </a:p>
          <a:p>
            <a:pPr lvl="2"/>
            <a:endParaRPr lang="en-US" altLang="ko-KR" dirty="0"/>
          </a:p>
        </p:txBody>
      </p:sp>
      <p:pic>
        <p:nvPicPr>
          <p:cNvPr id="8" name="그림 7">
            <a:extLst>
              <a:ext uri="{FF2B5EF4-FFF2-40B4-BE49-F238E27FC236}">
                <a16:creationId xmlns:a16="http://schemas.microsoft.com/office/drawing/2014/main" id="{3369E7CA-35ED-46C5-B24F-CD48FF5A5A41}"/>
              </a:ext>
            </a:extLst>
          </p:cNvPr>
          <p:cNvPicPr>
            <a:picLocks noChangeAspect="1"/>
          </p:cNvPicPr>
          <p:nvPr/>
        </p:nvPicPr>
        <p:blipFill>
          <a:blip r:embed="rId3"/>
          <a:stretch>
            <a:fillRect/>
          </a:stretch>
        </p:blipFill>
        <p:spPr>
          <a:xfrm>
            <a:off x="3024733" y="2808039"/>
            <a:ext cx="5295900" cy="2505075"/>
          </a:xfrm>
          <a:prstGeom prst="rect">
            <a:avLst/>
          </a:prstGeom>
        </p:spPr>
      </p:pic>
    </p:spTree>
    <p:extLst>
      <p:ext uri="{BB962C8B-B14F-4D97-AF65-F5344CB8AC3E}">
        <p14:creationId xmlns:p14="http://schemas.microsoft.com/office/powerpoint/2010/main" val="390434775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209</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ko-KR" altLang="en-US" dirty="0"/>
              <a:t>실습 과제 </a:t>
            </a:r>
            <a:r>
              <a:rPr lang="en-US" altLang="ko-KR" dirty="0"/>
              <a:t>– Phi </a:t>
            </a:r>
            <a:r>
              <a:rPr lang="ko-KR" altLang="en-US" dirty="0"/>
              <a:t>보드를</a:t>
            </a:r>
            <a:r>
              <a:rPr lang="en-US" altLang="ko-KR" dirty="0"/>
              <a:t> Subscriber</a:t>
            </a:r>
            <a:r>
              <a:rPr lang="ko-KR" altLang="en-US" dirty="0"/>
              <a:t>로 만들기</a:t>
            </a:r>
            <a:endParaRPr lang="en-US" altLang="ko-KR" dirty="0"/>
          </a:p>
          <a:p>
            <a:pPr lvl="1"/>
            <a:r>
              <a:rPr lang="en-US" altLang="ko-KR" dirty="0"/>
              <a:t>Phi </a:t>
            </a:r>
            <a:r>
              <a:rPr lang="ko-KR" altLang="en-US" dirty="0"/>
              <a:t>보드를 위한 코드</a:t>
            </a:r>
            <a:endParaRPr lang="en-US" altLang="ko-KR" dirty="0"/>
          </a:p>
          <a:p>
            <a:pPr lvl="2"/>
            <a:endParaRPr lang="en-US" altLang="ko-KR" dirty="0"/>
          </a:p>
        </p:txBody>
      </p:sp>
      <p:sp>
        <p:nvSpPr>
          <p:cNvPr id="9" name="모서리가 둥근 직사각형 6">
            <a:extLst>
              <a:ext uri="{FF2B5EF4-FFF2-40B4-BE49-F238E27FC236}">
                <a16:creationId xmlns:a16="http://schemas.microsoft.com/office/drawing/2014/main" id="{CD146AA7-0254-4279-85F4-FBFB77942A4C}"/>
              </a:ext>
            </a:extLst>
          </p:cNvPr>
          <p:cNvSpPr/>
          <p:nvPr/>
        </p:nvSpPr>
        <p:spPr bwMode="auto">
          <a:xfrm>
            <a:off x="720477" y="1223863"/>
            <a:ext cx="5004556" cy="475252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200" b="1" dirty="0">
                <a:solidFill>
                  <a:schemeClr val="bg1">
                    <a:lumMod val="65000"/>
                  </a:schemeClr>
                </a:solidFill>
                <a:latin typeface="맑은 고딕" pitchFamily="50" charset="-127"/>
                <a:ea typeface="맑은 고딕" pitchFamily="50" charset="-127"/>
              </a:rPr>
              <a:t>// </a:t>
            </a:r>
            <a:r>
              <a:rPr lang="en-US" altLang="ko-KR" sz="1200" b="1" dirty="0" err="1">
                <a:solidFill>
                  <a:schemeClr val="bg1">
                    <a:lumMod val="65000"/>
                  </a:schemeClr>
                </a:solidFill>
                <a:latin typeface="맑은 고딕" pitchFamily="50" charset="-127"/>
                <a:ea typeface="맑은 고딕" pitchFamily="50" charset="-127"/>
              </a:rPr>
              <a:t>Phi_Subscribe_Led.ino</a:t>
            </a:r>
            <a:endParaRPr lang="en-US" altLang="ko-KR" sz="1200" b="1" dirty="0">
              <a:solidFill>
                <a:schemeClr val="bg1">
                  <a:lumMod val="65000"/>
                </a:schemeClr>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#include &lt;ESP8266WiFi.h&gt;</a:t>
            </a:r>
          </a:p>
          <a:p>
            <a:r>
              <a:rPr lang="en-US" altLang="ko-KR" sz="1200" b="1" dirty="0">
                <a:solidFill>
                  <a:prstClr val="black"/>
                </a:solidFill>
                <a:latin typeface="맑은 고딕" pitchFamily="50" charset="-127"/>
                <a:ea typeface="맑은 고딕" pitchFamily="50" charset="-127"/>
              </a:rPr>
              <a:t>#include &lt;</a:t>
            </a:r>
            <a:r>
              <a:rPr lang="en-US" altLang="ko-KR" sz="1200" b="1" dirty="0" err="1">
                <a:solidFill>
                  <a:prstClr val="black"/>
                </a:solidFill>
                <a:latin typeface="맑은 고딕" pitchFamily="50" charset="-127"/>
                <a:ea typeface="맑은 고딕" pitchFamily="50" charset="-127"/>
              </a:rPr>
              <a:t>PubSubClient.h</a:t>
            </a:r>
            <a:r>
              <a:rPr lang="en-US" altLang="ko-KR" sz="1200" b="1" dirty="0">
                <a:solidFill>
                  <a:prstClr val="black"/>
                </a:solidFill>
                <a:latin typeface="맑은 고딕" pitchFamily="50" charset="-127"/>
                <a:ea typeface="맑은 고딕" pitchFamily="50" charset="-127"/>
              </a:rPr>
              <a:t>&gt;</a:t>
            </a:r>
          </a:p>
          <a:p>
            <a:r>
              <a:rPr lang="en-US" altLang="ko-KR" sz="1200" b="1" dirty="0">
                <a:solidFill>
                  <a:prstClr val="black"/>
                </a:solidFill>
                <a:latin typeface="맑은 고딕" pitchFamily="50" charset="-127"/>
                <a:ea typeface="맑은 고딕" pitchFamily="50" charset="-127"/>
              </a:rPr>
              <a:t>#define USER_LED  D0</a:t>
            </a: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ssid</a:t>
            </a:r>
            <a:r>
              <a:rPr lang="en-US" altLang="ko-KR" sz="1200" b="1" dirty="0">
                <a:solidFill>
                  <a:prstClr val="black"/>
                </a:solidFill>
                <a:latin typeface="맑은 고딕" pitchFamily="50" charset="-127"/>
                <a:ea typeface="맑은 고딕" pitchFamily="50" charset="-127"/>
              </a:rPr>
              <a:t> = "RiatechChief_2G";</a:t>
            </a:r>
          </a:p>
          <a:p>
            <a:r>
              <a:rPr lang="en-US" altLang="ko-KR" sz="1200" b="1" dirty="0">
                <a:solidFill>
                  <a:prstClr val="black"/>
                </a:solidFill>
                <a:latin typeface="맑은 고딕" pitchFamily="50" charset="-127"/>
                <a:ea typeface="맑은 고딕" pitchFamily="50" charset="-127"/>
              </a:rPr>
              <a:t>const char* password = "12345678";</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userId</a:t>
            </a:r>
            <a:r>
              <a:rPr lang="en-US" altLang="ko-KR" sz="1200" b="1" dirty="0">
                <a:solidFill>
                  <a:prstClr val="black"/>
                </a:solidFill>
                <a:latin typeface="맑은 고딕" pitchFamily="50" charset="-127"/>
                <a:ea typeface="맑은 고딕" pitchFamily="50" charset="-127"/>
              </a:rPr>
              <a:t> = “</a:t>
            </a:r>
            <a:r>
              <a:rPr lang="en-US" altLang="ko-KR" sz="1200" b="1" dirty="0" err="1">
                <a:solidFill>
                  <a:prstClr val="black"/>
                </a:solidFill>
                <a:latin typeface="맑은 고딕" pitchFamily="50" charset="-127"/>
                <a:ea typeface="맑은 고딕" pitchFamily="50" charset="-127"/>
              </a:rPr>
              <a:t>mqtt_phirippa</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userPw</a:t>
            </a:r>
            <a:r>
              <a:rPr lang="en-US" altLang="ko-KR" sz="1200" b="1" dirty="0">
                <a:solidFill>
                  <a:prstClr val="black"/>
                </a:solidFill>
                <a:latin typeface="맑은 고딕" pitchFamily="50" charset="-127"/>
                <a:ea typeface="맑은 고딕" pitchFamily="50" charset="-127"/>
              </a:rPr>
              <a:t> = "1234";</a:t>
            </a: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clientId</a:t>
            </a:r>
            <a:r>
              <a:rPr lang="en-US" altLang="ko-KR" sz="1200" b="1" dirty="0">
                <a:solidFill>
                  <a:prstClr val="black"/>
                </a:solidFill>
                <a:latin typeface="맑은 고딕" pitchFamily="50" charset="-127"/>
                <a:ea typeface="맑은 고딕" pitchFamily="50" charset="-127"/>
              </a:rPr>
              <a:t> = </a:t>
            </a:r>
            <a:r>
              <a:rPr lang="en-US" altLang="ko-KR" sz="1200" b="1" dirty="0" err="1">
                <a:solidFill>
                  <a:prstClr val="black"/>
                </a:solidFill>
                <a:latin typeface="맑은 고딕" pitchFamily="50" charset="-127"/>
                <a:ea typeface="맑은 고딕" pitchFamily="50" charset="-127"/>
              </a:rPr>
              <a:t>userId</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char *topic = “Sensors/</a:t>
            </a:r>
            <a:r>
              <a:rPr lang="en-US" altLang="ko-KR" sz="1200" b="1" dirty="0" err="1">
                <a:solidFill>
                  <a:prstClr val="black"/>
                </a:solidFill>
                <a:latin typeface="맑은 고딕" pitchFamily="50" charset="-127"/>
                <a:ea typeface="맑은 고딕" pitchFamily="50" charset="-127"/>
              </a:rPr>
              <a:t>MyOffice</a:t>
            </a:r>
            <a:r>
              <a:rPr lang="en-US" altLang="ko-KR" sz="1200" b="1" dirty="0">
                <a:solidFill>
                  <a:prstClr val="black"/>
                </a:solidFill>
                <a:latin typeface="맑은 고딕" pitchFamily="50" charset="-127"/>
                <a:ea typeface="맑은 고딕" pitchFamily="50" charset="-127"/>
              </a:rPr>
              <a:t>/Indoor/Lamp";</a:t>
            </a:r>
          </a:p>
          <a:p>
            <a:r>
              <a:rPr lang="en-US" altLang="ko-KR" sz="1200" b="1" dirty="0">
                <a:solidFill>
                  <a:prstClr val="black"/>
                </a:solidFill>
                <a:latin typeface="맑은 고딕" pitchFamily="50" charset="-127"/>
                <a:ea typeface="맑은 고딕" pitchFamily="50" charset="-127"/>
              </a:rPr>
              <a:t>char* server = "192.168.1.12"; </a:t>
            </a:r>
          </a:p>
          <a:p>
            <a:r>
              <a:rPr lang="en-US" altLang="ko-KR" sz="1200" b="1" dirty="0">
                <a:solidFill>
                  <a:prstClr val="black"/>
                </a:solidFill>
                <a:latin typeface="맑은 고딕" pitchFamily="50" charset="-127"/>
                <a:ea typeface="맑은 고딕" pitchFamily="50" charset="-127"/>
              </a:rPr>
              <a:t>char </a:t>
            </a:r>
            <a:r>
              <a:rPr lang="en-US" altLang="ko-KR" sz="1200" b="1" dirty="0" err="1">
                <a:solidFill>
                  <a:prstClr val="black"/>
                </a:solidFill>
                <a:latin typeface="맑은 고딕" pitchFamily="50" charset="-127"/>
                <a:ea typeface="맑은 고딕" pitchFamily="50" charset="-127"/>
              </a:rPr>
              <a:t>messageBuf</a:t>
            </a:r>
            <a:r>
              <a:rPr lang="en-US" altLang="ko-KR" sz="1200" b="1" dirty="0">
                <a:solidFill>
                  <a:prstClr val="black"/>
                </a:solidFill>
                <a:latin typeface="맑은 고딕" pitchFamily="50" charset="-127"/>
                <a:ea typeface="맑은 고딕" pitchFamily="50" charset="-127"/>
              </a:rPr>
              <a:t>[100];</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callback(char* topic, byte* payload, unsigned int length) {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("Message arrived!\</a:t>
            </a:r>
            <a:r>
              <a:rPr lang="en-US" altLang="ko-KR" sz="1200" b="1" dirty="0" err="1">
                <a:solidFill>
                  <a:prstClr val="black"/>
                </a:solidFill>
                <a:latin typeface="맑은 고딕" pitchFamily="50" charset="-127"/>
                <a:ea typeface="맑은 고딕" pitchFamily="50" charset="-127"/>
              </a:rPr>
              <a:t>nTtopic</a:t>
            </a:r>
            <a:r>
              <a:rPr lang="en-US" altLang="ko-KR" sz="1200" b="1" dirty="0">
                <a:solidFill>
                  <a:prstClr val="black"/>
                </a:solidFill>
                <a:latin typeface="맑은 고딕" pitchFamily="50" charset="-127"/>
                <a:ea typeface="맑은 고딕" pitchFamily="50" charset="-127"/>
              </a:rPr>
              <a:t>: " + String(topic));</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("Length: "+ String(length, DEC));</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strncpy</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messageBuf</a:t>
            </a:r>
            <a:r>
              <a:rPr lang="en-US" altLang="ko-KR" sz="1200" b="1" dirty="0">
                <a:solidFill>
                  <a:prstClr val="black"/>
                </a:solidFill>
                <a:latin typeface="맑은 고딕" pitchFamily="50" charset="-127"/>
                <a:ea typeface="맑은 고딕" pitchFamily="50" charset="-127"/>
              </a:rPr>
              <a:t>, (char*)payload, length);</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messageBuf</a:t>
            </a:r>
            <a:r>
              <a:rPr lang="en-US" altLang="ko-KR" sz="1200" b="1" dirty="0">
                <a:solidFill>
                  <a:prstClr val="black"/>
                </a:solidFill>
                <a:latin typeface="맑은 고딕" pitchFamily="50" charset="-127"/>
                <a:ea typeface="맑은 고딕" pitchFamily="50" charset="-127"/>
              </a:rPr>
              <a:t>[length] = '\0';</a:t>
            </a:r>
          </a:p>
          <a:p>
            <a:r>
              <a:rPr lang="en-US" altLang="ko-KR" sz="1200" b="1" dirty="0">
                <a:solidFill>
                  <a:prstClr val="black"/>
                </a:solidFill>
                <a:latin typeface="맑은 고딕" pitchFamily="50" charset="-127"/>
                <a:ea typeface="맑은 고딕" pitchFamily="50" charset="-127"/>
              </a:rPr>
              <a:t>  String </a:t>
            </a:r>
            <a:r>
              <a:rPr lang="en-US" altLang="ko-KR" sz="1200" b="1" dirty="0" err="1">
                <a:solidFill>
                  <a:prstClr val="black"/>
                </a:solidFill>
                <a:latin typeface="맑은 고딕" pitchFamily="50" charset="-127"/>
                <a:ea typeface="맑은 고딕" pitchFamily="50" charset="-127"/>
              </a:rPr>
              <a:t>ledState</a:t>
            </a:r>
            <a:r>
              <a:rPr lang="en-US" altLang="ko-KR" sz="1200" b="1" dirty="0">
                <a:solidFill>
                  <a:prstClr val="black"/>
                </a:solidFill>
                <a:latin typeface="맑은 고딕" pitchFamily="50" charset="-127"/>
                <a:ea typeface="맑은 고딕" pitchFamily="50" charset="-127"/>
              </a:rPr>
              <a:t> = String(</a:t>
            </a:r>
            <a:r>
              <a:rPr lang="en-US" altLang="ko-KR" sz="1200" b="1" dirty="0" err="1">
                <a:solidFill>
                  <a:prstClr val="black"/>
                </a:solidFill>
                <a:latin typeface="맑은 고딕" pitchFamily="50" charset="-127"/>
                <a:ea typeface="맑은 고딕" pitchFamily="50" charset="-127"/>
              </a:rPr>
              <a:t>messageBuf</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("Payload: "+ </a:t>
            </a:r>
            <a:r>
              <a:rPr lang="en-US" altLang="ko-KR" sz="1200" b="1" dirty="0" err="1">
                <a:solidFill>
                  <a:prstClr val="black"/>
                </a:solidFill>
                <a:latin typeface="맑은 고딕" pitchFamily="50" charset="-127"/>
                <a:ea typeface="맑은 고딕" pitchFamily="50" charset="-127"/>
              </a:rPr>
              <a:t>ledState</a:t>
            </a:r>
            <a:r>
              <a:rPr lang="en-US" altLang="ko-KR" sz="1200" b="1" dirty="0">
                <a:solidFill>
                  <a:prstClr val="black"/>
                </a:solidFill>
                <a:latin typeface="맑은 고딕" pitchFamily="50" charset="-127"/>
                <a:ea typeface="맑은 고딕" pitchFamily="50" charset="-127"/>
              </a:rPr>
              <a:t> + "\n\n");</a:t>
            </a:r>
          </a:p>
          <a:p>
            <a:r>
              <a:rPr lang="en-US" altLang="ko-KR" sz="1200" b="1" dirty="0">
                <a:solidFill>
                  <a:prstClr val="black"/>
                </a:solidFill>
                <a:latin typeface="맑은 고딕" pitchFamily="50" charset="-127"/>
                <a:ea typeface="맑은 고딕" pitchFamily="50" charset="-127"/>
              </a:rPr>
              <a:t>  if( </a:t>
            </a:r>
            <a:r>
              <a:rPr lang="en-US" altLang="ko-KR" sz="1200" b="1" dirty="0" err="1">
                <a:solidFill>
                  <a:prstClr val="black"/>
                </a:solidFill>
                <a:latin typeface="맑은 고딕" pitchFamily="50" charset="-127"/>
                <a:ea typeface="맑은 고딕" pitchFamily="50" charset="-127"/>
              </a:rPr>
              <a:t>ledState</a:t>
            </a:r>
            <a:r>
              <a:rPr lang="en-US" altLang="ko-KR" sz="1200" b="1" dirty="0">
                <a:solidFill>
                  <a:prstClr val="black"/>
                </a:solidFill>
                <a:latin typeface="맑은 고딕" pitchFamily="50" charset="-127"/>
                <a:ea typeface="맑은 고딕" pitchFamily="50" charset="-127"/>
              </a:rPr>
              <a:t> == “1"  ){      </a:t>
            </a:r>
            <a:r>
              <a:rPr lang="en-US" altLang="ko-KR" sz="1200" b="1" dirty="0" err="1">
                <a:solidFill>
                  <a:prstClr val="black"/>
                </a:solidFill>
                <a:latin typeface="맑은 고딕" pitchFamily="50" charset="-127"/>
                <a:ea typeface="맑은 고딕" pitchFamily="50" charset="-127"/>
              </a:rPr>
              <a:t>digitalWrite</a:t>
            </a:r>
            <a:r>
              <a:rPr lang="en-US" altLang="ko-KR" sz="1200" b="1" dirty="0">
                <a:solidFill>
                  <a:prstClr val="black"/>
                </a:solidFill>
                <a:latin typeface="맑은 고딕" pitchFamily="50" charset="-127"/>
                <a:ea typeface="맑은 고딕" pitchFamily="50" charset="-127"/>
              </a:rPr>
              <a:t>(USER_LED, LOW);</a:t>
            </a:r>
          </a:p>
          <a:p>
            <a:r>
              <a:rPr lang="en-US" altLang="ko-KR" sz="1200" b="1" dirty="0">
                <a:solidFill>
                  <a:prstClr val="black"/>
                </a:solidFill>
                <a:latin typeface="맑은 고딕" pitchFamily="50" charset="-127"/>
                <a:ea typeface="맑은 고딕" pitchFamily="50" charset="-127"/>
              </a:rPr>
              <a:t>  } else if (</a:t>
            </a:r>
            <a:r>
              <a:rPr lang="en-US" altLang="ko-KR" sz="1200" b="1" dirty="0" err="1">
                <a:solidFill>
                  <a:prstClr val="black"/>
                </a:solidFill>
                <a:latin typeface="맑은 고딕" pitchFamily="50" charset="-127"/>
                <a:ea typeface="맑은 고딕" pitchFamily="50" charset="-127"/>
              </a:rPr>
              <a:t>ledState</a:t>
            </a:r>
            <a:r>
              <a:rPr lang="en-US" altLang="ko-KR" sz="1200" b="1" dirty="0">
                <a:solidFill>
                  <a:prstClr val="black"/>
                </a:solidFill>
                <a:latin typeface="맑은 고딕" pitchFamily="50" charset="-127"/>
                <a:ea typeface="맑은 고딕" pitchFamily="50" charset="-127"/>
              </a:rPr>
              <a:t>==“0") { </a:t>
            </a:r>
            <a:r>
              <a:rPr lang="en-US" altLang="ko-KR" sz="1200" b="1" dirty="0" err="1">
                <a:solidFill>
                  <a:prstClr val="black"/>
                </a:solidFill>
                <a:latin typeface="맑은 고딕" pitchFamily="50" charset="-127"/>
                <a:ea typeface="맑은 고딕" pitchFamily="50" charset="-127"/>
              </a:rPr>
              <a:t>digitalWrite</a:t>
            </a:r>
            <a:r>
              <a:rPr lang="en-US" altLang="ko-KR" sz="1200" b="1" dirty="0">
                <a:solidFill>
                  <a:prstClr val="black"/>
                </a:solidFill>
                <a:latin typeface="맑은 고딕" pitchFamily="50" charset="-127"/>
                <a:ea typeface="맑은 고딕" pitchFamily="50" charset="-127"/>
              </a:rPr>
              <a:t>(USER_LED, HIGH);</a:t>
            </a:r>
          </a:p>
          <a:p>
            <a:r>
              <a:rPr lang="en-US" altLang="ko-KR" sz="1200" b="1" dirty="0">
                <a:solidFill>
                  <a:prstClr val="black"/>
                </a:solidFill>
                <a:latin typeface="맑은 고딕" pitchFamily="50" charset="-127"/>
                <a:ea typeface="맑은 고딕" pitchFamily="50" charset="-127"/>
              </a:rPr>
              <a:t>  } else {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("Wrong Message"); }</a:t>
            </a:r>
          </a:p>
          <a:p>
            <a:r>
              <a:rPr lang="en-US" altLang="ko-KR" sz="1200" b="1" dirty="0">
                <a:solidFill>
                  <a:prstClr val="black"/>
                </a:solidFill>
                <a:latin typeface="맑은 고딕" pitchFamily="50" charset="-127"/>
                <a:ea typeface="맑은 고딕" pitchFamily="50" charset="-127"/>
              </a:rPr>
              <a:t>}</a:t>
            </a:r>
          </a:p>
        </p:txBody>
      </p:sp>
      <p:sp>
        <p:nvSpPr>
          <p:cNvPr id="10" name="모서리가 둥근 직사각형 8">
            <a:extLst>
              <a:ext uri="{FF2B5EF4-FFF2-40B4-BE49-F238E27FC236}">
                <a16:creationId xmlns:a16="http://schemas.microsoft.com/office/drawing/2014/main" id="{536C3090-0265-4CD7-8BA0-3384464C0A62}"/>
              </a:ext>
            </a:extLst>
          </p:cNvPr>
          <p:cNvSpPr/>
          <p:nvPr/>
        </p:nvSpPr>
        <p:spPr bwMode="auto">
          <a:xfrm>
            <a:off x="5905053" y="1223863"/>
            <a:ext cx="5004556" cy="475252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endParaRPr lang="en-US" altLang="ko-KR" sz="1200" b="1" dirty="0">
              <a:solidFill>
                <a:prstClr val="black"/>
              </a:solidFill>
              <a:latin typeface="맑은 고딕" pitchFamily="50" charset="-127"/>
              <a:ea typeface="맑은 고딕" pitchFamily="50" charset="-127"/>
            </a:endParaRPr>
          </a:p>
          <a:p>
            <a:r>
              <a:rPr lang="en-US" altLang="ko-KR" sz="1200" b="1" dirty="0" err="1">
                <a:solidFill>
                  <a:prstClr val="black"/>
                </a:solidFill>
                <a:latin typeface="맑은 고딕" pitchFamily="50" charset="-127"/>
                <a:ea typeface="맑은 고딕" pitchFamily="50" charset="-127"/>
              </a:rPr>
              <a:t>WiFiClient</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wifiClient</a:t>
            </a:r>
            <a:r>
              <a:rPr lang="en-US" altLang="ko-KR" sz="1200" b="1" dirty="0">
                <a:solidFill>
                  <a:prstClr val="black"/>
                </a:solidFill>
                <a:latin typeface="맑은 고딕" pitchFamily="50" charset="-127"/>
                <a:ea typeface="맑은 고딕" pitchFamily="50" charset="-127"/>
              </a:rPr>
              <a:t>; </a:t>
            </a:r>
          </a:p>
          <a:p>
            <a:r>
              <a:rPr lang="en-US" altLang="ko-KR" sz="1200" b="1" dirty="0" err="1">
                <a:solidFill>
                  <a:prstClr val="black"/>
                </a:solidFill>
                <a:latin typeface="맑은 고딕" pitchFamily="50" charset="-127"/>
                <a:ea typeface="맑은 고딕" pitchFamily="50" charset="-127"/>
              </a:rPr>
              <a:t>PubSubClient</a:t>
            </a:r>
            <a:r>
              <a:rPr lang="en-US" altLang="ko-KR" sz="1200" b="1" dirty="0">
                <a:solidFill>
                  <a:prstClr val="black"/>
                </a:solidFill>
                <a:latin typeface="맑은 고딕" pitchFamily="50" charset="-127"/>
                <a:ea typeface="맑은 고딕" pitchFamily="50" charset="-127"/>
              </a:rPr>
              <a:t> client(server, 1883, callback, </a:t>
            </a:r>
            <a:r>
              <a:rPr lang="en-US" altLang="ko-KR" sz="1200" b="1" dirty="0" err="1">
                <a:solidFill>
                  <a:prstClr val="black"/>
                </a:solidFill>
                <a:latin typeface="맑은 고딕" pitchFamily="50" charset="-127"/>
                <a:ea typeface="맑은 고딕" pitchFamily="50" charset="-127"/>
              </a:rPr>
              <a:t>wifiClient</a:t>
            </a:r>
            <a:r>
              <a:rPr lang="en-US" altLang="ko-KR" sz="1200" b="1" dirty="0">
                <a:solidFill>
                  <a:prstClr val="black"/>
                </a:solidFill>
                <a:latin typeface="맑은 고딕" pitchFamily="50" charset="-127"/>
                <a:ea typeface="맑은 고딕" pitchFamily="50" charset="-127"/>
              </a:rPr>
              <a:t>);</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setup()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pinMode</a:t>
            </a:r>
            <a:r>
              <a:rPr lang="en-US" altLang="ko-KR" sz="1200" b="1" dirty="0">
                <a:solidFill>
                  <a:prstClr val="black"/>
                </a:solidFill>
                <a:latin typeface="맑은 고딕" pitchFamily="50" charset="-127"/>
                <a:ea typeface="맑은 고딕" pitchFamily="50" charset="-127"/>
              </a:rPr>
              <a:t>(USER_LED, OUTPUT);</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Serial.begin</a:t>
            </a:r>
            <a:r>
              <a:rPr lang="en-US" altLang="ko-KR" sz="1200" b="1" dirty="0">
                <a:solidFill>
                  <a:prstClr val="black"/>
                </a:solidFill>
                <a:latin typeface="맑은 고딕" pitchFamily="50" charset="-127"/>
                <a:ea typeface="맑은 고딕" pitchFamily="50" charset="-127"/>
              </a:rPr>
              <a:t>(9600);</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WiFi.begin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ssid</a:t>
            </a:r>
            <a:r>
              <a:rPr lang="en-US" altLang="ko-KR" sz="1200" b="1" dirty="0">
                <a:solidFill>
                  <a:prstClr val="black"/>
                </a:solidFill>
                <a:latin typeface="맑은 고딕" pitchFamily="50" charset="-127"/>
                <a:ea typeface="맑은 고딕" pitchFamily="50" charset="-127"/>
              </a:rPr>
              <a:t>, password);</a:t>
            </a:r>
          </a:p>
          <a:p>
            <a:r>
              <a:rPr lang="en-US" altLang="ko-KR" sz="1200" b="1" dirty="0">
                <a:solidFill>
                  <a:prstClr val="black"/>
                </a:solidFill>
                <a:latin typeface="맑은 고딕" pitchFamily="50" charset="-127"/>
                <a:ea typeface="맑은 고딕" pitchFamily="50" charset="-127"/>
              </a:rPr>
              <a:t>  while (</a:t>
            </a:r>
            <a:r>
              <a:rPr lang="en-US" altLang="ko-KR" sz="1200" b="1" dirty="0" err="1">
                <a:solidFill>
                  <a:prstClr val="black"/>
                </a:solidFill>
                <a:latin typeface="맑은 고딕" pitchFamily="50" charset="-127"/>
                <a:ea typeface="맑은 고딕" pitchFamily="50" charset="-127"/>
              </a:rPr>
              <a:t>WiFi.status</a:t>
            </a:r>
            <a:r>
              <a:rPr lang="en-US" altLang="ko-KR" sz="1200" b="1" dirty="0">
                <a:solidFill>
                  <a:prstClr val="black"/>
                </a:solidFill>
                <a:latin typeface="맑은 고딕" pitchFamily="50" charset="-127"/>
                <a:ea typeface="맑은 고딕" pitchFamily="50" charset="-127"/>
              </a:rPr>
              <a:t>() != WL_CONNECTED)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a:t>
            </a:r>
            <a:r>
              <a:rPr lang="en-US" altLang="ko-KR" sz="1200" b="1" dirty="0">
                <a:solidFill>
                  <a:prstClr val="black"/>
                </a:solidFill>
                <a:latin typeface="맑은 고딕" pitchFamily="50" charset="-127"/>
                <a:ea typeface="맑은 고딕" pitchFamily="50" charset="-127"/>
              </a:rPr>
              <a:t>(".");     delay(1000);</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nWiFi</a:t>
            </a:r>
            <a:r>
              <a:rPr lang="en-US" altLang="ko-KR" sz="1200" b="1" dirty="0">
                <a:solidFill>
                  <a:prstClr val="black"/>
                </a:solidFill>
                <a:latin typeface="맑은 고딕" pitchFamily="50" charset="-127"/>
                <a:ea typeface="맑은 고딕" pitchFamily="50" charset="-127"/>
              </a:rPr>
              <a:t> Connected");</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while ( !</a:t>
            </a:r>
            <a:r>
              <a:rPr lang="en-US" altLang="ko-KR" sz="1200" b="1" dirty="0" err="1">
                <a:solidFill>
                  <a:prstClr val="black"/>
                </a:solidFill>
                <a:latin typeface="맑은 고딕" pitchFamily="50" charset="-127"/>
                <a:ea typeface="맑은 고딕" pitchFamily="50" charset="-127"/>
              </a:rPr>
              <a:t>client.connect</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clientId</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userId</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userPw</a:t>
            </a:r>
            <a:r>
              <a:rPr lang="en-US" altLang="ko-KR" sz="1200" b="1" dirty="0">
                <a:solidFill>
                  <a:prstClr val="black"/>
                </a:solidFill>
                <a:latin typeface="맑은 고딕" pitchFamily="50" charset="-127"/>
                <a:ea typeface="맑은 고딕" pitchFamily="50" charset="-127"/>
              </a:rPr>
              <a:t>) ){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a:t>
            </a:r>
            <a:r>
              <a:rPr lang="en-US" altLang="ko-KR" sz="1200" b="1" dirty="0">
                <a:solidFill>
                  <a:prstClr val="black"/>
                </a:solidFill>
                <a:latin typeface="맑은 고딕" pitchFamily="50" charset="-127"/>
                <a:ea typeface="맑은 고딕" pitchFamily="50" charset="-127"/>
              </a:rPr>
              <a:t>("*");     delay(1000);</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nConnected</a:t>
            </a:r>
            <a:r>
              <a:rPr lang="en-US" altLang="ko-KR" sz="1200" b="1" dirty="0">
                <a:solidFill>
                  <a:prstClr val="black"/>
                </a:solidFill>
                <a:latin typeface="맑은 고딕" pitchFamily="50" charset="-127"/>
                <a:ea typeface="맑은 고딕" pitchFamily="50" charset="-127"/>
              </a:rPr>
              <a:t> to broker");</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(String("Subscribing! topic = ") + topic);</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client.subscribe</a:t>
            </a:r>
            <a:r>
              <a:rPr lang="en-US" altLang="ko-KR" sz="1200" b="1" dirty="0">
                <a:solidFill>
                  <a:prstClr val="black"/>
                </a:solidFill>
                <a:latin typeface="맑은 고딕" pitchFamily="50" charset="-127"/>
                <a:ea typeface="맑은 고딕" pitchFamily="50" charset="-127"/>
              </a:rPr>
              <a:t>(topic);</a:t>
            </a:r>
          </a:p>
          <a:p>
            <a:r>
              <a:rPr lang="en-US" altLang="ko-KR" sz="1200" b="1" dirty="0">
                <a:solidFill>
                  <a:prstClr val="black"/>
                </a:solidFill>
                <a:latin typeface="맑은 고딕" pitchFamily="50" charset="-127"/>
                <a:ea typeface="맑은 고딕" pitchFamily="50" charset="-127"/>
              </a:rPr>
              <a:t> }</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loop() {   </a:t>
            </a:r>
            <a:r>
              <a:rPr lang="en-US" altLang="ko-KR" sz="1200" b="1" dirty="0" err="1">
                <a:solidFill>
                  <a:prstClr val="black"/>
                </a:solidFill>
                <a:latin typeface="맑은 고딕" pitchFamily="50" charset="-127"/>
                <a:ea typeface="맑은 고딕" pitchFamily="50" charset="-127"/>
              </a:rPr>
              <a:t>client.loop</a:t>
            </a:r>
            <a:r>
              <a:rPr lang="en-US" altLang="ko-KR" sz="1200" b="1" dirty="0">
                <a:solidFill>
                  <a:prstClr val="black"/>
                </a:solidFill>
                <a:latin typeface="맑은 고딕" pitchFamily="50" charset="-127"/>
                <a:ea typeface="맑은 고딕" pitchFamily="50" charset="-127"/>
              </a:rPr>
              <a:t>(); }</a:t>
            </a:r>
          </a:p>
        </p:txBody>
      </p:sp>
    </p:spTree>
    <p:extLst>
      <p:ext uri="{BB962C8B-B14F-4D97-AF65-F5344CB8AC3E}">
        <p14:creationId xmlns:p14="http://schemas.microsoft.com/office/powerpoint/2010/main" val="947279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fontScale="90000"/>
          </a:bodyPr>
          <a:lstStyle/>
          <a:p>
            <a:r>
              <a:rPr lang="en-US" altLang="ko-KR" b="1" dirty="0"/>
              <a:t>Digital Output</a:t>
            </a:r>
            <a:br>
              <a:rPr lang="en-US" altLang="ko-KR" b="1" dirty="0"/>
            </a:br>
            <a:r>
              <a:rPr lang="en-US" altLang="ko-KR" sz="4900" b="1" dirty="0"/>
              <a:t>LED_BUILTIN</a:t>
            </a:r>
            <a:endParaRPr lang="ko-KR" altLang="en-US" sz="4900"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385027889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210</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ko-KR" altLang="en-US" dirty="0"/>
              <a:t>실습 과제 </a:t>
            </a:r>
            <a:r>
              <a:rPr lang="en-US" altLang="ko-KR" dirty="0"/>
              <a:t>– Phi </a:t>
            </a:r>
            <a:r>
              <a:rPr lang="ko-KR" altLang="en-US" dirty="0"/>
              <a:t>보드를</a:t>
            </a:r>
            <a:r>
              <a:rPr lang="en-US" altLang="ko-KR" dirty="0"/>
              <a:t> Subscriber</a:t>
            </a:r>
            <a:r>
              <a:rPr lang="ko-KR" altLang="en-US" dirty="0"/>
              <a:t>로 만들기</a:t>
            </a:r>
            <a:endParaRPr lang="en-US" altLang="ko-KR" dirty="0"/>
          </a:p>
          <a:p>
            <a:pPr lvl="1"/>
            <a:r>
              <a:rPr lang="ko-KR" altLang="en-US" dirty="0"/>
              <a:t>동작 확인</a:t>
            </a:r>
            <a:endParaRPr lang="en-US" altLang="ko-KR" dirty="0"/>
          </a:p>
          <a:p>
            <a:pPr lvl="2"/>
            <a:r>
              <a:rPr lang="ko-KR" altLang="en-US" dirty="0"/>
              <a:t>터미널에서</a:t>
            </a:r>
            <a:endParaRPr lang="en-US" altLang="ko-KR" dirty="0"/>
          </a:p>
          <a:p>
            <a:pPr lvl="3"/>
            <a:r>
              <a:rPr lang="en-US" altLang="ko-KR" dirty="0"/>
              <a:t>$ </a:t>
            </a:r>
            <a:r>
              <a:rPr lang="en-US" altLang="ko-KR" dirty="0" err="1"/>
              <a:t>mosquitto_pub</a:t>
            </a:r>
            <a:r>
              <a:rPr lang="ko-KR" altLang="en-US" dirty="0"/>
              <a:t> </a:t>
            </a:r>
            <a:r>
              <a:rPr lang="en-US" altLang="ko-KR" dirty="0"/>
              <a:t>–t</a:t>
            </a:r>
            <a:r>
              <a:rPr lang="ko-KR" altLang="en-US" dirty="0"/>
              <a:t> </a:t>
            </a:r>
            <a:r>
              <a:rPr lang="en-US" altLang="ko-KR" dirty="0"/>
              <a:t>Sensors/</a:t>
            </a:r>
            <a:r>
              <a:rPr lang="en-US" altLang="ko-KR" dirty="0" err="1"/>
              <a:t>MyOffice</a:t>
            </a:r>
            <a:r>
              <a:rPr lang="en-US" altLang="ko-KR" dirty="0"/>
              <a:t>/Indoor/Lamp</a:t>
            </a:r>
            <a:r>
              <a:rPr lang="ko-KR" altLang="en-US" dirty="0"/>
              <a:t> </a:t>
            </a:r>
            <a:r>
              <a:rPr lang="en-US" altLang="ko-KR" dirty="0"/>
              <a:t>–m</a:t>
            </a:r>
            <a:r>
              <a:rPr lang="ko-KR" altLang="en-US" dirty="0"/>
              <a:t> </a:t>
            </a:r>
            <a:r>
              <a:rPr lang="en-US" altLang="ko-KR" dirty="0"/>
              <a:t>1</a:t>
            </a:r>
            <a:r>
              <a:rPr lang="ko-KR" altLang="en-US" dirty="0"/>
              <a:t> </a:t>
            </a:r>
            <a:r>
              <a:rPr lang="en-US" altLang="ko-KR" dirty="0"/>
              <a:t>–u</a:t>
            </a:r>
            <a:r>
              <a:rPr lang="ko-KR" altLang="en-US" dirty="0"/>
              <a:t> </a:t>
            </a:r>
            <a:r>
              <a:rPr lang="en-US" altLang="ko-KR" dirty="0" err="1"/>
              <a:t>mqtt_riatech</a:t>
            </a:r>
            <a:r>
              <a:rPr lang="ko-KR" altLang="en-US" dirty="0"/>
              <a:t> </a:t>
            </a:r>
            <a:r>
              <a:rPr lang="en-US" altLang="ko-KR" dirty="0"/>
              <a:t>–P</a:t>
            </a:r>
            <a:r>
              <a:rPr lang="ko-KR" altLang="en-US" dirty="0"/>
              <a:t> </a:t>
            </a:r>
            <a:r>
              <a:rPr lang="en-US" altLang="ko-KR" dirty="0"/>
              <a:t>1234</a:t>
            </a:r>
          </a:p>
          <a:p>
            <a:pPr lvl="3"/>
            <a:r>
              <a:rPr lang="en-US" altLang="ko-KR" dirty="0"/>
              <a:t>$ </a:t>
            </a:r>
            <a:r>
              <a:rPr lang="en-US" altLang="ko-KR" dirty="0" err="1"/>
              <a:t>mosquitto_pub</a:t>
            </a:r>
            <a:r>
              <a:rPr lang="ko-KR" altLang="en-US" dirty="0"/>
              <a:t> </a:t>
            </a:r>
            <a:r>
              <a:rPr lang="en-US" altLang="ko-KR" dirty="0"/>
              <a:t>–t</a:t>
            </a:r>
            <a:r>
              <a:rPr lang="ko-KR" altLang="en-US" dirty="0"/>
              <a:t> </a:t>
            </a:r>
            <a:r>
              <a:rPr lang="en-US" altLang="ko-KR" dirty="0"/>
              <a:t>Sensors/</a:t>
            </a:r>
            <a:r>
              <a:rPr lang="en-US" altLang="ko-KR" dirty="0" err="1"/>
              <a:t>MyOffice</a:t>
            </a:r>
            <a:r>
              <a:rPr lang="en-US" altLang="ko-KR" dirty="0"/>
              <a:t>/Indoor/Lamp</a:t>
            </a:r>
            <a:r>
              <a:rPr lang="ko-KR" altLang="en-US" dirty="0"/>
              <a:t> </a:t>
            </a:r>
            <a:r>
              <a:rPr lang="en-US" altLang="ko-KR" dirty="0"/>
              <a:t>–m</a:t>
            </a:r>
            <a:r>
              <a:rPr lang="ko-KR" altLang="en-US" dirty="0"/>
              <a:t> </a:t>
            </a:r>
            <a:r>
              <a:rPr lang="en-US" altLang="ko-KR" dirty="0"/>
              <a:t>0</a:t>
            </a:r>
            <a:r>
              <a:rPr lang="ko-KR" altLang="en-US" dirty="0"/>
              <a:t> </a:t>
            </a:r>
            <a:r>
              <a:rPr lang="en-US" altLang="ko-KR" dirty="0"/>
              <a:t>–u</a:t>
            </a:r>
            <a:r>
              <a:rPr lang="ko-KR" altLang="en-US" dirty="0"/>
              <a:t> </a:t>
            </a:r>
            <a:r>
              <a:rPr lang="en-US" altLang="ko-KR" dirty="0" err="1"/>
              <a:t>mqtt_riatech</a:t>
            </a:r>
            <a:r>
              <a:rPr lang="ko-KR" altLang="en-US" dirty="0"/>
              <a:t> </a:t>
            </a:r>
            <a:r>
              <a:rPr lang="en-US" altLang="ko-KR" dirty="0"/>
              <a:t>–P</a:t>
            </a:r>
            <a:r>
              <a:rPr lang="ko-KR" altLang="en-US" dirty="0"/>
              <a:t> </a:t>
            </a:r>
            <a:r>
              <a:rPr lang="en-US" altLang="ko-KR" dirty="0"/>
              <a:t>1234</a:t>
            </a:r>
          </a:p>
          <a:p>
            <a:pPr lvl="2"/>
            <a:r>
              <a:rPr lang="ko-KR" altLang="en-US" dirty="0"/>
              <a:t>폰에서 </a:t>
            </a:r>
            <a:endParaRPr lang="en-US" altLang="ko-KR" dirty="0"/>
          </a:p>
          <a:p>
            <a:pPr lvl="2"/>
            <a:endParaRPr lang="en-US" altLang="ko-KR" dirty="0"/>
          </a:p>
          <a:p>
            <a:pPr lvl="1"/>
            <a:r>
              <a:rPr lang="ko-KR" altLang="en-US" dirty="0"/>
              <a:t>결과 </a:t>
            </a:r>
            <a:r>
              <a:rPr lang="en-US" altLang="ko-KR" dirty="0"/>
              <a:t>– USER</a:t>
            </a:r>
            <a:r>
              <a:rPr lang="ko-KR" altLang="en-US" dirty="0"/>
              <a:t> </a:t>
            </a:r>
            <a:r>
              <a:rPr lang="en-US" altLang="ko-KR" dirty="0"/>
              <a:t>LED</a:t>
            </a:r>
            <a:r>
              <a:rPr lang="ko-KR" altLang="en-US" dirty="0"/>
              <a:t>의 </a:t>
            </a:r>
            <a:r>
              <a:rPr lang="en-US" altLang="ko-KR" dirty="0"/>
              <a:t>On/Off</a:t>
            </a:r>
            <a:r>
              <a:rPr lang="ko-KR" altLang="en-US" dirty="0"/>
              <a:t>가 </a:t>
            </a:r>
            <a:r>
              <a:rPr lang="ko-KR" altLang="en-US" dirty="0">
                <a:solidFill>
                  <a:srgbClr val="FF0000"/>
                </a:solidFill>
              </a:rPr>
              <a:t>즉시 반응</a:t>
            </a:r>
            <a:r>
              <a:rPr lang="ko-KR" altLang="en-US" dirty="0"/>
              <a:t>함</a:t>
            </a:r>
            <a:endParaRPr lang="en-US" altLang="ko-KR" dirty="0"/>
          </a:p>
          <a:p>
            <a:pPr lvl="3"/>
            <a:endParaRPr lang="en-US" altLang="ko-KR" dirty="0"/>
          </a:p>
          <a:p>
            <a:pPr lvl="3"/>
            <a:endParaRPr lang="en-US" altLang="ko-KR" dirty="0"/>
          </a:p>
          <a:p>
            <a:pPr lvl="2"/>
            <a:endParaRPr lang="en-US" altLang="ko-KR" dirty="0"/>
          </a:p>
        </p:txBody>
      </p:sp>
      <p:pic>
        <p:nvPicPr>
          <p:cNvPr id="12" name="그림 11">
            <a:extLst>
              <a:ext uri="{FF2B5EF4-FFF2-40B4-BE49-F238E27FC236}">
                <a16:creationId xmlns:a16="http://schemas.microsoft.com/office/drawing/2014/main" id="{72EC91A4-05B9-4A7F-9A6A-B435A599CE9B}"/>
              </a:ext>
            </a:extLst>
          </p:cNvPr>
          <p:cNvPicPr>
            <a:picLocks noChangeAspect="1"/>
          </p:cNvPicPr>
          <p:nvPr/>
        </p:nvPicPr>
        <p:blipFill>
          <a:blip r:embed="rId3"/>
          <a:stretch>
            <a:fillRect/>
          </a:stretch>
        </p:blipFill>
        <p:spPr>
          <a:xfrm>
            <a:off x="7567068" y="1282577"/>
            <a:ext cx="1506338" cy="1240719"/>
          </a:xfrm>
          <a:prstGeom prst="rect">
            <a:avLst/>
          </a:prstGeom>
        </p:spPr>
      </p:pic>
      <p:pic>
        <p:nvPicPr>
          <p:cNvPr id="14" name="그림 13">
            <a:extLst>
              <a:ext uri="{FF2B5EF4-FFF2-40B4-BE49-F238E27FC236}">
                <a16:creationId xmlns:a16="http://schemas.microsoft.com/office/drawing/2014/main" id="{988E7423-7202-4301-B7DC-75F70E53C7A5}"/>
              </a:ext>
            </a:extLst>
          </p:cNvPr>
          <p:cNvPicPr>
            <a:picLocks noChangeAspect="1"/>
          </p:cNvPicPr>
          <p:nvPr/>
        </p:nvPicPr>
        <p:blipFill>
          <a:blip r:embed="rId4"/>
          <a:stretch>
            <a:fillRect/>
          </a:stretch>
        </p:blipFill>
        <p:spPr>
          <a:xfrm>
            <a:off x="9263178" y="1282576"/>
            <a:ext cx="1550898" cy="1240719"/>
          </a:xfrm>
          <a:prstGeom prst="rect">
            <a:avLst/>
          </a:prstGeom>
        </p:spPr>
      </p:pic>
      <p:pic>
        <p:nvPicPr>
          <p:cNvPr id="17" name="그림 16">
            <a:extLst>
              <a:ext uri="{FF2B5EF4-FFF2-40B4-BE49-F238E27FC236}">
                <a16:creationId xmlns:a16="http://schemas.microsoft.com/office/drawing/2014/main" id="{970B2915-7F3A-40CE-AB8E-5A28A8A0A5F4}"/>
              </a:ext>
            </a:extLst>
          </p:cNvPr>
          <p:cNvPicPr>
            <a:picLocks noChangeAspect="1"/>
          </p:cNvPicPr>
          <p:nvPr/>
        </p:nvPicPr>
        <p:blipFill>
          <a:blip r:embed="rId5"/>
          <a:stretch>
            <a:fillRect/>
          </a:stretch>
        </p:blipFill>
        <p:spPr>
          <a:xfrm>
            <a:off x="4836989" y="3232596"/>
            <a:ext cx="1848096" cy="1690687"/>
          </a:xfrm>
          <a:prstGeom prst="rect">
            <a:avLst/>
          </a:prstGeom>
        </p:spPr>
      </p:pic>
    </p:spTree>
    <p:extLst>
      <p:ext uri="{BB962C8B-B14F-4D97-AF65-F5344CB8AC3E}">
        <p14:creationId xmlns:p14="http://schemas.microsoft.com/office/powerpoint/2010/main" val="257544701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211</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en-US" altLang="ko-KR" dirty="0"/>
              <a:t>Phi </a:t>
            </a:r>
            <a:r>
              <a:rPr lang="ko-KR" altLang="en-US" dirty="0"/>
              <a:t>보드를</a:t>
            </a:r>
            <a:r>
              <a:rPr lang="en-US" altLang="ko-KR" dirty="0"/>
              <a:t> Subscriber</a:t>
            </a:r>
            <a:r>
              <a:rPr lang="ko-KR" altLang="en-US" dirty="0"/>
              <a:t>이자 </a:t>
            </a:r>
            <a:r>
              <a:rPr lang="en-US" altLang="ko-KR" dirty="0"/>
              <a:t>Publisher</a:t>
            </a:r>
            <a:r>
              <a:rPr lang="ko-KR" altLang="en-US" dirty="0"/>
              <a:t>로</a:t>
            </a:r>
            <a:r>
              <a:rPr lang="en-US" altLang="ko-KR" dirty="0"/>
              <a:t> </a:t>
            </a:r>
            <a:r>
              <a:rPr lang="ko-KR" altLang="en-US" dirty="0"/>
              <a:t>만들기</a:t>
            </a:r>
            <a:endParaRPr lang="en-US" altLang="ko-KR" dirty="0"/>
          </a:p>
          <a:p>
            <a:pPr lvl="1"/>
            <a:r>
              <a:rPr lang="ko-KR" altLang="en-US" dirty="0"/>
              <a:t>하나의 보드가 </a:t>
            </a:r>
            <a:r>
              <a:rPr lang="en-US" altLang="ko-KR" dirty="0"/>
              <a:t>Subscriber </a:t>
            </a:r>
            <a:r>
              <a:rPr lang="ko-KR" altLang="en-US" dirty="0"/>
              <a:t>역할과 </a:t>
            </a:r>
            <a:r>
              <a:rPr lang="en-US" altLang="ko-KR" dirty="0"/>
              <a:t>Publisher </a:t>
            </a:r>
            <a:r>
              <a:rPr lang="ko-KR" altLang="en-US" dirty="0"/>
              <a:t>역할을 동시에 수행하기</a:t>
            </a:r>
            <a:endParaRPr lang="en-US" altLang="ko-KR" dirty="0"/>
          </a:p>
          <a:p>
            <a:pPr lvl="1"/>
            <a:r>
              <a:rPr lang="ko-KR" altLang="en-US" dirty="0"/>
              <a:t>예를 들어 아래 두 가지 기능을 한 보드에 구현</a:t>
            </a:r>
            <a:endParaRPr lang="en-US" altLang="ko-KR" dirty="0"/>
          </a:p>
          <a:p>
            <a:pPr lvl="2"/>
            <a:r>
              <a:rPr lang="en-US" altLang="ko-KR" dirty="0"/>
              <a:t>Led</a:t>
            </a:r>
            <a:r>
              <a:rPr lang="ko-KR" altLang="en-US" dirty="0"/>
              <a:t>라는 토픽에 대한 정보를 구독하여 </a:t>
            </a:r>
            <a:r>
              <a:rPr lang="en-US" altLang="ko-KR" dirty="0"/>
              <a:t>LED</a:t>
            </a:r>
            <a:r>
              <a:rPr lang="ko-KR" altLang="en-US" dirty="0"/>
              <a:t>를 점등 또는 소등을 하는 </a:t>
            </a:r>
            <a:r>
              <a:rPr lang="en-US" altLang="ko-KR" dirty="0"/>
              <a:t>Subscriber </a:t>
            </a:r>
            <a:r>
              <a:rPr lang="ko-KR" altLang="en-US" dirty="0"/>
              <a:t>동작</a:t>
            </a:r>
            <a:endParaRPr lang="en-US" altLang="ko-KR" dirty="0"/>
          </a:p>
          <a:p>
            <a:pPr lvl="2"/>
            <a:r>
              <a:rPr lang="ko-KR" altLang="en-US" dirty="0" err="1"/>
              <a:t>센싱한</a:t>
            </a:r>
            <a:r>
              <a:rPr lang="ko-KR" altLang="en-US" dirty="0"/>
              <a:t> 조도 값을 </a:t>
            </a:r>
            <a:r>
              <a:rPr lang="en-US" altLang="ko-KR" dirty="0"/>
              <a:t>Publish</a:t>
            </a:r>
            <a:r>
              <a:rPr lang="ko-KR" altLang="en-US" dirty="0"/>
              <a:t>하는 </a:t>
            </a:r>
            <a:r>
              <a:rPr lang="en-US" altLang="ko-KR" dirty="0"/>
              <a:t>Publisher</a:t>
            </a:r>
            <a:r>
              <a:rPr lang="ko-KR" altLang="en-US" dirty="0"/>
              <a:t> 동작</a:t>
            </a:r>
            <a:endParaRPr lang="en-US" altLang="ko-KR" dirty="0"/>
          </a:p>
        </p:txBody>
      </p:sp>
    </p:spTree>
    <p:extLst>
      <p:ext uri="{BB962C8B-B14F-4D97-AF65-F5344CB8AC3E}">
        <p14:creationId xmlns:p14="http://schemas.microsoft.com/office/powerpoint/2010/main" val="80341950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212</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en-US" altLang="ko-KR" dirty="0"/>
              <a:t>Phi </a:t>
            </a:r>
            <a:r>
              <a:rPr lang="ko-KR" altLang="en-US" dirty="0"/>
              <a:t>보드를</a:t>
            </a:r>
            <a:r>
              <a:rPr lang="en-US" altLang="ko-KR" dirty="0"/>
              <a:t> </a:t>
            </a:r>
            <a:r>
              <a:rPr lang="en-US" altLang="ko-KR" dirty="0">
                <a:solidFill>
                  <a:srgbClr val="00B050"/>
                </a:solidFill>
              </a:rPr>
              <a:t>Subscriber</a:t>
            </a:r>
            <a:r>
              <a:rPr lang="en-US" altLang="ko-KR" dirty="0"/>
              <a:t> &amp; </a:t>
            </a:r>
            <a:r>
              <a:rPr lang="en-US" altLang="ko-KR" dirty="0">
                <a:solidFill>
                  <a:schemeClr val="accent6">
                    <a:lumMod val="75000"/>
                  </a:schemeClr>
                </a:solidFill>
              </a:rPr>
              <a:t>Publisher</a:t>
            </a:r>
            <a:r>
              <a:rPr lang="ko-KR" altLang="en-US" dirty="0"/>
              <a:t>로 만들기</a:t>
            </a:r>
            <a:endParaRPr lang="en-US" altLang="ko-KR" dirty="0"/>
          </a:p>
          <a:p>
            <a:pPr lvl="1"/>
            <a:r>
              <a:rPr lang="en-US" altLang="ko-KR" dirty="0"/>
              <a:t>Phi </a:t>
            </a:r>
            <a:r>
              <a:rPr lang="ko-KR" altLang="en-US" dirty="0"/>
              <a:t>보드를 위한 코드</a:t>
            </a:r>
            <a:r>
              <a:rPr lang="en-US" altLang="ko-KR" dirty="0"/>
              <a:t>(1/2)</a:t>
            </a:r>
          </a:p>
          <a:p>
            <a:pPr lvl="2"/>
            <a:endParaRPr lang="en-US" altLang="ko-KR" dirty="0"/>
          </a:p>
        </p:txBody>
      </p:sp>
      <p:sp>
        <p:nvSpPr>
          <p:cNvPr id="9" name="모서리가 둥근 직사각형 6">
            <a:extLst>
              <a:ext uri="{FF2B5EF4-FFF2-40B4-BE49-F238E27FC236}">
                <a16:creationId xmlns:a16="http://schemas.microsoft.com/office/drawing/2014/main" id="{CD146AA7-0254-4279-85F4-FBFB77942A4C}"/>
              </a:ext>
            </a:extLst>
          </p:cNvPr>
          <p:cNvSpPr/>
          <p:nvPr/>
        </p:nvSpPr>
        <p:spPr bwMode="auto">
          <a:xfrm>
            <a:off x="720477" y="1223863"/>
            <a:ext cx="4032448" cy="475252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200" b="1" dirty="0">
                <a:solidFill>
                  <a:schemeClr val="bg1">
                    <a:lumMod val="50000"/>
                  </a:schemeClr>
                </a:solidFill>
                <a:latin typeface="맑은 고딕" pitchFamily="50" charset="-127"/>
                <a:ea typeface="맑은 고딕" pitchFamily="50" charset="-127"/>
              </a:rPr>
              <a:t>// </a:t>
            </a:r>
            <a:r>
              <a:rPr lang="en-US" altLang="ko-KR" sz="1200" b="1" dirty="0" err="1">
                <a:solidFill>
                  <a:schemeClr val="bg1">
                    <a:lumMod val="50000"/>
                  </a:schemeClr>
                </a:solidFill>
                <a:latin typeface="맑은 고딕" pitchFamily="50" charset="-127"/>
                <a:ea typeface="맑은 고딕" pitchFamily="50" charset="-127"/>
              </a:rPr>
              <a:t>Phi_SubPub.ino</a:t>
            </a:r>
            <a:endParaRPr lang="en-US" altLang="ko-KR" sz="1200" b="1" dirty="0">
              <a:solidFill>
                <a:schemeClr val="bg1">
                  <a:lumMod val="50000"/>
                </a:schemeClr>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#include &lt;ESP8266WiFi.h&gt;</a:t>
            </a:r>
          </a:p>
          <a:p>
            <a:r>
              <a:rPr lang="en-US" altLang="ko-KR" sz="1200" b="1" dirty="0">
                <a:solidFill>
                  <a:prstClr val="black"/>
                </a:solidFill>
                <a:latin typeface="맑은 고딕" pitchFamily="50" charset="-127"/>
                <a:ea typeface="맑은 고딕" pitchFamily="50" charset="-127"/>
              </a:rPr>
              <a:t>#include &lt;</a:t>
            </a:r>
            <a:r>
              <a:rPr lang="en-US" altLang="ko-KR" sz="1200" b="1" dirty="0" err="1">
                <a:solidFill>
                  <a:prstClr val="black"/>
                </a:solidFill>
                <a:latin typeface="맑은 고딕" pitchFamily="50" charset="-127"/>
                <a:ea typeface="맑은 고딕" pitchFamily="50" charset="-127"/>
              </a:rPr>
              <a:t>PubSubClient.h</a:t>
            </a:r>
            <a:r>
              <a:rPr lang="en-US" altLang="ko-KR" sz="1200" b="1" dirty="0">
                <a:solidFill>
                  <a:prstClr val="black"/>
                </a:solidFill>
                <a:latin typeface="맑은 고딕" pitchFamily="50" charset="-127"/>
                <a:ea typeface="맑은 고딕" pitchFamily="50" charset="-127"/>
              </a:rPr>
              <a:t>&gt;</a:t>
            </a:r>
          </a:p>
          <a:p>
            <a:r>
              <a:rPr lang="en-US" altLang="ko-KR" sz="1200" b="1" dirty="0">
                <a:solidFill>
                  <a:prstClr val="black"/>
                </a:solidFill>
                <a:latin typeface="맑은 고딕" pitchFamily="50" charset="-127"/>
                <a:ea typeface="맑은 고딕" pitchFamily="50" charset="-127"/>
              </a:rPr>
              <a:t>#include &lt;</a:t>
            </a:r>
            <a:r>
              <a:rPr lang="en-US" altLang="ko-KR" sz="1200" b="1" dirty="0" err="1">
                <a:solidFill>
                  <a:prstClr val="black"/>
                </a:solidFill>
                <a:latin typeface="맑은 고딕" pitchFamily="50" charset="-127"/>
                <a:ea typeface="맑은 고딕" pitchFamily="50" charset="-127"/>
              </a:rPr>
              <a:t>Wire.h</a:t>
            </a:r>
            <a:r>
              <a:rPr lang="en-US" altLang="ko-KR" sz="1200" b="1" dirty="0">
                <a:solidFill>
                  <a:prstClr val="black"/>
                </a:solidFill>
                <a:latin typeface="맑은 고딕" pitchFamily="50" charset="-127"/>
                <a:ea typeface="맑은 고딕" pitchFamily="50" charset="-127"/>
              </a:rPr>
              <a:t>&gt;</a:t>
            </a:r>
          </a:p>
          <a:p>
            <a:r>
              <a:rPr lang="en-US" altLang="ko-KR" sz="1200" b="1" dirty="0">
                <a:solidFill>
                  <a:prstClr val="black"/>
                </a:solidFill>
                <a:latin typeface="맑은 고딕" pitchFamily="50" charset="-127"/>
                <a:ea typeface="맑은 고딕" pitchFamily="50" charset="-127"/>
              </a:rPr>
              <a:t>#include &lt;BH1750.h&gt;</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BH1750 </a:t>
            </a:r>
            <a:r>
              <a:rPr lang="en-US" altLang="ko-KR" sz="1200" b="1" dirty="0" err="1">
                <a:solidFill>
                  <a:prstClr val="black"/>
                </a:solidFill>
                <a:latin typeface="맑은 고딕" pitchFamily="50" charset="-127"/>
                <a:ea typeface="맑은 고딕" pitchFamily="50" charset="-127"/>
              </a:rPr>
              <a:t>lightMeter</a:t>
            </a:r>
            <a:r>
              <a:rPr lang="en-US" altLang="ko-KR" sz="1200" b="1" dirty="0">
                <a:solidFill>
                  <a:prstClr val="black"/>
                </a:solidFill>
                <a:latin typeface="맑은 고딕" pitchFamily="50" charset="-127"/>
                <a:ea typeface="맑은 고딕" pitchFamily="50" charset="-127"/>
              </a:rPr>
              <a:t>;</a:t>
            </a:r>
          </a:p>
          <a:p>
            <a:r>
              <a:rPr lang="en-US" altLang="ko-KR" sz="1200" b="1" dirty="0">
                <a:solidFill>
                  <a:srgbClr val="00B050"/>
                </a:solidFill>
                <a:latin typeface="맑은 고딕" pitchFamily="50" charset="-127"/>
                <a:ea typeface="맑은 고딕" pitchFamily="50" charset="-127"/>
              </a:rPr>
              <a:t>#define USER_LED  D0</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ssid</a:t>
            </a:r>
            <a:r>
              <a:rPr lang="en-US" altLang="ko-KR" sz="1200" b="1" dirty="0">
                <a:solidFill>
                  <a:prstClr val="black"/>
                </a:solidFill>
                <a:latin typeface="맑은 고딕" pitchFamily="50" charset="-127"/>
                <a:ea typeface="맑은 고딕" pitchFamily="50" charset="-127"/>
              </a:rPr>
              <a:t> = "RiatechChief_2G";</a:t>
            </a:r>
          </a:p>
          <a:p>
            <a:r>
              <a:rPr lang="en-US" altLang="ko-KR" sz="1200" b="1" dirty="0">
                <a:solidFill>
                  <a:prstClr val="black"/>
                </a:solidFill>
                <a:latin typeface="맑은 고딕" pitchFamily="50" charset="-127"/>
                <a:ea typeface="맑은 고딕" pitchFamily="50" charset="-127"/>
              </a:rPr>
              <a:t>const char* password = "12345678";</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userId</a:t>
            </a:r>
            <a:r>
              <a:rPr lang="en-US" altLang="ko-KR" sz="1200" b="1" dirty="0">
                <a:solidFill>
                  <a:prstClr val="black"/>
                </a:solidFill>
                <a:latin typeface="맑은 고딕" pitchFamily="50" charset="-127"/>
                <a:ea typeface="맑은 고딕" pitchFamily="50" charset="-127"/>
              </a:rPr>
              <a:t> = “</a:t>
            </a:r>
            <a:r>
              <a:rPr lang="en-US" altLang="ko-KR" sz="1200" b="1" dirty="0" err="1">
                <a:solidFill>
                  <a:prstClr val="black"/>
                </a:solidFill>
                <a:latin typeface="맑은 고딕" pitchFamily="50" charset="-127"/>
                <a:ea typeface="맑은 고딕" pitchFamily="50" charset="-127"/>
              </a:rPr>
              <a:t>mqtt_phirippa</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userPw</a:t>
            </a:r>
            <a:r>
              <a:rPr lang="en-US" altLang="ko-KR" sz="1200" b="1" dirty="0">
                <a:solidFill>
                  <a:prstClr val="black"/>
                </a:solidFill>
                <a:latin typeface="맑은 고딕" pitchFamily="50" charset="-127"/>
                <a:ea typeface="맑은 고딕" pitchFamily="50" charset="-127"/>
              </a:rPr>
              <a:t> = "1234";</a:t>
            </a: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clientId</a:t>
            </a:r>
            <a:r>
              <a:rPr lang="en-US" altLang="ko-KR" sz="1200" b="1" dirty="0">
                <a:solidFill>
                  <a:prstClr val="black"/>
                </a:solidFill>
                <a:latin typeface="맑은 고딕" pitchFamily="50" charset="-127"/>
                <a:ea typeface="맑은 고딕" pitchFamily="50" charset="-127"/>
              </a:rPr>
              <a:t> = </a:t>
            </a:r>
            <a:r>
              <a:rPr lang="en-US" altLang="ko-KR" sz="1200" b="1" dirty="0" err="1">
                <a:solidFill>
                  <a:prstClr val="black"/>
                </a:solidFill>
                <a:latin typeface="맑은 고딕" pitchFamily="50" charset="-127"/>
                <a:ea typeface="맑은 고딕" pitchFamily="50" charset="-127"/>
              </a:rPr>
              <a:t>userId</a:t>
            </a:r>
            <a:r>
              <a:rPr lang="en-US" altLang="ko-KR" sz="1200" b="1" dirty="0">
                <a:solidFill>
                  <a:prstClr val="black"/>
                </a:solidFill>
                <a:latin typeface="맑은 고딕" pitchFamily="50" charset="-127"/>
                <a:ea typeface="맑은 고딕" pitchFamily="50" charset="-127"/>
              </a:rPr>
              <a:t>;</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srgbClr val="00B050"/>
                </a:solidFill>
                <a:latin typeface="맑은 고딕" pitchFamily="50" charset="-127"/>
                <a:ea typeface="맑은 고딕" pitchFamily="50" charset="-127"/>
              </a:rPr>
              <a:t>char *</a:t>
            </a:r>
            <a:r>
              <a:rPr lang="en-US" altLang="ko-KR" sz="1200" b="1" dirty="0" err="1">
                <a:solidFill>
                  <a:srgbClr val="00B050"/>
                </a:solidFill>
                <a:latin typeface="맑은 고딕" pitchFamily="50" charset="-127"/>
                <a:ea typeface="맑은 고딕" pitchFamily="50" charset="-127"/>
              </a:rPr>
              <a:t>topicSub</a:t>
            </a:r>
            <a:r>
              <a:rPr lang="en-US" altLang="ko-KR" sz="1200" b="1" dirty="0">
                <a:solidFill>
                  <a:srgbClr val="00B050"/>
                </a:solidFill>
                <a:latin typeface="맑은 고딕" pitchFamily="50" charset="-127"/>
                <a:ea typeface="맑은 고딕" pitchFamily="50" charset="-127"/>
              </a:rPr>
              <a:t> = “Sensors/</a:t>
            </a:r>
            <a:r>
              <a:rPr lang="en-US" altLang="ko-KR" sz="1200" b="1" dirty="0" err="1">
                <a:solidFill>
                  <a:srgbClr val="00B050"/>
                </a:solidFill>
                <a:latin typeface="맑은 고딕" pitchFamily="50" charset="-127"/>
                <a:ea typeface="맑은 고딕" pitchFamily="50" charset="-127"/>
              </a:rPr>
              <a:t>MyOffice</a:t>
            </a:r>
            <a:r>
              <a:rPr lang="en-US" altLang="ko-KR" sz="1200" b="1" dirty="0">
                <a:solidFill>
                  <a:srgbClr val="00B050"/>
                </a:solidFill>
                <a:latin typeface="맑은 고딕" pitchFamily="50" charset="-127"/>
                <a:ea typeface="맑은 고딕" pitchFamily="50" charset="-127"/>
              </a:rPr>
              <a:t>/Indoor/lamp";</a:t>
            </a:r>
          </a:p>
          <a:p>
            <a:r>
              <a:rPr lang="en-US" altLang="ko-KR" sz="1200" b="1" dirty="0">
                <a:solidFill>
                  <a:schemeClr val="accent6">
                    <a:lumMod val="75000"/>
                  </a:schemeClr>
                </a:solidFill>
                <a:latin typeface="맑은 고딕" pitchFamily="50" charset="-127"/>
                <a:ea typeface="맑은 고딕" pitchFamily="50" charset="-127"/>
              </a:rPr>
              <a:t>char *</a:t>
            </a:r>
            <a:r>
              <a:rPr lang="en-US" altLang="ko-KR" sz="1200" b="1" dirty="0" err="1">
                <a:solidFill>
                  <a:schemeClr val="accent6">
                    <a:lumMod val="75000"/>
                  </a:schemeClr>
                </a:solidFill>
                <a:latin typeface="맑은 고딕" pitchFamily="50" charset="-127"/>
                <a:ea typeface="맑은 고딕" pitchFamily="50" charset="-127"/>
              </a:rPr>
              <a:t>topicPub</a:t>
            </a:r>
            <a:r>
              <a:rPr lang="en-US" altLang="ko-KR" sz="1200" b="1" dirty="0">
                <a:solidFill>
                  <a:schemeClr val="accent6">
                    <a:lumMod val="75000"/>
                  </a:schemeClr>
                </a:solidFill>
                <a:latin typeface="맑은 고딕" pitchFamily="50" charset="-127"/>
                <a:ea typeface="맑은 고딕" pitchFamily="50" charset="-127"/>
              </a:rPr>
              <a:t> = “Sensors/</a:t>
            </a:r>
            <a:r>
              <a:rPr lang="en-US" altLang="ko-KR" sz="1200" b="1" dirty="0" err="1">
                <a:solidFill>
                  <a:schemeClr val="accent6">
                    <a:lumMod val="75000"/>
                  </a:schemeClr>
                </a:solidFill>
                <a:latin typeface="맑은 고딕" pitchFamily="50" charset="-127"/>
                <a:ea typeface="맑은 고딕" pitchFamily="50" charset="-127"/>
              </a:rPr>
              <a:t>MyOffice</a:t>
            </a:r>
            <a:r>
              <a:rPr lang="en-US" altLang="ko-KR" sz="1200" b="1" dirty="0">
                <a:solidFill>
                  <a:schemeClr val="accent6">
                    <a:lumMod val="75000"/>
                  </a:schemeClr>
                </a:solidFill>
                <a:latin typeface="맑은 고딕" pitchFamily="50" charset="-127"/>
                <a:ea typeface="맑은 고딕" pitchFamily="50" charset="-127"/>
              </a:rPr>
              <a:t>/Indoor/Lux";</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char* server = "192.168.1.12"; </a:t>
            </a:r>
          </a:p>
          <a:p>
            <a:r>
              <a:rPr lang="en-US" altLang="ko-KR" sz="1200" b="1" dirty="0">
                <a:solidFill>
                  <a:srgbClr val="00B050"/>
                </a:solidFill>
                <a:latin typeface="맑은 고딕" pitchFamily="50" charset="-127"/>
                <a:ea typeface="맑은 고딕" pitchFamily="50" charset="-127"/>
              </a:rPr>
              <a:t>char </a:t>
            </a:r>
            <a:r>
              <a:rPr lang="en-US" altLang="ko-KR" sz="1200" b="1" dirty="0" err="1">
                <a:solidFill>
                  <a:srgbClr val="00B050"/>
                </a:solidFill>
                <a:latin typeface="맑은 고딕" pitchFamily="50" charset="-127"/>
                <a:ea typeface="맑은 고딕" pitchFamily="50" charset="-127"/>
              </a:rPr>
              <a:t>messageBuf</a:t>
            </a:r>
            <a:r>
              <a:rPr lang="en-US" altLang="ko-KR" sz="1200" b="1" dirty="0">
                <a:solidFill>
                  <a:srgbClr val="00B050"/>
                </a:solidFill>
                <a:latin typeface="맑은 고딕" pitchFamily="50" charset="-127"/>
                <a:ea typeface="맑은 고딕" pitchFamily="50" charset="-127"/>
              </a:rPr>
              <a:t>[100];</a:t>
            </a:r>
          </a:p>
        </p:txBody>
      </p:sp>
      <p:sp>
        <p:nvSpPr>
          <p:cNvPr id="10" name="모서리가 둥근 직사각형 8">
            <a:extLst>
              <a:ext uri="{FF2B5EF4-FFF2-40B4-BE49-F238E27FC236}">
                <a16:creationId xmlns:a16="http://schemas.microsoft.com/office/drawing/2014/main" id="{536C3090-0265-4CD7-8BA0-3384464C0A62}"/>
              </a:ext>
            </a:extLst>
          </p:cNvPr>
          <p:cNvSpPr/>
          <p:nvPr/>
        </p:nvSpPr>
        <p:spPr bwMode="auto">
          <a:xfrm>
            <a:off x="4846963" y="1223863"/>
            <a:ext cx="6062646" cy="475252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srgbClr val="00B050"/>
                </a:solidFill>
                <a:latin typeface="맑은 고딕" pitchFamily="50" charset="-127"/>
                <a:ea typeface="맑은 고딕" pitchFamily="50" charset="-127"/>
              </a:rPr>
              <a:t>void callback(char* topic, byte* payload, unsigned int length) { </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("Message arrived!\</a:t>
            </a:r>
            <a:r>
              <a:rPr lang="en-US" altLang="ko-KR" sz="1400" b="1" dirty="0" err="1">
                <a:solidFill>
                  <a:prstClr val="black"/>
                </a:solidFill>
                <a:latin typeface="맑은 고딕" pitchFamily="50" charset="-127"/>
                <a:ea typeface="맑은 고딕" pitchFamily="50" charset="-127"/>
              </a:rPr>
              <a:t>nTtopic</a:t>
            </a:r>
            <a:r>
              <a:rPr lang="en-US" altLang="ko-KR" sz="1400" b="1" dirty="0">
                <a:solidFill>
                  <a:prstClr val="black"/>
                </a:solidFill>
                <a:latin typeface="맑은 고딕" pitchFamily="50" charset="-127"/>
                <a:ea typeface="맑은 고딕" pitchFamily="50" charset="-127"/>
              </a:rPr>
              <a:t>: " + String(topic));</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("Length: "+ String(length, DEC));</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strncpy</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messageBuf</a:t>
            </a:r>
            <a:r>
              <a:rPr lang="en-US" altLang="ko-KR" sz="1400" b="1" dirty="0">
                <a:solidFill>
                  <a:prstClr val="black"/>
                </a:solidFill>
                <a:latin typeface="맑은 고딕" pitchFamily="50" charset="-127"/>
                <a:ea typeface="맑은 고딕" pitchFamily="50" charset="-127"/>
              </a:rPr>
              <a:t>, (char*)payload, length);</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messageBuf</a:t>
            </a:r>
            <a:r>
              <a:rPr lang="en-US" altLang="ko-KR" sz="1400" b="1" dirty="0">
                <a:solidFill>
                  <a:prstClr val="black"/>
                </a:solidFill>
                <a:latin typeface="맑은 고딕" pitchFamily="50" charset="-127"/>
                <a:ea typeface="맑은 고딕" pitchFamily="50" charset="-127"/>
              </a:rPr>
              <a:t>[length] = '\0';</a:t>
            </a:r>
          </a:p>
          <a:p>
            <a:r>
              <a:rPr lang="en-US" altLang="ko-KR" sz="1400" b="1" dirty="0">
                <a:solidFill>
                  <a:prstClr val="black"/>
                </a:solidFill>
                <a:latin typeface="맑은 고딕" pitchFamily="50" charset="-127"/>
                <a:ea typeface="맑은 고딕" pitchFamily="50" charset="-127"/>
              </a:rPr>
              <a:t>  String </a:t>
            </a:r>
            <a:r>
              <a:rPr lang="en-US" altLang="ko-KR" sz="1400" b="1" dirty="0" err="1">
                <a:solidFill>
                  <a:prstClr val="black"/>
                </a:solidFill>
                <a:latin typeface="맑은 고딕" pitchFamily="50" charset="-127"/>
                <a:ea typeface="맑은 고딕" pitchFamily="50" charset="-127"/>
              </a:rPr>
              <a:t>ledState</a:t>
            </a:r>
            <a:r>
              <a:rPr lang="en-US" altLang="ko-KR" sz="1400" b="1" dirty="0">
                <a:solidFill>
                  <a:prstClr val="black"/>
                </a:solidFill>
                <a:latin typeface="맑은 고딕" pitchFamily="50" charset="-127"/>
                <a:ea typeface="맑은 고딕" pitchFamily="50" charset="-127"/>
              </a:rPr>
              <a:t> = String(</a:t>
            </a:r>
            <a:r>
              <a:rPr lang="en-US" altLang="ko-KR" sz="1400" b="1" dirty="0" err="1">
                <a:solidFill>
                  <a:prstClr val="black"/>
                </a:solidFill>
                <a:latin typeface="맑은 고딕" pitchFamily="50" charset="-127"/>
                <a:ea typeface="맑은 고딕" pitchFamily="50" charset="-127"/>
              </a:rPr>
              <a:t>messageBuf</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("Payload: "+ </a:t>
            </a:r>
            <a:r>
              <a:rPr lang="en-US" altLang="ko-KR" sz="1400" b="1" dirty="0" err="1">
                <a:solidFill>
                  <a:prstClr val="black"/>
                </a:solidFill>
                <a:latin typeface="맑은 고딕" pitchFamily="50" charset="-127"/>
                <a:ea typeface="맑은 고딕" pitchFamily="50" charset="-127"/>
              </a:rPr>
              <a:t>ledState</a:t>
            </a:r>
            <a:r>
              <a:rPr lang="en-US" altLang="ko-KR" sz="1400" b="1" dirty="0">
                <a:solidFill>
                  <a:prstClr val="black"/>
                </a:solidFill>
                <a:latin typeface="맑은 고딕" pitchFamily="50" charset="-127"/>
                <a:ea typeface="맑은 고딕" pitchFamily="50" charset="-127"/>
              </a:rPr>
              <a:t> + "\n\n");</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if( </a:t>
            </a:r>
            <a:r>
              <a:rPr lang="en-US" altLang="ko-KR" sz="1400" b="1" dirty="0" err="1">
                <a:solidFill>
                  <a:prstClr val="black"/>
                </a:solidFill>
                <a:latin typeface="맑은 고딕" pitchFamily="50" charset="-127"/>
                <a:ea typeface="맑은 고딕" pitchFamily="50" charset="-127"/>
              </a:rPr>
              <a:t>ledState</a:t>
            </a:r>
            <a:r>
              <a:rPr lang="en-US" altLang="ko-KR" sz="1400" b="1" dirty="0">
                <a:solidFill>
                  <a:prstClr val="black"/>
                </a:solidFill>
                <a:latin typeface="맑은 고딕" pitchFamily="50" charset="-127"/>
                <a:ea typeface="맑은 고딕" pitchFamily="50" charset="-127"/>
              </a:rPr>
              <a:t> == “1"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digitalWrite</a:t>
            </a:r>
            <a:r>
              <a:rPr lang="en-US" altLang="ko-KR" sz="1400" b="1" dirty="0">
                <a:solidFill>
                  <a:prstClr val="black"/>
                </a:solidFill>
                <a:latin typeface="맑은 고딕" pitchFamily="50" charset="-127"/>
                <a:ea typeface="맑은 고딕" pitchFamily="50" charset="-127"/>
              </a:rPr>
              <a:t>(USER_LED, LOW);</a:t>
            </a:r>
          </a:p>
          <a:p>
            <a:r>
              <a:rPr lang="en-US" altLang="ko-KR" sz="1400" b="1" dirty="0">
                <a:solidFill>
                  <a:prstClr val="black"/>
                </a:solidFill>
                <a:latin typeface="맑은 고딕" pitchFamily="50" charset="-127"/>
                <a:ea typeface="맑은 고딕" pitchFamily="50" charset="-127"/>
              </a:rPr>
              <a:t>  } else if (</a:t>
            </a:r>
            <a:r>
              <a:rPr lang="en-US" altLang="ko-KR" sz="1400" b="1" dirty="0" err="1">
                <a:solidFill>
                  <a:prstClr val="black"/>
                </a:solidFill>
                <a:latin typeface="맑은 고딕" pitchFamily="50" charset="-127"/>
                <a:ea typeface="맑은 고딕" pitchFamily="50" charset="-127"/>
              </a:rPr>
              <a:t>ledState</a:t>
            </a:r>
            <a:r>
              <a:rPr lang="en-US" altLang="ko-KR" sz="1400" b="1" dirty="0">
                <a:solidFill>
                  <a:prstClr val="black"/>
                </a:solidFill>
                <a:latin typeface="맑은 고딕" pitchFamily="50" charset="-127"/>
                <a:ea typeface="맑은 고딕" pitchFamily="50" charset="-127"/>
              </a:rPr>
              <a:t>==“0")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digitalWrite</a:t>
            </a:r>
            <a:r>
              <a:rPr lang="en-US" altLang="ko-KR" sz="1400" b="1" dirty="0">
                <a:solidFill>
                  <a:prstClr val="black"/>
                </a:solidFill>
                <a:latin typeface="맑은 고딕" pitchFamily="50" charset="-127"/>
                <a:ea typeface="맑은 고딕" pitchFamily="50" charset="-127"/>
              </a:rPr>
              <a:t>(USER_LED, HIGH);</a:t>
            </a:r>
          </a:p>
          <a:p>
            <a:r>
              <a:rPr lang="en-US" altLang="ko-KR" sz="1400" b="1" dirty="0">
                <a:solidFill>
                  <a:prstClr val="black"/>
                </a:solidFill>
                <a:latin typeface="맑은 고딕" pitchFamily="50" charset="-127"/>
                <a:ea typeface="맑은 고딕" pitchFamily="50" charset="-127"/>
              </a:rPr>
              <a:t>  } else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("Wrong Message");</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srgbClr val="00B050"/>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WiFiClient</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wifiClient</a:t>
            </a:r>
            <a:r>
              <a:rPr lang="en-US" altLang="ko-KR" sz="1400" b="1" dirty="0">
                <a:solidFill>
                  <a:prstClr val="black"/>
                </a:solidFill>
                <a:latin typeface="맑은 고딕" pitchFamily="50" charset="-127"/>
                <a:ea typeface="맑은 고딕" pitchFamily="50" charset="-127"/>
              </a:rPr>
              <a:t>; </a:t>
            </a:r>
          </a:p>
          <a:p>
            <a:r>
              <a:rPr lang="en-US" altLang="ko-KR" sz="1400" b="1" dirty="0" err="1">
                <a:solidFill>
                  <a:prstClr val="black"/>
                </a:solidFill>
                <a:latin typeface="맑은 고딕" pitchFamily="50" charset="-127"/>
                <a:ea typeface="맑은 고딕" pitchFamily="50" charset="-127"/>
              </a:rPr>
              <a:t>PubSubClient</a:t>
            </a:r>
            <a:r>
              <a:rPr lang="en-US" altLang="ko-KR" sz="1400" b="1" dirty="0">
                <a:solidFill>
                  <a:prstClr val="black"/>
                </a:solidFill>
                <a:latin typeface="맑은 고딕" pitchFamily="50" charset="-127"/>
                <a:ea typeface="맑은 고딕" pitchFamily="50" charset="-127"/>
              </a:rPr>
              <a:t> client(server, 1883, </a:t>
            </a:r>
            <a:r>
              <a:rPr lang="en-US" altLang="ko-KR" sz="1400" b="1" dirty="0">
                <a:solidFill>
                  <a:srgbClr val="00B050"/>
                </a:solidFill>
                <a:latin typeface="맑은 고딕" pitchFamily="50" charset="-127"/>
                <a:ea typeface="맑은 고딕" pitchFamily="50" charset="-127"/>
              </a:rPr>
              <a:t>callback</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wifiClient</a:t>
            </a:r>
            <a:r>
              <a:rPr lang="en-US" altLang="ko-KR" sz="1400" b="1" dirty="0">
                <a:solidFill>
                  <a:prstClr val="black"/>
                </a:solidFill>
                <a:latin typeface="맑은 고딕" pitchFamily="50" charset="-127"/>
                <a:ea typeface="맑은 고딕" pitchFamily="50" charset="-127"/>
              </a:rPr>
              <a:t>);</a:t>
            </a:r>
          </a:p>
        </p:txBody>
      </p:sp>
    </p:spTree>
    <p:extLst>
      <p:ext uri="{BB962C8B-B14F-4D97-AF65-F5344CB8AC3E}">
        <p14:creationId xmlns:p14="http://schemas.microsoft.com/office/powerpoint/2010/main" val="74472784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213</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en-US" altLang="ko-KR" dirty="0"/>
              <a:t>Phi </a:t>
            </a:r>
            <a:r>
              <a:rPr lang="ko-KR" altLang="en-US" dirty="0"/>
              <a:t>보드를</a:t>
            </a:r>
            <a:r>
              <a:rPr lang="en-US" altLang="ko-KR" dirty="0"/>
              <a:t> Subscriber &amp; Publisher</a:t>
            </a:r>
            <a:r>
              <a:rPr lang="ko-KR" altLang="en-US" dirty="0"/>
              <a:t>로 만들기</a:t>
            </a:r>
            <a:endParaRPr lang="en-US" altLang="ko-KR" dirty="0"/>
          </a:p>
          <a:p>
            <a:pPr lvl="1"/>
            <a:r>
              <a:rPr lang="en-US" altLang="ko-KR" dirty="0"/>
              <a:t>Phi </a:t>
            </a:r>
            <a:r>
              <a:rPr lang="ko-KR" altLang="en-US" dirty="0"/>
              <a:t>보드를 위한 코드</a:t>
            </a:r>
            <a:r>
              <a:rPr lang="en-US" altLang="ko-KR" dirty="0"/>
              <a:t>(2/2)</a:t>
            </a:r>
          </a:p>
          <a:p>
            <a:pPr lvl="2"/>
            <a:endParaRPr lang="en-US" altLang="ko-KR" dirty="0"/>
          </a:p>
        </p:txBody>
      </p:sp>
      <p:sp>
        <p:nvSpPr>
          <p:cNvPr id="9" name="모서리가 둥근 직사각형 6">
            <a:extLst>
              <a:ext uri="{FF2B5EF4-FFF2-40B4-BE49-F238E27FC236}">
                <a16:creationId xmlns:a16="http://schemas.microsoft.com/office/drawing/2014/main" id="{CD146AA7-0254-4279-85F4-FBFB77942A4C}"/>
              </a:ext>
            </a:extLst>
          </p:cNvPr>
          <p:cNvSpPr/>
          <p:nvPr/>
        </p:nvSpPr>
        <p:spPr bwMode="auto">
          <a:xfrm>
            <a:off x="720477" y="1223863"/>
            <a:ext cx="4536504" cy="475252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void setup()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srgbClr val="00B050"/>
                </a:solidFill>
                <a:latin typeface="맑은 고딕" pitchFamily="50" charset="-127"/>
                <a:ea typeface="맑은 고딕" pitchFamily="50" charset="-127"/>
              </a:rPr>
              <a:t>pinMode</a:t>
            </a:r>
            <a:r>
              <a:rPr lang="en-US" altLang="ko-KR" sz="1400" b="1" dirty="0">
                <a:solidFill>
                  <a:srgbClr val="00B050"/>
                </a:solidFill>
                <a:latin typeface="맑은 고딕" pitchFamily="50" charset="-127"/>
                <a:ea typeface="맑은 고딕" pitchFamily="50" charset="-127"/>
              </a:rPr>
              <a:t>(USER_LED, OUTPUT);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Serial.begin</a:t>
            </a:r>
            <a:r>
              <a:rPr lang="en-US" altLang="ko-KR" sz="1400" b="1" dirty="0">
                <a:solidFill>
                  <a:prstClr val="black"/>
                </a:solidFill>
                <a:latin typeface="맑은 고딕" pitchFamily="50" charset="-127"/>
                <a:ea typeface="맑은 고딕" pitchFamily="50" charset="-127"/>
              </a:rPr>
              <a:t>(9600);</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Wire.begin</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lightMeter.begin</a:t>
            </a:r>
            <a:r>
              <a:rPr lang="en-US" altLang="ko-KR" sz="1400" b="1" dirty="0">
                <a:solidFill>
                  <a:prstClr val="black"/>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WiFi.begin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ssid</a:t>
            </a:r>
            <a:r>
              <a:rPr lang="en-US" altLang="ko-KR" sz="1400" b="1" dirty="0">
                <a:solidFill>
                  <a:prstClr val="black"/>
                </a:solidFill>
                <a:latin typeface="맑은 고딕" pitchFamily="50" charset="-127"/>
                <a:ea typeface="맑은 고딕" pitchFamily="50" charset="-127"/>
              </a:rPr>
              <a:t>, password);</a:t>
            </a:r>
          </a:p>
          <a:p>
            <a:r>
              <a:rPr lang="en-US" altLang="ko-KR" sz="1400" b="1" dirty="0">
                <a:solidFill>
                  <a:prstClr val="black"/>
                </a:solidFill>
                <a:latin typeface="맑은 고딕" pitchFamily="50" charset="-127"/>
                <a:ea typeface="맑은 고딕" pitchFamily="50" charset="-127"/>
              </a:rPr>
              <a:t>  while (</a:t>
            </a:r>
            <a:r>
              <a:rPr lang="en-US" altLang="ko-KR" sz="1400" b="1" dirty="0" err="1">
                <a:solidFill>
                  <a:prstClr val="black"/>
                </a:solidFill>
                <a:latin typeface="맑은 고딕" pitchFamily="50" charset="-127"/>
                <a:ea typeface="맑은 고딕" pitchFamily="50" charset="-127"/>
              </a:rPr>
              <a:t>WiFi.status</a:t>
            </a:r>
            <a:r>
              <a:rPr lang="en-US" altLang="ko-KR" sz="1400" b="1" dirty="0">
                <a:solidFill>
                  <a:prstClr val="black"/>
                </a:solidFill>
                <a:latin typeface="맑은 고딕" pitchFamily="50" charset="-127"/>
                <a:ea typeface="맑은 고딕" pitchFamily="50" charset="-127"/>
              </a:rPr>
              <a:t>() != WL_CONNECTED)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delay(1000);</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nWiFi</a:t>
            </a:r>
            <a:r>
              <a:rPr lang="en-US" altLang="ko-KR" sz="1400" b="1" dirty="0">
                <a:solidFill>
                  <a:prstClr val="black"/>
                </a:solidFill>
                <a:latin typeface="맑은 고딕" pitchFamily="50" charset="-127"/>
                <a:ea typeface="맑은 고딕" pitchFamily="50" charset="-127"/>
              </a:rPr>
              <a:t> Connected");</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while ( !</a:t>
            </a:r>
            <a:r>
              <a:rPr lang="en-US" altLang="ko-KR" sz="1400" b="1" dirty="0" err="1">
                <a:solidFill>
                  <a:prstClr val="black"/>
                </a:solidFill>
                <a:latin typeface="맑은 고딕" pitchFamily="50" charset="-127"/>
                <a:ea typeface="맑은 고딕" pitchFamily="50" charset="-127"/>
              </a:rPr>
              <a:t>client.connect</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clientId</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userId</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userPw</a:t>
            </a:r>
            <a:r>
              <a:rPr lang="en-US" altLang="ko-KR" sz="1400" b="1" dirty="0">
                <a:solidFill>
                  <a:prstClr val="black"/>
                </a:solidFill>
                <a:latin typeface="맑은 고딕" pitchFamily="50" charset="-127"/>
                <a:ea typeface="맑은 고딕" pitchFamily="50" charset="-127"/>
              </a:rPr>
              <a:t>)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delay(1000);</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nConnected</a:t>
            </a:r>
            <a:r>
              <a:rPr lang="en-US" altLang="ko-KR" sz="1400" b="1" dirty="0">
                <a:solidFill>
                  <a:prstClr val="black"/>
                </a:solidFill>
                <a:latin typeface="맑은 고딕" pitchFamily="50" charset="-127"/>
                <a:ea typeface="맑은 고딕" pitchFamily="50" charset="-127"/>
              </a:rPr>
              <a:t> to broker");</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("Subscribing! topic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topicSub</a:t>
            </a:r>
            <a:r>
              <a:rPr lang="en-US" altLang="ko-KR" sz="1400" b="1" dirty="0">
                <a:solidFill>
                  <a:prstClr val="black"/>
                </a:solidFill>
                <a:latin typeface="맑은 고딕" pitchFamily="50" charset="-127"/>
                <a:ea typeface="맑은 고딕" pitchFamily="50" charset="-127"/>
              </a:rPr>
              <a:t>);</a:t>
            </a:r>
          </a:p>
          <a:p>
            <a:r>
              <a:rPr lang="en-US" altLang="ko-KR" sz="1400" b="1" dirty="0">
                <a:solidFill>
                  <a:srgbClr val="00B050"/>
                </a:solidFill>
                <a:latin typeface="맑은 고딕" pitchFamily="50" charset="-127"/>
                <a:ea typeface="맑은 고딕" pitchFamily="50" charset="-127"/>
              </a:rPr>
              <a:t>  </a:t>
            </a:r>
            <a:r>
              <a:rPr lang="en-US" altLang="ko-KR" sz="1400" b="1" dirty="0" err="1">
                <a:solidFill>
                  <a:srgbClr val="00B050"/>
                </a:solidFill>
                <a:latin typeface="맑은 고딕" pitchFamily="50" charset="-127"/>
                <a:ea typeface="맑은 고딕" pitchFamily="50" charset="-127"/>
              </a:rPr>
              <a:t>client.subscribe</a:t>
            </a:r>
            <a:r>
              <a:rPr lang="en-US" altLang="ko-KR" sz="1400" b="1" dirty="0">
                <a:solidFill>
                  <a:srgbClr val="00B050"/>
                </a:solidFill>
                <a:latin typeface="맑은 고딕" pitchFamily="50" charset="-127"/>
                <a:ea typeface="맑은 고딕" pitchFamily="50" charset="-127"/>
              </a:rPr>
              <a:t>(</a:t>
            </a:r>
            <a:r>
              <a:rPr lang="en-US" altLang="ko-KR" sz="1400" b="1" dirty="0" err="1">
                <a:solidFill>
                  <a:srgbClr val="00B050"/>
                </a:solidFill>
                <a:latin typeface="맑은 고딕" pitchFamily="50" charset="-127"/>
                <a:ea typeface="맑은 고딕" pitchFamily="50" charset="-127"/>
              </a:rPr>
              <a:t>topicSub</a:t>
            </a:r>
            <a:r>
              <a:rPr lang="en-US" altLang="ko-KR" sz="1400" b="1" dirty="0">
                <a:solidFill>
                  <a:srgbClr val="00B050"/>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p>
        </p:txBody>
      </p:sp>
      <p:sp>
        <p:nvSpPr>
          <p:cNvPr id="10" name="모서리가 둥근 직사각형 8">
            <a:extLst>
              <a:ext uri="{FF2B5EF4-FFF2-40B4-BE49-F238E27FC236}">
                <a16:creationId xmlns:a16="http://schemas.microsoft.com/office/drawing/2014/main" id="{536C3090-0265-4CD7-8BA0-3384464C0A62}"/>
              </a:ext>
            </a:extLst>
          </p:cNvPr>
          <p:cNvSpPr/>
          <p:nvPr/>
        </p:nvSpPr>
        <p:spPr bwMode="auto">
          <a:xfrm>
            <a:off x="5400997" y="1223863"/>
            <a:ext cx="5508612" cy="2664296"/>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void loop()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client.loop</a:t>
            </a:r>
            <a:r>
              <a:rPr lang="en-US" altLang="ko-KR" sz="1400" b="1" dirty="0">
                <a:solidFill>
                  <a:prstClr val="black"/>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char </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[20];</a:t>
            </a:r>
          </a:p>
          <a:p>
            <a:r>
              <a:rPr lang="en-US" altLang="ko-KR" sz="1400" b="1" dirty="0">
                <a:solidFill>
                  <a:prstClr val="black"/>
                </a:solidFill>
                <a:latin typeface="맑은 고딕" pitchFamily="50" charset="-127"/>
                <a:ea typeface="맑은 고딕" pitchFamily="50" charset="-127"/>
              </a:rPr>
              <a:t>  String </a:t>
            </a:r>
            <a:r>
              <a:rPr lang="en-US" altLang="ko-KR" sz="1400" b="1" dirty="0" err="1">
                <a:solidFill>
                  <a:prstClr val="black"/>
                </a:solidFill>
                <a:latin typeface="맑은 고딕" pitchFamily="50" charset="-127"/>
                <a:ea typeface="맑은 고딕" pitchFamily="50" charset="-127"/>
              </a:rPr>
              <a:t>strLuxValue</a:t>
            </a:r>
            <a:r>
              <a:rPr lang="en-US" altLang="ko-KR" sz="1400" b="1" dirty="0">
                <a:solidFill>
                  <a:prstClr val="black"/>
                </a:solidFill>
                <a:latin typeface="맑은 고딕" pitchFamily="50" charset="-127"/>
                <a:ea typeface="맑은 고딕" pitchFamily="50" charset="-127"/>
              </a:rPr>
              <a:t> =  String( </a:t>
            </a:r>
            <a:r>
              <a:rPr lang="en-US" altLang="ko-KR" sz="1400" b="1" dirty="0" err="1">
                <a:solidFill>
                  <a:prstClr val="black"/>
                </a:solidFill>
                <a:latin typeface="맑은 고딕" pitchFamily="50" charset="-127"/>
                <a:ea typeface="맑은 고딕" pitchFamily="50" charset="-127"/>
              </a:rPr>
              <a:t>lightMeter.readLightLevel</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strLuxValue.toCharArray</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strLuxValue.length</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schemeClr val="accent6">
                    <a:lumMod val="75000"/>
                  </a:schemeClr>
                </a:solidFill>
                <a:latin typeface="맑은 고딕" pitchFamily="50" charset="-127"/>
                <a:ea typeface="맑은 고딕" pitchFamily="50" charset="-127"/>
              </a:rPr>
              <a:t>client.publish</a:t>
            </a:r>
            <a:r>
              <a:rPr lang="en-US" altLang="ko-KR" sz="1400" b="1" dirty="0">
                <a:solidFill>
                  <a:schemeClr val="accent6">
                    <a:lumMod val="75000"/>
                  </a:schemeClr>
                </a:solidFill>
                <a:latin typeface="맑은 고딕" pitchFamily="50" charset="-127"/>
                <a:ea typeface="맑은 고딕" pitchFamily="50" charset="-127"/>
              </a:rPr>
              <a:t>(</a:t>
            </a:r>
            <a:r>
              <a:rPr lang="en-US" altLang="ko-KR" sz="1400" b="1" dirty="0" err="1">
                <a:solidFill>
                  <a:schemeClr val="accent6">
                    <a:lumMod val="75000"/>
                  </a:schemeClr>
                </a:solidFill>
                <a:latin typeface="맑은 고딕" pitchFamily="50" charset="-127"/>
                <a:ea typeface="맑은 고딕" pitchFamily="50" charset="-127"/>
              </a:rPr>
              <a:t>topicPub</a:t>
            </a:r>
            <a:r>
              <a:rPr lang="en-US" altLang="ko-KR" sz="1400" b="1" dirty="0">
                <a:solidFill>
                  <a:schemeClr val="accent6">
                    <a:lumMod val="75000"/>
                  </a:schemeClr>
                </a:solidFill>
                <a:latin typeface="맑은 고딕" pitchFamily="50" charset="-127"/>
                <a:ea typeface="맑은 고딕" pitchFamily="50" charset="-127"/>
              </a:rPr>
              <a:t>, </a:t>
            </a:r>
            <a:r>
              <a:rPr lang="en-US" altLang="ko-KR" sz="1400" b="1" dirty="0" err="1">
                <a:solidFill>
                  <a:schemeClr val="accent6">
                    <a:lumMod val="75000"/>
                  </a:schemeClr>
                </a:solidFill>
                <a:latin typeface="맑은 고딕" pitchFamily="50" charset="-127"/>
                <a:ea typeface="맑은 고딕" pitchFamily="50" charset="-127"/>
              </a:rPr>
              <a:t>buf</a:t>
            </a:r>
            <a:r>
              <a:rPr lang="en-US" altLang="ko-KR" sz="1400" b="1" dirty="0">
                <a:solidFill>
                  <a:schemeClr val="accent6">
                    <a:lumMod val="75000"/>
                  </a:schemeClr>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(String(</a:t>
            </a:r>
            <a:r>
              <a:rPr lang="en-US" altLang="ko-KR" sz="1400" b="1" dirty="0" err="1">
                <a:solidFill>
                  <a:prstClr val="black"/>
                </a:solidFill>
                <a:latin typeface="맑은 고딕" pitchFamily="50" charset="-127"/>
                <a:ea typeface="맑은 고딕" pitchFamily="50" charset="-127"/>
              </a:rPr>
              <a:t>topicPub</a:t>
            </a:r>
            <a:r>
              <a:rPr lang="en-US" altLang="ko-KR" sz="1400" b="1" dirty="0">
                <a:solidFill>
                  <a:prstClr val="black"/>
                </a:solidFill>
                <a:latin typeface="맑은 고딕" pitchFamily="50" charset="-127"/>
                <a:ea typeface="맑은 고딕" pitchFamily="50" charset="-127"/>
              </a:rPr>
              <a:t>) + " : " + </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i="1" dirty="0">
                <a:solidFill>
                  <a:prstClr val="black"/>
                </a:solidFill>
                <a:highlight>
                  <a:srgbClr val="FFFF00"/>
                </a:highlight>
                <a:latin typeface="맑은 고딕" pitchFamily="50" charset="-127"/>
                <a:ea typeface="맑은 고딕" pitchFamily="50" charset="-127"/>
              </a:rPr>
              <a:t>delay(7000);</a:t>
            </a:r>
          </a:p>
          <a:p>
            <a:r>
              <a:rPr lang="en-US" altLang="ko-KR" sz="1400" b="1" dirty="0">
                <a:solidFill>
                  <a:prstClr val="black"/>
                </a:solidFill>
                <a:latin typeface="맑은 고딕" pitchFamily="50" charset="-127"/>
                <a:ea typeface="맑은 고딕" pitchFamily="50" charset="-127"/>
              </a:rPr>
              <a:t>}</a:t>
            </a:r>
          </a:p>
        </p:txBody>
      </p:sp>
    </p:spTree>
    <p:extLst>
      <p:ext uri="{BB962C8B-B14F-4D97-AF65-F5344CB8AC3E}">
        <p14:creationId xmlns:p14="http://schemas.microsoft.com/office/powerpoint/2010/main" val="6291431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214</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en-US" altLang="ko-KR" dirty="0"/>
              <a:t>Phi </a:t>
            </a:r>
            <a:r>
              <a:rPr lang="ko-KR" altLang="en-US" dirty="0"/>
              <a:t>보드를</a:t>
            </a:r>
            <a:r>
              <a:rPr lang="en-US" altLang="ko-KR" dirty="0"/>
              <a:t> Subscriber &amp; Publisher</a:t>
            </a:r>
            <a:r>
              <a:rPr lang="ko-KR" altLang="en-US" dirty="0"/>
              <a:t>로 만들기</a:t>
            </a:r>
            <a:endParaRPr lang="en-US" altLang="ko-KR" dirty="0"/>
          </a:p>
          <a:p>
            <a:pPr lvl="1"/>
            <a:r>
              <a:rPr lang="ko-KR" altLang="en-US" dirty="0"/>
              <a:t>동작 확인을 해보세요</a:t>
            </a:r>
            <a:endParaRPr lang="en-US" altLang="ko-KR" dirty="0"/>
          </a:p>
          <a:p>
            <a:pPr lvl="2"/>
            <a:r>
              <a:rPr lang="ko-KR" altLang="en-US" dirty="0"/>
              <a:t>터미널에서</a:t>
            </a:r>
            <a:endParaRPr lang="en-US" altLang="ko-KR" dirty="0"/>
          </a:p>
          <a:p>
            <a:pPr lvl="3"/>
            <a:r>
              <a:rPr lang="en-US" altLang="ko-KR" dirty="0"/>
              <a:t>$ </a:t>
            </a:r>
            <a:r>
              <a:rPr lang="en-US" altLang="ko-KR" dirty="0" err="1"/>
              <a:t>mosquitto_pub</a:t>
            </a:r>
            <a:r>
              <a:rPr lang="ko-KR" altLang="en-US" dirty="0"/>
              <a:t> </a:t>
            </a:r>
            <a:r>
              <a:rPr lang="en-US" altLang="ko-KR" dirty="0"/>
              <a:t>–t</a:t>
            </a:r>
            <a:r>
              <a:rPr lang="ko-KR" altLang="en-US" dirty="0"/>
              <a:t> </a:t>
            </a:r>
            <a:r>
              <a:rPr lang="en-US" altLang="ko-KR" dirty="0"/>
              <a:t>Sensors/</a:t>
            </a:r>
            <a:r>
              <a:rPr lang="en-US" altLang="ko-KR" dirty="0" err="1"/>
              <a:t>MyOffice</a:t>
            </a:r>
            <a:r>
              <a:rPr lang="en-US" altLang="ko-KR" dirty="0"/>
              <a:t>/Indoor/Lamp</a:t>
            </a:r>
            <a:r>
              <a:rPr lang="ko-KR" altLang="en-US" dirty="0"/>
              <a:t> </a:t>
            </a:r>
            <a:r>
              <a:rPr lang="en-US" altLang="ko-KR" dirty="0"/>
              <a:t>–m</a:t>
            </a:r>
            <a:r>
              <a:rPr lang="ko-KR" altLang="en-US" dirty="0"/>
              <a:t> </a:t>
            </a:r>
            <a:r>
              <a:rPr lang="en-US" altLang="ko-KR" dirty="0"/>
              <a:t>1</a:t>
            </a:r>
            <a:r>
              <a:rPr lang="ko-KR" altLang="en-US" dirty="0"/>
              <a:t> </a:t>
            </a:r>
            <a:r>
              <a:rPr lang="en-US" altLang="ko-KR" dirty="0"/>
              <a:t>–u</a:t>
            </a:r>
            <a:r>
              <a:rPr lang="ko-KR" altLang="en-US" dirty="0"/>
              <a:t> </a:t>
            </a:r>
            <a:r>
              <a:rPr lang="en-US" altLang="ko-KR" dirty="0" err="1"/>
              <a:t>mqtt_riatech</a:t>
            </a:r>
            <a:r>
              <a:rPr lang="ko-KR" altLang="en-US" dirty="0"/>
              <a:t> </a:t>
            </a:r>
            <a:r>
              <a:rPr lang="en-US" altLang="ko-KR" dirty="0"/>
              <a:t>–P</a:t>
            </a:r>
            <a:r>
              <a:rPr lang="ko-KR" altLang="en-US" dirty="0"/>
              <a:t> </a:t>
            </a:r>
            <a:r>
              <a:rPr lang="en-US" altLang="ko-KR" dirty="0"/>
              <a:t>1234</a:t>
            </a:r>
          </a:p>
          <a:p>
            <a:pPr lvl="3"/>
            <a:r>
              <a:rPr lang="en-US" altLang="ko-KR" dirty="0"/>
              <a:t>$ </a:t>
            </a:r>
            <a:r>
              <a:rPr lang="en-US" altLang="ko-KR" dirty="0" err="1"/>
              <a:t>mosquitto_pub</a:t>
            </a:r>
            <a:r>
              <a:rPr lang="ko-KR" altLang="en-US" dirty="0"/>
              <a:t> </a:t>
            </a:r>
            <a:r>
              <a:rPr lang="en-US" altLang="ko-KR" dirty="0"/>
              <a:t>–t</a:t>
            </a:r>
            <a:r>
              <a:rPr lang="ko-KR" altLang="en-US" dirty="0"/>
              <a:t> </a:t>
            </a:r>
            <a:r>
              <a:rPr lang="en-US" altLang="ko-KR" dirty="0"/>
              <a:t>Sensors/</a:t>
            </a:r>
            <a:r>
              <a:rPr lang="en-US" altLang="ko-KR" dirty="0" err="1"/>
              <a:t>MyOffice</a:t>
            </a:r>
            <a:r>
              <a:rPr lang="en-US" altLang="ko-KR" dirty="0"/>
              <a:t>/Indoor/Lamp</a:t>
            </a:r>
            <a:r>
              <a:rPr lang="ko-KR" altLang="en-US" dirty="0"/>
              <a:t> </a:t>
            </a:r>
            <a:r>
              <a:rPr lang="en-US" altLang="ko-KR" dirty="0"/>
              <a:t>–m</a:t>
            </a:r>
            <a:r>
              <a:rPr lang="ko-KR" altLang="en-US" dirty="0"/>
              <a:t> </a:t>
            </a:r>
            <a:r>
              <a:rPr lang="en-US" altLang="ko-KR" dirty="0"/>
              <a:t>0</a:t>
            </a:r>
            <a:r>
              <a:rPr lang="ko-KR" altLang="en-US" dirty="0"/>
              <a:t> </a:t>
            </a:r>
            <a:r>
              <a:rPr lang="en-US" altLang="ko-KR" dirty="0"/>
              <a:t>–u</a:t>
            </a:r>
            <a:r>
              <a:rPr lang="ko-KR" altLang="en-US" dirty="0"/>
              <a:t> </a:t>
            </a:r>
            <a:r>
              <a:rPr lang="en-US" altLang="ko-KR" dirty="0" err="1"/>
              <a:t>mqtt_riatech</a:t>
            </a:r>
            <a:r>
              <a:rPr lang="ko-KR" altLang="en-US" dirty="0"/>
              <a:t> </a:t>
            </a:r>
            <a:r>
              <a:rPr lang="en-US" altLang="ko-KR" dirty="0"/>
              <a:t>–P</a:t>
            </a:r>
            <a:r>
              <a:rPr lang="ko-KR" altLang="en-US" dirty="0"/>
              <a:t> </a:t>
            </a:r>
            <a:r>
              <a:rPr lang="en-US" altLang="ko-KR" dirty="0"/>
              <a:t>1234</a:t>
            </a:r>
          </a:p>
          <a:p>
            <a:pPr lvl="2"/>
            <a:endParaRPr lang="en-US" altLang="ko-KR" dirty="0"/>
          </a:p>
          <a:p>
            <a:pPr lvl="2"/>
            <a:r>
              <a:rPr lang="en-US" altLang="ko-KR" dirty="0"/>
              <a:t>Phi </a:t>
            </a:r>
            <a:r>
              <a:rPr lang="ko-KR" altLang="en-US" dirty="0"/>
              <a:t>보드의 반응을 살펴 보세요</a:t>
            </a:r>
            <a:r>
              <a:rPr lang="en-US" altLang="ko-KR" dirty="0"/>
              <a:t>.</a:t>
            </a:r>
          </a:p>
          <a:p>
            <a:pPr lvl="3"/>
            <a:r>
              <a:rPr lang="en-US" altLang="ko-KR" dirty="0"/>
              <a:t>USER</a:t>
            </a:r>
            <a:r>
              <a:rPr lang="ko-KR" altLang="en-US" dirty="0"/>
              <a:t> </a:t>
            </a:r>
            <a:r>
              <a:rPr lang="en-US" altLang="ko-KR" dirty="0"/>
              <a:t>LED</a:t>
            </a:r>
            <a:r>
              <a:rPr lang="ko-KR" altLang="en-US" dirty="0"/>
              <a:t>의 </a:t>
            </a:r>
            <a:r>
              <a:rPr lang="en-US" altLang="ko-KR" dirty="0"/>
              <a:t>On/Off</a:t>
            </a:r>
            <a:r>
              <a:rPr lang="ko-KR" altLang="en-US" dirty="0"/>
              <a:t>가 </a:t>
            </a:r>
            <a:r>
              <a:rPr lang="ko-KR" altLang="en-US" dirty="0">
                <a:solidFill>
                  <a:srgbClr val="FF0000"/>
                </a:solidFill>
              </a:rPr>
              <a:t>즉시 반응을 하는지 확인</a:t>
            </a:r>
            <a:endParaRPr lang="en-US" altLang="ko-KR" dirty="0">
              <a:solidFill>
                <a:srgbClr val="FF0000"/>
              </a:solidFill>
            </a:endParaRPr>
          </a:p>
          <a:p>
            <a:pPr lvl="2"/>
            <a:endParaRPr lang="en-US" altLang="ko-KR" dirty="0"/>
          </a:p>
        </p:txBody>
      </p:sp>
      <p:pic>
        <p:nvPicPr>
          <p:cNvPr id="7" name="그림 6">
            <a:extLst>
              <a:ext uri="{FF2B5EF4-FFF2-40B4-BE49-F238E27FC236}">
                <a16:creationId xmlns:a16="http://schemas.microsoft.com/office/drawing/2014/main" id="{7ED53D69-F951-425C-8395-66E3BFBA0E0B}"/>
              </a:ext>
            </a:extLst>
          </p:cNvPr>
          <p:cNvPicPr>
            <a:picLocks noChangeAspect="1"/>
          </p:cNvPicPr>
          <p:nvPr/>
        </p:nvPicPr>
        <p:blipFill>
          <a:blip r:embed="rId3"/>
          <a:stretch>
            <a:fillRect/>
          </a:stretch>
        </p:blipFill>
        <p:spPr>
          <a:xfrm>
            <a:off x="6182675" y="2871959"/>
            <a:ext cx="4647248" cy="2967038"/>
          </a:xfrm>
          <a:prstGeom prst="rect">
            <a:avLst/>
          </a:prstGeom>
        </p:spPr>
      </p:pic>
    </p:spTree>
    <p:extLst>
      <p:ext uri="{BB962C8B-B14F-4D97-AF65-F5344CB8AC3E}">
        <p14:creationId xmlns:p14="http://schemas.microsoft.com/office/powerpoint/2010/main" val="75532619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215</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en-US" altLang="ko-KR" dirty="0"/>
              <a:t>Phi </a:t>
            </a:r>
            <a:r>
              <a:rPr lang="ko-KR" altLang="en-US" dirty="0"/>
              <a:t>보드를</a:t>
            </a:r>
            <a:r>
              <a:rPr lang="en-US" altLang="ko-KR" dirty="0"/>
              <a:t> Subscriber &amp; Publisher</a:t>
            </a:r>
            <a:r>
              <a:rPr lang="ko-KR" altLang="en-US" dirty="0"/>
              <a:t>로 만들기</a:t>
            </a:r>
            <a:endParaRPr lang="en-US" altLang="ko-KR" dirty="0"/>
          </a:p>
          <a:p>
            <a:pPr lvl="1"/>
            <a:r>
              <a:rPr lang="en-US" altLang="ko-KR" dirty="0"/>
              <a:t>Phi </a:t>
            </a:r>
            <a:r>
              <a:rPr lang="ko-KR" altLang="en-US" dirty="0"/>
              <a:t>보드를 위한 코드</a:t>
            </a:r>
            <a:r>
              <a:rPr lang="en-US" altLang="ko-KR" dirty="0"/>
              <a:t>(2/2)</a:t>
            </a:r>
          </a:p>
          <a:p>
            <a:pPr lvl="2"/>
            <a:endParaRPr lang="en-US" altLang="ko-KR" dirty="0"/>
          </a:p>
        </p:txBody>
      </p:sp>
      <p:sp>
        <p:nvSpPr>
          <p:cNvPr id="9" name="모서리가 둥근 직사각형 6">
            <a:extLst>
              <a:ext uri="{FF2B5EF4-FFF2-40B4-BE49-F238E27FC236}">
                <a16:creationId xmlns:a16="http://schemas.microsoft.com/office/drawing/2014/main" id="{CD146AA7-0254-4279-85F4-FBFB77942A4C}"/>
              </a:ext>
            </a:extLst>
          </p:cNvPr>
          <p:cNvSpPr/>
          <p:nvPr/>
        </p:nvSpPr>
        <p:spPr bwMode="auto">
          <a:xfrm>
            <a:off x="720477" y="1223863"/>
            <a:ext cx="4536504" cy="475252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void setup()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srgbClr val="00B050"/>
                </a:solidFill>
                <a:latin typeface="맑은 고딕" pitchFamily="50" charset="-127"/>
                <a:ea typeface="맑은 고딕" pitchFamily="50" charset="-127"/>
              </a:rPr>
              <a:t>pinMode</a:t>
            </a:r>
            <a:r>
              <a:rPr lang="en-US" altLang="ko-KR" sz="1400" b="1" dirty="0">
                <a:solidFill>
                  <a:srgbClr val="00B050"/>
                </a:solidFill>
                <a:latin typeface="맑은 고딕" pitchFamily="50" charset="-127"/>
                <a:ea typeface="맑은 고딕" pitchFamily="50" charset="-127"/>
              </a:rPr>
              <a:t>(USER_LED, OUTPUT);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Serial.begin</a:t>
            </a:r>
            <a:r>
              <a:rPr lang="en-US" altLang="ko-KR" sz="1400" b="1" dirty="0">
                <a:solidFill>
                  <a:prstClr val="black"/>
                </a:solidFill>
                <a:latin typeface="맑은 고딕" pitchFamily="50" charset="-127"/>
                <a:ea typeface="맑은 고딕" pitchFamily="50" charset="-127"/>
              </a:rPr>
              <a:t>(9600);</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Wire.begin</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lightMeter.begin</a:t>
            </a:r>
            <a:r>
              <a:rPr lang="en-US" altLang="ko-KR" sz="1400" b="1" dirty="0">
                <a:solidFill>
                  <a:prstClr val="black"/>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WiFi.begin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ssid</a:t>
            </a:r>
            <a:r>
              <a:rPr lang="en-US" altLang="ko-KR" sz="1400" b="1" dirty="0">
                <a:solidFill>
                  <a:prstClr val="black"/>
                </a:solidFill>
                <a:latin typeface="맑은 고딕" pitchFamily="50" charset="-127"/>
                <a:ea typeface="맑은 고딕" pitchFamily="50" charset="-127"/>
              </a:rPr>
              <a:t>, password);</a:t>
            </a:r>
          </a:p>
          <a:p>
            <a:r>
              <a:rPr lang="en-US" altLang="ko-KR" sz="1400" b="1" dirty="0">
                <a:solidFill>
                  <a:prstClr val="black"/>
                </a:solidFill>
                <a:latin typeface="맑은 고딕" pitchFamily="50" charset="-127"/>
                <a:ea typeface="맑은 고딕" pitchFamily="50" charset="-127"/>
              </a:rPr>
              <a:t>  while (</a:t>
            </a:r>
            <a:r>
              <a:rPr lang="en-US" altLang="ko-KR" sz="1400" b="1" dirty="0" err="1">
                <a:solidFill>
                  <a:prstClr val="black"/>
                </a:solidFill>
                <a:latin typeface="맑은 고딕" pitchFamily="50" charset="-127"/>
                <a:ea typeface="맑은 고딕" pitchFamily="50" charset="-127"/>
              </a:rPr>
              <a:t>WiFi.status</a:t>
            </a:r>
            <a:r>
              <a:rPr lang="en-US" altLang="ko-KR" sz="1400" b="1" dirty="0">
                <a:solidFill>
                  <a:prstClr val="black"/>
                </a:solidFill>
                <a:latin typeface="맑은 고딕" pitchFamily="50" charset="-127"/>
                <a:ea typeface="맑은 고딕" pitchFamily="50" charset="-127"/>
              </a:rPr>
              <a:t>() != WL_CONNECTED)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delay(1000);</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nWiFi</a:t>
            </a:r>
            <a:r>
              <a:rPr lang="en-US" altLang="ko-KR" sz="1400" b="1" dirty="0">
                <a:solidFill>
                  <a:prstClr val="black"/>
                </a:solidFill>
                <a:latin typeface="맑은 고딕" pitchFamily="50" charset="-127"/>
                <a:ea typeface="맑은 고딕" pitchFamily="50" charset="-127"/>
              </a:rPr>
              <a:t> Connected");</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while ( !</a:t>
            </a:r>
            <a:r>
              <a:rPr lang="en-US" altLang="ko-KR" sz="1400" b="1" dirty="0" err="1">
                <a:solidFill>
                  <a:prstClr val="black"/>
                </a:solidFill>
                <a:latin typeface="맑은 고딕" pitchFamily="50" charset="-127"/>
                <a:ea typeface="맑은 고딕" pitchFamily="50" charset="-127"/>
              </a:rPr>
              <a:t>client.connect</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clientId</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userId</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userPw</a:t>
            </a:r>
            <a:r>
              <a:rPr lang="en-US" altLang="ko-KR" sz="1400" b="1" dirty="0">
                <a:solidFill>
                  <a:prstClr val="black"/>
                </a:solidFill>
                <a:latin typeface="맑은 고딕" pitchFamily="50" charset="-127"/>
                <a:ea typeface="맑은 고딕" pitchFamily="50" charset="-127"/>
              </a:rPr>
              <a:t>)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delay(1000);</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nConnected</a:t>
            </a:r>
            <a:r>
              <a:rPr lang="en-US" altLang="ko-KR" sz="1400" b="1" dirty="0">
                <a:solidFill>
                  <a:prstClr val="black"/>
                </a:solidFill>
                <a:latin typeface="맑은 고딕" pitchFamily="50" charset="-127"/>
                <a:ea typeface="맑은 고딕" pitchFamily="50" charset="-127"/>
              </a:rPr>
              <a:t> to broker");</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("Subscribing! topic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topicSub</a:t>
            </a:r>
            <a:r>
              <a:rPr lang="en-US" altLang="ko-KR" sz="1400" b="1" dirty="0">
                <a:solidFill>
                  <a:prstClr val="black"/>
                </a:solidFill>
                <a:latin typeface="맑은 고딕" pitchFamily="50" charset="-127"/>
                <a:ea typeface="맑은 고딕" pitchFamily="50" charset="-127"/>
              </a:rPr>
              <a:t>);</a:t>
            </a:r>
          </a:p>
          <a:p>
            <a:r>
              <a:rPr lang="en-US" altLang="ko-KR" sz="1400" b="1" dirty="0">
                <a:solidFill>
                  <a:srgbClr val="00B050"/>
                </a:solidFill>
                <a:latin typeface="맑은 고딕" pitchFamily="50" charset="-127"/>
                <a:ea typeface="맑은 고딕" pitchFamily="50" charset="-127"/>
              </a:rPr>
              <a:t>  </a:t>
            </a:r>
            <a:r>
              <a:rPr lang="en-US" altLang="ko-KR" sz="1400" b="1" dirty="0" err="1">
                <a:solidFill>
                  <a:srgbClr val="00B050"/>
                </a:solidFill>
                <a:latin typeface="맑은 고딕" pitchFamily="50" charset="-127"/>
                <a:ea typeface="맑은 고딕" pitchFamily="50" charset="-127"/>
              </a:rPr>
              <a:t>client.subscribe</a:t>
            </a:r>
            <a:r>
              <a:rPr lang="en-US" altLang="ko-KR" sz="1400" b="1" dirty="0">
                <a:solidFill>
                  <a:srgbClr val="00B050"/>
                </a:solidFill>
                <a:latin typeface="맑은 고딕" pitchFamily="50" charset="-127"/>
                <a:ea typeface="맑은 고딕" pitchFamily="50" charset="-127"/>
              </a:rPr>
              <a:t>(</a:t>
            </a:r>
            <a:r>
              <a:rPr lang="en-US" altLang="ko-KR" sz="1400" b="1" dirty="0" err="1">
                <a:solidFill>
                  <a:srgbClr val="00B050"/>
                </a:solidFill>
                <a:latin typeface="맑은 고딕" pitchFamily="50" charset="-127"/>
                <a:ea typeface="맑은 고딕" pitchFamily="50" charset="-127"/>
              </a:rPr>
              <a:t>topicSub</a:t>
            </a:r>
            <a:r>
              <a:rPr lang="en-US" altLang="ko-KR" sz="1400" b="1" dirty="0">
                <a:solidFill>
                  <a:srgbClr val="00B050"/>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p>
        </p:txBody>
      </p:sp>
      <p:sp>
        <p:nvSpPr>
          <p:cNvPr id="10" name="모서리가 둥근 직사각형 8">
            <a:extLst>
              <a:ext uri="{FF2B5EF4-FFF2-40B4-BE49-F238E27FC236}">
                <a16:creationId xmlns:a16="http://schemas.microsoft.com/office/drawing/2014/main" id="{536C3090-0265-4CD7-8BA0-3384464C0A62}"/>
              </a:ext>
            </a:extLst>
          </p:cNvPr>
          <p:cNvSpPr/>
          <p:nvPr/>
        </p:nvSpPr>
        <p:spPr bwMode="auto">
          <a:xfrm>
            <a:off x="5400997" y="1223863"/>
            <a:ext cx="5508612" cy="2664296"/>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void loop()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client.loop</a:t>
            </a:r>
            <a:r>
              <a:rPr lang="en-US" altLang="ko-KR" sz="1400" b="1" dirty="0">
                <a:solidFill>
                  <a:prstClr val="black"/>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char </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[20];</a:t>
            </a:r>
          </a:p>
          <a:p>
            <a:r>
              <a:rPr lang="en-US" altLang="ko-KR" sz="1400" b="1" dirty="0">
                <a:solidFill>
                  <a:prstClr val="black"/>
                </a:solidFill>
                <a:latin typeface="맑은 고딕" pitchFamily="50" charset="-127"/>
                <a:ea typeface="맑은 고딕" pitchFamily="50" charset="-127"/>
              </a:rPr>
              <a:t>  String </a:t>
            </a:r>
            <a:r>
              <a:rPr lang="en-US" altLang="ko-KR" sz="1400" b="1" dirty="0" err="1">
                <a:solidFill>
                  <a:prstClr val="black"/>
                </a:solidFill>
                <a:latin typeface="맑은 고딕" pitchFamily="50" charset="-127"/>
                <a:ea typeface="맑은 고딕" pitchFamily="50" charset="-127"/>
              </a:rPr>
              <a:t>strLuxValue</a:t>
            </a:r>
            <a:r>
              <a:rPr lang="en-US" altLang="ko-KR" sz="1400" b="1" dirty="0">
                <a:solidFill>
                  <a:prstClr val="black"/>
                </a:solidFill>
                <a:latin typeface="맑은 고딕" pitchFamily="50" charset="-127"/>
                <a:ea typeface="맑은 고딕" pitchFamily="50" charset="-127"/>
              </a:rPr>
              <a:t> =  String( </a:t>
            </a:r>
            <a:r>
              <a:rPr lang="en-US" altLang="ko-KR" sz="1400" b="1" dirty="0" err="1">
                <a:solidFill>
                  <a:prstClr val="black"/>
                </a:solidFill>
                <a:latin typeface="맑은 고딕" pitchFamily="50" charset="-127"/>
                <a:ea typeface="맑은 고딕" pitchFamily="50" charset="-127"/>
              </a:rPr>
              <a:t>lightMeter.readLightLevel</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strLuxValue.toCharArray</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strLuxValue.length</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schemeClr val="accent6">
                    <a:lumMod val="75000"/>
                  </a:schemeClr>
                </a:solidFill>
                <a:latin typeface="맑은 고딕" pitchFamily="50" charset="-127"/>
                <a:ea typeface="맑은 고딕" pitchFamily="50" charset="-127"/>
              </a:rPr>
              <a:t>client.publish</a:t>
            </a:r>
            <a:r>
              <a:rPr lang="en-US" altLang="ko-KR" sz="1400" b="1" dirty="0">
                <a:solidFill>
                  <a:schemeClr val="accent6">
                    <a:lumMod val="75000"/>
                  </a:schemeClr>
                </a:solidFill>
                <a:latin typeface="맑은 고딕" pitchFamily="50" charset="-127"/>
                <a:ea typeface="맑은 고딕" pitchFamily="50" charset="-127"/>
              </a:rPr>
              <a:t>(</a:t>
            </a:r>
            <a:r>
              <a:rPr lang="en-US" altLang="ko-KR" sz="1400" b="1" dirty="0" err="1">
                <a:solidFill>
                  <a:schemeClr val="accent6">
                    <a:lumMod val="75000"/>
                  </a:schemeClr>
                </a:solidFill>
                <a:latin typeface="맑은 고딕" pitchFamily="50" charset="-127"/>
                <a:ea typeface="맑은 고딕" pitchFamily="50" charset="-127"/>
              </a:rPr>
              <a:t>topicPub</a:t>
            </a:r>
            <a:r>
              <a:rPr lang="en-US" altLang="ko-KR" sz="1400" b="1" dirty="0">
                <a:solidFill>
                  <a:schemeClr val="accent6">
                    <a:lumMod val="75000"/>
                  </a:schemeClr>
                </a:solidFill>
                <a:latin typeface="맑은 고딕" pitchFamily="50" charset="-127"/>
                <a:ea typeface="맑은 고딕" pitchFamily="50" charset="-127"/>
              </a:rPr>
              <a:t>, </a:t>
            </a:r>
            <a:r>
              <a:rPr lang="en-US" altLang="ko-KR" sz="1400" b="1" dirty="0" err="1">
                <a:solidFill>
                  <a:schemeClr val="accent6">
                    <a:lumMod val="75000"/>
                  </a:schemeClr>
                </a:solidFill>
                <a:latin typeface="맑은 고딕" pitchFamily="50" charset="-127"/>
                <a:ea typeface="맑은 고딕" pitchFamily="50" charset="-127"/>
              </a:rPr>
              <a:t>buf</a:t>
            </a:r>
            <a:r>
              <a:rPr lang="en-US" altLang="ko-KR" sz="1400" b="1" dirty="0">
                <a:solidFill>
                  <a:schemeClr val="accent6">
                    <a:lumMod val="75000"/>
                  </a:schemeClr>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(String(</a:t>
            </a:r>
            <a:r>
              <a:rPr lang="en-US" altLang="ko-KR" sz="1400" b="1" dirty="0" err="1">
                <a:solidFill>
                  <a:prstClr val="black"/>
                </a:solidFill>
                <a:latin typeface="맑은 고딕" pitchFamily="50" charset="-127"/>
                <a:ea typeface="맑은 고딕" pitchFamily="50" charset="-127"/>
              </a:rPr>
              <a:t>topicPub</a:t>
            </a:r>
            <a:r>
              <a:rPr lang="en-US" altLang="ko-KR" sz="1400" b="1" dirty="0">
                <a:solidFill>
                  <a:prstClr val="black"/>
                </a:solidFill>
                <a:latin typeface="맑은 고딕" pitchFamily="50" charset="-127"/>
                <a:ea typeface="맑은 고딕" pitchFamily="50" charset="-127"/>
              </a:rPr>
              <a:t>) + " : " + </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i="1" dirty="0">
                <a:solidFill>
                  <a:prstClr val="black"/>
                </a:solidFill>
                <a:highlight>
                  <a:srgbClr val="FFFF00"/>
                </a:highlight>
                <a:latin typeface="맑은 고딕" pitchFamily="50" charset="-127"/>
                <a:ea typeface="맑은 고딕" pitchFamily="50" charset="-127"/>
              </a:rPr>
              <a:t>delay(7000);</a:t>
            </a:r>
          </a:p>
          <a:p>
            <a:r>
              <a:rPr lang="en-US" altLang="ko-KR" sz="1400" b="1" dirty="0">
                <a:solidFill>
                  <a:prstClr val="black"/>
                </a:solidFill>
                <a:latin typeface="맑은 고딕" pitchFamily="50" charset="-127"/>
                <a:ea typeface="맑은 고딕" pitchFamily="50" charset="-127"/>
              </a:rPr>
              <a:t>}</a:t>
            </a:r>
          </a:p>
        </p:txBody>
      </p:sp>
      <p:sp>
        <p:nvSpPr>
          <p:cNvPr id="2" name="설명선: 위쪽 화살표 1">
            <a:extLst>
              <a:ext uri="{FF2B5EF4-FFF2-40B4-BE49-F238E27FC236}">
                <a16:creationId xmlns:a16="http://schemas.microsoft.com/office/drawing/2014/main" id="{208ABA33-6D61-4974-9ED3-40D094CAC260}"/>
              </a:ext>
            </a:extLst>
          </p:cNvPr>
          <p:cNvSpPr/>
          <p:nvPr/>
        </p:nvSpPr>
        <p:spPr>
          <a:xfrm>
            <a:off x="6337101" y="3961345"/>
            <a:ext cx="3816424" cy="790910"/>
          </a:xfrm>
          <a:prstGeom prst="upArrowCallout">
            <a:avLst>
              <a:gd name="adj1" fmla="val 21958"/>
              <a:gd name="adj2" fmla="val 25000"/>
              <a:gd name="adj3" fmla="val 15873"/>
              <a:gd name="adj4" fmla="val 64977"/>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chemeClr val="tx1"/>
                </a:solidFill>
              </a:rPr>
              <a:t>client.loop</a:t>
            </a:r>
            <a:r>
              <a:rPr lang="en-US" altLang="ko-KR" sz="1100" dirty="0">
                <a:solidFill>
                  <a:schemeClr val="tx1"/>
                </a:solidFill>
              </a:rPr>
              <a:t>() </a:t>
            </a:r>
            <a:r>
              <a:rPr lang="ko-KR" altLang="en-US" sz="1100" dirty="0">
                <a:solidFill>
                  <a:schemeClr val="tx1"/>
                </a:solidFill>
              </a:rPr>
              <a:t>함수는 어떤 일을 하나요</a:t>
            </a:r>
            <a:r>
              <a:rPr lang="en-US" altLang="ko-KR" sz="1100" dirty="0">
                <a:solidFill>
                  <a:schemeClr val="tx1"/>
                </a:solidFill>
              </a:rPr>
              <a:t>?</a:t>
            </a:r>
            <a:endParaRPr lang="ko-KR" altLang="en-US" sz="1100" dirty="0">
              <a:solidFill>
                <a:schemeClr val="tx1"/>
              </a:solidFill>
            </a:endParaRPr>
          </a:p>
        </p:txBody>
      </p:sp>
    </p:spTree>
    <p:extLst>
      <p:ext uri="{BB962C8B-B14F-4D97-AF65-F5344CB8AC3E}">
        <p14:creationId xmlns:p14="http://schemas.microsoft.com/office/powerpoint/2010/main" val="37578359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216</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en-US" altLang="ko-KR" dirty="0"/>
              <a:t>Phi </a:t>
            </a:r>
            <a:r>
              <a:rPr lang="ko-KR" altLang="en-US" dirty="0"/>
              <a:t>보드를</a:t>
            </a:r>
            <a:r>
              <a:rPr lang="en-US" altLang="ko-KR" dirty="0"/>
              <a:t> Subscriber &amp; Publisher</a:t>
            </a:r>
            <a:r>
              <a:rPr lang="ko-KR" altLang="en-US" dirty="0"/>
              <a:t>로 만들기</a:t>
            </a:r>
            <a:endParaRPr lang="en-US" altLang="ko-KR" dirty="0"/>
          </a:p>
          <a:p>
            <a:pPr lvl="1"/>
            <a:r>
              <a:rPr lang="en-US" altLang="ko-KR" dirty="0"/>
              <a:t>Phi </a:t>
            </a:r>
            <a:r>
              <a:rPr lang="ko-KR" altLang="en-US" dirty="0"/>
              <a:t>보드를 위한 코드</a:t>
            </a:r>
            <a:r>
              <a:rPr lang="en-US" altLang="ko-KR" dirty="0"/>
              <a:t>(2/2)</a:t>
            </a:r>
          </a:p>
          <a:p>
            <a:pPr lvl="2"/>
            <a:endParaRPr lang="en-US" altLang="ko-KR" dirty="0"/>
          </a:p>
        </p:txBody>
      </p:sp>
      <p:sp>
        <p:nvSpPr>
          <p:cNvPr id="9" name="모서리가 둥근 직사각형 6">
            <a:extLst>
              <a:ext uri="{FF2B5EF4-FFF2-40B4-BE49-F238E27FC236}">
                <a16:creationId xmlns:a16="http://schemas.microsoft.com/office/drawing/2014/main" id="{CD146AA7-0254-4279-85F4-FBFB77942A4C}"/>
              </a:ext>
            </a:extLst>
          </p:cNvPr>
          <p:cNvSpPr/>
          <p:nvPr/>
        </p:nvSpPr>
        <p:spPr bwMode="auto">
          <a:xfrm>
            <a:off x="720477" y="1223863"/>
            <a:ext cx="4536504" cy="475252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void setup()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srgbClr val="00B050"/>
                </a:solidFill>
                <a:latin typeface="맑은 고딕" pitchFamily="50" charset="-127"/>
                <a:ea typeface="맑은 고딕" pitchFamily="50" charset="-127"/>
              </a:rPr>
              <a:t>pinMode</a:t>
            </a:r>
            <a:r>
              <a:rPr lang="en-US" altLang="ko-KR" sz="1400" b="1" dirty="0">
                <a:solidFill>
                  <a:srgbClr val="00B050"/>
                </a:solidFill>
                <a:latin typeface="맑은 고딕" pitchFamily="50" charset="-127"/>
                <a:ea typeface="맑은 고딕" pitchFamily="50" charset="-127"/>
              </a:rPr>
              <a:t>(USER_LED, OUTPUT);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Serial.begin</a:t>
            </a:r>
            <a:r>
              <a:rPr lang="en-US" altLang="ko-KR" sz="1400" b="1" dirty="0">
                <a:solidFill>
                  <a:prstClr val="black"/>
                </a:solidFill>
                <a:latin typeface="맑은 고딕" pitchFamily="50" charset="-127"/>
                <a:ea typeface="맑은 고딕" pitchFamily="50" charset="-127"/>
              </a:rPr>
              <a:t>(9600);</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Wire.begin</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lightMeter.begin</a:t>
            </a:r>
            <a:r>
              <a:rPr lang="en-US" altLang="ko-KR" sz="1400" b="1" dirty="0">
                <a:solidFill>
                  <a:prstClr val="black"/>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WiFi.begin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ssid</a:t>
            </a:r>
            <a:r>
              <a:rPr lang="en-US" altLang="ko-KR" sz="1400" b="1" dirty="0">
                <a:solidFill>
                  <a:prstClr val="black"/>
                </a:solidFill>
                <a:latin typeface="맑은 고딕" pitchFamily="50" charset="-127"/>
                <a:ea typeface="맑은 고딕" pitchFamily="50" charset="-127"/>
              </a:rPr>
              <a:t>, password);</a:t>
            </a:r>
          </a:p>
          <a:p>
            <a:r>
              <a:rPr lang="en-US" altLang="ko-KR" sz="1400" b="1" dirty="0">
                <a:solidFill>
                  <a:prstClr val="black"/>
                </a:solidFill>
                <a:latin typeface="맑은 고딕" pitchFamily="50" charset="-127"/>
                <a:ea typeface="맑은 고딕" pitchFamily="50" charset="-127"/>
              </a:rPr>
              <a:t>  while (</a:t>
            </a:r>
            <a:r>
              <a:rPr lang="en-US" altLang="ko-KR" sz="1400" b="1" dirty="0" err="1">
                <a:solidFill>
                  <a:prstClr val="black"/>
                </a:solidFill>
                <a:latin typeface="맑은 고딕" pitchFamily="50" charset="-127"/>
                <a:ea typeface="맑은 고딕" pitchFamily="50" charset="-127"/>
              </a:rPr>
              <a:t>WiFi.status</a:t>
            </a:r>
            <a:r>
              <a:rPr lang="en-US" altLang="ko-KR" sz="1400" b="1" dirty="0">
                <a:solidFill>
                  <a:prstClr val="black"/>
                </a:solidFill>
                <a:latin typeface="맑은 고딕" pitchFamily="50" charset="-127"/>
                <a:ea typeface="맑은 고딕" pitchFamily="50" charset="-127"/>
              </a:rPr>
              <a:t>() != WL_CONNECTED)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delay(1000);</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nWiFi</a:t>
            </a:r>
            <a:r>
              <a:rPr lang="en-US" altLang="ko-KR" sz="1400" b="1" dirty="0">
                <a:solidFill>
                  <a:prstClr val="black"/>
                </a:solidFill>
                <a:latin typeface="맑은 고딕" pitchFamily="50" charset="-127"/>
                <a:ea typeface="맑은 고딕" pitchFamily="50" charset="-127"/>
              </a:rPr>
              <a:t> Connected");</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while ( !</a:t>
            </a:r>
            <a:r>
              <a:rPr lang="en-US" altLang="ko-KR" sz="1400" b="1" dirty="0" err="1">
                <a:solidFill>
                  <a:prstClr val="black"/>
                </a:solidFill>
                <a:latin typeface="맑은 고딕" pitchFamily="50" charset="-127"/>
                <a:ea typeface="맑은 고딕" pitchFamily="50" charset="-127"/>
              </a:rPr>
              <a:t>client.connect</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clientId</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userId</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userPw</a:t>
            </a:r>
            <a:r>
              <a:rPr lang="en-US" altLang="ko-KR" sz="1400" b="1" dirty="0">
                <a:solidFill>
                  <a:prstClr val="black"/>
                </a:solidFill>
                <a:latin typeface="맑은 고딕" pitchFamily="50" charset="-127"/>
                <a:ea typeface="맑은 고딕" pitchFamily="50" charset="-127"/>
              </a:rPr>
              <a:t>)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delay(1000);</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nConnected</a:t>
            </a:r>
            <a:r>
              <a:rPr lang="en-US" altLang="ko-KR" sz="1400" b="1" dirty="0">
                <a:solidFill>
                  <a:prstClr val="black"/>
                </a:solidFill>
                <a:latin typeface="맑은 고딕" pitchFamily="50" charset="-127"/>
                <a:ea typeface="맑은 고딕" pitchFamily="50" charset="-127"/>
              </a:rPr>
              <a:t> to broker");</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("Subscribing! topic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topicSub</a:t>
            </a:r>
            <a:r>
              <a:rPr lang="en-US" altLang="ko-KR" sz="1400" b="1" dirty="0">
                <a:solidFill>
                  <a:prstClr val="black"/>
                </a:solidFill>
                <a:latin typeface="맑은 고딕" pitchFamily="50" charset="-127"/>
                <a:ea typeface="맑은 고딕" pitchFamily="50" charset="-127"/>
              </a:rPr>
              <a:t>);</a:t>
            </a:r>
          </a:p>
          <a:p>
            <a:r>
              <a:rPr lang="en-US" altLang="ko-KR" sz="1400" b="1" dirty="0">
                <a:solidFill>
                  <a:srgbClr val="00B050"/>
                </a:solidFill>
                <a:latin typeface="맑은 고딕" pitchFamily="50" charset="-127"/>
                <a:ea typeface="맑은 고딕" pitchFamily="50" charset="-127"/>
              </a:rPr>
              <a:t>  </a:t>
            </a:r>
            <a:r>
              <a:rPr lang="en-US" altLang="ko-KR" sz="1400" b="1" dirty="0" err="1">
                <a:solidFill>
                  <a:srgbClr val="00B050"/>
                </a:solidFill>
                <a:latin typeface="맑은 고딕" pitchFamily="50" charset="-127"/>
                <a:ea typeface="맑은 고딕" pitchFamily="50" charset="-127"/>
              </a:rPr>
              <a:t>client.subscribe</a:t>
            </a:r>
            <a:r>
              <a:rPr lang="en-US" altLang="ko-KR" sz="1400" b="1" dirty="0">
                <a:solidFill>
                  <a:srgbClr val="00B050"/>
                </a:solidFill>
                <a:latin typeface="맑은 고딕" pitchFamily="50" charset="-127"/>
                <a:ea typeface="맑은 고딕" pitchFamily="50" charset="-127"/>
              </a:rPr>
              <a:t>(</a:t>
            </a:r>
            <a:r>
              <a:rPr lang="en-US" altLang="ko-KR" sz="1400" b="1" dirty="0" err="1">
                <a:solidFill>
                  <a:srgbClr val="00B050"/>
                </a:solidFill>
                <a:latin typeface="맑은 고딕" pitchFamily="50" charset="-127"/>
                <a:ea typeface="맑은 고딕" pitchFamily="50" charset="-127"/>
              </a:rPr>
              <a:t>topicSub</a:t>
            </a:r>
            <a:r>
              <a:rPr lang="en-US" altLang="ko-KR" sz="1400" b="1" dirty="0">
                <a:solidFill>
                  <a:srgbClr val="00B050"/>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p>
        </p:txBody>
      </p:sp>
      <p:sp>
        <p:nvSpPr>
          <p:cNvPr id="10" name="모서리가 둥근 직사각형 8">
            <a:extLst>
              <a:ext uri="{FF2B5EF4-FFF2-40B4-BE49-F238E27FC236}">
                <a16:creationId xmlns:a16="http://schemas.microsoft.com/office/drawing/2014/main" id="{536C3090-0265-4CD7-8BA0-3384464C0A62}"/>
              </a:ext>
            </a:extLst>
          </p:cNvPr>
          <p:cNvSpPr/>
          <p:nvPr/>
        </p:nvSpPr>
        <p:spPr bwMode="auto">
          <a:xfrm>
            <a:off x="5400997" y="1223863"/>
            <a:ext cx="5508612" cy="2664296"/>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void loop()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client.loop</a:t>
            </a:r>
            <a:r>
              <a:rPr lang="en-US" altLang="ko-KR" sz="1400" b="1" dirty="0">
                <a:solidFill>
                  <a:prstClr val="black"/>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char </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[20];</a:t>
            </a:r>
          </a:p>
          <a:p>
            <a:r>
              <a:rPr lang="en-US" altLang="ko-KR" sz="1400" b="1" dirty="0">
                <a:solidFill>
                  <a:prstClr val="black"/>
                </a:solidFill>
                <a:latin typeface="맑은 고딕" pitchFamily="50" charset="-127"/>
                <a:ea typeface="맑은 고딕" pitchFamily="50" charset="-127"/>
              </a:rPr>
              <a:t>  String </a:t>
            </a:r>
            <a:r>
              <a:rPr lang="en-US" altLang="ko-KR" sz="1400" b="1" dirty="0" err="1">
                <a:solidFill>
                  <a:prstClr val="black"/>
                </a:solidFill>
                <a:latin typeface="맑은 고딕" pitchFamily="50" charset="-127"/>
                <a:ea typeface="맑은 고딕" pitchFamily="50" charset="-127"/>
              </a:rPr>
              <a:t>strLuxValue</a:t>
            </a:r>
            <a:r>
              <a:rPr lang="en-US" altLang="ko-KR" sz="1400" b="1" dirty="0">
                <a:solidFill>
                  <a:prstClr val="black"/>
                </a:solidFill>
                <a:latin typeface="맑은 고딕" pitchFamily="50" charset="-127"/>
                <a:ea typeface="맑은 고딕" pitchFamily="50" charset="-127"/>
              </a:rPr>
              <a:t> =  String( </a:t>
            </a:r>
            <a:r>
              <a:rPr lang="en-US" altLang="ko-KR" sz="1400" b="1" dirty="0" err="1">
                <a:solidFill>
                  <a:prstClr val="black"/>
                </a:solidFill>
                <a:latin typeface="맑은 고딕" pitchFamily="50" charset="-127"/>
                <a:ea typeface="맑은 고딕" pitchFamily="50" charset="-127"/>
              </a:rPr>
              <a:t>lightMeter.readLightLevel</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strLuxValue.toCharArray</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strLuxValue.length</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client.publish</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topicPub</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(String(</a:t>
            </a:r>
            <a:r>
              <a:rPr lang="en-US" altLang="ko-KR" sz="1400" b="1" dirty="0" err="1">
                <a:solidFill>
                  <a:prstClr val="black"/>
                </a:solidFill>
                <a:latin typeface="맑은 고딕" pitchFamily="50" charset="-127"/>
                <a:ea typeface="맑은 고딕" pitchFamily="50" charset="-127"/>
              </a:rPr>
              <a:t>topicPub</a:t>
            </a:r>
            <a:r>
              <a:rPr lang="en-US" altLang="ko-KR" sz="1400" b="1" dirty="0">
                <a:solidFill>
                  <a:prstClr val="black"/>
                </a:solidFill>
                <a:latin typeface="맑은 고딕" pitchFamily="50" charset="-127"/>
                <a:ea typeface="맑은 고딕" pitchFamily="50" charset="-127"/>
              </a:rPr>
              <a:t>) + " : " + </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i="1" dirty="0">
                <a:solidFill>
                  <a:prstClr val="black"/>
                </a:solidFill>
                <a:highlight>
                  <a:srgbClr val="FFFF00"/>
                </a:highlight>
                <a:latin typeface="맑은 고딕" pitchFamily="50" charset="-127"/>
                <a:ea typeface="맑은 고딕" pitchFamily="50" charset="-127"/>
              </a:rPr>
              <a:t>delay(7000);</a:t>
            </a:r>
          </a:p>
          <a:p>
            <a:r>
              <a:rPr lang="en-US" altLang="ko-KR" sz="1400" b="1" dirty="0">
                <a:solidFill>
                  <a:prstClr val="black"/>
                </a:solidFill>
                <a:latin typeface="맑은 고딕" pitchFamily="50" charset="-127"/>
                <a:ea typeface="맑은 고딕" pitchFamily="50" charset="-127"/>
              </a:rPr>
              <a:t>}</a:t>
            </a:r>
          </a:p>
        </p:txBody>
      </p:sp>
      <p:sp>
        <p:nvSpPr>
          <p:cNvPr id="2" name="설명선: 위쪽 화살표 1">
            <a:extLst>
              <a:ext uri="{FF2B5EF4-FFF2-40B4-BE49-F238E27FC236}">
                <a16:creationId xmlns:a16="http://schemas.microsoft.com/office/drawing/2014/main" id="{208ABA33-6D61-4974-9ED3-40D094CAC260}"/>
              </a:ext>
            </a:extLst>
          </p:cNvPr>
          <p:cNvSpPr/>
          <p:nvPr/>
        </p:nvSpPr>
        <p:spPr>
          <a:xfrm>
            <a:off x="6337101" y="3961345"/>
            <a:ext cx="3816424" cy="790910"/>
          </a:xfrm>
          <a:prstGeom prst="upArrowCallout">
            <a:avLst>
              <a:gd name="adj1" fmla="val 21958"/>
              <a:gd name="adj2" fmla="val 25000"/>
              <a:gd name="adj3" fmla="val 15873"/>
              <a:gd name="adj4" fmla="val 64977"/>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Delay(7000) </a:t>
            </a:r>
            <a:r>
              <a:rPr lang="ko-KR" altLang="en-US" sz="1100" dirty="0">
                <a:solidFill>
                  <a:schemeClr val="tx1"/>
                </a:solidFill>
              </a:rPr>
              <a:t>함수에 의해 </a:t>
            </a:r>
            <a:r>
              <a:rPr lang="en-US" altLang="ko-KR" sz="1100" dirty="0">
                <a:solidFill>
                  <a:schemeClr val="tx1"/>
                </a:solidFill>
              </a:rPr>
              <a:t>7</a:t>
            </a:r>
            <a:r>
              <a:rPr lang="ko-KR" altLang="en-US" sz="1100" dirty="0">
                <a:solidFill>
                  <a:schemeClr val="tx1"/>
                </a:solidFill>
              </a:rPr>
              <a:t>초 동안 대기 합니다</a:t>
            </a:r>
            <a:r>
              <a:rPr lang="en-US" altLang="ko-KR" sz="1100" dirty="0">
                <a:solidFill>
                  <a:schemeClr val="tx1"/>
                </a:solidFill>
              </a:rPr>
              <a:t>. </a:t>
            </a:r>
            <a:r>
              <a:rPr lang="ko-KR" altLang="en-US" sz="1100" dirty="0">
                <a:solidFill>
                  <a:schemeClr val="tx1"/>
                </a:solidFill>
              </a:rPr>
              <a:t>대기 중에 </a:t>
            </a:r>
            <a:r>
              <a:rPr lang="en-US" altLang="ko-KR" sz="1100" dirty="0">
                <a:solidFill>
                  <a:schemeClr val="tx1"/>
                </a:solidFill>
              </a:rPr>
              <a:t>MQTT </a:t>
            </a:r>
            <a:r>
              <a:rPr lang="ko-KR" altLang="en-US" sz="1100" dirty="0">
                <a:solidFill>
                  <a:schemeClr val="tx1"/>
                </a:solidFill>
              </a:rPr>
              <a:t>메시지가 수신된다면 해당 메시지는 바로 처리 되지 못합니다</a:t>
            </a:r>
            <a:r>
              <a:rPr lang="en-US" altLang="ko-KR" sz="1100" dirty="0">
                <a:solidFill>
                  <a:schemeClr val="tx1"/>
                </a:solidFill>
              </a:rPr>
              <a:t>.</a:t>
            </a:r>
            <a:endParaRPr lang="ko-KR" altLang="en-US" sz="1100" dirty="0">
              <a:solidFill>
                <a:schemeClr val="tx1"/>
              </a:solidFill>
            </a:endParaRPr>
          </a:p>
        </p:txBody>
      </p:sp>
    </p:spTree>
    <p:extLst>
      <p:ext uri="{BB962C8B-B14F-4D97-AF65-F5344CB8AC3E}">
        <p14:creationId xmlns:p14="http://schemas.microsoft.com/office/powerpoint/2010/main" val="371647337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err="1"/>
              <a:t>라즈베리파이의</a:t>
            </a:r>
            <a:r>
              <a:rPr lang="ko-KR" altLang="en-US" dirty="0"/>
              <a:t>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217</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en-US" altLang="ko-KR" dirty="0"/>
              <a:t>Phi </a:t>
            </a:r>
            <a:r>
              <a:rPr lang="ko-KR" altLang="en-US" dirty="0"/>
              <a:t>보드를</a:t>
            </a:r>
            <a:r>
              <a:rPr lang="en-US" altLang="ko-KR" dirty="0"/>
              <a:t> Subscriber &amp; Publisher</a:t>
            </a:r>
            <a:r>
              <a:rPr lang="ko-KR" altLang="en-US" dirty="0"/>
              <a:t>로 만들기</a:t>
            </a:r>
            <a:endParaRPr lang="en-US" altLang="ko-KR" dirty="0"/>
          </a:p>
          <a:p>
            <a:pPr lvl="1"/>
            <a:r>
              <a:rPr lang="en-US" altLang="ko-KR" dirty="0"/>
              <a:t>Phi </a:t>
            </a:r>
            <a:r>
              <a:rPr lang="ko-KR" altLang="en-US" dirty="0"/>
              <a:t>보드를 위한 </a:t>
            </a:r>
            <a:r>
              <a:rPr lang="en-US" altLang="ko-KR" dirty="0"/>
              <a:t>loop( )</a:t>
            </a:r>
            <a:r>
              <a:rPr lang="ko-KR" altLang="en-US" dirty="0"/>
              <a:t>함수</a:t>
            </a:r>
            <a:r>
              <a:rPr lang="en-US" altLang="ko-KR" dirty="0"/>
              <a:t> </a:t>
            </a:r>
            <a:r>
              <a:rPr lang="ko-KR" altLang="en-US" dirty="0"/>
              <a:t>코드</a:t>
            </a:r>
            <a:r>
              <a:rPr lang="en-US" altLang="ko-KR" dirty="0"/>
              <a:t> </a:t>
            </a:r>
            <a:r>
              <a:rPr lang="ko-KR" altLang="en-US" dirty="0"/>
              <a:t>수정</a:t>
            </a:r>
            <a:endParaRPr lang="en-US" altLang="ko-KR" dirty="0"/>
          </a:p>
          <a:p>
            <a:pPr lvl="2"/>
            <a:endParaRPr lang="en-US" altLang="ko-KR" dirty="0"/>
          </a:p>
        </p:txBody>
      </p:sp>
      <p:sp>
        <p:nvSpPr>
          <p:cNvPr id="9" name="모서리가 둥근 직사각형 6">
            <a:extLst>
              <a:ext uri="{FF2B5EF4-FFF2-40B4-BE49-F238E27FC236}">
                <a16:creationId xmlns:a16="http://schemas.microsoft.com/office/drawing/2014/main" id="{CD146AA7-0254-4279-85F4-FBFB77942A4C}"/>
              </a:ext>
            </a:extLst>
          </p:cNvPr>
          <p:cNvSpPr/>
          <p:nvPr/>
        </p:nvSpPr>
        <p:spPr bwMode="auto">
          <a:xfrm>
            <a:off x="720477" y="1223863"/>
            <a:ext cx="4536504" cy="475252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void setup() {</a:t>
            </a:r>
          </a:p>
          <a:p>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pinMode</a:t>
            </a:r>
            <a:r>
              <a:rPr lang="en-US" altLang="ko-KR" sz="1400" b="1" dirty="0">
                <a:latin typeface="맑은 고딕" pitchFamily="50" charset="-127"/>
                <a:ea typeface="맑은 고딕" pitchFamily="50" charset="-127"/>
              </a:rPr>
              <a:t>(USER_LED, OUTPUT);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Serial.begin</a:t>
            </a:r>
            <a:r>
              <a:rPr lang="en-US" altLang="ko-KR" sz="1400" b="1" dirty="0">
                <a:solidFill>
                  <a:prstClr val="black"/>
                </a:solidFill>
                <a:latin typeface="맑은 고딕" pitchFamily="50" charset="-127"/>
                <a:ea typeface="맑은 고딕" pitchFamily="50" charset="-127"/>
              </a:rPr>
              <a:t>(9600);</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Wire.begin</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lightMeter.begin</a:t>
            </a:r>
            <a:r>
              <a:rPr lang="en-US" altLang="ko-KR" sz="1400" b="1" dirty="0">
                <a:solidFill>
                  <a:prstClr val="black"/>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WiFi.begin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ssid</a:t>
            </a:r>
            <a:r>
              <a:rPr lang="en-US" altLang="ko-KR" sz="1400" b="1" dirty="0">
                <a:solidFill>
                  <a:prstClr val="black"/>
                </a:solidFill>
                <a:latin typeface="맑은 고딕" pitchFamily="50" charset="-127"/>
                <a:ea typeface="맑은 고딕" pitchFamily="50" charset="-127"/>
              </a:rPr>
              <a:t>, password);</a:t>
            </a:r>
          </a:p>
          <a:p>
            <a:r>
              <a:rPr lang="en-US" altLang="ko-KR" sz="1400" b="1" dirty="0">
                <a:solidFill>
                  <a:prstClr val="black"/>
                </a:solidFill>
                <a:latin typeface="맑은 고딕" pitchFamily="50" charset="-127"/>
                <a:ea typeface="맑은 고딕" pitchFamily="50" charset="-127"/>
              </a:rPr>
              <a:t>  while (</a:t>
            </a:r>
            <a:r>
              <a:rPr lang="en-US" altLang="ko-KR" sz="1400" b="1" dirty="0" err="1">
                <a:solidFill>
                  <a:prstClr val="black"/>
                </a:solidFill>
                <a:latin typeface="맑은 고딕" pitchFamily="50" charset="-127"/>
                <a:ea typeface="맑은 고딕" pitchFamily="50" charset="-127"/>
              </a:rPr>
              <a:t>WiFi.status</a:t>
            </a:r>
            <a:r>
              <a:rPr lang="en-US" altLang="ko-KR" sz="1400" b="1" dirty="0">
                <a:solidFill>
                  <a:prstClr val="black"/>
                </a:solidFill>
                <a:latin typeface="맑은 고딕" pitchFamily="50" charset="-127"/>
                <a:ea typeface="맑은 고딕" pitchFamily="50" charset="-127"/>
              </a:rPr>
              <a:t>() != WL_CONNECTED)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delay(1000);</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nWiFi</a:t>
            </a:r>
            <a:r>
              <a:rPr lang="en-US" altLang="ko-KR" sz="1400" b="1" dirty="0">
                <a:solidFill>
                  <a:prstClr val="black"/>
                </a:solidFill>
                <a:latin typeface="맑은 고딕" pitchFamily="50" charset="-127"/>
                <a:ea typeface="맑은 고딕" pitchFamily="50" charset="-127"/>
              </a:rPr>
              <a:t> Connected");</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while ( !</a:t>
            </a:r>
            <a:r>
              <a:rPr lang="en-US" altLang="ko-KR" sz="1400" b="1" dirty="0" err="1">
                <a:solidFill>
                  <a:prstClr val="black"/>
                </a:solidFill>
                <a:latin typeface="맑은 고딕" pitchFamily="50" charset="-127"/>
                <a:ea typeface="맑은 고딕" pitchFamily="50" charset="-127"/>
              </a:rPr>
              <a:t>client.connect</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clientId</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userId</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userPw</a:t>
            </a:r>
            <a:r>
              <a:rPr lang="en-US" altLang="ko-KR" sz="1400" b="1" dirty="0">
                <a:solidFill>
                  <a:prstClr val="black"/>
                </a:solidFill>
                <a:latin typeface="맑은 고딕" pitchFamily="50" charset="-127"/>
                <a:ea typeface="맑은 고딕" pitchFamily="50" charset="-127"/>
              </a:rPr>
              <a:t>)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delay(1000);</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nConnected</a:t>
            </a:r>
            <a:r>
              <a:rPr lang="en-US" altLang="ko-KR" sz="1400" b="1" dirty="0">
                <a:solidFill>
                  <a:prstClr val="black"/>
                </a:solidFill>
                <a:latin typeface="맑은 고딕" pitchFamily="50" charset="-127"/>
                <a:ea typeface="맑은 고딕" pitchFamily="50" charset="-127"/>
              </a:rPr>
              <a:t> to broker");</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("Subscribing! topic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topicSub</a:t>
            </a:r>
            <a:r>
              <a:rPr lang="en-US" altLang="ko-KR" sz="1400" b="1" dirty="0">
                <a:solidFill>
                  <a:prstClr val="black"/>
                </a:solidFill>
                <a:latin typeface="맑은 고딕" pitchFamily="50" charset="-127"/>
                <a:ea typeface="맑은 고딕" pitchFamily="50" charset="-127"/>
              </a:rPr>
              <a:t>);</a:t>
            </a:r>
          </a:p>
          <a:p>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client.subscribe</a:t>
            </a:r>
            <a:r>
              <a:rPr lang="en-US" altLang="ko-KR" sz="1400" b="1" dirty="0">
                <a:latin typeface="맑은 고딕" pitchFamily="50" charset="-127"/>
                <a:ea typeface="맑은 고딕" pitchFamily="50" charset="-127"/>
              </a:rPr>
              <a:t>(</a:t>
            </a:r>
            <a:r>
              <a:rPr lang="en-US" altLang="ko-KR" sz="1400" b="1" dirty="0" err="1">
                <a:latin typeface="맑은 고딕" pitchFamily="50" charset="-127"/>
                <a:ea typeface="맑은 고딕" pitchFamily="50" charset="-127"/>
              </a:rPr>
              <a:t>topicSub</a:t>
            </a:r>
            <a:r>
              <a:rPr lang="en-US" altLang="ko-KR" sz="1400" b="1" dirty="0">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p>
        </p:txBody>
      </p:sp>
      <p:sp>
        <p:nvSpPr>
          <p:cNvPr id="10" name="모서리가 둥근 직사각형 8">
            <a:extLst>
              <a:ext uri="{FF2B5EF4-FFF2-40B4-BE49-F238E27FC236}">
                <a16:creationId xmlns:a16="http://schemas.microsoft.com/office/drawing/2014/main" id="{536C3090-0265-4CD7-8BA0-3384464C0A62}"/>
              </a:ext>
            </a:extLst>
          </p:cNvPr>
          <p:cNvSpPr/>
          <p:nvPr/>
        </p:nvSpPr>
        <p:spPr bwMode="auto">
          <a:xfrm>
            <a:off x="5400997" y="1223862"/>
            <a:ext cx="5508612" cy="4752527"/>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srgbClr val="00B050"/>
                </a:solidFill>
                <a:latin typeface="맑은 고딕" pitchFamily="50" charset="-127"/>
                <a:ea typeface="맑은 고딕" pitchFamily="50" charset="-127"/>
              </a:rPr>
              <a:t>// </a:t>
            </a:r>
            <a:r>
              <a:rPr lang="en-US" altLang="ko-KR" sz="1400" b="1" dirty="0" err="1">
                <a:solidFill>
                  <a:srgbClr val="00B050"/>
                </a:solidFill>
                <a:latin typeface="맑은 고딕" pitchFamily="50" charset="-127"/>
                <a:ea typeface="맑은 고딕" pitchFamily="50" charset="-127"/>
              </a:rPr>
              <a:t>Phi_SubPub_upgrade.ino</a:t>
            </a:r>
            <a:endParaRPr lang="en-US" altLang="ko-KR" sz="1400" b="1" dirty="0">
              <a:solidFill>
                <a:srgbClr val="00B050"/>
              </a:solidFill>
              <a:latin typeface="맑은 고딕" pitchFamily="50" charset="-127"/>
              <a:ea typeface="맑은 고딕" pitchFamily="50" charset="-127"/>
            </a:endParaRPr>
          </a:p>
          <a:p>
            <a:endParaRPr lang="en-US" altLang="ko-KR" sz="1400" b="1" dirty="0">
              <a:solidFill>
                <a:schemeClr val="accent6">
                  <a:lumMod val="75000"/>
                </a:schemeClr>
              </a:solidFill>
              <a:latin typeface="맑은 고딕" pitchFamily="50" charset="-127"/>
              <a:ea typeface="맑은 고딕" pitchFamily="50" charset="-127"/>
            </a:endParaRPr>
          </a:p>
          <a:p>
            <a:endParaRPr lang="en-US" altLang="ko-KR" sz="1400" b="1" dirty="0">
              <a:solidFill>
                <a:schemeClr val="accent6">
                  <a:lumMod val="75000"/>
                </a:schemeClr>
              </a:solidFill>
              <a:latin typeface="맑은 고딕" pitchFamily="50" charset="-127"/>
              <a:ea typeface="맑은 고딕" pitchFamily="50" charset="-127"/>
            </a:endParaRPr>
          </a:p>
          <a:p>
            <a:r>
              <a:rPr lang="en-US" altLang="ko-KR" sz="1400" b="1" dirty="0">
                <a:solidFill>
                  <a:schemeClr val="accent6">
                    <a:lumMod val="75000"/>
                  </a:schemeClr>
                </a:solidFill>
                <a:latin typeface="맑은 고딕" pitchFamily="50" charset="-127"/>
                <a:ea typeface="맑은 고딕" pitchFamily="50" charset="-127"/>
              </a:rPr>
              <a:t>unsigned long int </a:t>
            </a:r>
            <a:r>
              <a:rPr lang="en-US" altLang="ko-KR" sz="1400" b="1" dirty="0" err="1">
                <a:solidFill>
                  <a:schemeClr val="accent6">
                    <a:lumMod val="75000"/>
                  </a:schemeClr>
                </a:solidFill>
                <a:latin typeface="맑은 고딕" pitchFamily="50" charset="-127"/>
                <a:ea typeface="맑은 고딕" pitchFamily="50" charset="-127"/>
              </a:rPr>
              <a:t>preTime</a:t>
            </a:r>
            <a:r>
              <a:rPr lang="en-US" altLang="ko-KR" sz="1400" b="1" dirty="0">
                <a:solidFill>
                  <a:schemeClr val="accent6">
                    <a:lumMod val="75000"/>
                  </a:schemeClr>
                </a:solidFill>
                <a:latin typeface="맑은 고딕" pitchFamily="50" charset="-127"/>
                <a:ea typeface="맑은 고딕" pitchFamily="50" charset="-127"/>
              </a:rPr>
              <a:t> = 0, </a:t>
            </a:r>
            <a:r>
              <a:rPr lang="en-US" altLang="ko-KR" sz="1400" b="1" dirty="0" err="1">
                <a:solidFill>
                  <a:schemeClr val="accent6">
                    <a:lumMod val="75000"/>
                  </a:schemeClr>
                </a:solidFill>
                <a:latin typeface="맑은 고딕" pitchFamily="50" charset="-127"/>
                <a:ea typeface="맑은 고딕" pitchFamily="50" charset="-127"/>
              </a:rPr>
              <a:t>currentTime</a:t>
            </a:r>
            <a:r>
              <a:rPr lang="en-US" altLang="ko-KR" sz="1400" b="1" dirty="0">
                <a:solidFill>
                  <a:schemeClr val="accent6">
                    <a:lumMod val="75000"/>
                  </a:schemeClr>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void loop()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client.loop</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schemeClr val="accent6">
                    <a:lumMod val="75000"/>
                  </a:schemeClr>
                </a:solidFill>
                <a:latin typeface="맑은 고딕" pitchFamily="50" charset="-127"/>
                <a:ea typeface="맑은 고딕" pitchFamily="50" charset="-127"/>
              </a:rPr>
              <a:t>currentTime</a:t>
            </a:r>
            <a:r>
              <a:rPr lang="en-US" altLang="ko-KR" sz="1400" b="1" dirty="0">
                <a:solidFill>
                  <a:schemeClr val="accent6">
                    <a:lumMod val="75000"/>
                  </a:schemeClr>
                </a:solidFill>
                <a:latin typeface="맑은 고딕" pitchFamily="50" charset="-127"/>
                <a:ea typeface="맑은 고딕" pitchFamily="50" charset="-127"/>
              </a:rPr>
              <a:t> = </a:t>
            </a:r>
            <a:r>
              <a:rPr lang="en-US" altLang="ko-KR" sz="1400" b="1" dirty="0" err="1">
                <a:solidFill>
                  <a:schemeClr val="accent6">
                    <a:lumMod val="75000"/>
                  </a:schemeClr>
                </a:solidFill>
                <a:latin typeface="맑은 고딕" pitchFamily="50" charset="-127"/>
                <a:ea typeface="맑은 고딕" pitchFamily="50" charset="-127"/>
              </a:rPr>
              <a:t>millis</a:t>
            </a:r>
            <a:r>
              <a:rPr lang="en-US" altLang="ko-KR" sz="1400" b="1" dirty="0">
                <a:solidFill>
                  <a:schemeClr val="accent6">
                    <a:lumMod val="75000"/>
                  </a:schemeClr>
                </a:solidFill>
                <a:latin typeface="맑은 고딕" pitchFamily="50" charset="-127"/>
                <a:ea typeface="맑은 고딕" pitchFamily="50" charset="-127"/>
              </a:rPr>
              <a:t>();</a:t>
            </a:r>
          </a:p>
          <a:p>
            <a:r>
              <a:rPr lang="en-US" altLang="ko-KR" sz="1400" b="1" dirty="0">
                <a:solidFill>
                  <a:schemeClr val="accent6">
                    <a:lumMod val="75000"/>
                  </a:schemeClr>
                </a:solidFill>
                <a:latin typeface="맑은 고딕" pitchFamily="50" charset="-127"/>
                <a:ea typeface="맑은 고딕" pitchFamily="50" charset="-127"/>
              </a:rPr>
              <a:t>  if( </a:t>
            </a:r>
            <a:r>
              <a:rPr lang="en-US" altLang="ko-KR" sz="1400" b="1" dirty="0" err="1">
                <a:solidFill>
                  <a:schemeClr val="accent6">
                    <a:lumMod val="75000"/>
                  </a:schemeClr>
                </a:solidFill>
                <a:latin typeface="맑은 고딕" pitchFamily="50" charset="-127"/>
                <a:ea typeface="맑은 고딕" pitchFamily="50" charset="-127"/>
              </a:rPr>
              <a:t>currentTime</a:t>
            </a:r>
            <a:r>
              <a:rPr lang="en-US" altLang="ko-KR" sz="1400" b="1" dirty="0">
                <a:solidFill>
                  <a:schemeClr val="accent6">
                    <a:lumMod val="75000"/>
                  </a:schemeClr>
                </a:solidFill>
                <a:latin typeface="맑은 고딕" pitchFamily="50" charset="-127"/>
                <a:ea typeface="맑은 고딕" pitchFamily="50" charset="-127"/>
              </a:rPr>
              <a:t> - </a:t>
            </a:r>
            <a:r>
              <a:rPr lang="en-US" altLang="ko-KR" sz="1400" b="1" dirty="0" err="1">
                <a:solidFill>
                  <a:schemeClr val="accent6">
                    <a:lumMod val="75000"/>
                  </a:schemeClr>
                </a:solidFill>
                <a:latin typeface="맑은 고딕" pitchFamily="50" charset="-127"/>
                <a:ea typeface="맑은 고딕" pitchFamily="50" charset="-127"/>
              </a:rPr>
              <a:t>preTime</a:t>
            </a:r>
            <a:r>
              <a:rPr lang="en-US" altLang="ko-KR" sz="1400" b="1" dirty="0">
                <a:solidFill>
                  <a:schemeClr val="accent6">
                    <a:lumMod val="75000"/>
                  </a:schemeClr>
                </a:solidFill>
                <a:latin typeface="맑은 고딕" pitchFamily="50" charset="-127"/>
                <a:ea typeface="맑은 고딕" pitchFamily="50" charset="-127"/>
              </a:rPr>
              <a:t> &gt; 7000 ) {</a:t>
            </a:r>
          </a:p>
          <a:p>
            <a:r>
              <a:rPr lang="en-US" altLang="ko-KR" sz="1400" b="1" dirty="0">
                <a:solidFill>
                  <a:schemeClr val="accent6">
                    <a:lumMod val="75000"/>
                  </a:schemeClr>
                </a:solidFill>
                <a:latin typeface="맑은 고딕" pitchFamily="50" charset="-127"/>
                <a:ea typeface="맑은 고딕" pitchFamily="50" charset="-127"/>
              </a:rPr>
              <a:t>    </a:t>
            </a:r>
            <a:r>
              <a:rPr lang="en-US" altLang="ko-KR" sz="1400" b="1" dirty="0" err="1">
                <a:solidFill>
                  <a:schemeClr val="accent6">
                    <a:lumMod val="75000"/>
                  </a:schemeClr>
                </a:solidFill>
                <a:latin typeface="맑은 고딕" pitchFamily="50" charset="-127"/>
                <a:ea typeface="맑은 고딕" pitchFamily="50" charset="-127"/>
              </a:rPr>
              <a:t>preTime</a:t>
            </a:r>
            <a:r>
              <a:rPr lang="en-US" altLang="ko-KR" sz="1400" b="1" dirty="0">
                <a:solidFill>
                  <a:schemeClr val="accent6">
                    <a:lumMod val="75000"/>
                  </a:schemeClr>
                </a:solidFill>
                <a:latin typeface="맑은 고딕" pitchFamily="50" charset="-127"/>
                <a:ea typeface="맑은 고딕" pitchFamily="50" charset="-127"/>
              </a:rPr>
              <a:t> = </a:t>
            </a:r>
            <a:r>
              <a:rPr lang="en-US" altLang="ko-KR" sz="1400" b="1" dirty="0" err="1">
                <a:solidFill>
                  <a:schemeClr val="accent6">
                    <a:lumMod val="75000"/>
                  </a:schemeClr>
                </a:solidFill>
                <a:latin typeface="맑은 고딕" pitchFamily="50" charset="-127"/>
                <a:ea typeface="맑은 고딕" pitchFamily="50" charset="-127"/>
              </a:rPr>
              <a:t>currentTime</a:t>
            </a:r>
            <a:r>
              <a:rPr lang="en-US" altLang="ko-KR" sz="1400" b="1" dirty="0">
                <a:solidFill>
                  <a:schemeClr val="accent6">
                    <a:lumMod val="75000"/>
                  </a:schemeClr>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char </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[20];</a:t>
            </a:r>
          </a:p>
          <a:p>
            <a:r>
              <a:rPr lang="en-US" altLang="ko-KR" sz="1400" b="1" dirty="0">
                <a:solidFill>
                  <a:prstClr val="black"/>
                </a:solidFill>
                <a:latin typeface="맑은 고딕" pitchFamily="50" charset="-127"/>
                <a:ea typeface="맑은 고딕" pitchFamily="50" charset="-127"/>
              </a:rPr>
              <a:t>    String </a:t>
            </a:r>
            <a:r>
              <a:rPr lang="en-US" altLang="ko-KR" sz="1400" b="1" dirty="0" err="1">
                <a:solidFill>
                  <a:prstClr val="black"/>
                </a:solidFill>
                <a:latin typeface="맑은 고딕" pitchFamily="50" charset="-127"/>
                <a:ea typeface="맑은 고딕" pitchFamily="50" charset="-127"/>
              </a:rPr>
              <a:t>strLuxValue</a:t>
            </a:r>
            <a:r>
              <a:rPr lang="en-US" altLang="ko-KR" sz="1400" b="1" dirty="0">
                <a:solidFill>
                  <a:prstClr val="black"/>
                </a:solidFill>
                <a:latin typeface="맑은 고딕" pitchFamily="50" charset="-127"/>
                <a:ea typeface="맑은 고딕" pitchFamily="50" charset="-127"/>
              </a:rPr>
              <a:t> = String( </a:t>
            </a:r>
            <a:r>
              <a:rPr lang="en-US" altLang="ko-KR" sz="1400" b="1" dirty="0" err="1">
                <a:solidFill>
                  <a:prstClr val="black"/>
                </a:solidFill>
                <a:latin typeface="맑은 고딕" pitchFamily="50" charset="-127"/>
                <a:ea typeface="맑은 고딕" pitchFamily="50" charset="-127"/>
              </a:rPr>
              <a:t>lightMeter.readLightLevel</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strLuxValue.toCharArray</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strLuxValue.length</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client.publish</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topicPub</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(String(</a:t>
            </a:r>
            <a:r>
              <a:rPr lang="en-US" altLang="ko-KR" sz="1400" b="1" dirty="0" err="1">
                <a:solidFill>
                  <a:prstClr val="black"/>
                </a:solidFill>
                <a:latin typeface="맑은 고딕" pitchFamily="50" charset="-127"/>
                <a:ea typeface="맑은 고딕" pitchFamily="50" charset="-127"/>
              </a:rPr>
              <a:t>topicPub</a:t>
            </a:r>
            <a:r>
              <a:rPr lang="en-US" altLang="ko-KR" sz="1400" b="1" dirty="0">
                <a:solidFill>
                  <a:prstClr val="black"/>
                </a:solidFill>
                <a:latin typeface="맑은 고딕" pitchFamily="50" charset="-127"/>
                <a:ea typeface="맑은 고딕" pitchFamily="50" charset="-127"/>
              </a:rPr>
              <a:t>) + " : " + </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  </a:t>
            </a:r>
          </a:p>
          <a:p>
            <a:r>
              <a:rPr lang="en-US" altLang="ko-KR" sz="1400" b="1" dirty="0">
                <a:solidFill>
                  <a:schemeClr val="accent6">
                    <a:lumMod val="75000"/>
                  </a:schemeClr>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a:t>
            </a:r>
          </a:p>
        </p:txBody>
      </p:sp>
    </p:spTree>
    <p:extLst>
      <p:ext uri="{BB962C8B-B14F-4D97-AF65-F5344CB8AC3E}">
        <p14:creationId xmlns:p14="http://schemas.microsoft.com/office/powerpoint/2010/main" val="422156293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fontScale="90000"/>
          </a:bodyPr>
          <a:lstStyle/>
          <a:p>
            <a:r>
              <a:rPr lang="en-US" altLang="ko-KR" b="1" dirty="0"/>
              <a:t>Mini Project IV</a:t>
            </a:r>
            <a:br>
              <a:rPr lang="en-US" altLang="ko-KR" b="1" dirty="0"/>
            </a:br>
            <a:r>
              <a:rPr lang="ko-KR" altLang="en-US" sz="4400" b="1" dirty="0"/>
              <a:t>온도</a:t>
            </a:r>
            <a:r>
              <a:rPr lang="en-US" altLang="ko-KR" sz="4400" b="1" dirty="0"/>
              <a:t>,</a:t>
            </a:r>
            <a:r>
              <a:rPr lang="ko-KR" altLang="en-US" sz="4400" b="1" dirty="0"/>
              <a:t>습도</a:t>
            </a:r>
            <a:r>
              <a:rPr lang="en-US" altLang="ko-KR" sz="4400" b="1" dirty="0"/>
              <a:t>,</a:t>
            </a:r>
            <a:r>
              <a:rPr lang="ko-KR" altLang="en-US" sz="4400" b="1" dirty="0"/>
              <a:t>조도 값을</a:t>
            </a:r>
            <a:r>
              <a:rPr lang="en-US" altLang="ko-KR" sz="4400" b="1" dirty="0"/>
              <a:t> Pub/L</a:t>
            </a:r>
            <a:r>
              <a:rPr lang="en-US" altLang="ko-KR" sz="4400" dirty="0"/>
              <a:t>ed</a:t>
            </a:r>
            <a:r>
              <a:rPr lang="ko-KR" altLang="en-US" sz="4400" dirty="0"/>
              <a:t> </a:t>
            </a:r>
            <a:r>
              <a:rPr lang="en-US" altLang="ko-KR" sz="4400" dirty="0"/>
              <a:t>Sub</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19091049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Project</a:t>
            </a:r>
            <a:r>
              <a:rPr lang="ko-KR" altLang="en-US" dirty="0"/>
              <a:t> </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219</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ko-KR" altLang="en-US" dirty="0"/>
              <a:t>온도 습도 조도 정보를 </a:t>
            </a:r>
            <a:r>
              <a:rPr lang="en-US" altLang="ko-KR" dirty="0"/>
              <a:t>publish</a:t>
            </a:r>
            <a:r>
              <a:rPr lang="ko-KR" altLang="en-US" dirty="0"/>
              <a:t>하고 </a:t>
            </a:r>
            <a:r>
              <a:rPr lang="en-US" altLang="ko-KR" dirty="0"/>
              <a:t>led On/Off</a:t>
            </a:r>
            <a:r>
              <a:rPr lang="ko-KR" altLang="en-US" dirty="0"/>
              <a:t>를 결정하기 위해 해당 정보</a:t>
            </a:r>
            <a:r>
              <a:rPr lang="en-US" altLang="ko-KR" dirty="0"/>
              <a:t>(</a:t>
            </a:r>
            <a:r>
              <a:rPr lang="ko-KR" altLang="en-US" dirty="0"/>
              <a:t>명령</a:t>
            </a:r>
            <a:r>
              <a:rPr lang="en-US" altLang="ko-KR" dirty="0"/>
              <a:t>)</a:t>
            </a:r>
            <a:r>
              <a:rPr lang="ko-KR" altLang="en-US" dirty="0"/>
              <a:t>을</a:t>
            </a:r>
            <a:r>
              <a:rPr lang="en-US" altLang="ko-KR" dirty="0"/>
              <a:t> subscribe</a:t>
            </a:r>
            <a:r>
              <a:rPr lang="ko-KR" altLang="en-US" dirty="0"/>
              <a:t>하라</a:t>
            </a:r>
            <a:r>
              <a:rPr lang="en-US" altLang="ko-KR" dirty="0"/>
              <a:t>.</a:t>
            </a:r>
          </a:p>
          <a:p>
            <a:pPr lvl="1"/>
            <a:r>
              <a:rPr lang="ko-KR" altLang="en-US" dirty="0" err="1"/>
              <a:t>온습도</a:t>
            </a:r>
            <a:r>
              <a:rPr lang="en-US" altLang="ko-KR" dirty="0"/>
              <a:t> </a:t>
            </a:r>
            <a:r>
              <a:rPr lang="ko-KR" altLang="en-US" dirty="0"/>
              <a:t>그리고 조도 정보를 </a:t>
            </a:r>
            <a:r>
              <a:rPr lang="ko-KR" altLang="en-US" dirty="0" err="1"/>
              <a:t>정보를</a:t>
            </a:r>
            <a:r>
              <a:rPr lang="ko-KR" altLang="en-US" dirty="0"/>
              <a:t> 폰에서 구독하고 </a:t>
            </a:r>
            <a:r>
              <a:rPr lang="en-US" altLang="ko-KR" dirty="0"/>
              <a:t>led On/Off</a:t>
            </a:r>
            <a:r>
              <a:rPr lang="ko-KR" altLang="en-US" dirty="0"/>
              <a:t> 정보를 폰에서 </a:t>
            </a:r>
            <a:r>
              <a:rPr lang="en-US" altLang="ko-KR" dirty="0"/>
              <a:t>publish</a:t>
            </a:r>
            <a:r>
              <a:rPr lang="ko-KR" altLang="en-US" dirty="0"/>
              <a:t>하라</a:t>
            </a:r>
            <a:r>
              <a:rPr lang="en-US" altLang="ko-KR" dirty="0"/>
              <a:t>.</a:t>
            </a:r>
          </a:p>
          <a:p>
            <a:pPr lvl="1"/>
            <a:endParaRPr lang="en-US" altLang="ko-KR" dirty="0"/>
          </a:p>
          <a:p>
            <a:pPr lvl="2"/>
            <a:endParaRPr lang="en-US" altLang="ko-KR" dirty="0"/>
          </a:p>
        </p:txBody>
      </p:sp>
    </p:spTree>
    <p:extLst>
      <p:ext uri="{BB962C8B-B14F-4D97-AF65-F5344CB8AC3E}">
        <p14:creationId xmlns:p14="http://schemas.microsoft.com/office/powerpoint/2010/main" val="1534279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Digital Output</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Blink Test</a:t>
            </a:r>
          </a:p>
          <a:p>
            <a:pPr lvl="1"/>
            <a:r>
              <a:rPr lang="ko-KR" altLang="en-US" dirty="0" err="1"/>
              <a:t>아두이노</a:t>
            </a:r>
            <a:r>
              <a:rPr lang="ko-KR" altLang="en-US" dirty="0"/>
              <a:t> </a:t>
            </a:r>
            <a:r>
              <a:rPr lang="en-US" altLang="ko-KR" dirty="0"/>
              <a:t>IDE</a:t>
            </a:r>
            <a:r>
              <a:rPr lang="ko-KR" altLang="en-US" dirty="0"/>
              <a:t>의 주 메뉴에서 </a:t>
            </a:r>
            <a:r>
              <a:rPr lang="ko-KR" altLang="en-US" i="1" dirty="0"/>
              <a:t>예제</a:t>
            </a:r>
            <a:r>
              <a:rPr lang="en-US" altLang="ko-KR" i="1" dirty="0"/>
              <a:t>/ESP8266/Blink</a:t>
            </a:r>
            <a:r>
              <a:rPr lang="en-US" altLang="ko-KR" dirty="0"/>
              <a:t> </a:t>
            </a:r>
            <a:r>
              <a:rPr lang="ko-KR" altLang="en-US" dirty="0"/>
              <a:t>선택</a:t>
            </a:r>
            <a:endParaRPr lang="en-US" altLang="ko-KR" dirty="0"/>
          </a:p>
          <a:p>
            <a:pPr lvl="2"/>
            <a:r>
              <a:rPr lang="en-US" altLang="ko-KR" dirty="0"/>
              <a:t>LED_BUILTIN : D4(</a:t>
            </a:r>
            <a:r>
              <a:rPr lang="en-US" altLang="ko-KR" dirty="0">
                <a:solidFill>
                  <a:srgbClr val="FF0000"/>
                </a:solidFill>
              </a:rPr>
              <a:t>GPIO2</a:t>
            </a:r>
            <a:r>
              <a:rPr lang="en-US" altLang="ko-KR" dirty="0"/>
              <a:t>)</a:t>
            </a:r>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3"/>
            <a:r>
              <a:rPr lang="ko-KR" altLang="en-US" dirty="0"/>
              <a:t>위 코드가 실행되었을 때 </a:t>
            </a:r>
            <a:r>
              <a:rPr lang="en-US" altLang="ko-KR" dirty="0"/>
              <a:t>ESP-12E </a:t>
            </a:r>
            <a:r>
              <a:rPr lang="ko-KR" altLang="en-US" dirty="0"/>
              <a:t>모듈에 부착된 </a:t>
            </a:r>
            <a:r>
              <a:rPr lang="en-US" altLang="ko-KR" dirty="0"/>
              <a:t>LED</a:t>
            </a:r>
            <a:r>
              <a:rPr lang="ko-KR" altLang="en-US" dirty="0"/>
              <a:t>가 </a:t>
            </a:r>
            <a:r>
              <a:rPr lang="en-US" altLang="ko-KR" dirty="0"/>
              <a:t>On/Off </a:t>
            </a:r>
            <a:r>
              <a:rPr lang="ko-KR" altLang="en-US" dirty="0"/>
              <a:t>되어야 함</a:t>
            </a:r>
            <a:r>
              <a:rPr lang="en-US" altLang="ko-KR" dirty="0"/>
              <a:t>.</a:t>
            </a:r>
          </a:p>
          <a:p>
            <a:pPr lvl="2"/>
            <a:r>
              <a:rPr lang="ko-KR" altLang="en-US" dirty="0">
                <a:solidFill>
                  <a:schemeClr val="bg1">
                    <a:lumMod val="50000"/>
                  </a:schemeClr>
                </a:solidFill>
              </a:rPr>
              <a:t>코드 수정</a:t>
            </a:r>
            <a:endParaRPr lang="en-US" altLang="ko-KR" dirty="0">
              <a:solidFill>
                <a:schemeClr val="bg1">
                  <a:lumMod val="50000"/>
                </a:schemeClr>
              </a:solidFill>
            </a:endParaRPr>
          </a:p>
          <a:p>
            <a:pPr lvl="3"/>
            <a:endParaRPr lang="en-US" altLang="ko-KR" dirty="0">
              <a:solidFill>
                <a:schemeClr val="bg1">
                  <a:lumMod val="50000"/>
                </a:schemeClr>
              </a:solidFill>
            </a:endParaRPr>
          </a:p>
          <a:p>
            <a:pPr lvl="3"/>
            <a:endParaRPr lang="en-US" altLang="ko-KR" dirty="0">
              <a:solidFill>
                <a:schemeClr val="bg1">
                  <a:lumMod val="50000"/>
                </a:schemeClr>
              </a:solidFill>
            </a:endParaRPr>
          </a:p>
          <a:p>
            <a:pPr lvl="3"/>
            <a:endParaRPr lang="en-US" altLang="ko-KR" dirty="0">
              <a:solidFill>
                <a:schemeClr val="bg1">
                  <a:lumMod val="50000"/>
                </a:schemeClr>
              </a:solidFill>
            </a:endParaRPr>
          </a:p>
          <a:p>
            <a:pPr lvl="3"/>
            <a:r>
              <a:rPr lang="en-US" altLang="ko-KR" dirty="0">
                <a:solidFill>
                  <a:schemeClr val="bg1">
                    <a:lumMod val="50000"/>
                  </a:schemeClr>
                </a:solidFill>
              </a:rPr>
              <a:t>ESP-12E </a:t>
            </a:r>
            <a:r>
              <a:rPr lang="ko-KR" altLang="en-US" dirty="0">
                <a:solidFill>
                  <a:schemeClr val="bg1">
                    <a:lumMod val="50000"/>
                  </a:schemeClr>
                </a:solidFill>
              </a:rPr>
              <a:t>모듈의 </a:t>
            </a:r>
            <a:r>
              <a:rPr lang="en-US" altLang="ko-KR" dirty="0">
                <a:solidFill>
                  <a:schemeClr val="bg1">
                    <a:lumMod val="50000"/>
                  </a:schemeClr>
                </a:solidFill>
              </a:rPr>
              <a:t>GPIO2(D4) </a:t>
            </a:r>
            <a:r>
              <a:rPr lang="ko-KR" altLang="en-US" dirty="0">
                <a:solidFill>
                  <a:schemeClr val="bg1">
                    <a:lumMod val="50000"/>
                  </a:schemeClr>
                </a:solidFill>
              </a:rPr>
              <a:t>핀이 부논리로 </a:t>
            </a:r>
            <a:r>
              <a:rPr lang="en-US" altLang="ko-KR" dirty="0">
                <a:solidFill>
                  <a:schemeClr val="bg1">
                    <a:lumMod val="50000"/>
                  </a:schemeClr>
                </a:solidFill>
              </a:rPr>
              <a:t>LED</a:t>
            </a:r>
            <a:r>
              <a:rPr lang="ko-KR" altLang="en-US" dirty="0">
                <a:solidFill>
                  <a:schemeClr val="bg1">
                    <a:lumMod val="50000"/>
                  </a:schemeClr>
                </a:solidFill>
              </a:rPr>
              <a:t>가 연결되어 있음</a:t>
            </a:r>
            <a:r>
              <a:rPr lang="en-US" altLang="ko-KR" dirty="0">
                <a:solidFill>
                  <a:schemeClr val="bg1">
                    <a:lumMod val="50000"/>
                  </a:schemeClr>
                </a:solidFill>
              </a:rPr>
              <a:t>. </a:t>
            </a:r>
          </a:p>
          <a:p>
            <a:pPr lvl="3"/>
            <a:r>
              <a:rPr lang="en-US" altLang="ko-KR" dirty="0">
                <a:solidFill>
                  <a:schemeClr val="bg1">
                    <a:lumMod val="50000"/>
                  </a:schemeClr>
                </a:solidFill>
                <a:sym typeface="Wingdings" panose="05000000000000000000" pitchFamily="2" charset="2"/>
              </a:rPr>
              <a:t>LOW </a:t>
            </a:r>
            <a:r>
              <a:rPr lang="ko-KR" altLang="en-US" dirty="0">
                <a:solidFill>
                  <a:schemeClr val="bg1">
                    <a:lumMod val="50000"/>
                  </a:schemeClr>
                </a:solidFill>
                <a:sym typeface="Wingdings" panose="05000000000000000000" pitchFamily="2" charset="2"/>
              </a:rPr>
              <a:t>출력일 때 </a:t>
            </a:r>
            <a:r>
              <a:rPr lang="en-US" altLang="ko-KR" dirty="0">
                <a:solidFill>
                  <a:schemeClr val="bg1">
                    <a:lumMod val="50000"/>
                  </a:schemeClr>
                </a:solidFill>
                <a:sym typeface="Wingdings" panose="05000000000000000000" pitchFamily="2" charset="2"/>
              </a:rPr>
              <a:t>LED On</a:t>
            </a:r>
            <a:endParaRPr lang="ko-KR" altLang="en-US" dirty="0">
              <a:solidFill>
                <a:schemeClr val="bg1">
                  <a:lumMod val="50000"/>
                </a:schemeClr>
              </a:solidFill>
            </a:endParaRPr>
          </a:p>
          <a:p>
            <a:pPr marL="702000" lvl="3" indent="0">
              <a:buNone/>
            </a:pPr>
            <a:endParaRPr lang="en-US" altLang="ko-KR" dirty="0"/>
          </a:p>
          <a:p>
            <a:pPr lvl="3"/>
            <a:endParaRPr lang="en-US" altLang="ko-KR" dirty="0"/>
          </a:p>
          <a:p>
            <a:pPr marL="702000" lvl="3" indent="0">
              <a:buNone/>
            </a:pPr>
            <a:endParaRPr lang="en-US" altLang="ko-KR" dirty="0"/>
          </a:p>
          <a:p>
            <a:pPr lvl="3"/>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22</a:t>
            </a:fld>
            <a:endParaRPr lang="en-US" dirty="0"/>
          </a:p>
        </p:txBody>
      </p:sp>
      <p:sp>
        <p:nvSpPr>
          <p:cNvPr id="7" name="직사각형 6">
            <a:extLst>
              <a:ext uri="{FF2B5EF4-FFF2-40B4-BE49-F238E27FC236}">
                <a16:creationId xmlns:a16="http://schemas.microsoft.com/office/drawing/2014/main" id="{50D9563C-6B2C-4E67-9612-94F261C0644A}"/>
              </a:ext>
            </a:extLst>
          </p:cNvPr>
          <p:cNvSpPr/>
          <p:nvPr/>
        </p:nvSpPr>
        <p:spPr>
          <a:xfrm>
            <a:off x="1440557" y="1593851"/>
            <a:ext cx="3168352" cy="1929928"/>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solidFill>
                <a:latin typeface="맑은 고딕" pitchFamily="50" charset="-127"/>
              </a:rPr>
              <a:t>void setup()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pinMode</a:t>
            </a:r>
            <a:r>
              <a:rPr lang="en-US" altLang="ko-KR" sz="1200" b="1" dirty="0">
                <a:solidFill>
                  <a:schemeClr val="tx1"/>
                </a:solidFill>
                <a:latin typeface="맑은 고딕" pitchFamily="50" charset="-127"/>
              </a:rPr>
              <a:t>(LED_BUILTIN, OUTPUT);</a:t>
            </a:r>
          </a:p>
          <a:p>
            <a:pPr defTabSz="913755">
              <a:spcBef>
                <a:spcPts val="0"/>
              </a:spcBef>
              <a:buClr>
                <a:srgbClr val="506EA5"/>
              </a:buClr>
            </a:pPr>
            <a:r>
              <a:rPr lang="en-US" altLang="ko-KR" sz="1200" b="1" dirty="0">
                <a:solidFill>
                  <a:schemeClr val="tx1"/>
                </a:solidFill>
                <a:latin typeface="맑은 고딕" pitchFamily="50" charset="-127"/>
              </a:rPr>
              <a:t>}</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void loop()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digitalWrite</a:t>
            </a:r>
            <a:r>
              <a:rPr lang="en-US" altLang="ko-KR" sz="1200" b="1" dirty="0">
                <a:solidFill>
                  <a:schemeClr val="tx1"/>
                </a:solidFill>
                <a:latin typeface="맑은 고딕" pitchFamily="50" charset="-127"/>
              </a:rPr>
              <a:t>(LED_BUILTIN, LOW);</a:t>
            </a:r>
          </a:p>
          <a:p>
            <a:pPr defTabSz="913755">
              <a:spcBef>
                <a:spcPts val="0"/>
              </a:spcBef>
              <a:buClr>
                <a:srgbClr val="506EA5"/>
              </a:buClr>
            </a:pPr>
            <a:r>
              <a:rPr lang="en-US" altLang="ko-KR" sz="1200" b="1" dirty="0">
                <a:solidFill>
                  <a:schemeClr val="tx1"/>
                </a:solidFill>
                <a:latin typeface="맑은 고딕" pitchFamily="50" charset="-127"/>
              </a:rPr>
              <a:t>   delay(1000);</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digitalWrite</a:t>
            </a:r>
            <a:r>
              <a:rPr lang="en-US" altLang="ko-KR" sz="1200" b="1" dirty="0">
                <a:solidFill>
                  <a:schemeClr val="tx1"/>
                </a:solidFill>
                <a:latin typeface="맑은 고딕" pitchFamily="50" charset="-127"/>
              </a:rPr>
              <a:t>(LED_BUILTIN, HIGH);</a:t>
            </a:r>
          </a:p>
          <a:p>
            <a:pPr defTabSz="913755">
              <a:spcBef>
                <a:spcPts val="0"/>
              </a:spcBef>
              <a:buClr>
                <a:srgbClr val="506EA5"/>
              </a:buClr>
            </a:pPr>
            <a:r>
              <a:rPr lang="en-US" altLang="ko-KR" sz="1200" b="1" dirty="0">
                <a:solidFill>
                  <a:schemeClr val="tx1"/>
                </a:solidFill>
                <a:latin typeface="맑은 고딕" pitchFamily="50" charset="-127"/>
              </a:rPr>
              <a:t>   delay(2000);</a:t>
            </a:r>
          </a:p>
          <a:p>
            <a:pPr defTabSz="913755">
              <a:spcBef>
                <a:spcPts val="0"/>
              </a:spcBef>
              <a:buClr>
                <a:srgbClr val="506EA5"/>
              </a:buClr>
            </a:pPr>
            <a:r>
              <a:rPr lang="en-US" altLang="ko-KR" sz="1200" b="1" dirty="0">
                <a:solidFill>
                  <a:schemeClr val="tx1"/>
                </a:solidFill>
                <a:latin typeface="맑은 고딕" pitchFamily="50" charset="-127"/>
              </a:rPr>
              <a:t>}</a:t>
            </a:r>
          </a:p>
        </p:txBody>
      </p:sp>
      <p:sp>
        <p:nvSpPr>
          <p:cNvPr id="9" name="직사각형 8">
            <a:extLst>
              <a:ext uri="{FF2B5EF4-FFF2-40B4-BE49-F238E27FC236}">
                <a16:creationId xmlns:a16="http://schemas.microsoft.com/office/drawing/2014/main" id="{662EB30D-854A-44DB-B087-79A37A3C88D4}"/>
              </a:ext>
            </a:extLst>
          </p:cNvPr>
          <p:cNvSpPr/>
          <p:nvPr/>
        </p:nvSpPr>
        <p:spPr>
          <a:xfrm>
            <a:off x="1440557" y="1555671"/>
            <a:ext cx="3168352" cy="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5648C6A3-EC0D-460F-923D-1C8AED66B9F8}"/>
              </a:ext>
            </a:extLst>
          </p:cNvPr>
          <p:cNvSpPr/>
          <p:nvPr/>
        </p:nvSpPr>
        <p:spPr>
          <a:xfrm>
            <a:off x="1440557" y="4320207"/>
            <a:ext cx="3168352" cy="604297"/>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bg1">
                    <a:lumMod val="50000"/>
                  </a:schemeClr>
                </a:solidFill>
                <a:latin typeface="맑은 고딕" pitchFamily="50" charset="-127"/>
              </a:rPr>
              <a:t>   </a:t>
            </a:r>
            <a:r>
              <a:rPr lang="en-US" altLang="ko-KR" sz="1200" b="1" dirty="0" err="1">
                <a:solidFill>
                  <a:schemeClr val="bg1">
                    <a:lumMod val="50000"/>
                  </a:schemeClr>
                </a:solidFill>
                <a:latin typeface="맑은 고딕" pitchFamily="50" charset="-127"/>
              </a:rPr>
              <a:t>digitalWrite</a:t>
            </a:r>
            <a:r>
              <a:rPr lang="en-US" altLang="ko-KR" sz="1200" b="1" dirty="0">
                <a:solidFill>
                  <a:schemeClr val="bg1">
                    <a:lumMod val="50000"/>
                  </a:schemeClr>
                </a:solidFill>
                <a:latin typeface="맑은 고딕" pitchFamily="50" charset="-127"/>
              </a:rPr>
              <a:t>(LED_BUILTIN, HIGH);</a:t>
            </a:r>
          </a:p>
          <a:p>
            <a:pPr defTabSz="913755">
              <a:spcBef>
                <a:spcPts val="0"/>
              </a:spcBef>
              <a:buClr>
                <a:srgbClr val="506EA5"/>
              </a:buClr>
            </a:pPr>
            <a:r>
              <a:rPr lang="en-US" altLang="ko-KR" sz="1200" b="1" dirty="0">
                <a:solidFill>
                  <a:schemeClr val="bg1">
                    <a:lumMod val="50000"/>
                  </a:schemeClr>
                </a:solidFill>
                <a:latin typeface="맑은 고딕" pitchFamily="50" charset="-127"/>
              </a:rPr>
              <a:t>   delay(3000);</a:t>
            </a:r>
          </a:p>
        </p:txBody>
      </p:sp>
      <p:pic>
        <p:nvPicPr>
          <p:cNvPr id="16" name="Picture 2" descr="뜨거운 판매 공장 Pricewifi 칩 가격 Esp8266 12e 직렬 Wifi 모듈 Esp-12e Arduino Uno Esp8266  - Buy Esp8266 Wifi Product on Alibaba.com">
            <a:extLst>
              <a:ext uri="{FF2B5EF4-FFF2-40B4-BE49-F238E27FC236}">
                <a16:creationId xmlns:a16="http://schemas.microsoft.com/office/drawing/2014/main" id="{DDB28B2E-B19B-41D2-AABF-696BB45616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1237" y="1353146"/>
            <a:ext cx="2159968" cy="2159968"/>
          </a:xfrm>
          <a:prstGeom prst="rect">
            <a:avLst/>
          </a:prstGeom>
          <a:noFill/>
          <a:extLst>
            <a:ext uri="{909E8E84-426E-40DD-AFC4-6F175D3DCCD1}">
              <a14:hiddenFill xmlns:a14="http://schemas.microsoft.com/office/drawing/2010/main">
                <a:solidFill>
                  <a:srgbClr val="FFFFFF"/>
                </a:solidFill>
              </a14:hiddenFill>
            </a:ext>
          </a:extLst>
        </p:spPr>
      </p:pic>
      <p:sp>
        <p:nvSpPr>
          <p:cNvPr id="17" name="타원 16">
            <a:extLst>
              <a:ext uri="{FF2B5EF4-FFF2-40B4-BE49-F238E27FC236}">
                <a16:creationId xmlns:a16="http://schemas.microsoft.com/office/drawing/2014/main" id="{D9510334-FC45-4310-997B-10A90F3D3A67}"/>
              </a:ext>
            </a:extLst>
          </p:cNvPr>
          <p:cNvSpPr/>
          <p:nvPr/>
        </p:nvSpPr>
        <p:spPr>
          <a:xfrm>
            <a:off x="8785373" y="1785194"/>
            <a:ext cx="64807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377859029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fontScale="90000"/>
          </a:bodyPr>
          <a:lstStyle/>
          <a:p>
            <a:r>
              <a:rPr lang="en-US" altLang="ko-KR" b="1" dirty="0"/>
              <a:t>Mini Project VI</a:t>
            </a:r>
            <a:br>
              <a:rPr lang="en-US" altLang="ko-KR" b="1" dirty="0"/>
            </a:br>
            <a:r>
              <a:rPr lang="ko-KR" altLang="en-US" sz="4400" b="1" dirty="0" err="1"/>
              <a:t>조도값과</a:t>
            </a:r>
            <a:r>
              <a:rPr lang="en-US" altLang="ko-KR" sz="4400" b="1" dirty="0"/>
              <a:t> </a:t>
            </a:r>
            <a:r>
              <a:rPr lang="ko-KR" altLang="en-US" sz="4400" b="1" dirty="0"/>
              <a:t>가속도</a:t>
            </a:r>
            <a:r>
              <a:rPr lang="en-US" altLang="ko-KR" sz="4400" dirty="0"/>
              <a:t>(</a:t>
            </a:r>
            <a:r>
              <a:rPr lang="ko-KR" altLang="en-US" sz="4400" dirty="0"/>
              <a:t>진동</a:t>
            </a:r>
            <a:r>
              <a:rPr lang="en-US" altLang="ko-KR" sz="4400" dirty="0"/>
              <a:t>)</a:t>
            </a:r>
            <a:r>
              <a:rPr lang="ko-KR" altLang="en-US" sz="4400" dirty="0"/>
              <a:t>값을 </a:t>
            </a:r>
            <a:r>
              <a:rPr lang="en-US" altLang="ko-KR" sz="4400" b="1" dirty="0"/>
              <a:t>Pub/L</a:t>
            </a:r>
            <a:r>
              <a:rPr lang="en-US" altLang="ko-KR" sz="4400" dirty="0"/>
              <a:t>ed</a:t>
            </a:r>
            <a:r>
              <a:rPr lang="ko-KR" altLang="en-US" sz="4400" dirty="0"/>
              <a:t> </a:t>
            </a:r>
            <a:r>
              <a:rPr lang="en-US" altLang="ko-KR" sz="4400" dirty="0"/>
              <a:t>Sub</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364698659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Project</a:t>
            </a:r>
            <a:r>
              <a:rPr lang="ko-KR" altLang="en-US" dirty="0"/>
              <a:t> </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221</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ko-KR" altLang="en-US" dirty="0"/>
              <a:t>요구 동작</a:t>
            </a:r>
            <a:endParaRPr lang="en-US" altLang="ko-KR" dirty="0"/>
          </a:p>
          <a:p>
            <a:pPr lvl="1"/>
            <a:r>
              <a:rPr lang="ko-KR" altLang="en-US" dirty="0"/>
              <a:t>조도 값을 </a:t>
            </a:r>
            <a:r>
              <a:rPr lang="en-US" altLang="ko-KR" dirty="0"/>
              <a:t>2</a:t>
            </a:r>
            <a:r>
              <a:rPr lang="ko-KR" altLang="en-US" dirty="0"/>
              <a:t>초 마다 </a:t>
            </a:r>
            <a:r>
              <a:rPr lang="en-US" altLang="ko-KR" dirty="0"/>
              <a:t>publish </a:t>
            </a:r>
            <a:r>
              <a:rPr lang="ko-KR" altLang="en-US" dirty="0"/>
              <a:t>하고 가속도 값은 </a:t>
            </a:r>
            <a:r>
              <a:rPr lang="en-US" altLang="ko-KR" dirty="0"/>
              <a:t>1</a:t>
            </a:r>
            <a:r>
              <a:rPr lang="ko-KR" altLang="en-US" dirty="0"/>
              <a:t>초에 </a:t>
            </a:r>
            <a:r>
              <a:rPr lang="en-US" altLang="ko-KR" dirty="0"/>
              <a:t>250</a:t>
            </a:r>
            <a:r>
              <a:rPr lang="ko-KR" altLang="en-US" dirty="0"/>
              <a:t>번</a:t>
            </a:r>
            <a:r>
              <a:rPr lang="en-US" altLang="ko-KR" dirty="0"/>
              <a:t>(250Hz)</a:t>
            </a:r>
            <a:r>
              <a:rPr lang="ko-KR" altLang="en-US" dirty="0"/>
              <a:t>로 </a:t>
            </a:r>
            <a:r>
              <a:rPr lang="en-US" altLang="ko-KR" dirty="0"/>
              <a:t>publish </a:t>
            </a:r>
            <a:r>
              <a:rPr lang="ko-KR" altLang="en-US" dirty="0"/>
              <a:t>하라</a:t>
            </a:r>
            <a:r>
              <a:rPr lang="en-US" altLang="ko-KR" dirty="0"/>
              <a:t>.</a:t>
            </a:r>
            <a:r>
              <a:rPr lang="ko-KR" altLang="en-US" dirty="0"/>
              <a:t> </a:t>
            </a:r>
            <a:endParaRPr lang="en-US" altLang="ko-KR" dirty="0"/>
          </a:p>
          <a:p>
            <a:pPr lvl="1"/>
            <a:r>
              <a:rPr lang="en-US" altLang="ko-KR" dirty="0"/>
              <a:t>Led On/Off</a:t>
            </a:r>
            <a:r>
              <a:rPr lang="ko-KR" altLang="en-US" dirty="0"/>
              <a:t>를 결정하기 위해 해당 정보</a:t>
            </a:r>
            <a:r>
              <a:rPr lang="en-US" altLang="ko-KR" dirty="0"/>
              <a:t>(</a:t>
            </a:r>
            <a:r>
              <a:rPr lang="ko-KR" altLang="en-US" dirty="0"/>
              <a:t>명령</a:t>
            </a:r>
            <a:r>
              <a:rPr lang="en-US" altLang="ko-KR" dirty="0"/>
              <a:t>)</a:t>
            </a:r>
            <a:r>
              <a:rPr lang="ko-KR" altLang="en-US" dirty="0"/>
              <a:t>을</a:t>
            </a:r>
            <a:r>
              <a:rPr lang="en-US" altLang="ko-KR" dirty="0"/>
              <a:t> subscribe </a:t>
            </a:r>
            <a:r>
              <a:rPr lang="ko-KR" altLang="en-US" dirty="0"/>
              <a:t>하되</a:t>
            </a:r>
            <a:r>
              <a:rPr lang="en-US" altLang="ko-KR" dirty="0"/>
              <a:t> </a:t>
            </a:r>
            <a:r>
              <a:rPr lang="ko-KR" altLang="en-US" dirty="0"/>
              <a:t>정보</a:t>
            </a:r>
            <a:r>
              <a:rPr lang="en-US" altLang="ko-KR" dirty="0"/>
              <a:t>(</a:t>
            </a:r>
            <a:r>
              <a:rPr lang="ko-KR" altLang="en-US" dirty="0"/>
              <a:t>명령</a:t>
            </a:r>
            <a:r>
              <a:rPr lang="en-US" altLang="ko-KR" dirty="0"/>
              <a:t>)</a:t>
            </a:r>
            <a:r>
              <a:rPr lang="ko-KR" altLang="en-US" dirty="0"/>
              <a:t>에 즉시 반응하게 하라</a:t>
            </a:r>
            <a:r>
              <a:rPr lang="en-US" altLang="ko-KR" dirty="0"/>
              <a:t>.</a:t>
            </a:r>
          </a:p>
          <a:p>
            <a:pPr lvl="1"/>
            <a:endParaRPr lang="en-US" altLang="ko-KR" dirty="0"/>
          </a:p>
          <a:p>
            <a:pPr lvl="2"/>
            <a:endParaRPr lang="en-US" altLang="ko-KR" dirty="0"/>
          </a:p>
        </p:txBody>
      </p:sp>
    </p:spTree>
    <p:extLst>
      <p:ext uri="{BB962C8B-B14F-4D97-AF65-F5344CB8AC3E}">
        <p14:creationId xmlns:p14="http://schemas.microsoft.com/office/powerpoint/2010/main" val="357122099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Project</a:t>
            </a:r>
            <a:r>
              <a:rPr lang="ko-KR" altLang="en-US" dirty="0"/>
              <a:t> </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222</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ko-KR" altLang="en-US" dirty="0"/>
              <a:t>확인</a:t>
            </a:r>
            <a:endParaRPr lang="en-US" altLang="ko-KR" dirty="0"/>
          </a:p>
          <a:p>
            <a:pPr lvl="1"/>
            <a:endParaRPr lang="en-US" altLang="ko-KR" dirty="0"/>
          </a:p>
          <a:p>
            <a:pPr lvl="1"/>
            <a:endParaRPr lang="en-US" altLang="ko-KR" dirty="0"/>
          </a:p>
          <a:p>
            <a:pPr lvl="2"/>
            <a:endParaRPr lang="en-US" altLang="ko-KR" dirty="0"/>
          </a:p>
        </p:txBody>
      </p:sp>
      <p:sp>
        <p:nvSpPr>
          <p:cNvPr id="7" name="모서리가 둥근 직사각형 6">
            <a:extLst>
              <a:ext uri="{FF2B5EF4-FFF2-40B4-BE49-F238E27FC236}">
                <a16:creationId xmlns:a16="http://schemas.microsoft.com/office/drawing/2014/main" id="{26A8E8B9-2C5E-416A-893A-820DE10FDD3A}"/>
              </a:ext>
            </a:extLst>
          </p:cNvPr>
          <p:cNvSpPr/>
          <p:nvPr/>
        </p:nvSpPr>
        <p:spPr bwMode="auto">
          <a:xfrm>
            <a:off x="720477" y="1007839"/>
            <a:ext cx="4536504" cy="4968552"/>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Phi_Project_VI.ino</a:t>
            </a:r>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#include &lt;ESP8266WiFi.h&gt;</a:t>
            </a:r>
          </a:p>
          <a:p>
            <a:r>
              <a:rPr lang="en-US" altLang="ko-KR" sz="1200" b="1" dirty="0">
                <a:solidFill>
                  <a:prstClr val="black"/>
                </a:solidFill>
                <a:latin typeface="맑은 고딕" pitchFamily="50" charset="-127"/>
                <a:ea typeface="맑은 고딕" pitchFamily="50" charset="-127"/>
              </a:rPr>
              <a:t>#include &lt;</a:t>
            </a:r>
            <a:r>
              <a:rPr lang="en-US" altLang="ko-KR" sz="1200" b="1" dirty="0" err="1">
                <a:solidFill>
                  <a:prstClr val="black"/>
                </a:solidFill>
                <a:latin typeface="맑은 고딕" pitchFamily="50" charset="-127"/>
                <a:ea typeface="맑은 고딕" pitchFamily="50" charset="-127"/>
              </a:rPr>
              <a:t>PubSubClient.h</a:t>
            </a:r>
            <a:r>
              <a:rPr lang="en-US" altLang="ko-KR" sz="1200" b="1" dirty="0">
                <a:solidFill>
                  <a:prstClr val="black"/>
                </a:solidFill>
                <a:latin typeface="맑은 고딕" pitchFamily="50" charset="-127"/>
                <a:ea typeface="맑은 고딕" pitchFamily="50" charset="-127"/>
              </a:rPr>
              <a:t>&gt;</a:t>
            </a:r>
          </a:p>
          <a:p>
            <a:r>
              <a:rPr lang="en-US" altLang="ko-KR" sz="1200" b="1" dirty="0">
                <a:solidFill>
                  <a:prstClr val="black"/>
                </a:solidFill>
                <a:latin typeface="맑은 고딕" pitchFamily="50" charset="-127"/>
                <a:ea typeface="맑은 고딕" pitchFamily="50" charset="-127"/>
              </a:rPr>
              <a:t>#include &lt;</a:t>
            </a:r>
            <a:r>
              <a:rPr lang="en-US" altLang="ko-KR" sz="1200" b="1" dirty="0" err="1">
                <a:solidFill>
                  <a:prstClr val="black"/>
                </a:solidFill>
                <a:latin typeface="맑은 고딕" pitchFamily="50" charset="-127"/>
                <a:ea typeface="맑은 고딕" pitchFamily="50" charset="-127"/>
              </a:rPr>
              <a:t>Wire.h</a:t>
            </a:r>
            <a:r>
              <a:rPr lang="en-US" altLang="ko-KR" sz="1200" b="1" dirty="0">
                <a:solidFill>
                  <a:prstClr val="black"/>
                </a:solidFill>
                <a:latin typeface="맑은 고딕" pitchFamily="50" charset="-127"/>
                <a:ea typeface="맑은 고딕" pitchFamily="50" charset="-127"/>
              </a:rPr>
              <a:t>&gt;</a:t>
            </a:r>
          </a:p>
          <a:p>
            <a:r>
              <a:rPr lang="en-US" altLang="ko-KR" sz="1200" b="1" dirty="0">
                <a:solidFill>
                  <a:prstClr val="black"/>
                </a:solidFill>
                <a:latin typeface="맑은 고딕" pitchFamily="50" charset="-127"/>
                <a:ea typeface="맑은 고딕" pitchFamily="50" charset="-127"/>
              </a:rPr>
              <a:t>#include &lt;BH1750.h&gt;</a:t>
            </a:r>
          </a:p>
          <a:p>
            <a:r>
              <a:rPr lang="en-US" altLang="ko-KR" sz="1200" b="1" dirty="0">
                <a:solidFill>
                  <a:prstClr val="black"/>
                </a:solidFill>
                <a:latin typeface="맑은 고딕" pitchFamily="50" charset="-127"/>
                <a:ea typeface="맑은 고딕" pitchFamily="50" charset="-127"/>
              </a:rPr>
              <a:t>#include "</a:t>
            </a:r>
            <a:r>
              <a:rPr lang="en-US" altLang="ko-KR" sz="1200" b="1" dirty="0" err="1">
                <a:solidFill>
                  <a:prstClr val="black"/>
                </a:solidFill>
                <a:latin typeface="맑은 고딕" pitchFamily="50" charset="-127"/>
                <a:ea typeface="맑은 고딕" pitchFamily="50" charset="-127"/>
              </a:rPr>
              <a:t>Timer.h</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#include "SparkFunLIS3DH.h"</a:t>
            </a:r>
          </a:p>
          <a:p>
            <a:r>
              <a:rPr lang="en-US" altLang="ko-KR" sz="1200" b="1" dirty="0">
                <a:solidFill>
                  <a:prstClr val="black"/>
                </a:solidFill>
                <a:latin typeface="맑은 고딕" pitchFamily="50" charset="-127"/>
                <a:ea typeface="맑은 고딕" pitchFamily="50" charset="-127"/>
              </a:rPr>
              <a:t>#include "</a:t>
            </a:r>
            <a:r>
              <a:rPr lang="en-US" altLang="ko-KR" sz="1200" b="1" dirty="0" err="1">
                <a:solidFill>
                  <a:prstClr val="black"/>
                </a:solidFill>
                <a:latin typeface="맑은 고딕" pitchFamily="50" charset="-127"/>
                <a:ea typeface="맑은 고딕" pitchFamily="50" charset="-127"/>
              </a:rPr>
              <a:t>SPI.h</a:t>
            </a:r>
            <a:r>
              <a:rPr lang="en-US" altLang="ko-KR" sz="1200" b="1" dirty="0">
                <a:solidFill>
                  <a:prstClr val="black"/>
                </a:solidFill>
                <a:latin typeface="맑은 고딕" pitchFamily="50" charset="-127"/>
                <a:ea typeface="맑은 고딕" pitchFamily="50" charset="-127"/>
              </a:rPr>
              <a:t>"</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LIS3DH </a:t>
            </a:r>
            <a:r>
              <a:rPr lang="en-US" altLang="ko-KR" sz="1200" b="1" dirty="0" err="1">
                <a:solidFill>
                  <a:prstClr val="black"/>
                </a:solidFill>
                <a:latin typeface="맑은 고딕" pitchFamily="50" charset="-127"/>
                <a:ea typeface="맑은 고딕" pitchFamily="50" charset="-127"/>
              </a:rPr>
              <a:t>myIMU</a:t>
            </a:r>
            <a:r>
              <a:rPr lang="en-US" altLang="ko-KR" sz="1200" b="1" dirty="0">
                <a:solidFill>
                  <a:prstClr val="black"/>
                </a:solidFill>
                <a:latin typeface="맑은 고딕" pitchFamily="50" charset="-127"/>
                <a:ea typeface="맑은 고딕" pitchFamily="50" charset="-127"/>
              </a:rPr>
              <a:t>; //Default constructor is I2C, </a:t>
            </a:r>
            <a:r>
              <a:rPr lang="en-US" altLang="ko-KR" sz="1200" b="1" dirty="0" err="1">
                <a:solidFill>
                  <a:prstClr val="black"/>
                </a:solidFill>
                <a:latin typeface="맑은 고딕" pitchFamily="50" charset="-127"/>
                <a:ea typeface="맑은 고딕" pitchFamily="50" charset="-127"/>
              </a:rPr>
              <a:t>addr</a:t>
            </a:r>
            <a:r>
              <a:rPr lang="en-US" altLang="ko-KR" sz="1200" b="1" dirty="0">
                <a:solidFill>
                  <a:prstClr val="black"/>
                </a:solidFill>
                <a:latin typeface="맑은 고딕" pitchFamily="50" charset="-127"/>
                <a:ea typeface="맑은 고딕" pitchFamily="50" charset="-127"/>
              </a:rPr>
              <a:t> 0x19.</a:t>
            </a:r>
          </a:p>
          <a:p>
            <a:r>
              <a:rPr lang="en-US" altLang="ko-KR" sz="1200" b="1" dirty="0">
                <a:solidFill>
                  <a:prstClr val="black"/>
                </a:solidFill>
                <a:latin typeface="맑은 고딕" pitchFamily="50" charset="-127"/>
                <a:ea typeface="맑은 고딕" pitchFamily="50" charset="-127"/>
              </a:rPr>
              <a:t>Timer timer1, timer2;</a:t>
            </a:r>
          </a:p>
          <a:p>
            <a:r>
              <a:rPr lang="en-US" altLang="ko-KR" sz="1200" b="1" dirty="0">
                <a:solidFill>
                  <a:prstClr val="black"/>
                </a:solidFill>
                <a:latin typeface="맑은 고딕" pitchFamily="50" charset="-127"/>
                <a:ea typeface="맑은 고딕" pitchFamily="50" charset="-127"/>
              </a:rPr>
              <a:t>BH1750 </a:t>
            </a:r>
            <a:r>
              <a:rPr lang="en-US" altLang="ko-KR" sz="1200" b="1" dirty="0" err="1">
                <a:solidFill>
                  <a:prstClr val="black"/>
                </a:solidFill>
                <a:latin typeface="맑은 고딕" pitchFamily="50" charset="-127"/>
                <a:ea typeface="맑은 고딕" pitchFamily="50" charset="-127"/>
              </a:rPr>
              <a:t>lightMeter</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#define USER_LED  D0</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ssid</a:t>
            </a:r>
            <a:r>
              <a:rPr lang="en-US" altLang="ko-KR" sz="1200" b="1" dirty="0">
                <a:solidFill>
                  <a:prstClr val="black"/>
                </a:solidFill>
                <a:latin typeface="맑은 고딕" pitchFamily="50" charset="-127"/>
                <a:ea typeface="맑은 고딕" pitchFamily="50" charset="-127"/>
              </a:rPr>
              <a:t> = "RiatechChief_2G";</a:t>
            </a:r>
          </a:p>
          <a:p>
            <a:r>
              <a:rPr lang="en-US" altLang="ko-KR" sz="1200" b="1" dirty="0">
                <a:solidFill>
                  <a:prstClr val="black"/>
                </a:solidFill>
                <a:latin typeface="맑은 고딕" pitchFamily="50" charset="-127"/>
                <a:ea typeface="맑은 고딕" pitchFamily="50" charset="-127"/>
              </a:rPr>
              <a:t>const char* password = "730124go";</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userId</a:t>
            </a:r>
            <a:r>
              <a:rPr lang="en-US" altLang="ko-KR" sz="1200" b="1" dirty="0">
                <a:solidFill>
                  <a:prstClr val="black"/>
                </a:solidFill>
                <a:latin typeface="맑은 고딕" pitchFamily="50" charset="-127"/>
                <a:ea typeface="맑은 고딕" pitchFamily="50" charset="-127"/>
              </a:rPr>
              <a:t> = "</a:t>
            </a:r>
            <a:r>
              <a:rPr lang="en-US" altLang="ko-KR" sz="1200" b="1" dirty="0" err="1">
                <a:solidFill>
                  <a:prstClr val="black"/>
                </a:solidFill>
                <a:latin typeface="맑은 고딕" pitchFamily="50" charset="-127"/>
                <a:ea typeface="맑은 고딕" pitchFamily="50" charset="-127"/>
              </a:rPr>
              <a:t>mqtt_phirippa</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userPw</a:t>
            </a:r>
            <a:r>
              <a:rPr lang="en-US" altLang="ko-KR" sz="1200" b="1" dirty="0">
                <a:solidFill>
                  <a:prstClr val="black"/>
                </a:solidFill>
                <a:latin typeface="맑은 고딕" pitchFamily="50" charset="-127"/>
                <a:ea typeface="맑은 고딕" pitchFamily="50" charset="-127"/>
              </a:rPr>
              <a:t> = "1234";</a:t>
            </a: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clientId</a:t>
            </a:r>
            <a:r>
              <a:rPr lang="en-US" altLang="ko-KR" sz="1200" b="1" dirty="0">
                <a:solidFill>
                  <a:prstClr val="black"/>
                </a:solidFill>
                <a:latin typeface="맑은 고딕" pitchFamily="50" charset="-127"/>
                <a:ea typeface="맑은 고딕" pitchFamily="50" charset="-127"/>
              </a:rPr>
              <a:t> = </a:t>
            </a:r>
            <a:r>
              <a:rPr lang="en-US" altLang="ko-KR" sz="1200" b="1" dirty="0" err="1">
                <a:solidFill>
                  <a:prstClr val="black"/>
                </a:solidFill>
                <a:latin typeface="맑은 고딕" pitchFamily="50" charset="-127"/>
                <a:ea typeface="맑은 고딕" pitchFamily="50" charset="-127"/>
              </a:rPr>
              <a:t>userId</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char *</a:t>
            </a:r>
            <a:r>
              <a:rPr lang="en-US" altLang="ko-KR" sz="1200" b="1" dirty="0" err="1">
                <a:solidFill>
                  <a:prstClr val="black"/>
                </a:solidFill>
                <a:latin typeface="맑은 고딕" pitchFamily="50" charset="-127"/>
                <a:ea typeface="맑은 고딕" pitchFamily="50" charset="-127"/>
              </a:rPr>
              <a:t>topicSub</a:t>
            </a:r>
            <a:r>
              <a:rPr lang="en-US" altLang="ko-KR" sz="1200" b="1" dirty="0">
                <a:solidFill>
                  <a:prstClr val="black"/>
                </a:solidFill>
                <a:latin typeface="맑은 고딕" pitchFamily="50" charset="-127"/>
                <a:ea typeface="맑은 고딕" pitchFamily="50" charset="-127"/>
              </a:rPr>
              <a:t> = "Sensors/</a:t>
            </a:r>
            <a:r>
              <a:rPr lang="en-US" altLang="ko-KR" sz="1200" b="1" dirty="0" err="1">
                <a:solidFill>
                  <a:prstClr val="black"/>
                </a:solidFill>
                <a:latin typeface="맑은 고딕" pitchFamily="50" charset="-127"/>
                <a:ea typeface="맑은 고딕" pitchFamily="50" charset="-127"/>
              </a:rPr>
              <a:t>MyOffice</a:t>
            </a:r>
            <a:r>
              <a:rPr lang="en-US" altLang="ko-KR" sz="1200" b="1" dirty="0">
                <a:solidFill>
                  <a:prstClr val="black"/>
                </a:solidFill>
                <a:latin typeface="맑은 고딕" pitchFamily="50" charset="-127"/>
                <a:ea typeface="맑은 고딕" pitchFamily="50" charset="-127"/>
              </a:rPr>
              <a:t>/Indoor/Lamp";</a:t>
            </a:r>
          </a:p>
          <a:p>
            <a:r>
              <a:rPr lang="en-US" altLang="ko-KR" sz="1200" b="1" dirty="0">
                <a:solidFill>
                  <a:prstClr val="black"/>
                </a:solidFill>
                <a:latin typeface="맑은 고딕" pitchFamily="50" charset="-127"/>
                <a:ea typeface="맑은 고딕" pitchFamily="50" charset="-127"/>
              </a:rPr>
              <a:t>char *</a:t>
            </a:r>
            <a:r>
              <a:rPr lang="en-US" altLang="ko-KR" sz="1200" b="1" dirty="0" err="1">
                <a:solidFill>
                  <a:prstClr val="black"/>
                </a:solidFill>
                <a:latin typeface="맑은 고딕" pitchFamily="50" charset="-127"/>
                <a:ea typeface="맑은 고딕" pitchFamily="50" charset="-127"/>
              </a:rPr>
              <a:t>topicPubLux</a:t>
            </a:r>
            <a:r>
              <a:rPr lang="en-US" altLang="ko-KR" sz="1200" b="1" dirty="0">
                <a:solidFill>
                  <a:prstClr val="black"/>
                </a:solidFill>
                <a:latin typeface="맑은 고딕" pitchFamily="50" charset="-127"/>
                <a:ea typeface="맑은 고딕" pitchFamily="50" charset="-127"/>
              </a:rPr>
              <a:t> = "Sensors/</a:t>
            </a:r>
            <a:r>
              <a:rPr lang="en-US" altLang="ko-KR" sz="1200" b="1" dirty="0" err="1">
                <a:solidFill>
                  <a:prstClr val="black"/>
                </a:solidFill>
                <a:latin typeface="맑은 고딕" pitchFamily="50" charset="-127"/>
                <a:ea typeface="맑은 고딕" pitchFamily="50" charset="-127"/>
              </a:rPr>
              <a:t>MyOffice</a:t>
            </a:r>
            <a:r>
              <a:rPr lang="en-US" altLang="ko-KR" sz="1200" b="1" dirty="0">
                <a:solidFill>
                  <a:prstClr val="black"/>
                </a:solidFill>
                <a:latin typeface="맑은 고딕" pitchFamily="50" charset="-127"/>
                <a:ea typeface="맑은 고딕" pitchFamily="50" charset="-127"/>
              </a:rPr>
              <a:t>/Indoor/Lux";</a:t>
            </a:r>
          </a:p>
          <a:p>
            <a:r>
              <a:rPr lang="en-US" altLang="ko-KR" sz="1200" b="1" dirty="0">
                <a:solidFill>
                  <a:prstClr val="black"/>
                </a:solidFill>
                <a:latin typeface="맑은 고딕" pitchFamily="50" charset="-127"/>
                <a:ea typeface="맑은 고딕" pitchFamily="50" charset="-127"/>
              </a:rPr>
              <a:t>char *</a:t>
            </a:r>
            <a:r>
              <a:rPr lang="en-US" altLang="ko-KR" sz="1200" b="1" dirty="0" err="1">
                <a:solidFill>
                  <a:prstClr val="black"/>
                </a:solidFill>
                <a:latin typeface="맑은 고딕" pitchFamily="50" charset="-127"/>
                <a:ea typeface="맑은 고딕" pitchFamily="50" charset="-127"/>
              </a:rPr>
              <a:t>topicPubAccelX</a:t>
            </a:r>
            <a:r>
              <a:rPr lang="en-US" altLang="ko-KR" sz="1200" b="1" dirty="0">
                <a:solidFill>
                  <a:prstClr val="black"/>
                </a:solidFill>
                <a:latin typeface="맑은 고딕" pitchFamily="50" charset="-127"/>
                <a:ea typeface="맑은 고딕" pitchFamily="50" charset="-127"/>
              </a:rPr>
              <a:t> = "Sensors/</a:t>
            </a:r>
            <a:r>
              <a:rPr lang="en-US" altLang="ko-KR" sz="1200" b="1" dirty="0" err="1">
                <a:solidFill>
                  <a:prstClr val="black"/>
                </a:solidFill>
                <a:latin typeface="맑은 고딕" pitchFamily="50" charset="-127"/>
                <a:ea typeface="맑은 고딕" pitchFamily="50" charset="-127"/>
              </a:rPr>
              <a:t>MyOffice</a:t>
            </a:r>
            <a:r>
              <a:rPr lang="en-US" altLang="ko-KR" sz="1200" b="1" dirty="0">
                <a:solidFill>
                  <a:prstClr val="black"/>
                </a:solidFill>
                <a:latin typeface="맑은 고딕" pitchFamily="50" charset="-127"/>
                <a:ea typeface="맑은 고딕" pitchFamily="50" charset="-127"/>
              </a:rPr>
              <a:t>/Indoor/</a:t>
            </a:r>
            <a:r>
              <a:rPr lang="en-US" altLang="ko-KR" sz="1200" b="1" dirty="0" err="1">
                <a:solidFill>
                  <a:prstClr val="black"/>
                </a:solidFill>
                <a:latin typeface="맑은 고딕" pitchFamily="50" charset="-127"/>
                <a:ea typeface="맑은 고딕" pitchFamily="50" charset="-127"/>
              </a:rPr>
              <a:t>AccelX</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char *</a:t>
            </a:r>
            <a:r>
              <a:rPr lang="en-US" altLang="ko-KR" sz="1200" b="1" dirty="0" err="1">
                <a:solidFill>
                  <a:prstClr val="black"/>
                </a:solidFill>
                <a:latin typeface="맑은 고딕" pitchFamily="50" charset="-127"/>
                <a:ea typeface="맑은 고딕" pitchFamily="50" charset="-127"/>
              </a:rPr>
              <a:t>topicPubAccelY</a:t>
            </a:r>
            <a:r>
              <a:rPr lang="en-US" altLang="ko-KR" sz="1200" b="1" dirty="0">
                <a:solidFill>
                  <a:prstClr val="black"/>
                </a:solidFill>
                <a:latin typeface="맑은 고딕" pitchFamily="50" charset="-127"/>
                <a:ea typeface="맑은 고딕" pitchFamily="50" charset="-127"/>
              </a:rPr>
              <a:t> = "Sensors/</a:t>
            </a:r>
            <a:r>
              <a:rPr lang="en-US" altLang="ko-KR" sz="1200" b="1" dirty="0" err="1">
                <a:solidFill>
                  <a:prstClr val="black"/>
                </a:solidFill>
                <a:latin typeface="맑은 고딕" pitchFamily="50" charset="-127"/>
                <a:ea typeface="맑은 고딕" pitchFamily="50" charset="-127"/>
              </a:rPr>
              <a:t>MyOffice</a:t>
            </a:r>
            <a:r>
              <a:rPr lang="en-US" altLang="ko-KR" sz="1200" b="1" dirty="0">
                <a:solidFill>
                  <a:prstClr val="black"/>
                </a:solidFill>
                <a:latin typeface="맑은 고딕" pitchFamily="50" charset="-127"/>
                <a:ea typeface="맑은 고딕" pitchFamily="50" charset="-127"/>
              </a:rPr>
              <a:t>/Indoor/</a:t>
            </a:r>
            <a:r>
              <a:rPr lang="en-US" altLang="ko-KR" sz="1200" b="1" dirty="0" err="1">
                <a:solidFill>
                  <a:prstClr val="black"/>
                </a:solidFill>
                <a:latin typeface="맑은 고딕" pitchFamily="50" charset="-127"/>
                <a:ea typeface="맑은 고딕" pitchFamily="50" charset="-127"/>
              </a:rPr>
              <a:t>AccelY</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char *</a:t>
            </a:r>
            <a:r>
              <a:rPr lang="en-US" altLang="ko-KR" sz="1200" b="1" dirty="0" err="1">
                <a:solidFill>
                  <a:prstClr val="black"/>
                </a:solidFill>
                <a:latin typeface="맑은 고딕" pitchFamily="50" charset="-127"/>
                <a:ea typeface="맑은 고딕" pitchFamily="50" charset="-127"/>
              </a:rPr>
              <a:t>topicPubAccelZ</a:t>
            </a:r>
            <a:r>
              <a:rPr lang="en-US" altLang="ko-KR" sz="1200" b="1" dirty="0">
                <a:solidFill>
                  <a:prstClr val="black"/>
                </a:solidFill>
                <a:latin typeface="맑은 고딕" pitchFamily="50" charset="-127"/>
                <a:ea typeface="맑은 고딕" pitchFamily="50" charset="-127"/>
              </a:rPr>
              <a:t> = "Sensors/</a:t>
            </a:r>
            <a:r>
              <a:rPr lang="en-US" altLang="ko-KR" sz="1200" b="1" dirty="0" err="1">
                <a:solidFill>
                  <a:prstClr val="black"/>
                </a:solidFill>
                <a:latin typeface="맑은 고딕" pitchFamily="50" charset="-127"/>
                <a:ea typeface="맑은 고딕" pitchFamily="50" charset="-127"/>
              </a:rPr>
              <a:t>MyOffice</a:t>
            </a:r>
            <a:r>
              <a:rPr lang="en-US" altLang="ko-KR" sz="1200" b="1" dirty="0">
                <a:solidFill>
                  <a:prstClr val="black"/>
                </a:solidFill>
                <a:latin typeface="맑은 고딕" pitchFamily="50" charset="-127"/>
                <a:ea typeface="맑은 고딕" pitchFamily="50" charset="-127"/>
              </a:rPr>
              <a:t>/Indoor/</a:t>
            </a:r>
            <a:r>
              <a:rPr lang="en-US" altLang="ko-KR" sz="1200" b="1" dirty="0" err="1">
                <a:solidFill>
                  <a:prstClr val="black"/>
                </a:solidFill>
                <a:latin typeface="맑은 고딕" pitchFamily="50" charset="-127"/>
                <a:ea typeface="맑은 고딕" pitchFamily="50" charset="-127"/>
              </a:rPr>
              <a:t>AccelZ</a:t>
            </a:r>
            <a:r>
              <a:rPr lang="en-US" altLang="ko-KR" sz="1200" b="1" dirty="0">
                <a:solidFill>
                  <a:prstClr val="black"/>
                </a:solidFill>
                <a:latin typeface="맑은 고딕" pitchFamily="50" charset="-127"/>
                <a:ea typeface="맑은 고딕" pitchFamily="50" charset="-127"/>
              </a:rPr>
              <a:t>";</a:t>
            </a:r>
          </a:p>
          <a:p>
            <a:endParaRPr lang="en-US" altLang="ko-KR" sz="1200" b="1" dirty="0">
              <a:solidFill>
                <a:prstClr val="black"/>
              </a:solidFill>
              <a:latin typeface="맑은 고딕" pitchFamily="50" charset="-127"/>
              <a:ea typeface="맑은 고딕" pitchFamily="50" charset="-127"/>
            </a:endParaRPr>
          </a:p>
        </p:txBody>
      </p:sp>
      <p:sp>
        <p:nvSpPr>
          <p:cNvPr id="8" name="모서리가 둥근 직사각형 6">
            <a:extLst>
              <a:ext uri="{FF2B5EF4-FFF2-40B4-BE49-F238E27FC236}">
                <a16:creationId xmlns:a16="http://schemas.microsoft.com/office/drawing/2014/main" id="{CA582D6C-E680-49EF-91D9-573C6C6D4768}"/>
              </a:ext>
            </a:extLst>
          </p:cNvPr>
          <p:cNvSpPr/>
          <p:nvPr/>
        </p:nvSpPr>
        <p:spPr bwMode="auto">
          <a:xfrm>
            <a:off x="5551437" y="1007839"/>
            <a:ext cx="5394175" cy="4968552"/>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200" b="1" dirty="0">
                <a:solidFill>
                  <a:prstClr val="black"/>
                </a:solidFill>
                <a:latin typeface="맑은 고딕" pitchFamily="50" charset="-127"/>
                <a:ea typeface="맑은 고딕" pitchFamily="50" charset="-127"/>
              </a:rPr>
              <a:t>char* server = "192.168.1.12"; //MQTT broker IP address</a:t>
            </a:r>
          </a:p>
          <a:p>
            <a:r>
              <a:rPr lang="en-US" altLang="ko-KR" sz="1200" b="1" dirty="0">
                <a:solidFill>
                  <a:prstClr val="black"/>
                </a:solidFill>
                <a:latin typeface="맑은 고딕" pitchFamily="50" charset="-127"/>
                <a:ea typeface="맑은 고딕" pitchFamily="50" charset="-127"/>
              </a:rPr>
              <a:t>char </a:t>
            </a:r>
            <a:r>
              <a:rPr lang="en-US" altLang="ko-KR" sz="1200" b="1" dirty="0" err="1">
                <a:solidFill>
                  <a:prstClr val="black"/>
                </a:solidFill>
                <a:latin typeface="맑은 고딕" pitchFamily="50" charset="-127"/>
                <a:ea typeface="맑은 고딕" pitchFamily="50" charset="-127"/>
              </a:rPr>
              <a:t>messageBuf</a:t>
            </a:r>
            <a:r>
              <a:rPr lang="en-US" altLang="ko-KR" sz="1200" b="1" dirty="0">
                <a:solidFill>
                  <a:prstClr val="black"/>
                </a:solidFill>
                <a:latin typeface="맑은 고딕" pitchFamily="50" charset="-127"/>
                <a:ea typeface="맑은 고딕" pitchFamily="50" charset="-127"/>
              </a:rPr>
              <a:t>[100];</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callback(char* topic, byte* payload, unsigned int length) {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("Message arrived!\</a:t>
            </a:r>
            <a:r>
              <a:rPr lang="en-US" altLang="ko-KR" sz="1200" b="1" dirty="0" err="1">
                <a:solidFill>
                  <a:prstClr val="black"/>
                </a:solidFill>
                <a:latin typeface="맑은 고딕" pitchFamily="50" charset="-127"/>
                <a:ea typeface="맑은 고딕" pitchFamily="50" charset="-127"/>
              </a:rPr>
              <a:t>nTtopic</a:t>
            </a:r>
            <a:r>
              <a:rPr lang="en-US" altLang="ko-KR" sz="1200" b="1" dirty="0">
                <a:solidFill>
                  <a:prstClr val="black"/>
                </a:solidFill>
                <a:latin typeface="맑은 고딕" pitchFamily="50" charset="-127"/>
                <a:ea typeface="맑은 고딕" pitchFamily="50" charset="-127"/>
              </a:rPr>
              <a:t>: " + String(topic));</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("Length: "+ String(length, DEC));</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strncpy</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messageBuf</a:t>
            </a:r>
            <a:r>
              <a:rPr lang="en-US" altLang="ko-KR" sz="1200" b="1" dirty="0">
                <a:solidFill>
                  <a:prstClr val="black"/>
                </a:solidFill>
                <a:latin typeface="맑은 고딕" pitchFamily="50" charset="-127"/>
                <a:ea typeface="맑은 고딕" pitchFamily="50" charset="-127"/>
              </a:rPr>
              <a:t>, (char*)payload, length);</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messageBuf</a:t>
            </a:r>
            <a:r>
              <a:rPr lang="en-US" altLang="ko-KR" sz="1200" b="1" dirty="0">
                <a:solidFill>
                  <a:prstClr val="black"/>
                </a:solidFill>
                <a:latin typeface="맑은 고딕" pitchFamily="50" charset="-127"/>
                <a:ea typeface="맑은 고딕" pitchFamily="50" charset="-127"/>
              </a:rPr>
              <a:t>[length] = '\0';</a:t>
            </a:r>
          </a:p>
          <a:p>
            <a:r>
              <a:rPr lang="en-US" altLang="ko-KR" sz="1200" b="1" dirty="0">
                <a:solidFill>
                  <a:prstClr val="black"/>
                </a:solidFill>
                <a:latin typeface="맑은 고딕" pitchFamily="50" charset="-127"/>
                <a:ea typeface="맑은 고딕" pitchFamily="50" charset="-127"/>
              </a:rPr>
              <a:t>  String </a:t>
            </a:r>
            <a:r>
              <a:rPr lang="en-US" altLang="ko-KR" sz="1200" b="1" dirty="0" err="1">
                <a:solidFill>
                  <a:prstClr val="black"/>
                </a:solidFill>
                <a:latin typeface="맑은 고딕" pitchFamily="50" charset="-127"/>
                <a:ea typeface="맑은 고딕" pitchFamily="50" charset="-127"/>
              </a:rPr>
              <a:t>ledState</a:t>
            </a:r>
            <a:r>
              <a:rPr lang="en-US" altLang="ko-KR" sz="1200" b="1" dirty="0">
                <a:solidFill>
                  <a:prstClr val="black"/>
                </a:solidFill>
                <a:latin typeface="맑은 고딕" pitchFamily="50" charset="-127"/>
                <a:ea typeface="맑은 고딕" pitchFamily="50" charset="-127"/>
              </a:rPr>
              <a:t> = String(</a:t>
            </a:r>
            <a:r>
              <a:rPr lang="en-US" altLang="ko-KR" sz="1200" b="1" dirty="0" err="1">
                <a:solidFill>
                  <a:prstClr val="black"/>
                </a:solidFill>
                <a:latin typeface="맑은 고딕" pitchFamily="50" charset="-127"/>
                <a:ea typeface="맑은 고딕" pitchFamily="50" charset="-127"/>
              </a:rPr>
              <a:t>messageBuf</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("Payload: "+ </a:t>
            </a:r>
            <a:r>
              <a:rPr lang="en-US" altLang="ko-KR" sz="1200" b="1" dirty="0" err="1">
                <a:solidFill>
                  <a:prstClr val="black"/>
                </a:solidFill>
                <a:latin typeface="맑은 고딕" pitchFamily="50" charset="-127"/>
                <a:ea typeface="맑은 고딕" pitchFamily="50" charset="-127"/>
              </a:rPr>
              <a:t>ledState</a:t>
            </a:r>
            <a:r>
              <a:rPr lang="en-US" altLang="ko-KR" sz="1200" b="1" dirty="0">
                <a:solidFill>
                  <a:prstClr val="black"/>
                </a:solidFill>
                <a:latin typeface="맑은 고딕" pitchFamily="50" charset="-127"/>
                <a:ea typeface="맑은 고딕" pitchFamily="50" charset="-127"/>
              </a:rPr>
              <a:t> + "\n\n");</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if( </a:t>
            </a:r>
            <a:r>
              <a:rPr lang="en-US" altLang="ko-KR" sz="1200" b="1" dirty="0" err="1">
                <a:solidFill>
                  <a:prstClr val="black"/>
                </a:solidFill>
                <a:latin typeface="맑은 고딕" pitchFamily="50" charset="-127"/>
                <a:ea typeface="맑은 고딕" pitchFamily="50" charset="-127"/>
              </a:rPr>
              <a:t>ledState</a:t>
            </a:r>
            <a:r>
              <a:rPr lang="en-US" altLang="ko-KR" sz="1200" b="1" dirty="0">
                <a:solidFill>
                  <a:prstClr val="black"/>
                </a:solidFill>
                <a:latin typeface="맑은 고딕" pitchFamily="50" charset="-127"/>
                <a:ea typeface="맑은 고딕" pitchFamily="50" charset="-127"/>
              </a:rPr>
              <a:t> == "1"  ){      </a:t>
            </a:r>
            <a:r>
              <a:rPr lang="en-US" altLang="ko-KR" sz="1200" b="1" dirty="0" err="1">
                <a:solidFill>
                  <a:prstClr val="black"/>
                </a:solidFill>
                <a:latin typeface="맑은 고딕" pitchFamily="50" charset="-127"/>
                <a:ea typeface="맑은 고딕" pitchFamily="50" charset="-127"/>
              </a:rPr>
              <a:t>digitalWrite</a:t>
            </a:r>
            <a:r>
              <a:rPr lang="en-US" altLang="ko-KR" sz="1200" b="1" dirty="0">
                <a:solidFill>
                  <a:prstClr val="black"/>
                </a:solidFill>
                <a:latin typeface="맑은 고딕" pitchFamily="50" charset="-127"/>
                <a:ea typeface="맑은 고딕" pitchFamily="50" charset="-127"/>
              </a:rPr>
              <a:t>(USER_LED, LOW);</a:t>
            </a:r>
          </a:p>
          <a:p>
            <a:r>
              <a:rPr lang="en-US" altLang="ko-KR" sz="1200" b="1" dirty="0">
                <a:solidFill>
                  <a:prstClr val="black"/>
                </a:solidFill>
                <a:latin typeface="맑은 고딕" pitchFamily="50" charset="-127"/>
                <a:ea typeface="맑은 고딕" pitchFamily="50" charset="-127"/>
              </a:rPr>
              <a:t>  } else if (</a:t>
            </a:r>
            <a:r>
              <a:rPr lang="en-US" altLang="ko-KR" sz="1200" b="1" dirty="0" err="1">
                <a:solidFill>
                  <a:prstClr val="black"/>
                </a:solidFill>
                <a:latin typeface="맑은 고딕" pitchFamily="50" charset="-127"/>
                <a:ea typeface="맑은 고딕" pitchFamily="50" charset="-127"/>
              </a:rPr>
              <a:t>ledState</a:t>
            </a:r>
            <a:r>
              <a:rPr lang="en-US" altLang="ko-KR" sz="1200" b="1" dirty="0">
                <a:solidFill>
                  <a:prstClr val="black"/>
                </a:solidFill>
                <a:latin typeface="맑은 고딕" pitchFamily="50" charset="-127"/>
                <a:ea typeface="맑은 고딕" pitchFamily="50" charset="-127"/>
              </a:rPr>
              <a:t>=="0") { </a:t>
            </a:r>
            <a:r>
              <a:rPr lang="en-US" altLang="ko-KR" sz="1200" b="1" dirty="0" err="1">
                <a:solidFill>
                  <a:prstClr val="black"/>
                </a:solidFill>
                <a:latin typeface="맑은 고딕" pitchFamily="50" charset="-127"/>
                <a:ea typeface="맑은 고딕" pitchFamily="50" charset="-127"/>
              </a:rPr>
              <a:t>digitalWrite</a:t>
            </a:r>
            <a:r>
              <a:rPr lang="en-US" altLang="ko-KR" sz="1200" b="1" dirty="0">
                <a:solidFill>
                  <a:prstClr val="black"/>
                </a:solidFill>
                <a:latin typeface="맑은 고딕" pitchFamily="50" charset="-127"/>
                <a:ea typeface="맑은 고딕" pitchFamily="50" charset="-127"/>
              </a:rPr>
              <a:t>(USER_LED, HIGH);</a:t>
            </a:r>
          </a:p>
          <a:p>
            <a:r>
              <a:rPr lang="en-US" altLang="ko-KR" sz="1200" b="1" dirty="0">
                <a:solidFill>
                  <a:prstClr val="black"/>
                </a:solidFill>
                <a:latin typeface="맑은 고딕" pitchFamily="50" charset="-127"/>
                <a:ea typeface="맑은 고딕" pitchFamily="50" charset="-127"/>
              </a:rPr>
              <a:t>  } else {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("Wrong Message"); }</a:t>
            </a:r>
          </a:p>
          <a:p>
            <a:r>
              <a:rPr lang="en-US" altLang="ko-KR" sz="1200" b="1" dirty="0">
                <a:solidFill>
                  <a:prstClr val="black"/>
                </a:solidFill>
                <a:latin typeface="맑은 고딕" pitchFamily="50" charset="-127"/>
                <a:ea typeface="맑은 고딕" pitchFamily="50" charset="-127"/>
              </a:rPr>
              <a:t>}</a:t>
            </a:r>
          </a:p>
        </p:txBody>
      </p:sp>
    </p:spTree>
    <p:extLst>
      <p:ext uri="{BB962C8B-B14F-4D97-AF65-F5344CB8AC3E}">
        <p14:creationId xmlns:p14="http://schemas.microsoft.com/office/powerpoint/2010/main" val="38138577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Project</a:t>
            </a:r>
            <a:r>
              <a:rPr lang="ko-KR" altLang="en-US" dirty="0"/>
              <a:t> </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223</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ko-KR" altLang="en-US" dirty="0"/>
              <a:t>확인</a:t>
            </a:r>
            <a:endParaRPr lang="en-US" altLang="ko-KR" dirty="0"/>
          </a:p>
          <a:p>
            <a:pPr lvl="1"/>
            <a:endParaRPr lang="en-US" altLang="ko-KR" dirty="0"/>
          </a:p>
          <a:p>
            <a:pPr lvl="1"/>
            <a:endParaRPr lang="en-US" altLang="ko-KR" dirty="0"/>
          </a:p>
          <a:p>
            <a:pPr lvl="2"/>
            <a:endParaRPr lang="en-US" altLang="ko-KR" dirty="0"/>
          </a:p>
        </p:txBody>
      </p:sp>
      <p:sp>
        <p:nvSpPr>
          <p:cNvPr id="7" name="모서리가 둥근 직사각형 6">
            <a:extLst>
              <a:ext uri="{FF2B5EF4-FFF2-40B4-BE49-F238E27FC236}">
                <a16:creationId xmlns:a16="http://schemas.microsoft.com/office/drawing/2014/main" id="{26A8E8B9-2C5E-416A-893A-820DE10FDD3A}"/>
              </a:ext>
            </a:extLst>
          </p:cNvPr>
          <p:cNvSpPr/>
          <p:nvPr/>
        </p:nvSpPr>
        <p:spPr bwMode="auto">
          <a:xfrm>
            <a:off x="720477" y="935831"/>
            <a:ext cx="4536504" cy="504056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200" b="1" dirty="0" err="1">
                <a:solidFill>
                  <a:prstClr val="black"/>
                </a:solidFill>
                <a:latin typeface="맑은 고딕" pitchFamily="50" charset="-127"/>
                <a:ea typeface="맑은 고딕" pitchFamily="50" charset="-127"/>
              </a:rPr>
              <a:t>WiFiClient</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wifiClient</a:t>
            </a:r>
            <a:r>
              <a:rPr lang="en-US" altLang="ko-KR" sz="1200" b="1" dirty="0">
                <a:solidFill>
                  <a:prstClr val="black"/>
                </a:solidFill>
                <a:latin typeface="맑은 고딕" pitchFamily="50" charset="-127"/>
                <a:ea typeface="맑은 고딕" pitchFamily="50" charset="-127"/>
              </a:rPr>
              <a:t>; </a:t>
            </a:r>
          </a:p>
          <a:p>
            <a:r>
              <a:rPr lang="en-US" altLang="ko-KR" sz="1200" b="1" dirty="0" err="1">
                <a:solidFill>
                  <a:prstClr val="black"/>
                </a:solidFill>
                <a:latin typeface="맑은 고딕" pitchFamily="50" charset="-127"/>
                <a:ea typeface="맑은 고딕" pitchFamily="50" charset="-127"/>
              </a:rPr>
              <a:t>PubSubClient</a:t>
            </a:r>
            <a:r>
              <a:rPr lang="en-US" altLang="ko-KR" sz="1200" b="1" dirty="0">
                <a:solidFill>
                  <a:prstClr val="black"/>
                </a:solidFill>
                <a:latin typeface="맑은 고딕" pitchFamily="50" charset="-127"/>
                <a:ea typeface="맑은 고딕" pitchFamily="50" charset="-127"/>
              </a:rPr>
              <a:t> client(server, 1883, callback, </a:t>
            </a:r>
            <a:r>
              <a:rPr lang="en-US" altLang="ko-KR" sz="1200" b="1" dirty="0" err="1">
                <a:solidFill>
                  <a:prstClr val="black"/>
                </a:solidFill>
                <a:latin typeface="맑은 고딕" pitchFamily="50" charset="-127"/>
                <a:ea typeface="맑은 고딕" pitchFamily="50" charset="-127"/>
              </a:rPr>
              <a:t>wifiClient</a:t>
            </a:r>
            <a:r>
              <a:rPr lang="en-US" altLang="ko-KR" sz="1200" b="1" dirty="0">
                <a:solidFill>
                  <a:prstClr val="black"/>
                </a:solidFill>
                <a:latin typeface="맑은 고딕" pitchFamily="50" charset="-127"/>
                <a:ea typeface="맑은 고딕" pitchFamily="50" charset="-127"/>
              </a:rPr>
              <a:t>);</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a:t>
            </a:r>
            <a:r>
              <a:rPr lang="en-US" altLang="ko-KR" sz="1200" b="1" dirty="0" err="1">
                <a:solidFill>
                  <a:prstClr val="black"/>
                </a:solidFill>
                <a:latin typeface="맑은 고딕" pitchFamily="50" charset="-127"/>
                <a:ea typeface="맑은 고딕" pitchFamily="50" charset="-127"/>
              </a:rPr>
              <a:t>pubLux</a:t>
            </a:r>
            <a:r>
              <a:rPr lang="en-US" altLang="ko-KR" sz="1200" b="1" dirty="0">
                <a:solidFill>
                  <a:prstClr val="black"/>
                </a:solidFill>
                <a:latin typeface="맑은 고딕" pitchFamily="50" charset="-127"/>
                <a:ea typeface="맑은 고딕" pitchFamily="50" charset="-127"/>
              </a:rPr>
              <a:t>(void) {</a:t>
            </a:r>
          </a:p>
          <a:p>
            <a:r>
              <a:rPr lang="en-US" altLang="ko-KR" sz="1200" b="1" dirty="0">
                <a:solidFill>
                  <a:prstClr val="black"/>
                </a:solidFill>
                <a:latin typeface="맑은 고딕" pitchFamily="50" charset="-127"/>
                <a:ea typeface="맑은 고딕" pitchFamily="50" charset="-127"/>
              </a:rPr>
              <a:t>  char </a:t>
            </a:r>
            <a:r>
              <a:rPr lang="en-US" altLang="ko-KR" sz="1200" b="1" dirty="0" err="1">
                <a:solidFill>
                  <a:prstClr val="black"/>
                </a:solidFill>
                <a:latin typeface="맑은 고딕" pitchFamily="50" charset="-127"/>
                <a:ea typeface="맑은 고딕" pitchFamily="50" charset="-127"/>
              </a:rPr>
              <a:t>buf</a:t>
            </a:r>
            <a:r>
              <a:rPr lang="en-US" altLang="ko-KR" sz="1200" b="1" dirty="0">
                <a:solidFill>
                  <a:prstClr val="black"/>
                </a:solidFill>
                <a:latin typeface="맑은 고딕" pitchFamily="50" charset="-127"/>
                <a:ea typeface="맑은 고딕" pitchFamily="50" charset="-127"/>
              </a:rPr>
              <a:t>[20];</a:t>
            </a:r>
          </a:p>
          <a:p>
            <a:r>
              <a:rPr lang="en-US" altLang="ko-KR" sz="1200" b="1" dirty="0">
                <a:solidFill>
                  <a:prstClr val="black"/>
                </a:solidFill>
                <a:latin typeface="맑은 고딕" pitchFamily="50" charset="-127"/>
                <a:ea typeface="맑은 고딕" pitchFamily="50" charset="-127"/>
              </a:rPr>
              <a:t>  String </a:t>
            </a:r>
            <a:r>
              <a:rPr lang="en-US" altLang="ko-KR" sz="1200" b="1" dirty="0" err="1">
                <a:solidFill>
                  <a:prstClr val="black"/>
                </a:solidFill>
                <a:latin typeface="맑은 고딕" pitchFamily="50" charset="-127"/>
                <a:ea typeface="맑은 고딕" pitchFamily="50" charset="-127"/>
              </a:rPr>
              <a:t>strLuxValue</a:t>
            </a:r>
            <a:r>
              <a:rPr lang="en-US" altLang="ko-KR" sz="1200" b="1" dirty="0">
                <a:solidFill>
                  <a:prstClr val="black"/>
                </a:solidFill>
                <a:latin typeface="맑은 고딕" pitchFamily="50" charset="-127"/>
                <a:ea typeface="맑은 고딕" pitchFamily="50" charset="-127"/>
              </a:rPr>
              <a:t> = String( </a:t>
            </a:r>
            <a:r>
              <a:rPr lang="en-US" altLang="ko-KR" sz="1200" b="1" dirty="0" err="1">
                <a:solidFill>
                  <a:prstClr val="black"/>
                </a:solidFill>
                <a:latin typeface="맑은 고딕" pitchFamily="50" charset="-127"/>
                <a:ea typeface="맑은 고딕" pitchFamily="50" charset="-127"/>
              </a:rPr>
              <a:t>lightMeter.readLightLevel</a:t>
            </a:r>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strLuxValue.toCharArray</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buf</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strLuxValue.length</a:t>
            </a:r>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client.publish</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topicPubLux</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buf</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(String(</a:t>
            </a:r>
            <a:r>
              <a:rPr lang="en-US" altLang="ko-KR" sz="1200" b="1" dirty="0" err="1">
                <a:solidFill>
                  <a:prstClr val="black"/>
                </a:solidFill>
                <a:latin typeface="맑은 고딕" pitchFamily="50" charset="-127"/>
                <a:ea typeface="맑은 고딕" pitchFamily="50" charset="-127"/>
              </a:rPr>
              <a:t>topicPubLux</a:t>
            </a:r>
            <a:r>
              <a:rPr lang="en-US" altLang="ko-KR" sz="1200" b="1" dirty="0">
                <a:solidFill>
                  <a:prstClr val="black"/>
                </a:solidFill>
                <a:latin typeface="맑은 고딕" pitchFamily="50" charset="-127"/>
                <a:ea typeface="맑은 고딕" pitchFamily="50" charset="-127"/>
              </a:rPr>
              <a:t>) + " : " + </a:t>
            </a:r>
            <a:r>
              <a:rPr lang="en-US" altLang="ko-KR" sz="1200" b="1" dirty="0" err="1">
                <a:solidFill>
                  <a:prstClr val="black"/>
                </a:solidFill>
                <a:latin typeface="맑은 고딕" pitchFamily="50" charset="-127"/>
                <a:ea typeface="맑은 고딕" pitchFamily="50" charset="-127"/>
              </a:rPr>
              <a:t>buf</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a:t>
            </a:r>
            <a:r>
              <a:rPr lang="en-US" altLang="ko-KR" sz="1200" b="1" dirty="0" err="1">
                <a:solidFill>
                  <a:prstClr val="black"/>
                </a:solidFill>
                <a:latin typeface="맑은 고딕" pitchFamily="50" charset="-127"/>
                <a:ea typeface="맑은 고딕" pitchFamily="50" charset="-127"/>
              </a:rPr>
              <a:t>pubAccel</a:t>
            </a:r>
            <a:r>
              <a:rPr lang="en-US" altLang="ko-KR" sz="1200" b="1" dirty="0">
                <a:solidFill>
                  <a:prstClr val="black"/>
                </a:solidFill>
                <a:latin typeface="맑은 고딕" pitchFamily="50" charset="-127"/>
                <a:ea typeface="맑은 고딕" pitchFamily="50" charset="-127"/>
              </a:rPr>
              <a:t>(void) {</a:t>
            </a:r>
          </a:p>
          <a:p>
            <a:r>
              <a:rPr lang="en-US" altLang="ko-KR" sz="1200" b="1" dirty="0">
                <a:solidFill>
                  <a:prstClr val="black"/>
                </a:solidFill>
                <a:latin typeface="맑은 고딕" pitchFamily="50" charset="-127"/>
                <a:ea typeface="맑은 고딕" pitchFamily="50" charset="-127"/>
              </a:rPr>
              <a:t>  char </a:t>
            </a:r>
            <a:r>
              <a:rPr lang="en-US" altLang="ko-KR" sz="1200" b="1" dirty="0" err="1">
                <a:solidFill>
                  <a:prstClr val="black"/>
                </a:solidFill>
                <a:latin typeface="맑은 고딕" pitchFamily="50" charset="-127"/>
                <a:ea typeface="맑은 고딕" pitchFamily="50" charset="-127"/>
              </a:rPr>
              <a:t>buf</a:t>
            </a:r>
            <a:r>
              <a:rPr lang="en-US" altLang="ko-KR" sz="1200" b="1" dirty="0">
                <a:solidFill>
                  <a:prstClr val="black"/>
                </a:solidFill>
                <a:latin typeface="맑은 고딕" pitchFamily="50" charset="-127"/>
                <a:ea typeface="맑은 고딕" pitchFamily="50" charset="-127"/>
              </a:rPr>
              <a:t>[20];</a:t>
            </a:r>
          </a:p>
          <a:p>
            <a:r>
              <a:rPr lang="en-US" altLang="ko-KR" sz="1200" b="1" dirty="0">
                <a:solidFill>
                  <a:prstClr val="black"/>
                </a:solidFill>
                <a:latin typeface="맑은 고딕" pitchFamily="50" charset="-127"/>
                <a:ea typeface="맑은 고딕" pitchFamily="50" charset="-127"/>
              </a:rPr>
              <a:t>  String </a:t>
            </a:r>
            <a:r>
              <a:rPr lang="en-US" altLang="ko-KR" sz="1200" b="1" dirty="0" err="1">
                <a:solidFill>
                  <a:prstClr val="black"/>
                </a:solidFill>
                <a:latin typeface="맑은 고딕" pitchFamily="50" charset="-127"/>
                <a:ea typeface="맑은 고딕" pitchFamily="50" charset="-127"/>
              </a:rPr>
              <a:t>aX</a:t>
            </a:r>
            <a:r>
              <a:rPr lang="en-US" altLang="ko-KR" sz="1200" b="1" dirty="0">
                <a:solidFill>
                  <a:prstClr val="black"/>
                </a:solidFill>
                <a:latin typeface="맑은 고딕" pitchFamily="50" charset="-127"/>
                <a:ea typeface="맑은 고딕" pitchFamily="50" charset="-127"/>
              </a:rPr>
              <a:t> = String( </a:t>
            </a:r>
            <a:r>
              <a:rPr lang="en-US" altLang="ko-KR" sz="1200" b="1" dirty="0" err="1">
                <a:solidFill>
                  <a:prstClr val="black"/>
                </a:solidFill>
                <a:latin typeface="맑은 고딕" pitchFamily="50" charset="-127"/>
                <a:ea typeface="맑은 고딕" pitchFamily="50" charset="-127"/>
              </a:rPr>
              <a:t>myIMU.readFloatAccelX</a:t>
            </a:r>
            <a:r>
              <a:rPr lang="en-US" altLang="ko-KR" sz="1200" b="1" dirty="0">
                <a:solidFill>
                  <a:prstClr val="black"/>
                </a:solidFill>
                <a:latin typeface="맑은 고딕" pitchFamily="50" charset="-127"/>
                <a:ea typeface="맑은 고딕" pitchFamily="50" charset="-127"/>
              </a:rPr>
              <a:t>(),3);</a:t>
            </a:r>
          </a:p>
          <a:p>
            <a:r>
              <a:rPr lang="en-US" altLang="ko-KR" sz="1200" b="1" dirty="0">
                <a:solidFill>
                  <a:prstClr val="black"/>
                </a:solidFill>
                <a:latin typeface="맑은 고딕" pitchFamily="50" charset="-127"/>
                <a:ea typeface="맑은 고딕" pitchFamily="50" charset="-127"/>
              </a:rPr>
              <a:t>  String </a:t>
            </a:r>
            <a:r>
              <a:rPr lang="en-US" altLang="ko-KR" sz="1200" b="1" dirty="0" err="1">
                <a:solidFill>
                  <a:prstClr val="black"/>
                </a:solidFill>
                <a:latin typeface="맑은 고딕" pitchFamily="50" charset="-127"/>
                <a:ea typeface="맑은 고딕" pitchFamily="50" charset="-127"/>
              </a:rPr>
              <a:t>aY</a:t>
            </a:r>
            <a:r>
              <a:rPr lang="en-US" altLang="ko-KR" sz="1200" b="1" dirty="0">
                <a:solidFill>
                  <a:prstClr val="black"/>
                </a:solidFill>
                <a:latin typeface="맑은 고딕" pitchFamily="50" charset="-127"/>
                <a:ea typeface="맑은 고딕" pitchFamily="50" charset="-127"/>
              </a:rPr>
              <a:t> = String( </a:t>
            </a:r>
            <a:r>
              <a:rPr lang="en-US" altLang="ko-KR" sz="1200" b="1" dirty="0" err="1">
                <a:solidFill>
                  <a:prstClr val="black"/>
                </a:solidFill>
                <a:latin typeface="맑은 고딕" pitchFamily="50" charset="-127"/>
                <a:ea typeface="맑은 고딕" pitchFamily="50" charset="-127"/>
              </a:rPr>
              <a:t>myIMU.readFloatAccelY</a:t>
            </a:r>
            <a:r>
              <a:rPr lang="en-US" altLang="ko-KR" sz="1200" b="1" dirty="0">
                <a:solidFill>
                  <a:prstClr val="black"/>
                </a:solidFill>
                <a:latin typeface="맑은 고딕" pitchFamily="50" charset="-127"/>
                <a:ea typeface="맑은 고딕" pitchFamily="50" charset="-127"/>
              </a:rPr>
              <a:t>(),3);</a:t>
            </a:r>
          </a:p>
          <a:p>
            <a:r>
              <a:rPr lang="en-US" altLang="ko-KR" sz="1200" b="1" dirty="0">
                <a:solidFill>
                  <a:prstClr val="black"/>
                </a:solidFill>
                <a:latin typeface="맑은 고딕" pitchFamily="50" charset="-127"/>
                <a:ea typeface="맑은 고딕" pitchFamily="50" charset="-127"/>
              </a:rPr>
              <a:t>  String </a:t>
            </a:r>
            <a:r>
              <a:rPr lang="en-US" altLang="ko-KR" sz="1200" b="1" dirty="0" err="1">
                <a:solidFill>
                  <a:prstClr val="black"/>
                </a:solidFill>
                <a:latin typeface="맑은 고딕" pitchFamily="50" charset="-127"/>
                <a:ea typeface="맑은 고딕" pitchFamily="50" charset="-127"/>
              </a:rPr>
              <a:t>aZ</a:t>
            </a:r>
            <a:r>
              <a:rPr lang="en-US" altLang="ko-KR" sz="1200" b="1" dirty="0">
                <a:solidFill>
                  <a:prstClr val="black"/>
                </a:solidFill>
                <a:latin typeface="맑은 고딕" pitchFamily="50" charset="-127"/>
                <a:ea typeface="맑은 고딕" pitchFamily="50" charset="-127"/>
              </a:rPr>
              <a:t> = String( </a:t>
            </a:r>
            <a:r>
              <a:rPr lang="en-US" altLang="ko-KR" sz="1200" b="1" dirty="0" err="1">
                <a:solidFill>
                  <a:prstClr val="black"/>
                </a:solidFill>
                <a:latin typeface="맑은 고딕" pitchFamily="50" charset="-127"/>
                <a:ea typeface="맑은 고딕" pitchFamily="50" charset="-127"/>
              </a:rPr>
              <a:t>myIMU.readFloatAccelZ</a:t>
            </a:r>
            <a:r>
              <a:rPr lang="en-US" altLang="ko-KR" sz="1200" b="1" dirty="0">
                <a:solidFill>
                  <a:prstClr val="black"/>
                </a:solidFill>
                <a:latin typeface="맑은 고딕" pitchFamily="50" charset="-127"/>
                <a:ea typeface="맑은 고딕" pitchFamily="50" charset="-127"/>
              </a:rPr>
              <a:t>(),3);</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aX.toCharArray</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buf</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aX.length</a:t>
            </a:r>
            <a:r>
              <a:rPr lang="en-US" altLang="ko-KR" sz="1200" b="1" dirty="0">
                <a:solidFill>
                  <a:prstClr val="black"/>
                </a:solidFill>
                <a:latin typeface="맑은 고딕" pitchFamily="50" charset="-127"/>
                <a:ea typeface="맑은 고딕" pitchFamily="50" charset="-127"/>
              </a:rPr>
              <a:t>() +1 );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client.publish</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topicPubAccelX</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buf</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aY.toCharArray</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buf</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aY.length</a:t>
            </a:r>
            <a:r>
              <a:rPr lang="en-US" altLang="ko-KR" sz="1200" b="1" dirty="0">
                <a:solidFill>
                  <a:prstClr val="black"/>
                </a:solidFill>
                <a:latin typeface="맑은 고딕" pitchFamily="50" charset="-127"/>
                <a:ea typeface="맑은 고딕" pitchFamily="50" charset="-127"/>
              </a:rPr>
              <a:t>() +1 );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client.publish</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topicPubAccelY</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buf</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aZ.toCharArray</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buf</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aZ.length</a:t>
            </a:r>
            <a:r>
              <a:rPr lang="en-US" altLang="ko-KR" sz="1200" b="1" dirty="0">
                <a:solidFill>
                  <a:prstClr val="black"/>
                </a:solidFill>
                <a:latin typeface="맑은 고딕" pitchFamily="50" charset="-127"/>
                <a:ea typeface="맑은 고딕" pitchFamily="50" charset="-127"/>
              </a:rPr>
              <a:t>() +1 );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client.publish</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topicPubAccelZ</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buf</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a:t>
            </a:r>
          </a:p>
        </p:txBody>
      </p:sp>
      <p:sp>
        <p:nvSpPr>
          <p:cNvPr id="8" name="모서리가 둥근 직사각형 6">
            <a:extLst>
              <a:ext uri="{FF2B5EF4-FFF2-40B4-BE49-F238E27FC236}">
                <a16:creationId xmlns:a16="http://schemas.microsoft.com/office/drawing/2014/main" id="{CA582D6C-E680-49EF-91D9-573C6C6D4768}"/>
              </a:ext>
            </a:extLst>
          </p:cNvPr>
          <p:cNvSpPr/>
          <p:nvPr/>
        </p:nvSpPr>
        <p:spPr bwMode="auto">
          <a:xfrm>
            <a:off x="5551437" y="935831"/>
            <a:ext cx="5394175" cy="504056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200" b="1" dirty="0">
                <a:solidFill>
                  <a:prstClr val="black"/>
                </a:solidFill>
                <a:latin typeface="맑은 고딕" pitchFamily="50" charset="-127"/>
                <a:ea typeface="맑은 고딕" pitchFamily="50" charset="-127"/>
              </a:rPr>
              <a:t>void setup()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pinMode</a:t>
            </a:r>
            <a:r>
              <a:rPr lang="en-US" altLang="ko-KR" sz="1200" b="1" dirty="0">
                <a:solidFill>
                  <a:prstClr val="black"/>
                </a:solidFill>
                <a:latin typeface="맑은 고딕" pitchFamily="50" charset="-127"/>
                <a:ea typeface="맑은 고딕" pitchFamily="50" charset="-127"/>
              </a:rPr>
              <a:t>(USER_LED, OUTPUT);</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Serial.begin</a:t>
            </a:r>
            <a:r>
              <a:rPr lang="en-US" altLang="ko-KR" sz="1200" b="1" dirty="0">
                <a:solidFill>
                  <a:prstClr val="black"/>
                </a:solidFill>
                <a:latin typeface="맑은 고딕" pitchFamily="50" charset="-127"/>
                <a:ea typeface="맑은 고딕" pitchFamily="50" charset="-127"/>
              </a:rPr>
              <a:t>(9600);</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Wire.begin</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lightMeter.begin</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myIMU.begin</a:t>
            </a:r>
            <a:r>
              <a:rPr lang="en-US" altLang="ko-KR" sz="1200" b="1" dirty="0">
                <a:solidFill>
                  <a:prstClr val="black"/>
                </a:solidFill>
                <a:latin typeface="맑은 고딕" pitchFamily="50" charset="-127"/>
                <a:ea typeface="맑은 고딕" pitchFamily="50" charset="-127"/>
              </a:rPr>
              <a:t>();</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WiFi.begin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ssid</a:t>
            </a:r>
            <a:r>
              <a:rPr lang="en-US" altLang="ko-KR" sz="1200" b="1" dirty="0">
                <a:solidFill>
                  <a:prstClr val="black"/>
                </a:solidFill>
                <a:latin typeface="맑은 고딕" pitchFamily="50" charset="-127"/>
                <a:ea typeface="맑은 고딕" pitchFamily="50" charset="-127"/>
              </a:rPr>
              <a:t>, password);</a:t>
            </a:r>
          </a:p>
          <a:p>
            <a:r>
              <a:rPr lang="en-US" altLang="ko-KR" sz="1200" b="1" dirty="0">
                <a:solidFill>
                  <a:prstClr val="black"/>
                </a:solidFill>
                <a:latin typeface="맑은 고딕" pitchFamily="50" charset="-127"/>
                <a:ea typeface="맑은 고딕" pitchFamily="50" charset="-127"/>
              </a:rPr>
              <a:t>  while (</a:t>
            </a:r>
            <a:r>
              <a:rPr lang="en-US" altLang="ko-KR" sz="1200" b="1" dirty="0" err="1">
                <a:solidFill>
                  <a:prstClr val="black"/>
                </a:solidFill>
                <a:latin typeface="맑은 고딕" pitchFamily="50" charset="-127"/>
                <a:ea typeface="맑은 고딕" pitchFamily="50" charset="-127"/>
              </a:rPr>
              <a:t>WiFi.status</a:t>
            </a:r>
            <a:r>
              <a:rPr lang="en-US" altLang="ko-KR" sz="1200" b="1" dirty="0">
                <a:solidFill>
                  <a:prstClr val="black"/>
                </a:solidFill>
                <a:latin typeface="맑은 고딕" pitchFamily="50" charset="-127"/>
                <a:ea typeface="맑은 고딕" pitchFamily="50" charset="-127"/>
              </a:rPr>
              <a:t>() != WL_CONNECTED)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a:t>
            </a:r>
            <a:r>
              <a:rPr lang="en-US" altLang="ko-KR" sz="1200" b="1" dirty="0">
                <a:solidFill>
                  <a:prstClr val="black"/>
                </a:solidFill>
                <a:latin typeface="맑은 고딕" pitchFamily="50" charset="-127"/>
                <a:ea typeface="맑은 고딕" pitchFamily="50" charset="-127"/>
              </a:rPr>
              <a:t>(".");      delay(1000);</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nWiFi</a:t>
            </a:r>
            <a:r>
              <a:rPr lang="en-US" altLang="ko-KR" sz="1200" b="1" dirty="0">
                <a:solidFill>
                  <a:prstClr val="black"/>
                </a:solidFill>
                <a:latin typeface="맑은 고딕" pitchFamily="50" charset="-127"/>
                <a:ea typeface="맑은 고딕" pitchFamily="50" charset="-127"/>
              </a:rPr>
              <a:t> Connected");</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while ( !</a:t>
            </a:r>
            <a:r>
              <a:rPr lang="en-US" altLang="ko-KR" sz="1200" b="1" dirty="0" err="1">
                <a:solidFill>
                  <a:prstClr val="black"/>
                </a:solidFill>
                <a:latin typeface="맑은 고딕" pitchFamily="50" charset="-127"/>
                <a:ea typeface="맑은 고딕" pitchFamily="50" charset="-127"/>
              </a:rPr>
              <a:t>client.connect</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clientId</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userId</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userPw</a:t>
            </a:r>
            <a:r>
              <a:rPr lang="en-US" altLang="ko-KR" sz="1200" b="1" dirty="0">
                <a:solidFill>
                  <a:prstClr val="black"/>
                </a:solidFill>
                <a:latin typeface="맑은 고딕" pitchFamily="50" charset="-127"/>
                <a:ea typeface="맑은 고딕" pitchFamily="50" charset="-127"/>
              </a:rPr>
              <a:t>) ){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a:t>
            </a:r>
            <a:r>
              <a:rPr lang="en-US" altLang="ko-KR" sz="1200" b="1" dirty="0">
                <a:solidFill>
                  <a:prstClr val="black"/>
                </a:solidFill>
                <a:latin typeface="맑은 고딕" pitchFamily="50" charset="-127"/>
                <a:ea typeface="맑은 고딕" pitchFamily="50" charset="-127"/>
              </a:rPr>
              <a:t>("*");     delay(1000);</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nConnected</a:t>
            </a:r>
            <a:r>
              <a:rPr lang="en-US" altLang="ko-KR" sz="1200" b="1" dirty="0">
                <a:solidFill>
                  <a:prstClr val="black"/>
                </a:solidFill>
                <a:latin typeface="맑은 고딕" pitchFamily="50" charset="-127"/>
                <a:ea typeface="맑은 고딕" pitchFamily="50" charset="-127"/>
              </a:rPr>
              <a:t> to broker");</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client.subscribe</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topicSub</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timer1.every(2000, </a:t>
            </a:r>
            <a:r>
              <a:rPr lang="en-US" altLang="ko-KR" sz="1200" b="1" dirty="0" err="1">
                <a:solidFill>
                  <a:prstClr val="black"/>
                </a:solidFill>
                <a:latin typeface="맑은 고딕" pitchFamily="50" charset="-127"/>
                <a:ea typeface="맑은 고딕" pitchFamily="50" charset="-127"/>
              </a:rPr>
              <a:t>pubLux</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timer2.every(40, </a:t>
            </a:r>
            <a:r>
              <a:rPr lang="en-US" altLang="ko-KR" sz="1200" b="1" dirty="0" err="1">
                <a:solidFill>
                  <a:prstClr val="black"/>
                </a:solidFill>
                <a:latin typeface="맑은 고딕" pitchFamily="50" charset="-127"/>
                <a:ea typeface="맑은 고딕" pitchFamily="50" charset="-127"/>
              </a:rPr>
              <a:t>pubAccel</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loop()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client.loop</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timer1.update();</a:t>
            </a:r>
          </a:p>
          <a:p>
            <a:r>
              <a:rPr lang="en-US" altLang="ko-KR" sz="1200" b="1" dirty="0">
                <a:solidFill>
                  <a:prstClr val="black"/>
                </a:solidFill>
                <a:latin typeface="맑은 고딕" pitchFamily="50" charset="-127"/>
                <a:ea typeface="맑은 고딕" pitchFamily="50" charset="-127"/>
              </a:rPr>
              <a:t>  timer2.update();</a:t>
            </a:r>
          </a:p>
          <a:p>
            <a:r>
              <a:rPr lang="en-US" altLang="ko-KR" sz="1200" b="1" dirty="0">
                <a:solidFill>
                  <a:prstClr val="black"/>
                </a:solidFill>
                <a:latin typeface="맑은 고딕" pitchFamily="50" charset="-127"/>
                <a:ea typeface="맑은 고딕" pitchFamily="50" charset="-127"/>
              </a:rPr>
              <a:t>}</a:t>
            </a:r>
          </a:p>
        </p:txBody>
      </p:sp>
    </p:spTree>
    <p:extLst>
      <p:ext uri="{BB962C8B-B14F-4D97-AF65-F5344CB8AC3E}">
        <p14:creationId xmlns:p14="http://schemas.microsoft.com/office/powerpoint/2010/main" val="71799814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Project</a:t>
            </a:r>
            <a:r>
              <a:rPr lang="ko-KR" altLang="en-US" dirty="0"/>
              <a:t> </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224</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ko-KR" altLang="en-US" dirty="0"/>
              <a:t>확인</a:t>
            </a:r>
            <a:endParaRPr lang="en-US" altLang="ko-KR" dirty="0"/>
          </a:p>
          <a:p>
            <a:pPr lvl="1"/>
            <a:endParaRPr lang="en-US" altLang="ko-KR" dirty="0"/>
          </a:p>
          <a:p>
            <a:pPr lvl="1"/>
            <a:endParaRPr lang="en-US" altLang="ko-KR" dirty="0"/>
          </a:p>
          <a:p>
            <a:pPr lvl="2"/>
            <a:endParaRPr lang="en-US" altLang="ko-KR" dirty="0"/>
          </a:p>
        </p:txBody>
      </p:sp>
      <p:sp>
        <p:nvSpPr>
          <p:cNvPr id="7" name="모서리가 둥근 직사각형 6">
            <a:extLst>
              <a:ext uri="{FF2B5EF4-FFF2-40B4-BE49-F238E27FC236}">
                <a16:creationId xmlns:a16="http://schemas.microsoft.com/office/drawing/2014/main" id="{26A8E8B9-2C5E-416A-893A-820DE10FDD3A}"/>
              </a:ext>
            </a:extLst>
          </p:cNvPr>
          <p:cNvSpPr/>
          <p:nvPr/>
        </p:nvSpPr>
        <p:spPr bwMode="auto">
          <a:xfrm>
            <a:off x="720477" y="935831"/>
            <a:ext cx="4536504" cy="504056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200" b="1" dirty="0" err="1">
                <a:solidFill>
                  <a:prstClr val="black"/>
                </a:solidFill>
                <a:latin typeface="맑은 고딕" pitchFamily="50" charset="-127"/>
                <a:ea typeface="맑은 고딕" pitchFamily="50" charset="-127"/>
              </a:rPr>
              <a:t>WiFiClient</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wifiClient</a:t>
            </a:r>
            <a:r>
              <a:rPr lang="en-US" altLang="ko-KR" sz="1200" b="1" dirty="0">
                <a:solidFill>
                  <a:prstClr val="black"/>
                </a:solidFill>
                <a:latin typeface="맑은 고딕" pitchFamily="50" charset="-127"/>
                <a:ea typeface="맑은 고딕" pitchFamily="50" charset="-127"/>
              </a:rPr>
              <a:t>; </a:t>
            </a:r>
          </a:p>
          <a:p>
            <a:r>
              <a:rPr lang="en-US" altLang="ko-KR" sz="1200" b="1" dirty="0" err="1">
                <a:solidFill>
                  <a:prstClr val="black"/>
                </a:solidFill>
                <a:latin typeface="맑은 고딕" pitchFamily="50" charset="-127"/>
                <a:ea typeface="맑은 고딕" pitchFamily="50" charset="-127"/>
              </a:rPr>
              <a:t>PubSubClient</a:t>
            </a:r>
            <a:r>
              <a:rPr lang="en-US" altLang="ko-KR" sz="1200" b="1" dirty="0">
                <a:solidFill>
                  <a:prstClr val="black"/>
                </a:solidFill>
                <a:latin typeface="맑은 고딕" pitchFamily="50" charset="-127"/>
                <a:ea typeface="맑은 고딕" pitchFamily="50" charset="-127"/>
              </a:rPr>
              <a:t> client(server, 1883, callback, </a:t>
            </a:r>
            <a:r>
              <a:rPr lang="en-US" altLang="ko-KR" sz="1200" b="1" dirty="0" err="1">
                <a:solidFill>
                  <a:prstClr val="black"/>
                </a:solidFill>
                <a:latin typeface="맑은 고딕" pitchFamily="50" charset="-127"/>
                <a:ea typeface="맑은 고딕" pitchFamily="50" charset="-127"/>
              </a:rPr>
              <a:t>wifiClient</a:t>
            </a:r>
            <a:r>
              <a:rPr lang="en-US" altLang="ko-KR" sz="1200" b="1" dirty="0">
                <a:solidFill>
                  <a:prstClr val="black"/>
                </a:solidFill>
                <a:latin typeface="맑은 고딕" pitchFamily="50" charset="-127"/>
                <a:ea typeface="맑은 고딕" pitchFamily="50" charset="-127"/>
              </a:rPr>
              <a:t>);</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a:t>
            </a:r>
            <a:r>
              <a:rPr lang="en-US" altLang="ko-KR" sz="1200" b="1" dirty="0" err="1">
                <a:solidFill>
                  <a:prstClr val="black"/>
                </a:solidFill>
                <a:latin typeface="맑은 고딕" pitchFamily="50" charset="-127"/>
                <a:ea typeface="맑은 고딕" pitchFamily="50" charset="-127"/>
              </a:rPr>
              <a:t>pubLux</a:t>
            </a:r>
            <a:r>
              <a:rPr lang="en-US" altLang="ko-KR" sz="1200" b="1" dirty="0">
                <a:solidFill>
                  <a:prstClr val="black"/>
                </a:solidFill>
                <a:latin typeface="맑은 고딕" pitchFamily="50" charset="-127"/>
                <a:ea typeface="맑은 고딕" pitchFamily="50" charset="-127"/>
              </a:rPr>
              <a:t>(void) {</a:t>
            </a:r>
          </a:p>
          <a:p>
            <a:r>
              <a:rPr lang="en-US" altLang="ko-KR" sz="1200" b="1" dirty="0">
                <a:solidFill>
                  <a:prstClr val="black"/>
                </a:solidFill>
                <a:latin typeface="맑은 고딕" pitchFamily="50" charset="-127"/>
                <a:ea typeface="맑은 고딕" pitchFamily="50" charset="-127"/>
              </a:rPr>
              <a:t>  char </a:t>
            </a:r>
            <a:r>
              <a:rPr lang="en-US" altLang="ko-KR" sz="1200" b="1" dirty="0" err="1">
                <a:solidFill>
                  <a:prstClr val="black"/>
                </a:solidFill>
                <a:latin typeface="맑은 고딕" pitchFamily="50" charset="-127"/>
                <a:ea typeface="맑은 고딕" pitchFamily="50" charset="-127"/>
              </a:rPr>
              <a:t>buf</a:t>
            </a:r>
            <a:r>
              <a:rPr lang="en-US" altLang="ko-KR" sz="1200" b="1" dirty="0">
                <a:solidFill>
                  <a:prstClr val="black"/>
                </a:solidFill>
                <a:latin typeface="맑은 고딕" pitchFamily="50" charset="-127"/>
                <a:ea typeface="맑은 고딕" pitchFamily="50" charset="-127"/>
              </a:rPr>
              <a:t>[20];</a:t>
            </a:r>
          </a:p>
          <a:p>
            <a:r>
              <a:rPr lang="en-US" altLang="ko-KR" sz="1200" b="1" dirty="0">
                <a:solidFill>
                  <a:prstClr val="black"/>
                </a:solidFill>
                <a:latin typeface="맑은 고딕" pitchFamily="50" charset="-127"/>
                <a:ea typeface="맑은 고딕" pitchFamily="50" charset="-127"/>
              </a:rPr>
              <a:t>  String </a:t>
            </a:r>
            <a:r>
              <a:rPr lang="en-US" altLang="ko-KR" sz="1200" b="1" dirty="0" err="1">
                <a:solidFill>
                  <a:prstClr val="black"/>
                </a:solidFill>
                <a:latin typeface="맑은 고딕" pitchFamily="50" charset="-127"/>
                <a:ea typeface="맑은 고딕" pitchFamily="50" charset="-127"/>
              </a:rPr>
              <a:t>strLuxValue</a:t>
            </a:r>
            <a:r>
              <a:rPr lang="en-US" altLang="ko-KR" sz="1200" b="1" dirty="0">
                <a:solidFill>
                  <a:prstClr val="black"/>
                </a:solidFill>
                <a:latin typeface="맑은 고딕" pitchFamily="50" charset="-127"/>
                <a:ea typeface="맑은 고딕" pitchFamily="50" charset="-127"/>
              </a:rPr>
              <a:t> = String( </a:t>
            </a:r>
            <a:r>
              <a:rPr lang="en-US" altLang="ko-KR" sz="1200" b="1" dirty="0" err="1">
                <a:solidFill>
                  <a:prstClr val="black"/>
                </a:solidFill>
                <a:latin typeface="맑은 고딕" pitchFamily="50" charset="-127"/>
                <a:ea typeface="맑은 고딕" pitchFamily="50" charset="-127"/>
              </a:rPr>
              <a:t>lightMeter.readLightLevel</a:t>
            </a:r>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strLuxValue.toCharArray</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buf</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strLuxValue.length</a:t>
            </a:r>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client.publish</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topicPubLux</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buf</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(String(</a:t>
            </a:r>
            <a:r>
              <a:rPr lang="en-US" altLang="ko-KR" sz="1200" b="1" dirty="0" err="1">
                <a:solidFill>
                  <a:prstClr val="black"/>
                </a:solidFill>
                <a:latin typeface="맑은 고딕" pitchFamily="50" charset="-127"/>
                <a:ea typeface="맑은 고딕" pitchFamily="50" charset="-127"/>
              </a:rPr>
              <a:t>topicPubLux</a:t>
            </a:r>
            <a:r>
              <a:rPr lang="en-US" altLang="ko-KR" sz="1200" b="1" dirty="0">
                <a:solidFill>
                  <a:prstClr val="black"/>
                </a:solidFill>
                <a:latin typeface="맑은 고딕" pitchFamily="50" charset="-127"/>
                <a:ea typeface="맑은 고딕" pitchFamily="50" charset="-127"/>
              </a:rPr>
              <a:t>) + " : " + </a:t>
            </a:r>
            <a:r>
              <a:rPr lang="en-US" altLang="ko-KR" sz="1200" b="1" dirty="0" err="1">
                <a:solidFill>
                  <a:prstClr val="black"/>
                </a:solidFill>
                <a:latin typeface="맑은 고딕" pitchFamily="50" charset="-127"/>
                <a:ea typeface="맑은 고딕" pitchFamily="50" charset="-127"/>
              </a:rPr>
              <a:t>buf</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a:t>
            </a:r>
            <a:r>
              <a:rPr lang="en-US" altLang="ko-KR" sz="1200" b="1" dirty="0" err="1">
                <a:solidFill>
                  <a:prstClr val="black"/>
                </a:solidFill>
                <a:latin typeface="맑은 고딕" pitchFamily="50" charset="-127"/>
                <a:ea typeface="맑은 고딕" pitchFamily="50" charset="-127"/>
              </a:rPr>
              <a:t>pubAccel</a:t>
            </a:r>
            <a:r>
              <a:rPr lang="en-US" altLang="ko-KR" sz="1200" b="1" dirty="0">
                <a:solidFill>
                  <a:prstClr val="black"/>
                </a:solidFill>
                <a:latin typeface="맑은 고딕" pitchFamily="50" charset="-127"/>
                <a:ea typeface="맑은 고딕" pitchFamily="50" charset="-127"/>
              </a:rPr>
              <a:t>(void) {</a:t>
            </a:r>
          </a:p>
          <a:p>
            <a:r>
              <a:rPr lang="en-US" altLang="ko-KR" sz="1200" b="1" dirty="0">
                <a:solidFill>
                  <a:prstClr val="black"/>
                </a:solidFill>
                <a:latin typeface="맑은 고딕" pitchFamily="50" charset="-127"/>
                <a:ea typeface="맑은 고딕" pitchFamily="50" charset="-127"/>
              </a:rPr>
              <a:t>  char </a:t>
            </a:r>
            <a:r>
              <a:rPr lang="en-US" altLang="ko-KR" sz="1200" b="1" dirty="0" err="1">
                <a:solidFill>
                  <a:prstClr val="black"/>
                </a:solidFill>
                <a:latin typeface="맑은 고딕" pitchFamily="50" charset="-127"/>
                <a:ea typeface="맑은 고딕" pitchFamily="50" charset="-127"/>
              </a:rPr>
              <a:t>buf</a:t>
            </a:r>
            <a:r>
              <a:rPr lang="en-US" altLang="ko-KR" sz="1200" b="1" dirty="0">
                <a:solidFill>
                  <a:prstClr val="black"/>
                </a:solidFill>
                <a:latin typeface="맑은 고딕" pitchFamily="50" charset="-127"/>
                <a:ea typeface="맑은 고딕" pitchFamily="50" charset="-127"/>
              </a:rPr>
              <a:t>[20];</a:t>
            </a:r>
          </a:p>
          <a:p>
            <a:r>
              <a:rPr lang="en-US" altLang="ko-KR" sz="1200" b="1" dirty="0">
                <a:solidFill>
                  <a:prstClr val="black"/>
                </a:solidFill>
                <a:latin typeface="맑은 고딕" pitchFamily="50" charset="-127"/>
                <a:ea typeface="맑은 고딕" pitchFamily="50" charset="-127"/>
              </a:rPr>
              <a:t>  String </a:t>
            </a:r>
            <a:r>
              <a:rPr lang="en-US" altLang="ko-KR" sz="1200" b="1" dirty="0" err="1">
                <a:solidFill>
                  <a:prstClr val="black"/>
                </a:solidFill>
                <a:latin typeface="맑은 고딕" pitchFamily="50" charset="-127"/>
                <a:ea typeface="맑은 고딕" pitchFamily="50" charset="-127"/>
              </a:rPr>
              <a:t>aX</a:t>
            </a:r>
            <a:r>
              <a:rPr lang="en-US" altLang="ko-KR" sz="1200" b="1" dirty="0">
                <a:solidFill>
                  <a:prstClr val="black"/>
                </a:solidFill>
                <a:latin typeface="맑은 고딕" pitchFamily="50" charset="-127"/>
                <a:ea typeface="맑은 고딕" pitchFamily="50" charset="-127"/>
              </a:rPr>
              <a:t> = String( </a:t>
            </a:r>
            <a:r>
              <a:rPr lang="en-US" altLang="ko-KR" sz="1200" b="1" dirty="0" err="1">
                <a:solidFill>
                  <a:prstClr val="black"/>
                </a:solidFill>
                <a:latin typeface="맑은 고딕" pitchFamily="50" charset="-127"/>
                <a:ea typeface="맑은 고딕" pitchFamily="50" charset="-127"/>
              </a:rPr>
              <a:t>myIMU.readFloatAccelX</a:t>
            </a:r>
            <a:r>
              <a:rPr lang="en-US" altLang="ko-KR" sz="1200" b="1" dirty="0">
                <a:solidFill>
                  <a:prstClr val="black"/>
                </a:solidFill>
                <a:latin typeface="맑은 고딕" pitchFamily="50" charset="-127"/>
                <a:ea typeface="맑은 고딕" pitchFamily="50" charset="-127"/>
              </a:rPr>
              <a:t>(),3);</a:t>
            </a:r>
          </a:p>
          <a:p>
            <a:r>
              <a:rPr lang="en-US" altLang="ko-KR" sz="1200" b="1" dirty="0">
                <a:solidFill>
                  <a:prstClr val="black"/>
                </a:solidFill>
                <a:latin typeface="맑은 고딕" pitchFamily="50" charset="-127"/>
                <a:ea typeface="맑은 고딕" pitchFamily="50" charset="-127"/>
              </a:rPr>
              <a:t>  String </a:t>
            </a:r>
            <a:r>
              <a:rPr lang="en-US" altLang="ko-KR" sz="1200" b="1" dirty="0" err="1">
                <a:solidFill>
                  <a:prstClr val="black"/>
                </a:solidFill>
                <a:latin typeface="맑은 고딕" pitchFamily="50" charset="-127"/>
                <a:ea typeface="맑은 고딕" pitchFamily="50" charset="-127"/>
              </a:rPr>
              <a:t>aY</a:t>
            </a:r>
            <a:r>
              <a:rPr lang="en-US" altLang="ko-KR" sz="1200" b="1" dirty="0">
                <a:solidFill>
                  <a:prstClr val="black"/>
                </a:solidFill>
                <a:latin typeface="맑은 고딕" pitchFamily="50" charset="-127"/>
                <a:ea typeface="맑은 고딕" pitchFamily="50" charset="-127"/>
              </a:rPr>
              <a:t> = String( </a:t>
            </a:r>
            <a:r>
              <a:rPr lang="en-US" altLang="ko-KR" sz="1200" b="1" dirty="0" err="1">
                <a:solidFill>
                  <a:prstClr val="black"/>
                </a:solidFill>
                <a:latin typeface="맑은 고딕" pitchFamily="50" charset="-127"/>
                <a:ea typeface="맑은 고딕" pitchFamily="50" charset="-127"/>
              </a:rPr>
              <a:t>myIMU.readFloatAccelY</a:t>
            </a:r>
            <a:r>
              <a:rPr lang="en-US" altLang="ko-KR" sz="1200" b="1" dirty="0">
                <a:solidFill>
                  <a:prstClr val="black"/>
                </a:solidFill>
                <a:latin typeface="맑은 고딕" pitchFamily="50" charset="-127"/>
                <a:ea typeface="맑은 고딕" pitchFamily="50" charset="-127"/>
              </a:rPr>
              <a:t>(),3);</a:t>
            </a:r>
          </a:p>
          <a:p>
            <a:r>
              <a:rPr lang="en-US" altLang="ko-KR" sz="1200" b="1" dirty="0">
                <a:solidFill>
                  <a:prstClr val="black"/>
                </a:solidFill>
                <a:latin typeface="맑은 고딕" pitchFamily="50" charset="-127"/>
                <a:ea typeface="맑은 고딕" pitchFamily="50" charset="-127"/>
              </a:rPr>
              <a:t>  String </a:t>
            </a:r>
            <a:r>
              <a:rPr lang="en-US" altLang="ko-KR" sz="1200" b="1" dirty="0" err="1">
                <a:solidFill>
                  <a:prstClr val="black"/>
                </a:solidFill>
                <a:latin typeface="맑은 고딕" pitchFamily="50" charset="-127"/>
                <a:ea typeface="맑은 고딕" pitchFamily="50" charset="-127"/>
              </a:rPr>
              <a:t>aZ</a:t>
            </a:r>
            <a:r>
              <a:rPr lang="en-US" altLang="ko-KR" sz="1200" b="1" dirty="0">
                <a:solidFill>
                  <a:prstClr val="black"/>
                </a:solidFill>
                <a:latin typeface="맑은 고딕" pitchFamily="50" charset="-127"/>
                <a:ea typeface="맑은 고딕" pitchFamily="50" charset="-127"/>
              </a:rPr>
              <a:t> = String( </a:t>
            </a:r>
            <a:r>
              <a:rPr lang="en-US" altLang="ko-KR" sz="1200" b="1" dirty="0" err="1">
                <a:solidFill>
                  <a:prstClr val="black"/>
                </a:solidFill>
                <a:latin typeface="맑은 고딕" pitchFamily="50" charset="-127"/>
                <a:ea typeface="맑은 고딕" pitchFamily="50" charset="-127"/>
              </a:rPr>
              <a:t>myIMU.readFloatAccelZ</a:t>
            </a:r>
            <a:r>
              <a:rPr lang="en-US" altLang="ko-KR" sz="1200" b="1" dirty="0">
                <a:solidFill>
                  <a:prstClr val="black"/>
                </a:solidFill>
                <a:latin typeface="맑은 고딕" pitchFamily="50" charset="-127"/>
                <a:ea typeface="맑은 고딕" pitchFamily="50" charset="-127"/>
              </a:rPr>
              <a:t>(),3);</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aX.toCharArray</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buf</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aX.length</a:t>
            </a:r>
            <a:r>
              <a:rPr lang="en-US" altLang="ko-KR" sz="1200" b="1" dirty="0">
                <a:solidFill>
                  <a:prstClr val="black"/>
                </a:solidFill>
                <a:latin typeface="맑은 고딕" pitchFamily="50" charset="-127"/>
                <a:ea typeface="맑은 고딕" pitchFamily="50" charset="-127"/>
              </a:rPr>
              <a:t>() +1 );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client.publish</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topicPubAccelX</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buf</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aY.toCharArray</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buf</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aY.length</a:t>
            </a:r>
            <a:r>
              <a:rPr lang="en-US" altLang="ko-KR" sz="1200" b="1" dirty="0">
                <a:solidFill>
                  <a:prstClr val="black"/>
                </a:solidFill>
                <a:latin typeface="맑은 고딕" pitchFamily="50" charset="-127"/>
                <a:ea typeface="맑은 고딕" pitchFamily="50" charset="-127"/>
              </a:rPr>
              <a:t>() +1 );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client.publish</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topicPubAccelY</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buf</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aZ.toCharArray</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buf</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aZ.length</a:t>
            </a:r>
            <a:r>
              <a:rPr lang="en-US" altLang="ko-KR" sz="1200" b="1" dirty="0">
                <a:solidFill>
                  <a:prstClr val="black"/>
                </a:solidFill>
                <a:latin typeface="맑은 고딕" pitchFamily="50" charset="-127"/>
                <a:ea typeface="맑은 고딕" pitchFamily="50" charset="-127"/>
              </a:rPr>
              <a:t>() +1 );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client.publish</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topicPubAccelZ</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buf</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a:t>
            </a:r>
          </a:p>
        </p:txBody>
      </p:sp>
      <p:sp>
        <p:nvSpPr>
          <p:cNvPr id="8" name="모서리가 둥근 직사각형 6">
            <a:extLst>
              <a:ext uri="{FF2B5EF4-FFF2-40B4-BE49-F238E27FC236}">
                <a16:creationId xmlns:a16="http://schemas.microsoft.com/office/drawing/2014/main" id="{CA582D6C-E680-49EF-91D9-573C6C6D4768}"/>
              </a:ext>
            </a:extLst>
          </p:cNvPr>
          <p:cNvSpPr/>
          <p:nvPr/>
        </p:nvSpPr>
        <p:spPr bwMode="auto">
          <a:xfrm>
            <a:off x="5551437" y="935831"/>
            <a:ext cx="5394175" cy="504056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200" b="1" dirty="0">
                <a:solidFill>
                  <a:prstClr val="black"/>
                </a:solidFill>
                <a:latin typeface="맑은 고딕" pitchFamily="50" charset="-127"/>
                <a:ea typeface="맑은 고딕" pitchFamily="50" charset="-127"/>
              </a:rPr>
              <a:t>void setup()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pinMode</a:t>
            </a:r>
            <a:r>
              <a:rPr lang="en-US" altLang="ko-KR" sz="1200" b="1" dirty="0">
                <a:solidFill>
                  <a:prstClr val="black"/>
                </a:solidFill>
                <a:latin typeface="맑은 고딕" pitchFamily="50" charset="-127"/>
                <a:ea typeface="맑은 고딕" pitchFamily="50" charset="-127"/>
              </a:rPr>
              <a:t>(USER_LED, OUTPUT);</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Serial.begin</a:t>
            </a:r>
            <a:r>
              <a:rPr lang="en-US" altLang="ko-KR" sz="1200" b="1" dirty="0">
                <a:solidFill>
                  <a:prstClr val="black"/>
                </a:solidFill>
                <a:latin typeface="맑은 고딕" pitchFamily="50" charset="-127"/>
                <a:ea typeface="맑은 고딕" pitchFamily="50" charset="-127"/>
              </a:rPr>
              <a:t>(9600);</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Wire.begin</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lightMeter.begin</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myIMU.begin</a:t>
            </a:r>
            <a:r>
              <a:rPr lang="en-US" altLang="ko-KR" sz="1200" b="1" dirty="0">
                <a:solidFill>
                  <a:prstClr val="black"/>
                </a:solidFill>
                <a:latin typeface="맑은 고딕" pitchFamily="50" charset="-127"/>
                <a:ea typeface="맑은 고딕" pitchFamily="50" charset="-127"/>
              </a:rPr>
              <a:t>();</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WiFi.begin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ssid</a:t>
            </a:r>
            <a:r>
              <a:rPr lang="en-US" altLang="ko-KR" sz="1200" b="1" dirty="0">
                <a:solidFill>
                  <a:prstClr val="black"/>
                </a:solidFill>
                <a:latin typeface="맑은 고딕" pitchFamily="50" charset="-127"/>
                <a:ea typeface="맑은 고딕" pitchFamily="50" charset="-127"/>
              </a:rPr>
              <a:t>, password);</a:t>
            </a:r>
          </a:p>
          <a:p>
            <a:r>
              <a:rPr lang="en-US" altLang="ko-KR" sz="1200" b="1" dirty="0">
                <a:solidFill>
                  <a:prstClr val="black"/>
                </a:solidFill>
                <a:latin typeface="맑은 고딕" pitchFamily="50" charset="-127"/>
                <a:ea typeface="맑은 고딕" pitchFamily="50" charset="-127"/>
              </a:rPr>
              <a:t>  while (</a:t>
            </a:r>
            <a:r>
              <a:rPr lang="en-US" altLang="ko-KR" sz="1200" b="1" dirty="0" err="1">
                <a:solidFill>
                  <a:prstClr val="black"/>
                </a:solidFill>
                <a:latin typeface="맑은 고딕" pitchFamily="50" charset="-127"/>
                <a:ea typeface="맑은 고딕" pitchFamily="50" charset="-127"/>
              </a:rPr>
              <a:t>WiFi.status</a:t>
            </a:r>
            <a:r>
              <a:rPr lang="en-US" altLang="ko-KR" sz="1200" b="1" dirty="0">
                <a:solidFill>
                  <a:prstClr val="black"/>
                </a:solidFill>
                <a:latin typeface="맑은 고딕" pitchFamily="50" charset="-127"/>
                <a:ea typeface="맑은 고딕" pitchFamily="50" charset="-127"/>
              </a:rPr>
              <a:t>() != WL_CONNECTED)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a:t>
            </a:r>
            <a:r>
              <a:rPr lang="en-US" altLang="ko-KR" sz="1200" b="1" dirty="0">
                <a:solidFill>
                  <a:prstClr val="black"/>
                </a:solidFill>
                <a:latin typeface="맑은 고딕" pitchFamily="50" charset="-127"/>
                <a:ea typeface="맑은 고딕" pitchFamily="50" charset="-127"/>
              </a:rPr>
              <a:t>(".");      delay(1000);</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nWiFi</a:t>
            </a:r>
            <a:r>
              <a:rPr lang="en-US" altLang="ko-KR" sz="1200" b="1" dirty="0">
                <a:solidFill>
                  <a:prstClr val="black"/>
                </a:solidFill>
                <a:latin typeface="맑은 고딕" pitchFamily="50" charset="-127"/>
                <a:ea typeface="맑은 고딕" pitchFamily="50" charset="-127"/>
              </a:rPr>
              <a:t> Connected");</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while ( !</a:t>
            </a:r>
            <a:r>
              <a:rPr lang="en-US" altLang="ko-KR" sz="1200" b="1" dirty="0" err="1">
                <a:solidFill>
                  <a:prstClr val="black"/>
                </a:solidFill>
                <a:latin typeface="맑은 고딕" pitchFamily="50" charset="-127"/>
                <a:ea typeface="맑은 고딕" pitchFamily="50" charset="-127"/>
              </a:rPr>
              <a:t>client.connect</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clientId</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userId</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userPw</a:t>
            </a:r>
            <a:r>
              <a:rPr lang="en-US" altLang="ko-KR" sz="1200" b="1" dirty="0">
                <a:solidFill>
                  <a:prstClr val="black"/>
                </a:solidFill>
                <a:latin typeface="맑은 고딕" pitchFamily="50" charset="-127"/>
                <a:ea typeface="맑은 고딕" pitchFamily="50" charset="-127"/>
              </a:rPr>
              <a:t>) ){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a:t>
            </a:r>
            <a:r>
              <a:rPr lang="en-US" altLang="ko-KR" sz="1200" b="1" dirty="0">
                <a:solidFill>
                  <a:prstClr val="black"/>
                </a:solidFill>
                <a:latin typeface="맑은 고딕" pitchFamily="50" charset="-127"/>
                <a:ea typeface="맑은 고딕" pitchFamily="50" charset="-127"/>
              </a:rPr>
              <a:t>("*");     delay(1000);</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nConnected</a:t>
            </a:r>
            <a:r>
              <a:rPr lang="en-US" altLang="ko-KR" sz="1200" b="1" dirty="0">
                <a:solidFill>
                  <a:prstClr val="black"/>
                </a:solidFill>
                <a:latin typeface="맑은 고딕" pitchFamily="50" charset="-127"/>
                <a:ea typeface="맑은 고딕" pitchFamily="50" charset="-127"/>
              </a:rPr>
              <a:t> to broker");</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client.subscribe</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topicSub</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timer1.every(2000, </a:t>
            </a:r>
            <a:r>
              <a:rPr lang="en-US" altLang="ko-KR" sz="1200" b="1" dirty="0" err="1">
                <a:solidFill>
                  <a:prstClr val="black"/>
                </a:solidFill>
                <a:latin typeface="맑은 고딕" pitchFamily="50" charset="-127"/>
                <a:ea typeface="맑은 고딕" pitchFamily="50" charset="-127"/>
              </a:rPr>
              <a:t>pubLux</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timer2.every(40, </a:t>
            </a:r>
            <a:r>
              <a:rPr lang="en-US" altLang="ko-KR" sz="1200" b="1" dirty="0" err="1">
                <a:solidFill>
                  <a:prstClr val="black"/>
                </a:solidFill>
                <a:latin typeface="맑은 고딕" pitchFamily="50" charset="-127"/>
                <a:ea typeface="맑은 고딕" pitchFamily="50" charset="-127"/>
              </a:rPr>
              <a:t>pubAccel</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loop()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client.loop</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timer1.update();</a:t>
            </a:r>
          </a:p>
          <a:p>
            <a:r>
              <a:rPr lang="en-US" altLang="ko-KR" sz="1200" b="1" dirty="0">
                <a:solidFill>
                  <a:prstClr val="black"/>
                </a:solidFill>
                <a:latin typeface="맑은 고딕" pitchFamily="50" charset="-127"/>
                <a:ea typeface="맑은 고딕" pitchFamily="50" charset="-127"/>
              </a:rPr>
              <a:t>  timer2.update();</a:t>
            </a:r>
          </a:p>
          <a:p>
            <a:r>
              <a:rPr lang="en-US" altLang="ko-KR" sz="1200" b="1" dirty="0">
                <a:solidFill>
                  <a:prstClr val="black"/>
                </a:solidFill>
                <a:latin typeface="맑은 고딕" pitchFamily="50" charset="-127"/>
                <a:ea typeface="맑은 고딕" pitchFamily="50" charset="-127"/>
              </a:rPr>
              <a:t>}</a:t>
            </a:r>
          </a:p>
        </p:txBody>
      </p:sp>
    </p:spTree>
    <p:extLst>
      <p:ext uri="{BB962C8B-B14F-4D97-AF65-F5344CB8AC3E}">
        <p14:creationId xmlns:p14="http://schemas.microsoft.com/office/powerpoint/2010/main" val="10805711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Project</a:t>
            </a:r>
            <a:r>
              <a:rPr lang="ko-KR" altLang="en-US" dirty="0"/>
              <a:t> </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225</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ko-KR" altLang="en-US" dirty="0"/>
              <a:t>확인</a:t>
            </a:r>
            <a:endParaRPr lang="en-US" altLang="ko-KR" dirty="0"/>
          </a:p>
          <a:p>
            <a:pPr lvl="1"/>
            <a:endParaRPr lang="en-US" altLang="ko-KR" dirty="0"/>
          </a:p>
          <a:p>
            <a:pPr lvl="1"/>
            <a:endParaRPr lang="en-US" altLang="ko-KR" dirty="0"/>
          </a:p>
          <a:p>
            <a:pPr lvl="2"/>
            <a:endParaRPr lang="en-US" altLang="ko-KR" dirty="0"/>
          </a:p>
        </p:txBody>
      </p:sp>
      <p:sp>
        <p:nvSpPr>
          <p:cNvPr id="9" name="모서리가 둥근 직사각형 7">
            <a:extLst>
              <a:ext uri="{FF2B5EF4-FFF2-40B4-BE49-F238E27FC236}">
                <a16:creationId xmlns:a16="http://schemas.microsoft.com/office/drawing/2014/main" id="{14D9ACB8-2D83-4BE2-BF13-5AFE7866776D}"/>
              </a:ext>
            </a:extLst>
          </p:cNvPr>
          <p:cNvSpPr/>
          <p:nvPr/>
        </p:nvSpPr>
        <p:spPr bwMode="auto">
          <a:xfrm>
            <a:off x="3096741" y="1151855"/>
            <a:ext cx="5760640" cy="3528392"/>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200" b="1" dirty="0">
                <a:solidFill>
                  <a:schemeClr val="bg1">
                    <a:lumMod val="65000"/>
                  </a:schemeClr>
                </a:solidFill>
                <a:latin typeface="맑은 고딕" pitchFamily="50" charset="-127"/>
                <a:ea typeface="맑은 고딕" pitchFamily="50" charset="-127"/>
              </a:rPr>
              <a:t># </a:t>
            </a:r>
            <a:r>
              <a:rPr lang="ko-KR" altLang="en-US" sz="1200" b="1" dirty="0">
                <a:solidFill>
                  <a:schemeClr val="bg1">
                    <a:lumMod val="65000"/>
                  </a:schemeClr>
                </a:solidFill>
                <a:latin typeface="맑은 고딕" pitchFamily="50" charset="-127"/>
                <a:ea typeface="맑은 고딕" pitchFamily="50" charset="-127"/>
              </a:rPr>
              <a:t>파일 이름 </a:t>
            </a:r>
            <a:r>
              <a:rPr lang="en-US" altLang="ko-KR" sz="1200" b="1" dirty="0">
                <a:solidFill>
                  <a:schemeClr val="bg1">
                    <a:lumMod val="65000"/>
                  </a:schemeClr>
                </a:solidFill>
                <a:latin typeface="맑은 고딕" pitchFamily="50" charset="-127"/>
                <a:ea typeface="맑은 고딕" pitchFamily="50" charset="-127"/>
              </a:rPr>
              <a:t>: </a:t>
            </a:r>
            <a:r>
              <a:rPr lang="en-US" altLang="ko-KR" sz="1200" b="1" dirty="0" err="1">
                <a:solidFill>
                  <a:schemeClr val="bg1">
                    <a:lumMod val="65000"/>
                  </a:schemeClr>
                </a:solidFill>
                <a:latin typeface="맑은 고딕" pitchFamily="50" charset="-127"/>
                <a:ea typeface="맑은 고딕" pitchFamily="50" charset="-127"/>
              </a:rPr>
              <a:t>subBasic_id_pw_lux_Accel.ipynb</a:t>
            </a:r>
            <a:endParaRPr lang="en-US" altLang="ko-KR" sz="1200" b="1" dirty="0">
              <a:solidFill>
                <a:schemeClr val="bg1">
                  <a:lumMod val="65000"/>
                </a:schemeClr>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import </a:t>
            </a:r>
            <a:r>
              <a:rPr lang="en-US" altLang="ko-KR" sz="1200" b="1" dirty="0" err="1">
                <a:solidFill>
                  <a:prstClr val="black"/>
                </a:solidFill>
                <a:latin typeface="맑은 고딕" pitchFamily="50" charset="-127"/>
                <a:ea typeface="맑은 고딕" pitchFamily="50" charset="-127"/>
              </a:rPr>
              <a:t>paho.mqtt.client</a:t>
            </a:r>
            <a:r>
              <a:rPr lang="en-US" altLang="ko-KR" sz="1200" b="1" dirty="0">
                <a:solidFill>
                  <a:prstClr val="black"/>
                </a:solidFill>
                <a:latin typeface="맑은 고딕" pitchFamily="50" charset="-127"/>
                <a:ea typeface="맑은 고딕" pitchFamily="50" charset="-127"/>
              </a:rPr>
              <a:t> as </a:t>
            </a:r>
            <a:r>
              <a:rPr lang="en-US" altLang="ko-KR" sz="1200" b="1" dirty="0" err="1">
                <a:solidFill>
                  <a:prstClr val="black"/>
                </a:solidFill>
                <a:latin typeface="맑은 고딕" pitchFamily="50" charset="-127"/>
                <a:ea typeface="맑은 고딕" pitchFamily="50" charset="-127"/>
              </a:rPr>
              <a:t>mqtt</a:t>
            </a:r>
            <a:endParaRPr lang="en-US" altLang="ko-KR" sz="1200" b="1" dirty="0">
              <a:solidFill>
                <a:prstClr val="black"/>
              </a:solidFill>
              <a:latin typeface="맑은 고딕" pitchFamily="50" charset="-127"/>
              <a:ea typeface="맑은 고딕" pitchFamily="50" charset="-127"/>
            </a:endParaRP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def </a:t>
            </a:r>
            <a:r>
              <a:rPr lang="en-US" altLang="ko-KR" sz="1200" b="1" dirty="0" err="1">
                <a:solidFill>
                  <a:prstClr val="black"/>
                </a:solidFill>
                <a:latin typeface="맑은 고딕" pitchFamily="50" charset="-127"/>
                <a:ea typeface="맑은 고딕" pitchFamily="50" charset="-127"/>
              </a:rPr>
              <a:t>on_connect</a:t>
            </a:r>
            <a:r>
              <a:rPr lang="en-US" altLang="ko-KR" sz="1200" b="1" dirty="0">
                <a:solidFill>
                  <a:prstClr val="black"/>
                </a:solidFill>
                <a:latin typeface="맑은 고딕" pitchFamily="50" charset="-127"/>
                <a:ea typeface="맑은 고딕" pitchFamily="50" charset="-127"/>
              </a:rPr>
              <a:t>( client, </a:t>
            </a:r>
            <a:r>
              <a:rPr lang="en-US" altLang="ko-KR" sz="1200" b="1" dirty="0" err="1">
                <a:solidFill>
                  <a:prstClr val="black"/>
                </a:solidFill>
                <a:latin typeface="맑은 고딕" pitchFamily="50" charset="-127"/>
                <a:ea typeface="맑은 고딕" pitchFamily="50" charset="-127"/>
              </a:rPr>
              <a:t>userdata</a:t>
            </a:r>
            <a:r>
              <a:rPr lang="en-US" altLang="ko-KR" sz="1200" b="1" dirty="0">
                <a:solidFill>
                  <a:prstClr val="black"/>
                </a:solidFill>
                <a:latin typeface="맑은 고딕" pitchFamily="50" charset="-127"/>
                <a:ea typeface="맑은 고딕" pitchFamily="50" charset="-127"/>
              </a:rPr>
              <a:t>, flags, </a:t>
            </a:r>
            <a:r>
              <a:rPr lang="en-US" altLang="ko-KR" sz="1200" b="1" dirty="0" err="1">
                <a:solidFill>
                  <a:prstClr val="black"/>
                </a:solidFill>
                <a:latin typeface="맑은 고딕" pitchFamily="50" charset="-127"/>
                <a:ea typeface="맑은 고딕" pitchFamily="50" charset="-127"/>
              </a:rPr>
              <a:t>rc</a:t>
            </a:r>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print(“Connect with result code “ + str(</a:t>
            </a:r>
            <a:r>
              <a:rPr lang="en-US" altLang="ko-KR" sz="1200" b="1" dirty="0" err="1">
                <a:solidFill>
                  <a:prstClr val="black"/>
                </a:solidFill>
                <a:latin typeface="맑은 고딕" pitchFamily="50" charset="-127"/>
                <a:ea typeface="맑은 고딕" pitchFamily="50" charset="-127"/>
              </a:rPr>
              <a:t>rc</a:t>
            </a:r>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client.subscribe</a:t>
            </a:r>
            <a:r>
              <a:rPr lang="en-US" altLang="ko-KR" sz="1200" b="1" dirty="0">
                <a:solidFill>
                  <a:prstClr val="black"/>
                </a:solidFill>
                <a:latin typeface="맑은 고딕" pitchFamily="50" charset="-127"/>
                <a:ea typeface="맑은 고딕" pitchFamily="50" charset="-127"/>
              </a:rPr>
              <a:t>(“Sensors/</a:t>
            </a:r>
            <a:r>
              <a:rPr lang="en-US" altLang="ko-KR" sz="1200" b="1" dirty="0" err="1">
                <a:solidFill>
                  <a:prstClr val="black"/>
                </a:solidFill>
                <a:latin typeface="맑은 고딕" pitchFamily="50" charset="-127"/>
                <a:ea typeface="맑은 고딕" pitchFamily="50" charset="-127"/>
              </a:rPr>
              <a:t>MyOffice</a:t>
            </a:r>
            <a:r>
              <a:rPr lang="en-US" altLang="ko-KR" sz="1200" b="1" dirty="0">
                <a:solidFill>
                  <a:prstClr val="black"/>
                </a:solidFill>
                <a:latin typeface="맑은 고딕" pitchFamily="50" charset="-127"/>
                <a:ea typeface="맑은 고딕" pitchFamily="50" charset="-127"/>
              </a:rPr>
              <a:t>/Indoor/Lux”)</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client.subscribe</a:t>
            </a:r>
            <a:r>
              <a:rPr lang="en-US" altLang="ko-KR" sz="1200" b="1" dirty="0">
                <a:solidFill>
                  <a:prstClr val="black"/>
                </a:solidFill>
                <a:latin typeface="맑은 고딕" pitchFamily="50" charset="-127"/>
                <a:ea typeface="맑은 고딕" pitchFamily="50" charset="-127"/>
              </a:rPr>
              <a:t>(“Sensors/</a:t>
            </a:r>
            <a:r>
              <a:rPr lang="en-US" altLang="ko-KR" sz="1200" b="1" dirty="0" err="1">
                <a:solidFill>
                  <a:prstClr val="black"/>
                </a:solidFill>
                <a:latin typeface="맑은 고딕" pitchFamily="50" charset="-127"/>
                <a:ea typeface="맑은 고딕" pitchFamily="50" charset="-127"/>
              </a:rPr>
              <a:t>MyOffice</a:t>
            </a:r>
            <a:r>
              <a:rPr lang="en-US" altLang="ko-KR" sz="1200" b="1" dirty="0">
                <a:solidFill>
                  <a:prstClr val="black"/>
                </a:solidFill>
                <a:latin typeface="맑은 고딕" pitchFamily="50" charset="-127"/>
                <a:ea typeface="맑은 고딕" pitchFamily="50" charset="-127"/>
              </a:rPr>
              <a:t>/Indoor/</a:t>
            </a:r>
            <a:r>
              <a:rPr lang="en-US" altLang="ko-KR" sz="1200" b="1" dirty="0" err="1">
                <a:solidFill>
                  <a:prstClr val="black"/>
                </a:solidFill>
                <a:latin typeface="맑은 고딕" pitchFamily="50" charset="-127"/>
                <a:ea typeface="맑은 고딕" pitchFamily="50" charset="-127"/>
              </a:rPr>
              <a:t>AccelZ</a:t>
            </a:r>
            <a:r>
              <a:rPr lang="en-US" altLang="ko-KR" sz="1200" b="1" dirty="0">
                <a:solidFill>
                  <a:prstClr val="black"/>
                </a:solidFill>
                <a:latin typeface="맑은 고딕" pitchFamily="50" charset="-127"/>
                <a:ea typeface="맑은 고딕" pitchFamily="50" charset="-127"/>
              </a:rPr>
              <a:t>”)</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def </a:t>
            </a:r>
            <a:r>
              <a:rPr lang="en-US" altLang="ko-KR" sz="1200" b="1" dirty="0" err="1">
                <a:solidFill>
                  <a:prstClr val="black"/>
                </a:solidFill>
                <a:latin typeface="맑은 고딕" pitchFamily="50" charset="-127"/>
                <a:ea typeface="맑은 고딕" pitchFamily="50" charset="-127"/>
              </a:rPr>
              <a:t>on_message</a:t>
            </a:r>
            <a:r>
              <a:rPr lang="en-US" altLang="ko-KR" sz="1200" b="1" dirty="0">
                <a:solidFill>
                  <a:prstClr val="black"/>
                </a:solidFill>
                <a:latin typeface="맑은 고딕" pitchFamily="50" charset="-127"/>
                <a:ea typeface="맑은 고딕" pitchFamily="50" charset="-127"/>
              </a:rPr>
              <a:t>( client, </a:t>
            </a:r>
            <a:r>
              <a:rPr lang="en-US" altLang="ko-KR" sz="1200" b="1" dirty="0" err="1">
                <a:solidFill>
                  <a:prstClr val="black"/>
                </a:solidFill>
                <a:latin typeface="맑은 고딕" pitchFamily="50" charset="-127"/>
                <a:ea typeface="맑은 고딕" pitchFamily="50" charset="-127"/>
              </a:rPr>
              <a:t>userdata</a:t>
            </a:r>
            <a:r>
              <a:rPr lang="en-US" altLang="ko-KR" sz="1200" b="1" dirty="0">
                <a:solidFill>
                  <a:prstClr val="black"/>
                </a:solidFill>
                <a:latin typeface="맑은 고딕" pitchFamily="50" charset="-127"/>
                <a:ea typeface="맑은 고딕" pitchFamily="50" charset="-127"/>
              </a:rPr>
              <a:t>, msg ):</a:t>
            </a:r>
          </a:p>
          <a:p>
            <a:r>
              <a:rPr lang="en-US" altLang="ko-KR" sz="1200" b="1" dirty="0">
                <a:solidFill>
                  <a:prstClr val="black"/>
                </a:solidFill>
                <a:latin typeface="맑은 고딕" pitchFamily="50" charset="-127"/>
                <a:ea typeface="맑은 고딕" pitchFamily="50" charset="-127"/>
              </a:rPr>
              <a:t>   print( </a:t>
            </a:r>
            <a:r>
              <a:rPr lang="en-US" altLang="ko-KR" sz="1200" b="1" dirty="0" err="1">
                <a:solidFill>
                  <a:prstClr val="black"/>
                </a:solidFill>
                <a:latin typeface="맑은 고딕" pitchFamily="50" charset="-127"/>
                <a:ea typeface="맑은 고딕" pitchFamily="50" charset="-127"/>
              </a:rPr>
              <a:t>msg.topic</a:t>
            </a:r>
            <a:r>
              <a:rPr lang="en-US" altLang="ko-KR" sz="1200" b="1" dirty="0">
                <a:solidFill>
                  <a:prstClr val="black"/>
                </a:solidFill>
                <a:latin typeface="맑은 고딕" pitchFamily="50" charset="-127"/>
                <a:ea typeface="맑은 고딕" pitchFamily="50" charset="-127"/>
              </a:rPr>
              <a:t> +” “+str(</a:t>
            </a:r>
            <a:r>
              <a:rPr lang="en-US" altLang="ko-KR" sz="1200" b="1" dirty="0" err="1">
                <a:solidFill>
                  <a:prstClr val="black"/>
                </a:solidFill>
                <a:latin typeface="맑은 고딕" pitchFamily="50" charset="-127"/>
                <a:ea typeface="맑은 고딕" pitchFamily="50" charset="-127"/>
              </a:rPr>
              <a:t>msg.payload</a:t>
            </a:r>
            <a:r>
              <a:rPr lang="en-US" altLang="ko-KR" sz="1200" b="1" dirty="0">
                <a:solidFill>
                  <a:prstClr val="black"/>
                </a:solidFill>
                <a:latin typeface="맑은 고딕" pitchFamily="50" charset="-127"/>
                <a:ea typeface="맑은 고딕" pitchFamily="50" charset="-127"/>
              </a:rPr>
              <a:t>) )</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client = </a:t>
            </a:r>
            <a:r>
              <a:rPr lang="en-US" altLang="ko-KR" sz="1200" b="1" dirty="0" err="1">
                <a:solidFill>
                  <a:prstClr val="black"/>
                </a:solidFill>
                <a:latin typeface="맑은 고딕" pitchFamily="50" charset="-127"/>
                <a:ea typeface="맑은 고딕" pitchFamily="50" charset="-127"/>
              </a:rPr>
              <a:t>mqtt.Client</a:t>
            </a:r>
            <a:r>
              <a:rPr lang="en-US" altLang="ko-KR" sz="1200" b="1" dirty="0">
                <a:solidFill>
                  <a:prstClr val="black"/>
                </a:solidFill>
                <a:latin typeface="맑은 고딕" pitchFamily="50" charset="-127"/>
                <a:ea typeface="맑은 고딕" pitchFamily="50" charset="-127"/>
              </a:rPr>
              <a:t>()</a:t>
            </a:r>
          </a:p>
          <a:p>
            <a:r>
              <a:rPr lang="en-US" altLang="ko-KR" sz="1200" b="1" dirty="0" err="1">
                <a:solidFill>
                  <a:srgbClr val="FF0000"/>
                </a:solidFill>
                <a:latin typeface="맑은 고딕" pitchFamily="50" charset="-127"/>
                <a:ea typeface="맑은 고딕" pitchFamily="50" charset="-127"/>
              </a:rPr>
              <a:t>client.username_pw_set</a:t>
            </a:r>
            <a:r>
              <a:rPr lang="en-US" altLang="ko-KR" sz="1200" b="1" dirty="0">
                <a:solidFill>
                  <a:srgbClr val="FF0000"/>
                </a:solidFill>
                <a:latin typeface="맑은 고딕" pitchFamily="50" charset="-127"/>
                <a:ea typeface="맑은 고딕" pitchFamily="50" charset="-127"/>
              </a:rPr>
              <a:t>(username=“</a:t>
            </a:r>
            <a:r>
              <a:rPr lang="en-US" altLang="ko-KR" sz="1200" b="1" dirty="0" err="1">
                <a:solidFill>
                  <a:srgbClr val="FF0000"/>
                </a:solidFill>
                <a:latin typeface="맑은 고딕" pitchFamily="50" charset="-127"/>
                <a:ea typeface="맑은 고딕" pitchFamily="50" charset="-127"/>
              </a:rPr>
              <a:t>mqtt_riatechchief</a:t>
            </a:r>
            <a:r>
              <a:rPr lang="en-US" altLang="ko-KR" sz="1200" b="1" dirty="0">
                <a:solidFill>
                  <a:srgbClr val="FF0000"/>
                </a:solidFill>
                <a:latin typeface="맑은 고딕" pitchFamily="50" charset="-127"/>
                <a:ea typeface="맑은 고딕" pitchFamily="50" charset="-127"/>
              </a:rPr>
              <a:t>”, password=“1234”)</a:t>
            </a:r>
          </a:p>
          <a:p>
            <a:r>
              <a:rPr lang="en-US" altLang="ko-KR" sz="1200" b="1" dirty="0" err="1">
                <a:solidFill>
                  <a:prstClr val="black"/>
                </a:solidFill>
                <a:latin typeface="맑은 고딕" pitchFamily="50" charset="-127"/>
                <a:ea typeface="맑은 고딕" pitchFamily="50" charset="-127"/>
              </a:rPr>
              <a:t>client.on_connect</a:t>
            </a:r>
            <a:r>
              <a:rPr lang="en-US" altLang="ko-KR" sz="1200" b="1" dirty="0">
                <a:solidFill>
                  <a:prstClr val="black"/>
                </a:solidFill>
                <a:latin typeface="맑은 고딕" pitchFamily="50" charset="-127"/>
                <a:ea typeface="맑은 고딕" pitchFamily="50" charset="-127"/>
              </a:rPr>
              <a:t> = </a:t>
            </a:r>
            <a:r>
              <a:rPr lang="en-US" altLang="ko-KR" sz="1200" b="1" dirty="0" err="1">
                <a:solidFill>
                  <a:prstClr val="black"/>
                </a:solidFill>
                <a:latin typeface="맑은 고딕" pitchFamily="50" charset="-127"/>
                <a:ea typeface="맑은 고딕" pitchFamily="50" charset="-127"/>
              </a:rPr>
              <a:t>on_connect</a:t>
            </a:r>
            <a:endParaRPr lang="en-US" altLang="ko-KR" sz="1200" b="1" dirty="0">
              <a:solidFill>
                <a:prstClr val="black"/>
              </a:solidFill>
              <a:latin typeface="맑은 고딕" pitchFamily="50" charset="-127"/>
              <a:ea typeface="맑은 고딕" pitchFamily="50" charset="-127"/>
            </a:endParaRPr>
          </a:p>
          <a:p>
            <a:r>
              <a:rPr lang="en-US" altLang="ko-KR" sz="1200" b="1" dirty="0" err="1">
                <a:solidFill>
                  <a:prstClr val="black"/>
                </a:solidFill>
                <a:latin typeface="맑은 고딕" pitchFamily="50" charset="-127"/>
                <a:ea typeface="맑은 고딕" pitchFamily="50" charset="-127"/>
              </a:rPr>
              <a:t>client.on_message</a:t>
            </a:r>
            <a:r>
              <a:rPr lang="en-US" altLang="ko-KR" sz="1200" b="1" dirty="0">
                <a:solidFill>
                  <a:prstClr val="black"/>
                </a:solidFill>
                <a:latin typeface="맑은 고딕" pitchFamily="50" charset="-127"/>
                <a:ea typeface="맑은 고딕" pitchFamily="50" charset="-127"/>
              </a:rPr>
              <a:t> = </a:t>
            </a:r>
            <a:r>
              <a:rPr lang="en-US" altLang="ko-KR" sz="1200" b="1" dirty="0" err="1">
                <a:solidFill>
                  <a:prstClr val="black"/>
                </a:solidFill>
                <a:latin typeface="맑은 고딕" pitchFamily="50" charset="-127"/>
                <a:ea typeface="맑은 고딕" pitchFamily="50" charset="-127"/>
              </a:rPr>
              <a:t>on_message</a:t>
            </a:r>
            <a:endParaRPr lang="en-US" altLang="ko-KR" sz="1200" b="1" dirty="0">
              <a:solidFill>
                <a:prstClr val="black"/>
              </a:solidFill>
              <a:latin typeface="맑은 고딕" pitchFamily="50" charset="-127"/>
              <a:ea typeface="맑은 고딕" pitchFamily="50" charset="-127"/>
            </a:endParaRPr>
          </a:p>
          <a:p>
            <a:endParaRPr lang="en-US" altLang="ko-KR" sz="1200" b="1" dirty="0">
              <a:solidFill>
                <a:prstClr val="black"/>
              </a:solidFill>
              <a:latin typeface="맑은 고딕" pitchFamily="50" charset="-127"/>
              <a:ea typeface="맑은 고딕" pitchFamily="50" charset="-127"/>
            </a:endParaRPr>
          </a:p>
          <a:p>
            <a:r>
              <a:rPr lang="en-US" altLang="ko-KR" sz="1200" b="1" dirty="0" err="1">
                <a:solidFill>
                  <a:prstClr val="black"/>
                </a:solidFill>
                <a:latin typeface="맑은 고딕" pitchFamily="50" charset="-127"/>
                <a:ea typeface="맑은 고딕" pitchFamily="50" charset="-127"/>
              </a:rPr>
              <a:t>client.connect</a:t>
            </a:r>
            <a:r>
              <a:rPr lang="en-US" altLang="ko-KR" sz="1200" b="1" dirty="0">
                <a:solidFill>
                  <a:prstClr val="black"/>
                </a:solidFill>
                <a:latin typeface="맑은 고딕" pitchFamily="50" charset="-127"/>
                <a:ea typeface="맑은 고딕" pitchFamily="50" charset="-127"/>
              </a:rPr>
              <a:t>(“localhost”, 1883, 60)</a:t>
            </a:r>
          </a:p>
          <a:p>
            <a:r>
              <a:rPr lang="en-US" altLang="ko-KR" sz="1200" b="1" dirty="0" err="1">
                <a:solidFill>
                  <a:prstClr val="black"/>
                </a:solidFill>
                <a:latin typeface="맑은 고딕" pitchFamily="50" charset="-127"/>
                <a:ea typeface="맑은 고딕" pitchFamily="50" charset="-127"/>
              </a:rPr>
              <a:t>client.loop_forever</a:t>
            </a:r>
            <a:r>
              <a:rPr lang="en-US" altLang="ko-KR" sz="1200" b="1" dirty="0">
                <a:solidFill>
                  <a:prstClr val="black"/>
                </a:solidFill>
                <a:latin typeface="맑은 고딕" pitchFamily="50" charset="-127"/>
                <a:ea typeface="맑은 고딕" pitchFamily="50" charset="-127"/>
              </a:rPr>
              <a:t>( )</a:t>
            </a:r>
          </a:p>
        </p:txBody>
      </p:sp>
    </p:spTree>
    <p:extLst>
      <p:ext uri="{BB962C8B-B14F-4D97-AF65-F5344CB8AC3E}">
        <p14:creationId xmlns:p14="http://schemas.microsoft.com/office/powerpoint/2010/main" val="368584111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fontScale="90000"/>
          </a:bodyPr>
          <a:lstStyle/>
          <a:p>
            <a:r>
              <a:rPr lang="en-US" altLang="ko-KR" b="1" dirty="0"/>
              <a:t>Influx DB on </a:t>
            </a:r>
            <a:r>
              <a:rPr lang="en-US" altLang="ko-KR" b="1" dirty="0" err="1"/>
              <a:t>Raspberrypi</a:t>
            </a:r>
            <a:br>
              <a:rPr lang="en-US" altLang="ko-KR" b="1" dirty="0"/>
            </a:b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endParaRPr lang="ko-KR" altLang="en-US" dirty="0"/>
          </a:p>
        </p:txBody>
      </p:sp>
    </p:spTree>
    <p:extLst>
      <p:ext uri="{BB962C8B-B14F-4D97-AF65-F5344CB8AC3E}">
        <p14:creationId xmlns:p14="http://schemas.microsoft.com/office/powerpoint/2010/main" val="81364179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ko-KR" altLang="en-US" dirty="0"/>
              <a:t> 소개</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en-US" altLang="ko-KR" dirty="0"/>
              <a:t>InfluxDB</a:t>
            </a:r>
            <a:r>
              <a:rPr lang="ko-KR" altLang="en-US" dirty="0"/>
              <a:t>란</a:t>
            </a:r>
            <a:r>
              <a:rPr lang="en-US" altLang="ko-KR" dirty="0"/>
              <a:t>?</a:t>
            </a:r>
          </a:p>
          <a:p>
            <a:pPr lvl="1"/>
            <a:r>
              <a:rPr lang="en-US" altLang="ko-KR" dirty="0" err="1"/>
              <a:t>InfluxDB</a:t>
            </a:r>
            <a:r>
              <a:rPr lang="ko-KR" altLang="en-US" dirty="0"/>
              <a:t>는 </a:t>
            </a:r>
            <a:r>
              <a:rPr lang="en-US" altLang="ko-KR" dirty="0" err="1"/>
              <a:t>InfluxData</a:t>
            </a:r>
            <a:r>
              <a:rPr lang="ko-KR" altLang="en-US" dirty="0"/>
              <a:t>에</a:t>
            </a:r>
            <a:r>
              <a:rPr lang="en-US" altLang="ko-KR" dirty="0"/>
              <a:t> </a:t>
            </a:r>
            <a:r>
              <a:rPr lang="ko-KR" altLang="en-US" dirty="0"/>
              <a:t>의해 개발</a:t>
            </a:r>
            <a:endParaRPr lang="en-US" altLang="ko-KR" dirty="0"/>
          </a:p>
          <a:p>
            <a:pPr lvl="1"/>
            <a:r>
              <a:rPr lang="ko-KR" altLang="en-US" dirty="0"/>
              <a:t>시계열</a:t>
            </a:r>
            <a:r>
              <a:rPr lang="en-US" altLang="ko-KR" dirty="0"/>
              <a:t>(Time-series) </a:t>
            </a:r>
            <a:r>
              <a:rPr lang="ko-KR" altLang="en-US" dirty="0"/>
              <a:t>데이터를 저장하는 데이터 저장소</a:t>
            </a:r>
            <a:endParaRPr lang="en-US" altLang="ko-KR" dirty="0"/>
          </a:p>
          <a:p>
            <a:pPr lvl="2"/>
            <a:r>
              <a:rPr lang="ko-KR" altLang="en-US" dirty="0"/>
              <a:t>시계열 데이터</a:t>
            </a:r>
            <a:r>
              <a:rPr lang="en-US" altLang="ko-KR" dirty="0"/>
              <a:t> - </a:t>
            </a:r>
            <a:r>
              <a:rPr lang="ko-KR" altLang="en-US" dirty="0"/>
              <a:t>시간 순서에 따라 발생하는 데이터</a:t>
            </a:r>
            <a:endParaRPr lang="en-US" altLang="ko-KR" dirty="0"/>
          </a:p>
          <a:p>
            <a:pPr lvl="2"/>
            <a:r>
              <a:rPr lang="ko-KR" altLang="en-US" dirty="0"/>
              <a:t>예</a:t>
            </a:r>
            <a:r>
              <a:rPr lang="en-US" altLang="ko-KR" dirty="0"/>
              <a:t>, IoT </a:t>
            </a:r>
            <a:r>
              <a:rPr lang="ko-KR" altLang="en-US" dirty="0" err="1"/>
              <a:t>기기들로부터의</a:t>
            </a:r>
            <a:r>
              <a:rPr lang="ko-KR" altLang="en-US" dirty="0"/>
              <a:t> 센서 데이터</a:t>
            </a:r>
            <a:r>
              <a:rPr lang="en-US" altLang="ko-KR" dirty="0"/>
              <a:t>, </a:t>
            </a:r>
            <a:r>
              <a:rPr lang="ko-KR" altLang="en-US" dirty="0"/>
              <a:t>다이어트를 위한 매일 기록하는 몸무게 데이터 등</a:t>
            </a:r>
            <a:endParaRPr lang="en-US" altLang="ko-KR" dirty="0"/>
          </a:p>
          <a:p>
            <a:pPr lvl="1"/>
            <a:r>
              <a:rPr lang="ko-KR" altLang="en-US" dirty="0">
                <a:solidFill>
                  <a:schemeClr val="bg1">
                    <a:lumMod val="65000"/>
                  </a:schemeClr>
                </a:solidFill>
              </a:rPr>
              <a:t>운영 모니터링</a:t>
            </a:r>
            <a:r>
              <a:rPr lang="en-US" altLang="ko-KR" dirty="0">
                <a:solidFill>
                  <a:schemeClr val="bg1">
                    <a:lumMod val="65000"/>
                  </a:schemeClr>
                </a:solidFill>
              </a:rPr>
              <a:t>, </a:t>
            </a:r>
            <a:r>
              <a:rPr lang="ko-KR" altLang="en-US" dirty="0">
                <a:solidFill>
                  <a:schemeClr val="bg1">
                    <a:lumMod val="65000"/>
                  </a:schemeClr>
                </a:solidFill>
              </a:rPr>
              <a:t>애플리케이션 매트릭스</a:t>
            </a:r>
            <a:r>
              <a:rPr lang="en-US" altLang="ko-KR" dirty="0">
                <a:solidFill>
                  <a:schemeClr val="bg1">
                    <a:lumMod val="65000"/>
                  </a:schemeClr>
                </a:solidFill>
              </a:rPr>
              <a:t>, </a:t>
            </a:r>
            <a:r>
              <a:rPr lang="ko-KR" altLang="en-US" dirty="0">
                <a:solidFill>
                  <a:schemeClr val="bg1">
                    <a:lumMod val="65000"/>
                  </a:schemeClr>
                </a:solidFill>
              </a:rPr>
              <a:t>사물인터넷 센서 데이터</a:t>
            </a:r>
            <a:r>
              <a:rPr lang="en-US" altLang="ko-KR" dirty="0">
                <a:solidFill>
                  <a:schemeClr val="bg1">
                    <a:lumMod val="65000"/>
                  </a:schemeClr>
                </a:solidFill>
              </a:rPr>
              <a:t>, </a:t>
            </a:r>
            <a:r>
              <a:rPr lang="ko-KR" altLang="en-US" dirty="0">
                <a:solidFill>
                  <a:schemeClr val="bg1">
                    <a:lumMod val="65000"/>
                  </a:schemeClr>
                </a:solidFill>
              </a:rPr>
              <a:t>실시간 부석 등에서 시계열 데이터의 고속</a:t>
            </a:r>
            <a:r>
              <a:rPr lang="en-US" altLang="ko-KR" dirty="0">
                <a:solidFill>
                  <a:schemeClr val="bg1">
                    <a:lumMod val="65000"/>
                  </a:schemeClr>
                </a:solidFill>
              </a:rPr>
              <a:t>..</a:t>
            </a:r>
          </a:p>
          <a:p>
            <a:pPr lvl="1"/>
            <a:r>
              <a:rPr lang="ko-KR" altLang="en-US" dirty="0">
                <a:solidFill>
                  <a:schemeClr val="bg1">
                    <a:lumMod val="65000"/>
                  </a:schemeClr>
                </a:solidFill>
              </a:rPr>
              <a:t>모든 </a:t>
            </a:r>
            <a:r>
              <a:rPr lang="en-US" altLang="ko-KR" dirty="0">
                <a:solidFill>
                  <a:schemeClr val="bg1">
                    <a:lumMod val="65000"/>
                  </a:schemeClr>
                </a:solidFill>
              </a:rPr>
              <a:t>Row</a:t>
            </a:r>
            <a:r>
              <a:rPr lang="ko-KR" altLang="en-US" dirty="0">
                <a:solidFill>
                  <a:schemeClr val="bg1">
                    <a:lumMod val="65000"/>
                  </a:schemeClr>
                </a:solidFill>
              </a:rPr>
              <a:t>가 </a:t>
            </a:r>
            <a:r>
              <a:rPr lang="en-US" altLang="ko-KR" dirty="0">
                <a:solidFill>
                  <a:schemeClr val="bg1">
                    <a:lumMod val="65000"/>
                  </a:schemeClr>
                </a:solidFill>
              </a:rPr>
              <a:t>Time</a:t>
            </a:r>
            <a:r>
              <a:rPr lang="ko-KR" altLang="en-US" dirty="0">
                <a:solidFill>
                  <a:schemeClr val="bg1">
                    <a:lumMod val="65000"/>
                  </a:schemeClr>
                </a:solidFill>
              </a:rPr>
              <a:t>이라고 불리는 고유한 시간 값을 가짐</a:t>
            </a:r>
            <a:r>
              <a:rPr lang="en-US" altLang="ko-KR" dirty="0">
                <a:solidFill>
                  <a:schemeClr val="bg1">
                    <a:lumMod val="65000"/>
                  </a:schemeClr>
                </a:solidFill>
              </a:rPr>
              <a:t>.</a:t>
            </a:r>
          </a:p>
          <a:p>
            <a:r>
              <a:rPr lang="ko-KR" altLang="en-US" dirty="0">
                <a:solidFill>
                  <a:schemeClr val="bg1">
                    <a:lumMod val="65000"/>
                  </a:schemeClr>
                </a:solidFill>
              </a:rPr>
              <a:t>시계열 데이터의 특징</a:t>
            </a:r>
            <a:endParaRPr lang="en-US" altLang="ko-KR" dirty="0">
              <a:solidFill>
                <a:schemeClr val="bg1">
                  <a:lumMod val="65000"/>
                </a:schemeClr>
              </a:solidFill>
            </a:endParaRPr>
          </a:p>
          <a:p>
            <a:pPr lvl="1"/>
            <a:r>
              <a:rPr lang="ko-KR" altLang="en-US" dirty="0">
                <a:solidFill>
                  <a:schemeClr val="bg1">
                    <a:lumMod val="65000"/>
                  </a:schemeClr>
                </a:solidFill>
              </a:rPr>
              <a:t>시간이 기록된 모든 데이터</a:t>
            </a:r>
            <a:endParaRPr lang="en-US" altLang="ko-KR" dirty="0">
              <a:solidFill>
                <a:schemeClr val="bg1">
                  <a:lumMod val="65000"/>
                </a:schemeClr>
              </a:solidFill>
            </a:endParaRPr>
          </a:p>
          <a:p>
            <a:pPr lvl="1"/>
            <a:r>
              <a:rPr lang="ko-KR" altLang="en-US" dirty="0">
                <a:solidFill>
                  <a:schemeClr val="bg1">
                    <a:lumMod val="65000"/>
                  </a:schemeClr>
                </a:solidFill>
              </a:rPr>
              <a:t>규칙적</a:t>
            </a:r>
            <a:r>
              <a:rPr lang="en-US" altLang="ko-KR" dirty="0">
                <a:solidFill>
                  <a:schemeClr val="bg1">
                    <a:lumMod val="65000"/>
                  </a:schemeClr>
                </a:solidFill>
              </a:rPr>
              <a:t>(Metric) </a:t>
            </a:r>
            <a:r>
              <a:rPr lang="ko-KR" altLang="en-US" dirty="0">
                <a:solidFill>
                  <a:schemeClr val="bg1">
                    <a:lumMod val="65000"/>
                  </a:schemeClr>
                </a:solidFill>
              </a:rPr>
              <a:t>그리고</a:t>
            </a:r>
            <a:r>
              <a:rPr lang="en-US" altLang="ko-KR" dirty="0">
                <a:solidFill>
                  <a:schemeClr val="bg1">
                    <a:lumMod val="65000"/>
                  </a:schemeClr>
                </a:solidFill>
              </a:rPr>
              <a:t> </a:t>
            </a:r>
            <a:r>
              <a:rPr lang="ko-KR" altLang="en-US" dirty="0">
                <a:solidFill>
                  <a:schemeClr val="bg1">
                    <a:lumMod val="65000"/>
                  </a:schemeClr>
                </a:solidFill>
              </a:rPr>
              <a:t>불규칙적</a:t>
            </a:r>
            <a:r>
              <a:rPr lang="en-US" altLang="ko-KR" dirty="0">
                <a:solidFill>
                  <a:schemeClr val="bg1">
                    <a:lumMod val="65000"/>
                  </a:schemeClr>
                </a:solidFill>
              </a:rPr>
              <a:t>(Event) </a:t>
            </a:r>
            <a:r>
              <a:rPr lang="ko-KR" altLang="en-US" dirty="0">
                <a:solidFill>
                  <a:schemeClr val="bg1">
                    <a:lumMod val="65000"/>
                  </a:schemeClr>
                </a:solidFill>
              </a:rPr>
              <a:t>시간</a:t>
            </a:r>
            <a:r>
              <a:rPr lang="en-US" altLang="ko-KR" dirty="0">
                <a:solidFill>
                  <a:schemeClr val="bg1">
                    <a:lumMod val="65000"/>
                  </a:schemeClr>
                </a:solidFill>
              </a:rPr>
              <a:t> </a:t>
            </a:r>
            <a:r>
              <a:rPr lang="ko-KR" altLang="en-US" dirty="0">
                <a:solidFill>
                  <a:schemeClr val="bg1">
                    <a:lumMod val="65000"/>
                  </a:schemeClr>
                </a:solidFill>
              </a:rPr>
              <a:t>간격에 따라 생성</a:t>
            </a:r>
            <a:endParaRPr lang="en-US" altLang="ko-KR" dirty="0">
              <a:solidFill>
                <a:schemeClr val="bg1">
                  <a:lumMod val="65000"/>
                </a:schemeClr>
              </a:solidFill>
            </a:endParaRPr>
          </a:p>
          <a:p>
            <a:pPr lvl="1"/>
            <a:r>
              <a:rPr lang="ko-KR" altLang="en-US" dirty="0">
                <a:solidFill>
                  <a:schemeClr val="bg1">
                    <a:lumMod val="65000"/>
                  </a:schemeClr>
                </a:solidFill>
              </a:rPr>
              <a:t>거대한 </a:t>
            </a:r>
            <a:r>
              <a:rPr lang="ko-KR" altLang="en-US" dirty="0" err="1">
                <a:solidFill>
                  <a:schemeClr val="bg1">
                    <a:lumMod val="65000"/>
                  </a:schemeClr>
                </a:solidFill>
              </a:rPr>
              <a:t>데이터량</a:t>
            </a:r>
            <a:endParaRPr lang="en-US" altLang="ko-KR" dirty="0">
              <a:solidFill>
                <a:schemeClr val="bg1">
                  <a:lumMod val="65000"/>
                </a:schemeClr>
              </a:solidFill>
            </a:endParaRPr>
          </a:p>
          <a:p>
            <a:pPr lvl="1"/>
            <a:r>
              <a:rPr lang="ko-KR" altLang="en-US" dirty="0">
                <a:solidFill>
                  <a:schemeClr val="bg1">
                    <a:lumMod val="65000"/>
                  </a:schemeClr>
                </a:solidFill>
              </a:rPr>
              <a:t>실시간이며 시간이 중요</a:t>
            </a:r>
            <a:endParaRPr lang="en-US" altLang="ko-KR" dirty="0">
              <a:solidFill>
                <a:schemeClr val="bg1">
                  <a:lumMod val="65000"/>
                </a:schemeClr>
              </a:solidFill>
            </a:endParaRPr>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227</a:t>
            </a:fld>
            <a:endParaRPr lang="en-US" dirty="0"/>
          </a:p>
        </p:txBody>
      </p:sp>
    </p:spTree>
    <p:extLst>
      <p:ext uri="{BB962C8B-B14F-4D97-AF65-F5344CB8AC3E}">
        <p14:creationId xmlns:p14="http://schemas.microsoft.com/office/powerpoint/2010/main" val="322568679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a:t>
            </a:r>
            <a:r>
              <a:rPr lang="ko-KR" altLang="en-US" dirty="0"/>
              <a:t>소개</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en-US" altLang="ko-KR" dirty="0" err="1"/>
              <a:t>InfluxDB</a:t>
            </a:r>
            <a:endParaRPr lang="en-US" altLang="ko-KR" dirty="0"/>
          </a:p>
          <a:p>
            <a:pPr lvl="1"/>
            <a:r>
              <a:rPr lang="en-US" altLang="ko-KR" dirty="0" err="1"/>
              <a:t>InfluxDB</a:t>
            </a:r>
            <a:r>
              <a:rPr lang="ko-KR" altLang="en-US" dirty="0"/>
              <a:t>는 </a:t>
            </a:r>
            <a:r>
              <a:rPr lang="en-US" altLang="ko-KR" dirty="0" err="1"/>
              <a:t>InfluxData</a:t>
            </a:r>
            <a:r>
              <a:rPr lang="ko-KR" altLang="en-US" dirty="0"/>
              <a:t>에</a:t>
            </a:r>
            <a:r>
              <a:rPr lang="en-US" altLang="ko-KR" dirty="0"/>
              <a:t> </a:t>
            </a:r>
            <a:r>
              <a:rPr lang="ko-KR" altLang="en-US" dirty="0"/>
              <a:t>의해 개발</a:t>
            </a:r>
            <a:endParaRPr lang="en-US" altLang="ko-KR" dirty="0"/>
          </a:p>
          <a:p>
            <a:pPr lvl="1"/>
            <a:r>
              <a:rPr lang="ko-KR" altLang="en-US" dirty="0"/>
              <a:t>시계열</a:t>
            </a:r>
            <a:r>
              <a:rPr lang="en-US" altLang="ko-KR" dirty="0"/>
              <a:t>(Time-series) </a:t>
            </a:r>
            <a:r>
              <a:rPr lang="ko-KR" altLang="en-US" dirty="0"/>
              <a:t>데이터를 저장하는 데이터 저장소</a:t>
            </a:r>
            <a:endParaRPr lang="en-US" altLang="ko-KR" dirty="0"/>
          </a:p>
          <a:p>
            <a:pPr lvl="2"/>
            <a:r>
              <a:rPr lang="ko-KR" altLang="en-US" dirty="0"/>
              <a:t>시계열 데이터</a:t>
            </a:r>
            <a:r>
              <a:rPr lang="en-US" altLang="ko-KR" dirty="0"/>
              <a:t> - </a:t>
            </a:r>
            <a:r>
              <a:rPr lang="ko-KR" altLang="en-US" dirty="0"/>
              <a:t>시간 순서에 따라 발생하는 데이터</a:t>
            </a:r>
            <a:endParaRPr lang="en-US" altLang="ko-KR" dirty="0"/>
          </a:p>
          <a:p>
            <a:pPr lvl="2"/>
            <a:r>
              <a:rPr lang="ko-KR" altLang="en-US" dirty="0"/>
              <a:t>예</a:t>
            </a:r>
            <a:r>
              <a:rPr lang="en-US" altLang="ko-KR" dirty="0"/>
              <a:t>, IoT </a:t>
            </a:r>
            <a:r>
              <a:rPr lang="ko-KR" altLang="en-US" dirty="0" err="1"/>
              <a:t>기기들로부터의</a:t>
            </a:r>
            <a:r>
              <a:rPr lang="ko-KR" altLang="en-US" dirty="0"/>
              <a:t> 센서 데이터</a:t>
            </a:r>
            <a:r>
              <a:rPr lang="en-US" altLang="ko-KR" dirty="0"/>
              <a:t>, </a:t>
            </a:r>
            <a:r>
              <a:rPr lang="ko-KR" altLang="en-US" dirty="0"/>
              <a:t>다이어트를 위한 매일 기록하는 몸무게 데이터 등</a:t>
            </a:r>
            <a:endParaRPr lang="en-US" altLang="ko-KR" dirty="0"/>
          </a:p>
          <a:p>
            <a:r>
              <a:rPr lang="ko-KR" altLang="en-US" dirty="0"/>
              <a:t>시계열 데이터 베이스의 트랜드</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lvl="2"/>
            <a:r>
              <a:rPr lang="ko-KR" altLang="en-US" dirty="0"/>
              <a:t>출처 </a:t>
            </a:r>
            <a:r>
              <a:rPr lang="en-US" altLang="ko-KR" dirty="0"/>
              <a:t>- </a:t>
            </a:r>
            <a:r>
              <a:rPr lang="en-US" altLang="ko-KR" dirty="0">
                <a:hlinkClick r:id="rId3"/>
              </a:rPr>
              <a:t>https://db-engines.com/en/ranking/time+series+dbms</a:t>
            </a:r>
            <a:endParaRPr lang="en-US" altLang="ko-KR" dirty="0"/>
          </a:p>
          <a:p>
            <a:pPr lvl="2"/>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228</a:t>
            </a:fld>
            <a:endParaRPr lang="en-US" dirty="0"/>
          </a:p>
        </p:txBody>
      </p:sp>
      <p:pic>
        <p:nvPicPr>
          <p:cNvPr id="6" name="그림 5">
            <a:extLst>
              <a:ext uri="{FF2B5EF4-FFF2-40B4-BE49-F238E27FC236}">
                <a16:creationId xmlns:a16="http://schemas.microsoft.com/office/drawing/2014/main" id="{A3DE116A-501F-4FF4-AD85-B29BAF335E6F}"/>
              </a:ext>
            </a:extLst>
          </p:cNvPr>
          <p:cNvPicPr>
            <a:picLocks noChangeAspect="1"/>
          </p:cNvPicPr>
          <p:nvPr/>
        </p:nvPicPr>
        <p:blipFill>
          <a:blip r:embed="rId4"/>
          <a:stretch>
            <a:fillRect/>
          </a:stretch>
        </p:blipFill>
        <p:spPr>
          <a:xfrm>
            <a:off x="2304653" y="2664023"/>
            <a:ext cx="6035040" cy="1973580"/>
          </a:xfrm>
          <a:prstGeom prst="rect">
            <a:avLst/>
          </a:prstGeom>
        </p:spPr>
      </p:pic>
    </p:spTree>
    <p:extLst>
      <p:ext uri="{BB962C8B-B14F-4D97-AF65-F5344CB8AC3E}">
        <p14:creationId xmlns:p14="http://schemas.microsoft.com/office/powerpoint/2010/main" val="172131751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err="1"/>
              <a:t>라즈베리파이에</a:t>
            </a:r>
            <a:r>
              <a:rPr lang="ko-KR" altLang="en-US" dirty="0"/>
              <a:t> </a:t>
            </a:r>
            <a:r>
              <a:rPr lang="en-US" altLang="ko-KR" dirty="0" err="1"/>
              <a:t>InfluxDB</a:t>
            </a:r>
            <a:r>
              <a:rPr lang="en-US" altLang="ko-KR" dirty="0"/>
              <a:t> </a:t>
            </a:r>
            <a:r>
              <a:rPr lang="ko-KR" altLang="en-US" dirty="0"/>
              <a:t>설치</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en-US" altLang="ko-KR" dirty="0"/>
              <a:t>Installing </a:t>
            </a:r>
            <a:r>
              <a:rPr lang="en-US" altLang="ko-KR" dirty="0" err="1"/>
              <a:t>InfluxDB</a:t>
            </a:r>
            <a:r>
              <a:rPr lang="en-US" altLang="ko-KR" dirty="0"/>
              <a:t> to the Raspberry Pi</a:t>
            </a:r>
          </a:p>
          <a:p>
            <a:pPr lvl="1"/>
            <a:r>
              <a:rPr lang="ko-KR" altLang="en-US" dirty="0"/>
              <a:t>참고 사이트 </a:t>
            </a:r>
            <a:r>
              <a:rPr lang="en-US" altLang="ko-KR" dirty="0"/>
              <a:t>- </a:t>
            </a:r>
            <a:r>
              <a:rPr lang="en-US" altLang="ko-KR" dirty="0">
                <a:hlinkClick r:id="rId3"/>
              </a:rPr>
              <a:t>https://pimylifeup.com/raspberry-pi-influxdb/</a:t>
            </a:r>
            <a:endParaRPr lang="en-US" altLang="ko-KR" dirty="0"/>
          </a:p>
          <a:p>
            <a:pPr lvl="1"/>
            <a:r>
              <a:rPr lang="ko-KR" altLang="en-US" dirty="0"/>
              <a:t>단계</a:t>
            </a:r>
            <a:r>
              <a:rPr lang="en-US" altLang="ko-KR" dirty="0"/>
              <a:t> 1. </a:t>
            </a:r>
            <a:r>
              <a:rPr lang="en-US" altLang="ko-KR" dirty="0" err="1"/>
              <a:t>Raspberrypi</a:t>
            </a:r>
            <a:r>
              <a:rPr lang="en-US" altLang="ko-KR" dirty="0"/>
              <a:t>(buster)</a:t>
            </a:r>
            <a:r>
              <a:rPr lang="ko-KR" altLang="en-US" dirty="0"/>
              <a:t>의 소프트웨어를 최신 버전 업그레이드</a:t>
            </a:r>
            <a:endParaRPr lang="en-US" altLang="ko-KR" dirty="0"/>
          </a:p>
          <a:p>
            <a:pPr lvl="2"/>
            <a:r>
              <a:rPr lang="en-US" altLang="ko-KR" b="1" dirty="0" err="1">
                <a:solidFill>
                  <a:srgbClr val="00B050"/>
                </a:solidFill>
                <a:latin typeface="맑은 고딕" pitchFamily="50" charset="-127"/>
                <a:ea typeface="맑은 고딕" pitchFamily="50" charset="-127"/>
              </a:rPr>
              <a:t>pi@raspberrypi</a:t>
            </a:r>
            <a:r>
              <a:rPr lang="en-US" altLang="ko-KR" b="1" dirty="0">
                <a:latin typeface="맑은 고딕" pitchFamily="50" charset="-127"/>
                <a:ea typeface="맑은 고딕" pitchFamily="50" charset="-127"/>
              </a:rPr>
              <a:t>:</a:t>
            </a:r>
            <a:r>
              <a:rPr lang="en-US" altLang="ko-KR" b="1" dirty="0">
                <a:solidFill>
                  <a:srgbClr val="002060"/>
                </a:solidFill>
                <a:latin typeface="맑은 고딕" pitchFamily="50" charset="-127"/>
                <a:ea typeface="맑은 고딕" pitchFamily="50" charset="-127"/>
              </a:rPr>
              <a:t>~ $</a:t>
            </a:r>
            <a:r>
              <a:rPr lang="en-US" altLang="ko-KR" b="1" dirty="0">
                <a:solidFill>
                  <a:srgbClr val="00B050"/>
                </a:solidFill>
                <a:latin typeface="맑은 고딕" pitchFamily="50" charset="-127"/>
                <a:ea typeface="맑은 고딕" pitchFamily="50" charset="-127"/>
              </a:rPr>
              <a:t> </a:t>
            </a:r>
            <a:r>
              <a:rPr lang="en-US" altLang="ko-KR" dirty="0" err="1"/>
              <a:t>sudo</a:t>
            </a:r>
            <a:r>
              <a:rPr lang="en-US" altLang="ko-KR" dirty="0"/>
              <a:t> apt update &amp;&amp; </a:t>
            </a:r>
            <a:r>
              <a:rPr lang="en-US" altLang="ko-KR" dirty="0" err="1"/>
              <a:t>sudo</a:t>
            </a:r>
            <a:r>
              <a:rPr lang="ko-KR" altLang="en-US" dirty="0"/>
              <a:t> </a:t>
            </a:r>
            <a:r>
              <a:rPr lang="en-US" altLang="ko-KR" dirty="0"/>
              <a:t>apt</a:t>
            </a:r>
            <a:r>
              <a:rPr lang="ko-KR" altLang="en-US" dirty="0"/>
              <a:t> </a:t>
            </a:r>
            <a:r>
              <a:rPr lang="en-US" altLang="ko-KR" dirty="0"/>
              <a:t>upgrade</a:t>
            </a:r>
          </a:p>
          <a:p>
            <a:pPr lvl="1"/>
            <a:r>
              <a:rPr lang="ko-KR" altLang="en-US" dirty="0"/>
              <a:t>단계 </a:t>
            </a:r>
            <a:r>
              <a:rPr lang="en-US" altLang="ko-KR" dirty="0"/>
              <a:t>2.</a:t>
            </a:r>
            <a:r>
              <a:rPr lang="ko-KR" altLang="en-US" dirty="0"/>
              <a:t> </a:t>
            </a:r>
            <a:r>
              <a:rPr lang="en-US" altLang="ko-KR" dirty="0"/>
              <a:t>Installing</a:t>
            </a:r>
            <a:r>
              <a:rPr lang="ko-KR" altLang="en-US" dirty="0"/>
              <a:t> </a:t>
            </a:r>
            <a:r>
              <a:rPr lang="en-US" altLang="ko-KR" dirty="0" err="1"/>
              <a:t>InfluxDB</a:t>
            </a:r>
            <a:r>
              <a:rPr lang="ko-KR" altLang="en-US" dirty="0"/>
              <a:t> </a:t>
            </a:r>
            <a:r>
              <a:rPr lang="en-US" altLang="ko-KR" dirty="0"/>
              <a:t>to</a:t>
            </a:r>
            <a:r>
              <a:rPr lang="ko-KR" altLang="en-US" dirty="0"/>
              <a:t> </a:t>
            </a:r>
            <a:r>
              <a:rPr lang="en-US" altLang="ko-KR" dirty="0"/>
              <a:t>the</a:t>
            </a:r>
            <a:r>
              <a:rPr lang="ko-KR" altLang="en-US" dirty="0"/>
              <a:t> </a:t>
            </a:r>
            <a:r>
              <a:rPr lang="en-US" altLang="ko-KR" dirty="0" err="1"/>
              <a:t>Raspberrypi</a:t>
            </a:r>
            <a:endParaRPr lang="en-US" altLang="ko-KR" dirty="0"/>
          </a:p>
          <a:p>
            <a:pPr lvl="2"/>
            <a:r>
              <a:rPr lang="en-US" altLang="ko-KR" b="1" dirty="0" err="1">
                <a:solidFill>
                  <a:srgbClr val="00B050"/>
                </a:solidFill>
                <a:latin typeface="맑은 고딕" pitchFamily="50" charset="-127"/>
                <a:ea typeface="맑은 고딕" pitchFamily="50" charset="-127"/>
              </a:rPr>
              <a:t>pi@raspberrypi</a:t>
            </a:r>
            <a:r>
              <a:rPr lang="en-US" altLang="ko-KR" b="1" dirty="0">
                <a:latin typeface="맑은 고딕" pitchFamily="50" charset="-127"/>
                <a:ea typeface="맑은 고딕" pitchFamily="50" charset="-127"/>
              </a:rPr>
              <a:t>:</a:t>
            </a:r>
            <a:r>
              <a:rPr lang="en-US" altLang="ko-KR" b="1" dirty="0">
                <a:solidFill>
                  <a:srgbClr val="002060"/>
                </a:solidFill>
                <a:latin typeface="맑은 고딕" pitchFamily="50" charset="-127"/>
                <a:ea typeface="맑은 고딕" pitchFamily="50" charset="-127"/>
              </a:rPr>
              <a:t>~ $</a:t>
            </a:r>
            <a:r>
              <a:rPr lang="en-US" altLang="ko-KR" dirty="0">
                <a:solidFill>
                  <a:srgbClr val="002060"/>
                </a:solidFill>
              </a:rPr>
              <a:t> curl https://repos.influxdata.com/influxdata-archive.key | </a:t>
            </a:r>
            <a:r>
              <a:rPr lang="en-US" altLang="ko-KR" dirty="0" err="1">
                <a:solidFill>
                  <a:srgbClr val="002060"/>
                </a:solidFill>
              </a:rPr>
              <a:t>gpg</a:t>
            </a:r>
            <a:r>
              <a:rPr lang="en-US" altLang="ko-KR" dirty="0">
                <a:solidFill>
                  <a:srgbClr val="002060"/>
                </a:solidFill>
              </a:rPr>
              <a:t> --</a:t>
            </a:r>
            <a:r>
              <a:rPr lang="en-US" altLang="ko-KR" dirty="0" err="1">
                <a:solidFill>
                  <a:srgbClr val="002060"/>
                </a:solidFill>
              </a:rPr>
              <a:t>dearmor</a:t>
            </a:r>
            <a:r>
              <a:rPr lang="en-US" altLang="ko-KR" dirty="0">
                <a:solidFill>
                  <a:srgbClr val="002060"/>
                </a:solidFill>
              </a:rPr>
              <a:t> | </a:t>
            </a:r>
            <a:r>
              <a:rPr lang="en-US" altLang="ko-KR" dirty="0" err="1">
                <a:solidFill>
                  <a:srgbClr val="002060"/>
                </a:solidFill>
              </a:rPr>
              <a:t>sudo</a:t>
            </a:r>
            <a:r>
              <a:rPr lang="en-US" altLang="ko-KR" dirty="0">
                <a:solidFill>
                  <a:srgbClr val="002060"/>
                </a:solidFill>
              </a:rPr>
              <a:t> tee /</a:t>
            </a:r>
            <a:r>
              <a:rPr lang="en-US" altLang="ko-KR" dirty="0" err="1">
                <a:solidFill>
                  <a:srgbClr val="002060"/>
                </a:solidFill>
              </a:rPr>
              <a:t>usr</a:t>
            </a:r>
            <a:r>
              <a:rPr lang="en-US" altLang="ko-KR" dirty="0">
                <a:solidFill>
                  <a:srgbClr val="002060"/>
                </a:solidFill>
              </a:rPr>
              <a:t>/share/keyrings/</a:t>
            </a:r>
            <a:r>
              <a:rPr lang="en-US" altLang="ko-KR" dirty="0" err="1">
                <a:solidFill>
                  <a:srgbClr val="002060"/>
                </a:solidFill>
              </a:rPr>
              <a:t>influxdb</a:t>
            </a:r>
            <a:r>
              <a:rPr lang="en-US" altLang="ko-KR" dirty="0">
                <a:solidFill>
                  <a:srgbClr val="002060"/>
                </a:solidFill>
              </a:rPr>
              <a:t>-archive-</a:t>
            </a:r>
            <a:r>
              <a:rPr lang="en-US" altLang="ko-KR" dirty="0" err="1">
                <a:solidFill>
                  <a:srgbClr val="002060"/>
                </a:solidFill>
              </a:rPr>
              <a:t>keyring.gpg</a:t>
            </a:r>
            <a:r>
              <a:rPr lang="en-US" altLang="ko-KR" dirty="0">
                <a:solidFill>
                  <a:srgbClr val="002060"/>
                </a:solidFill>
              </a:rPr>
              <a:t> &gt;/dev/null</a:t>
            </a:r>
          </a:p>
          <a:p>
            <a:pPr lvl="2"/>
            <a:r>
              <a:rPr lang="en-US" altLang="ko-KR" b="1" dirty="0" err="1">
                <a:solidFill>
                  <a:srgbClr val="00B050"/>
                </a:solidFill>
                <a:latin typeface="맑은 고딕" pitchFamily="50" charset="-127"/>
                <a:ea typeface="맑은 고딕" pitchFamily="50" charset="-127"/>
              </a:rPr>
              <a:t>pi@raspberrypi</a:t>
            </a:r>
            <a:r>
              <a:rPr lang="en-US" altLang="ko-KR" b="1" dirty="0">
                <a:latin typeface="맑은 고딕" pitchFamily="50" charset="-127"/>
                <a:ea typeface="맑은 고딕" pitchFamily="50" charset="-127"/>
              </a:rPr>
              <a:t>:</a:t>
            </a:r>
            <a:r>
              <a:rPr lang="en-US" altLang="ko-KR" b="1" dirty="0">
                <a:solidFill>
                  <a:srgbClr val="002060"/>
                </a:solidFill>
                <a:latin typeface="맑은 고딕" pitchFamily="50" charset="-127"/>
                <a:ea typeface="맑은 고딕" pitchFamily="50" charset="-127"/>
              </a:rPr>
              <a:t>~ $ echo "deb [signed-by=/</a:t>
            </a:r>
            <a:r>
              <a:rPr lang="en-US" altLang="ko-KR" b="1" dirty="0" err="1">
                <a:solidFill>
                  <a:srgbClr val="002060"/>
                </a:solidFill>
                <a:latin typeface="맑은 고딕" pitchFamily="50" charset="-127"/>
                <a:ea typeface="맑은 고딕" pitchFamily="50" charset="-127"/>
              </a:rPr>
              <a:t>usr</a:t>
            </a:r>
            <a:r>
              <a:rPr lang="en-US" altLang="ko-KR" b="1" dirty="0">
                <a:solidFill>
                  <a:srgbClr val="002060"/>
                </a:solidFill>
                <a:latin typeface="맑은 고딕" pitchFamily="50" charset="-127"/>
                <a:ea typeface="맑은 고딕" pitchFamily="50" charset="-127"/>
              </a:rPr>
              <a:t>/share/keyrings/</a:t>
            </a:r>
            <a:r>
              <a:rPr lang="en-US" altLang="ko-KR" b="1" dirty="0" err="1">
                <a:solidFill>
                  <a:srgbClr val="002060"/>
                </a:solidFill>
                <a:latin typeface="맑은 고딕" pitchFamily="50" charset="-127"/>
                <a:ea typeface="맑은 고딕" pitchFamily="50" charset="-127"/>
              </a:rPr>
              <a:t>influxdb</a:t>
            </a:r>
            <a:r>
              <a:rPr lang="en-US" altLang="ko-KR" b="1" dirty="0">
                <a:solidFill>
                  <a:srgbClr val="002060"/>
                </a:solidFill>
                <a:latin typeface="맑은 고딕" pitchFamily="50" charset="-127"/>
                <a:ea typeface="맑은 고딕" pitchFamily="50" charset="-127"/>
              </a:rPr>
              <a:t>-archive-</a:t>
            </a:r>
            <a:r>
              <a:rPr lang="en-US" altLang="ko-KR" b="1" dirty="0" err="1">
                <a:solidFill>
                  <a:srgbClr val="002060"/>
                </a:solidFill>
                <a:latin typeface="맑은 고딕" pitchFamily="50" charset="-127"/>
                <a:ea typeface="맑은 고딕" pitchFamily="50" charset="-127"/>
              </a:rPr>
              <a:t>keyring.gpg</a:t>
            </a:r>
            <a:r>
              <a:rPr lang="en-US" altLang="ko-KR" b="1" dirty="0">
                <a:solidFill>
                  <a:srgbClr val="002060"/>
                </a:solidFill>
                <a:latin typeface="맑은 고딕" pitchFamily="50" charset="-127"/>
                <a:ea typeface="맑은 고딕" pitchFamily="50" charset="-127"/>
              </a:rPr>
              <a:t>] https://repos.influxdata.com/debian $(</a:t>
            </a:r>
            <a:r>
              <a:rPr lang="en-US" altLang="ko-KR" b="1" dirty="0" err="1">
                <a:solidFill>
                  <a:srgbClr val="002060"/>
                </a:solidFill>
                <a:latin typeface="맑은 고딕" pitchFamily="50" charset="-127"/>
                <a:ea typeface="맑은 고딕" pitchFamily="50" charset="-127"/>
              </a:rPr>
              <a:t>lsb_release</a:t>
            </a:r>
            <a:r>
              <a:rPr lang="en-US" altLang="ko-KR" b="1" dirty="0">
                <a:solidFill>
                  <a:srgbClr val="002060"/>
                </a:solidFill>
                <a:latin typeface="맑은 고딕" pitchFamily="50" charset="-127"/>
                <a:ea typeface="맑은 고딕" pitchFamily="50" charset="-127"/>
              </a:rPr>
              <a:t> -cs) stable" | </a:t>
            </a:r>
            <a:r>
              <a:rPr lang="en-US" altLang="ko-KR" b="1" dirty="0" err="1">
                <a:solidFill>
                  <a:srgbClr val="002060"/>
                </a:solidFill>
                <a:latin typeface="맑은 고딕" pitchFamily="50" charset="-127"/>
                <a:ea typeface="맑은 고딕" pitchFamily="50" charset="-127"/>
              </a:rPr>
              <a:t>sudo</a:t>
            </a:r>
            <a:r>
              <a:rPr lang="en-US" altLang="ko-KR" b="1" dirty="0">
                <a:solidFill>
                  <a:srgbClr val="002060"/>
                </a:solidFill>
                <a:latin typeface="맑은 고딕" pitchFamily="50" charset="-127"/>
                <a:ea typeface="맑은 고딕" pitchFamily="50" charset="-127"/>
              </a:rPr>
              <a:t> tee /</a:t>
            </a:r>
            <a:r>
              <a:rPr lang="en-US" altLang="ko-KR" b="1" dirty="0" err="1">
                <a:solidFill>
                  <a:srgbClr val="002060"/>
                </a:solidFill>
                <a:latin typeface="맑은 고딕" pitchFamily="50" charset="-127"/>
                <a:ea typeface="맑은 고딕" pitchFamily="50" charset="-127"/>
              </a:rPr>
              <a:t>etc</a:t>
            </a:r>
            <a:r>
              <a:rPr lang="en-US" altLang="ko-KR" b="1" dirty="0">
                <a:solidFill>
                  <a:srgbClr val="002060"/>
                </a:solidFill>
                <a:latin typeface="맑은 고딕" pitchFamily="50" charset="-127"/>
                <a:ea typeface="맑은 고딕" pitchFamily="50" charset="-127"/>
              </a:rPr>
              <a:t>/apt/</a:t>
            </a:r>
            <a:r>
              <a:rPr lang="en-US" altLang="ko-KR" b="1" dirty="0" err="1">
                <a:solidFill>
                  <a:srgbClr val="002060"/>
                </a:solidFill>
                <a:latin typeface="맑은 고딕" pitchFamily="50" charset="-127"/>
                <a:ea typeface="맑은 고딕" pitchFamily="50" charset="-127"/>
              </a:rPr>
              <a:t>sources.list.d</a:t>
            </a:r>
            <a:r>
              <a:rPr lang="en-US" altLang="ko-KR" b="1" dirty="0">
                <a:solidFill>
                  <a:srgbClr val="002060"/>
                </a:solidFill>
                <a:latin typeface="맑은 고딕" pitchFamily="50" charset="-127"/>
                <a:ea typeface="맑은 고딕" pitchFamily="50" charset="-127"/>
              </a:rPr>
              <a:t>/</a:t>
            </a:r>
            <a:r>
              <a:rPr lang="en-US" altLang="ko-KR" b="1" dirty="0" err="1">
                <a:solidFill>
                  <a:srgbClr val="002060"/>
                </a:solidFill>
                <a:latin typeface="맑은 고딕" pitchFamily="50" charset="-127"/>
                <a:ea typeface="맑은 고딕" pitchFamily="50" charset="-127"/>
              </a:rPr>
              <a:t>influxdb.list</a:t>
            </a:r>
            <a:endParaRPr lang="en-US" altLang="ko-KR" b="1" dirty="0">
              <a:solidFill>
                <a:srgbClr val="002060"/>
              </a:solidFill>
              <a:latin typeface="맑은 고딕" pitchFamily="50" charset="-127"/>
              <a:ea typeface="맑은 고딕" pitchFamily="50" charset="-127"/>
            </a:endParaRPr>
          </a:p>
          <a:p>
            <a:pPr lvl="2"/>
            <a:r>
              <a:rPr lang="en-US" altLang="ko-KR" b="1" dirty="0" err="1">
                <a:solidFill>
                  <a:srgbClr val="00B050"/>
                </a:solidFill>
                <a:latin typeface="맑은 고딕" pitchFamily="50" charset="-127"/>
                <a:ea typeface="맑은 고딕" pitchFamily="50" charset="-127"/>
              </a:rPr>
              <a:t>pi@raspberrypi</a:t>
            </a:r>
            <a:r>
              <a:rPr lang="en-US" altLang="ko-KR" b="1" dirty="0">
                <a:latin typeface="맑은 고딕" pitchFamily="50" charset="-127"/>
                <a:ea typeface="맑은 고딕" pitchFamily="50" charset="-127"/>
              </a:rPr>
              <a:t>:</a:t>
            </a:r>
            <a:r>
              <a:rPr lang="en-US" altLang="ko-KR" b="1" dirty="0">
                <a:solidFill>
                  <a:srgbClr val="002060"/>
                </a:solidFill>
                <a:latin typeface="맑은 고딕" pitchFamily="50" charset="-127"/>
                <a:ea typeface="맑은 고딕" pitchFamily="50" charset="-127"/>
              </a:rPr>
              <a:t>~ $ </a:t>
            </a:r>
            <a:r>
              <a:rPr lang="en-US" altLang="ko-KR" b="1" dirty="0" err="1">
                <a:solidFill>
                  <a:srgbClr val="002060"/>
                </a:solidFill>
                <a:latin typeface="맑은 고딕" pitchFamily="50" charset="-127"/>
                <a:ea typeface="맑은 고딕" pitchFamily="50" charset="-127"/>
              </a:rPr>
              <a:t>sudo</a:t>
            </a:r>
            <a:r>
              <a:rPr lang="en-US" altLang="ko-KR" b="1" dirty="0">
                <a:solidFill>
                  <a:srgbClr val="002060"/>
                </a:solidFill>
                <a:latin typeface="맑은 고딕" pitchFamily="50" charset="-127"/>
                <a:ea typeface="맑은 고딕" pitchFamily="50" charset="-127"/>
              </a:rPr>
              <a:t> apt update</a:t>
            </a:r>
          </a:p>
          <a:p>
            <a:pPr lvl="2"/>
            <a:r>
              <a:rPr lang="en-US" altLang="ko-KR" b="1" dirty="0" err="1">
                <a:solidFill>
                  <a:srgbClr val="00B050"/>
                </a:solidFill>
                <a:latin typeface="맑은 고딕" pitchFamily="50" charset="-127"/>
                <a:ea typeface="맑은 고딕" pitchFamily="50" charset="-127"/>
              </a:rPr>
              <a:t>pi@raspberrypi</a:t>
            </a:r>
            <a:r>
              <a:rPr lang="en-US" altLang="ko-KR" b="1" dirty="0">
                <a:latin typeface="맑은 고딕" pitchFamily="50" charset="-127"/>
                <a:ea typeface="맑은 고딕" pitchFamily="50" charset="-127"/>
              </a:rPr>
              <a:t>:</a:t>
            </a:r>
            <a:r>
              <a:rPr lang="en-US" altLang="ko-KR" b="1" dirty="0">
                <a:solidFill>
                  <a:srgbClr val="002060"/>
                </a:solidFill>
                <a:latin typeface="맑은 고딕" pitchFamily="50" charset="-127"/>
                <a:ea typeface="맑은 고딕" pitchFamily="50" charset="-127"/>
              </a:rPr>
              <a:t>~ $ </a:t>
            </a:r>
            <a:r>
              <a:rPr lang="en-US" altLang="ko-KR" b="1" dirty="0" err="1">
                <a:solidFill>
                  <a:srgbClr val="002060"/>
                </a:solidFill>
                <a:latin typeface="맑은 고딕" pitchFamily="50" charset="-127"/>
                <a:ea typeface="맑은 고딕" pitchFamily="50" charset="-127"/>
              </a:rPr>
              <a:t>sudo</a:t>
            </a:r>
            <a:r>
              <a:rPr lang="en-US" altLang="ko-KR" b="1" dirty="0">
                <a:solidFill>
                  <a:srgbClr val="002060"/>
                </a:solidFill>
                <a:latin typeface="맑은 고딕" pitchFamily="50" charset="-127"/>
                <a:ea typeface="맑은 고딕" pitchFamily="50" charset="-127"/>
              </a:rPr>
              <a:t> apt install </a:t>
            </a:r>
            <a:r>
              <a:rPr lang="en-US" altLang="ko-KR" b="1" dirty="0" err="1">
                <a:solidFill>
                  <a:srgbClr val="002060"/>
                </a:solidFill>
                <a:latin typeface="맑은 고딕" pitchFamily="50" charset="-127"/>
                <a:ea typeface="맑은 고딕" pitchFamily="50" charset="-127"/>
              </a:rPr>
              <a:t>influxdb</a:t>
            </a:r>
            <a:endParaRPr lang="en-US" altLang="ko-KR" dirty="0">
              <a:solidFill>
                <a:srgbClr val="002060"/>
              </a:solidFill>
            </a:endParaRPr>
          </a:p>
          <a:p>
            <a:pPr lvl="1"/>
            <a:r>
              <a:rPr lang="ko-KR" altLang="en-US" dirty="0"/>
              <a:t>단계 </a:t>
            </a:r>
            <a:r>
              <a:rPr lang="en-US" altLang="ko-KR" dirty="0"/>
              <a:t>3.</a:t>
            </a:r>
            <a:r>
              <a:rPr lang="ko-KR" altLang="en-US" dirty="0"/>
              <a:t> 부팅될 때 </a:t>
            </a:r>
            <a:r>
              <a:rPr lang="en-US" altLang="ko-KR" dirty="0" err="1"/>
              <a:t>InfluxDB</a:t>
            </a:r>
            <a:r>
              <a:rPr lang="en-US" altLang="ko-KR" dirty="0"/>
              <a:t> </a:t>
            </a:r>
            <a:r>
              <a:rPr lang="ko-KR" altLang="en-US" dirty="0"/>
              <a:t>서버 활성화</a:t>
            </a:r>
            <a:endParaRPr lang="en-US" altLang="ko-KR" dirty="0"/>
          </a:p>
          <a:p>
            <a:pPr lvl="2"/>
            <a:r>
              <a:rPr lang="en-US" altLang="ko-KR" sz="1400" b="1" dirty="0" err="1">
                <a:solidFill>
                  <a:srgbClr val="00B050"/>
                </a:solidFill>
                <a:latin typeface="맑은 고딕" pitchFamily="50" charset="-127"/>
                <a:ea typeface="맑은 고딕" pitchFamily="50" charset="-127"/>
              </a:rPr>
              <a:t>pi@raspberrypi</a:t>
            </a:r>
            <a:r>
              <a:rPr lang="en-US" altLang="ko-KR" sz="1400" b="1" dirty="0">
                <a:latin typeface="맑은 고딕" pitchFamily="50" charset="-127"/>
                <a:ea typeface="맑은 고딕" pitchFamily="50" charset="-127"/>
              </a:rPr>
              <a:t>:</a:t>
            </a:r>
            <a:r>
              <a:rPr lang="en-US" altLang="ko-KR" sz="1400" b="1" dirty="0">
                <a:solidFill>
                  <a:srgbClr val="002060"/>
                </a:solidFill>
                <a:latin typeface="맑은 고딕" pitchFamily="50" charset="-127"/>
                <a:ea typeface="맑은 고딕" pitchFamily="50" charset="-127"/>
              </a:rPr>
              <a:t>~ $</a:t>
            </a:r>
            <a:r>
              <a:rPr lang="en-US" altLang="ko-KR" dirty="0"/>
              <a:t> </a:t>
            </a:r>
            <a:r>
              <a:rPr lang="en-US" altLang="ko-KR" dirty="0" err="1"/>
              <a:t>sudo</a:t>
            </a:r>
            <a:r>
              <a:rPr lang="en-US" altLang="ko-KR" dirty="0"/>
              <a:t> </a:t>
            </a:r>
            <a:r>
              <a:rPr lang="en-US" altLang="ko-KR" dirty="0" err="1"/>
              <a:t>systemctl</a:t>
            </a:r>
            <a:r>
              <a:rPr lang="en-US" altLang="ko-KR" dirty="0"/>
              <a:t> unmask </a:t>
            </a:r>
            <a:r>
              <a:rPr lang="en-US" altLang="ko-KR" dirty="0" err="1"/>
              <a:t>influxdb</a:t>
            </a:r>
            <a:endParaRPr lang="en-US" altLang="ko-KR" dirty="0"/>
          </a:p>
          <a:p>
            <a:pPr lvl="2"/>
            <a:r>
              <a:rPr lang="en-US" altLang="ko-KR" sz="1400" b="1" dirty="0" err="1">
                <a:solidFill>
                  <a:srgbClr val="00B050"/>
                </a:solidFill>
                <a:latin typeface="맑은 고딕" pitchFamily="50" charset="-127"/>
                <a:ea typeface="맑은 고딕" pitchFamily="50" charset="-127"/>
              </a:rPr>
              <a:t>pi@raspberrypi</a:t>
            </a:r>
            <a:r>
              <a:rPr lang="en-US" altLang="ko-KR" sz="1400" b="1" dirty="0">
                <a:latin typeface="맑은 고딕" pitchFamily="50" charset="-127"/>
                <a:ea typeface="맑은 고딕" pitchFamily="50" charset="-127"/>
              </a:rPr>
              <a:t>:</a:t>
            </a:r>
            <a:r>
              <a:rPr lang="en-US" altLang="ko-KR" sz="1400" b="1" dirty="0">
                <a:solidFill>
                  <a:srgbClr val="002060"/>
                </a:solidFill>
                <a:latin typeface="맑은 고딕" pitchFamily="50" charset="-127"/>
                <a:ea typeface="맑은 고딕" pitchFamily="50" charset="-127"/>
              </a:rPr>
              <a:t>~ $</a:t>
            </a:r>
            <a:r>
              <a:rPr lang="en-US" altLang="ko-KR" dirty="0"/>
              <a:t> </a:t>
            </a:r>
            <a:r>
              <a:rPr lang="en-US" altLang="ko-KR" dirty="0" err="1"/>
              <a:t>sudo</a:t>
            </a:r>
            <a:r>
              <a:rPr lang="en-US" altLang="ko-KR" dirty="0"/>
              <a:t> </a:t>
            </a:r>
            <a:r>
              <a:rPr lang="en-US" altLang="ko-KR" dirty="0" err="1"/>
              <a:t>systemctl</a:t>
            </a:r>
            <a:r>
              <a:rPr lang="en-US" altLang="ko-KR" dirty="0"/>
              <a:t> enable </a:t>
            </a:r>
            <a:r>
              <a:rPr lang="en-US" altLang="ko-KR" dirty="0" err="1"/>
              <a:t>influxdb</a:t>
            </a:r>
            <a:endParaRPr lang="en-US" altLang="ko-KR" dirty="0"/>
          </a:p>
          <a:p>
            <a:pPr lvl="1"/>
            <a:r>
              <a:rPr lang="ko-KR" altLang="en-US" dirty="0"/>
              <a:t>단계</a:t>
            </a:r>
            <a:r>
              <a:rPr lang="en-US" altLang="ko-KR" dirty="0"/>
              <a:t> 4. </a:t>
            </a:r>
            <a:r>
              <a:rPr lang="en-US" altLang="ko-KR" dirty="0" err="1"/>
              <a:t>InfluxDB</a:t>
            </a:r>
            <a:r>
              <a:rPr lang="en-US" altLang="ko-KR" dirty="0"/>
              <a:t> </a:t>
            </a:r>
            <a:r>
              <a:rPr lang="ko-KR" altLang="en-US" dirty="0"/>
              <a:t>서버</a:t>
            </a:r>
            <a:r>
              <a:rPr lang="en-US" altLang="ko-KR" dirty="0"/>
              <a:t> </a:t>
            </a:r>
            <a:r>
              <a:rPr lang="ko-KR" altLang="en-US" dirty="0"/>
              <a:t>시작</a:t>
            </a:r>
            <a:endParaRPr lang="en-US" altLang="ko-KR" dirty="0"/>
          </a:p>
          <a:p>
            <a:pPr lvl="2"/>
            <a:r>
              <a:rPr lang="en-US" altLang="ko-KR" sz="1400" b="1" dirty="0" err="1">
                <a:solidFill>
                  <a:srgbClr val="00B050"/>
                </a:solidFill>
                <a:latin typeface="맑은 고딕" pitchFamily="50" charset="-127"/>
                <a:ea typeface="맑은 고딕" pitchFamily="50" charset="-127"/>
              </a:rPr>
              <a:t>pi@raspberrypi</a:t>
            </a:r>
            <a:r>
              <a:rPr lang="en-US" altLang="ko-KR" sz="1400" b="1" dirty="0">
                <a:latin typeface="맑은 고딕" pitchFamily="50" charset="-127"/>
                <a:ea typeface="맑은 고딕" pitchFamily="50" charset="-127"/>
              </a:rPr>
              <a:t>:</a:t>
            </a:r>
            <a:r>
              <a:rPr lang="en-US" altLang="ko-KR" sz="1400" b="1" dirty="0">
                <a:solidFill>
                  <a:srgbClr val="002060"/>
                </a:solidFill>
                <a:latin typeface="맑은 고딕" pitchFamily="50" charset="-127"/>
                <a:ea typeface="맑은 고딕" pitchFamily="50" charset="-127"/>
              </a:rPr>
              <a:t>~ $</a:t>
            </a:r>
            <a:r>
              <a:rPr lang="en-US" altLang="ko-KR" dirty="0"/>
              <a:t> </a:t>
            </a:r>
            <a:r>
              <a:rPr lang="en-US" altLang="ko-KR" dirty="0" err="1"/>
              <a:t>sudo</a:t>
            </a:r>
            <a:r>
              <a:rPr lang="en-US" altLang="ko-KR" dirty="0"/>
              <a:t> </a:t>
            </a:r>
            <a:r>
              <a:rPr lang="en-US" altLang="ko-KR" dirty="0" err="1"/>
              <a:t>systemctl</a:t>
            </a:r>
            <a:r>
              <a:rPr lang="en-US" altLang="ko-KR" dirty="0"/>
              <a:t> start </a:t>
            </a:r>
            <a:r>
              <a:rPr lang="en-US" altLang="ko-KR" dirty="0" err="1"/>
              <a:t>influxdb</a:t>
            </a:r>
            <a:endParaRPr lang="en-US" altLang="ko-KR" dirty="0"/>
          </a:p>
          <a:p>
            <a:pPr lvl="1"/>
            <a:endParaRPr lang="en-US" altLang="ko-KR" dirty="0"/>
          </a:p>
          <a:p>
            <a:pPr lvl="2"/>
            <a:endParaRPr lang="en-US" altLang="ko-KR" dirty="0"/>
          </a:p>
          <a:p>
            <a:pPr lvl="2"/>
            <a:endParaRPr lang="en-US" altLang="ko-KR" dirty="0"/>
          </a:p>
          <a:p>
            <a:pPr lvl="2"/>
            <a:endParaRPr lang="en-US" altLang="ko-KR" dirty="0"/>
          </a:p>
          <a:p>
            <a:pPr lvl="2"/>
            <a:endParaRPr lang="en-US" altLang="ko-KR" dirty="0"/>
          </a:p>
          <a:p>
            <a:pPr lvl="1"/>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229</a:t>
            </a:fld>
            <a:endParaRPr lang="en-US" dirty="0"/>
          </a:p>
        </p:txBody>
      </p:sp>
    </p:spTree>
    <p:extLst>
      <p:ext uri="{BB962C8B-B14F-4D97-AF65-F5344CB8AC3E}">
        <p14:creationId xmlns:p14="http://schemas.microsoft.com/office/powerpoint/2010/main" val="1964344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Digital Output</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Blink Test</a:t>
            </a:r>
          </a:p>
          <a:p>
            <a:pPr lvl="1"/>
            <a:r>
              <a:rPr lang="ko-KR" altLang="en-US" dirty="0" err="1"/>
              <a:t>아두이노</a:t>
            </a:r>
            <a:r>
              <a:rPr lang="ko-KR" altLang="en-US" dirty="0"/>
              <a:t> </a:t>
            </a:r>
            <a:r>
              <a:rPr lang="en-US" altLang="ko-KR" dirty="0"/>
              <a:t>IDE</a:t>
            </a:r>
            <a:r>
              <a:rPr lang="ko-KR" altLang="en-US" dirty="0"/>
              <a:t>의 주 메뉴에서 </a:t>
            </a:r>
            <a:r>
              <a:rPr lang="ko-KR" altLang="en-US" i="1" dirty="0"/>
              <a:t>예제</a:t>
            </a:r>
            <a:r>
              <a:rPr lang="en-US" altLang="ko-KR" i="1" dirty="0"/>
              <a:t>/ESP8266/Blink</a:t>
            </a:r>
            <a:r>
              <a:rPr lang="en-US" altLang="ko-KR" dirty="0"/>
              <a:t> </a:t>
            </a:r>
            <a:r>
              <a:rPr lang="ko-KR" altLang="en-US" dirty="0"/>
              <a:t>선택</a:t>
            </a:r>
            <a:endParaRPr lang="en-US" altLang="ko-KR" dirty="0"/>
          </a:p>
          <a:p>
            <a:pPr lvl="2"/>
            <a:r>
              <a:rPr lang="en-US" altLang="ko-KR" dirty="0"/>
              <a:t>LED_BUILTIN : D4(</a:t>
            </a:r>
            <a:r>
              <a:rPr lang="en-US" altLang="ko-KR" dirty="0">
                <a:solidFill>
                  <a:srgbClr val="FF0000"/>
                </a:solidFill>
              </a:rPr>
              <a:t>GPIO2</a:t>
            </a:r>
            <a:r>
              <a:rPr lang="en-US" altLang="ko-KR" dirty="0"/>
              <a:t>)</a:t>
            </a:r>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3"/>
            <a:r>
              <a:rPr lang="ko-KR" altLang="en-US" dirty="0"/>
              <a:t>위 코드가 실행되었을 때 </a:t>
            </a:r>
            <a:r>
              <a:rPr lang="en-US" altLang="ko-KR" dirty="0"/>
              <a:t>ESP-12E </a:t>
            </a:r>
            <a:r>
              <a:rPr lang="ko-KR" altLang="en-US" dirty="0"/>
              <a:t>모듈에 있는 </a:t>
            </a:r>
            <a:r>
              <a:rPr lang="en-US" altLang="ko-KR" dirty="0"/>
              <a:t>LED</a:t>
            </a:r>
            <a:r>
              <a:rPr lang="ko-KR" altLang="en-US" dirty="0"/>
              <a:t>가 </a:t>
            </a:r>
            <a:r>
              <a:rPr lang="en-US" altLang="ko-KR" dirty="0"/>
              <a:t>On/Off </a:t>
            </a:r>
            <a:r>
              <a:rPr lang="ko-KR" altLang="en-US" dirty="0"/>
              <a:t>되어야 함</a:t>
            </a:r>
            <a:r>
              <a:rPr lang="en-US" altLang="ko-KR" dirty="0"/>
              <a:t>.</a:t>
            </a:r>
          </a:p>
          <a:p>
            <a:pPr lvl="3"/>
            <a:r>
              <a:rPr lang="ko-KR" altLang="en-US" dirty="0"/>
              <a:t>위 코드 실행 결과 </a:t>
            </a:r>
            <a:r>
              <a:rPr lang="en-US" altLang="ko-KR" dirty="0"/>
              <a:t>LED</a:t>
            </a:r>
            <a:r>
              <a:rPr lang="ko-KR" altLang="en-US" dirty="0"/>
              <a:t>가 켜져 있는 시간이 더 </a:t>
            </a:r>
            <a:r>
              <a:rPr lang="ko-KR" altLang="en-US" dirty="0" err="1"/>
              <a:t>긴가</a:t>
            </a:r>
            <a:r>
              <a:rPr lang="ko-KR" altLang="en-US" dirty="0"/>
              <a:t> 꺼져 있는 시간이 더 </a:t>
            </a:r>
            <a:r>
              <a:rPr lang="ko-KR" altLang="en-US" dirty="0" err="1"/>
              <a:t>긴가</a:t>
            </a:r>
            <a:r>
              <a:rPr lang="en-US" altLang="ko-KR" dirty="0"/>
              <a:t>?</a:t>
            </a:r>
          </a:p>
          <a:p>
            <a:pPr lvl="4"/>
            <a:r>
              <a:rPr lang="en-US" altLang="ko-KR" dirty="0"/>
              <a:t>LED_BUILTIN </a:t>
            </a:r>
            <a:r>
              <a:rPr lang="ko-KR" altLang="en-US" dirty="0"/>
              <a:t>핀에 연결된 </a:t>
            </a:r>
            <a:r>
              <a:rPr lang="en-US" altLang="ko-KR" dirty="0"/>
              <a:t>LED</a:t>
            </a:r>
            <a:r>
              <a:rPr lang="ko-KR" altLang="en-US" dirty="0"/>
              <a:t>는 </a:t>
            </a:r>
            <a:r>
              <a:rPr lang="ko-KR" altLang="en-US" dirty="0" err="1"/>
              <a:t>부논리</a:t>
            </a:r>
            <a:r>
              <a:rPr lang="ko-KR" altLang="en-US" dirty="0"/>
              <a:t> 회로</a:t>
            </a:r>
            <a:r>
              <a:rPr lang="en-US" altLang="ko-KR" dirty="0"/>
              <a:t>.</a:t>
            </a:r>
          </a:p>
          <a:p>
            <a:pPr lvl="3"/>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23</a:t>
            </a:fld>
            <a:endParaRPr lang="en-US" dirty="0"/>
          </a:p>
        </p:txBody>
      </p:sp>
      <p:sp>
        <p:nvSpPr>
          <p:cNvPr id="7" name="직사각형 6">
            <a:extLst>
              <a:ext uri="{FF2B5EF4-FFF2-40B4-BE49-F238E27FC236}">
                <a16:creationId xmlns:a16="http://schemas.microsoft.com/office/drawing/2014/main" id="{50D9563C-6B2C-4E67-9612-94F261C0644A}"/>
              </a:ext>
            </a:extLst>
          </p:cNvPr>
          <p:cNvSpPr/>
          <p:nvPr/>
        </p:nvSpPr>
        <p:spPr>
          <a:xfrm>
            <a:off x="2448669" y="1645127"/>
            <a:ext cx="3168352" cy="1929928"/>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solidFill>
                <a:latin typeface="맑은 고딕" pitchFamily="50" charset="-127"/>
              </a:rPr>
              <a:t>void setup()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pinMode</a:t>
            </a:r>
            <a:r>
              <a:rPr lang="en-US" altLang="ko-KR" sz="1200" b="1" dirty="0">
                <a:solidFill>
                  <a:schemeClr val="tx1"/>
                </a:solidFill>
                <a:latin typeface="맑은 고딕" pitchFamily="50" charset="-127"/>
              </a:rPr>
              <a:t>(</a:t>
            </a:r>
            <a:r>
              <a:rPr lang="en-US" altLang="ko-KR" sz="1200" b="1" dirty="0">
                <a:solidFill>
                  <a:srgbClr val="00B050"/>
                </a:solidFill>
                <a:latin typeface="맑은 고딕" pitchFamily="50" charset="-127"/>
              </a:rPr>
              <a:t>LED_BUILTIN</a:t>
            </a:r>
            <a:r>
              <a:rPr lang="en-US" altLang="ko-KR" sz="1200" b="1" dirty="0">
                <a:solidFill>
                  <a:schemeClr val="tx1"/>
                </a:solidFill>
                <a:latin typeface="맑은 고딕" pitchFamily="50" charset="-127"/>
              </a:rPr>
              <a:t>, OUTPUT);</a:t>
            </a:r>
          </a:p>
          <a:p>
            <a:pPr defTabSz="913755">
              <a:spcBef>
                <a:spcPts val="0"/>
              </a:spcBef>
              <a:buClr>
                <a:srgbClr val="506EA5"/>
              </a:buClr>
            </a:pPr>
            <a:r>
              <a:rPr lang="en-US" altLang="ko-KR" sz="1200" b="1" dirty="0">
                <a:solidFill>
                  <a:schemeClr val="tx1"/>
                </a:solidFill>
                <a:latin typeface="맑은 고딕" pitchFamily="50" charset="-127"/>
              </a:rPr>
              <a:t>}</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void loop()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digitalWrite</a:t>
            </a:r>
            <a:r>
              <a:rPr lang="en-US" altLang="ko-KR" sz="1200" b="1" dirty="0">
                <a:solidFill>
                  <a:schemeClr val="tx1"/>
                </a:solidFill>
                <a:latin typeface="맑은 고딕" pitchFamily="50" charset="-127"/>
              </a:rPr>
              <a:t>(LED_BUILTIN, LOW);</a:t>
            </a:r>
          </a:p>
          <a:p>
            <a:pPr defTabSz="913755">
              <a:spcBef>
                <a:spcPts val="0"/>
              </a:spcBef>
              <a:buClr>
                <a:srgbClr val="506EA5"/>
              </a:buClr>
            </a:pPr>
            <a:r>
              <a:rPr lang="en-US" altLang="ko-KR" sz="1200" b="1" dirty="0">
                <a:solidFill>
                  <a:schemeClr val="tx1"/>
                </a:solidFill>
                <a:latin typeface="맑은 고딕" pitchFamily="50" charset="-127"/>
              </a:rPr>
              <a:t>   delay(1000);</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digitalWrite</a:t>
            </a:r>
            <a:r>
              <a:rPr lang="en-US" altLang="ko-KR" sz="1200" b="1" dirty="0">
                <a:solidFill>
                  <a:schemeClr val="tx1"/>
                </a:solidFill>
                <a:latin typeface="맑은 고딕" pitchFamily="50" charset="-127"/>
              </a:rPr>
              <a:t>(LED_BUILTIN, HIGH);</a:t>
            </a:r>
          </a:p>
          <a:p>
            <a:pPr defTabSz="913755">
              <a:spcBef>
                <a:spcPts val="0"/>
              </a:spcBef>
              <a:buClr>
                <a:srgbClr val="506EA5"/>
              </a:buClr>
            </a:pPr>
            <a:r>
              <a:rPr lang="en-US" altLang="ko-KR" sz="1200" b="1" dirty="0">
                <a:solidFill>
                  <a:schemeClr val="tx1"/>
                </a:solidFill>
                <a:latin typeface="맑은 고딕" pitchFamily="50" charset="-127"/>
              </a:rPr>
              <a:t>   delay(3000);</a:t>
            </a:r>
          </a:p>
          <a:p>
            <a:pPr defTabSz="913755">
              <a:spcBef>
                <a:spcPts val="0"/>
              </a:spcBef>
              <a:buClr>
                <a:srgbClr val="506EA5"/>
              </a:buClr>
            </a:pPr>
            <a:r>
              <a:rPr lang="en-US" altLang="ko-KR" sz="1200" b="1" dirty="0">
                <a:solidFill>
                  <a:schemeClr val="tx1"/>
                </a:solidFill>
                <a:latin typeface="맑은 고딕" pitchFamily="50" charset="-127"/>
              </a:rPr>
              <a:t>}</a:t>
            </a:r>
          </a:p>
        </p:txBody>
      </p:sp>
      <p:sp>
        <p:nvSpPr>
          <p:cNvPr id="9" name="직사각형 8">
            <a:extLst>
              <a:ext uri="{FF2B5EF4-FFF2-40B4-BE49-F238E27FC236}">
                <a16:creationId xmlns:a16="http://schemas.microsoft.com/office/drawing/2014/main" id="{662EB30D-854A-44DB-B087-79A37A3C88D4}"/>
              </a:ext>
            </a:extLst>
          </p:cNvPr>
          <p:cNvSpPr/>
          <p:nvPr/>
        </p:nvSpPr>
        <p:spPr>
          <a:xfrm>
            <a:off x="2448669" y="1606947"/>
            <a:ext cx="3168352" cy="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9BCC614C-EA1F-437E-A1D3-FF3B8301E15E}"/>
              </a:ext>
            </a:extLst>
          </p:cNvPr>
          <p:cNvSpPr/>
          <p:nvPr/>
        </p:nvSpPr>
        <p:spPr>
          <a:xfrm>
            <a:off x="5767091" y="1645127"/>
            <a:ext cx="3168352" cy="1929928"/>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solidFill>
                <a:latin typeface="맑은 고딕" pitchFamily="50" charset="-127"/>
              </a:rPr>
              <a:t>void setup()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pinMode</a:t>
            </a:r>
            <a:r>
              <a:rPr lang="en-US" altLang="ko-KR" sz="1200" b="1" dirty="0">
                <a:solidFill>
                  <a:schemeClr val="tx1"/>
                </a:solidFill>
                <a:latin typeface="맑은 고딕" pitchFamily="50" charset="-127"/>
              </a:rPr>
              <a:t>(</a:t>
            </a:r>
            <a:r>
              <a:rPr lang="en-US" altLang="ko-KR" sz="1200" b="1" dirty="0">
                <a:solidFill>
                  <a:srgbClr val="00B050"/>
                </a:solidFill>
                <a:latin typeface="맑은 고딕" pitchFamily="50" charset="-127"/>
              </a:rPr>
              <a:t>D4</a:t>
            </a:r>
            <a:r>
              <a:rPr lang="en-US" altLang="ko-KR" sz="1200" b="1" dirty="0">
                <a:solidFill>
                  <a:schemeClr val="tx1"/>
                </a:solidFill>
                <a:latin typeface="맑은 고딕" pitchFamily="50" charset="-127"/>
              </a:rPr>
              <a:t>, OUTPUT);</a:t>
            </a:r>
          </a:p>
          <a:p>
            <a:pPr defTabSz="913755">
              <a:spcBef>
                <a:spcPts val="0"/>
              </a:spcBef>
              <a:buClr>
                <a:srgbClr val="506EA5"/>
              </a:buClr>
            </a:pPr>
            <a:r>
              <a:rPr lang="en-US" altLang="ko-KR" sz="1200" b="1" dirty="0">
                <a:solidFill>
                  <a:schemeClr val="tx1"/>
                </a:solidFill>
                <a:latin typeface="맑은 고딕" pitchFamily="50" charset="-127"/>
              </a:rPr>
              <a:t>}</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void loop()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digitalWrite</a:t>
            </a:r>
            <a:r>
              <a:rPr lang="en-US" altLang="ko-KR" sz="1200" b="1" dirty="0">
                <a:solidFill>
                  <a:schemeClr val="tx1"/>
                </a:solidFill>
                <a:latin typeface="맑은 고딕" pitchFamily="50" charset="-127"/>
              </a:rPr>
              <a:t>(D4, LOW);</a:t>
            </a:r>
          </a:p>
          <a:p>
            <a:pPr defTabSz="913755">
              <a:spcBef>
                <a:spcPts val="0"/>
              </a:spcBef>
              <a:buClr>
                <a:srgbClr val="506EA5"/>
              </a:buClr>
            </a:pPr>
            <a:r>
              <a:rPr lang="en-US" altLang="ko-KR" sz="1200" b="1" dirty="0">
                <a:solidFill>
                  <a:schemeClr val="tx1"/>
                </a:solidFill>
                <a:latin typeface="맑은 고딕" pitchFamily="50" charset="-127"/>
              </a:rPr>
              <a:t>   delay(1000);</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digitalWrite</a:t>
            </a:r>
            <a:r>
              <a:rPr lang="en-US" altLang="ko-KR" sz="1200" b="1" dirty="0">
                <a:solidFill>
                  <a:schemeClr val="tx1"/>
                </a:solidFill>
                <a:latin typeface="맑은 고딕" pitchFamily="50" charset="-127"/>
              </a:rPr>
              <a:t>(D4, HIGH);</a:t>
            </a:r>
          </a:p>
          <a:p>
            <a:pPr defTabSz="913755">
              <a:spcBef>
                <a:spcPts val="0"/>
              </a:spcBef>
              <a:buClr>
                <a:srgbClr val="506EA5"/>
              </a:buClr>
            </a:pPr>
            <a:r>
              <a:rPr lang="en-US" altLang="ko-KR" sz="1200" b="1" dirty="0">
                <a:solidFill>
                  <a:schemeClr val="tx1"/>
                </a:solidFill>
                <a:latin typeface="맑은 고딕" pitchFamily="50" charset="-127"/>
              </a:rPr>
              <a:t>   delay(3000);</a:t>
            </a:r>
          </a:p>
          <a:p>
            <a:pPr defTabSz="913755">
              <a:spcBef>
                <a:spcPts val="0"/>
              </a:spcBef>
              <a:buClr>
                <a:srgbClr val="506EA5"/>
              </a:buClr>
            </a:pPr>
            <a:r>
              <a:rPr lang="en-US" altLang="ko-KR" sz="1200" b="1" dirty="0">
                <a:solidFill>
                  <a:schemeClr val="tx1"/>
                </a:solidFill>
                <a:latin typeface="맑은 고딕" pitchFamily="50" charset="-127"/>
              </a:rPr>
              <a:t>}</a:t>
            </a:r>
          </a:p>
        </p:txBody>
      </p:sp>
      <p:sp>
        <p:nvSpPr>
          <p:cNvPr id="11" name="직사각형 10">
            <a:extLst>
              <a:ext uri="{FF2B5EF4-FFF2-40B4-BE49-F238E27FC236}">
                <a16:creationId xmlns:a16="http://schemas.microsoft.com/office/drawing/2014/main" id="{4B01F707-8838-42BE-9277-ED0461F9D0BD}"/>
              </a:ext>
            </a:extLst>
          </p:cNvPr>
          <p:cNvSpPr/>
          <p:nvPr/>
        </p:nvSpPr>
        <p:spPr>
          <a:xfrm>
            <a:off x="5767091" y="1606947"/>
            <a:ext cx="3168352" cy="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176040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림 16">
            <a:extLst>
              <a:ext uri="{FF2B5EF4-FFF2-40B4-BE49-F238E27FC236}">
                <a16:creationId xmlns:a16="http://schemas.microsoft.com/office/drawing/2014/main" id="{2C385077-A7BE-46A2-AFFA-EA7BF86F654B}"/>
              </a:ext>
            </a:extLst>
          </p:cNvPr>
          <p:cNvPicPr>
            <a:picLocks noChangeAspect="1"/>
          </p:cNvPicPr>
          <p:nvPr/>
        </p:nvPicPr>
        <p:blipFill>
          <a:blip r:embed="rId3"/>
          <a:stretch>
            <a:fillRect/>
          </a:stretch>
        </p:blipFill>
        <p:spPr>
          <a:xfrm>
            <a:off x="4211594" y="987734"/>
            <a:ext cx="7060311" cy="3881819"/>
          </a:xfrm>
          <a:prstGeom prst="rect">
            <a:avLst/>
          </a:prstGeom>
        </p:spPr>
      </p:pic>
      <p:sp>
        <p:nvSpPr>
          <p:cNvPr id="2" name="제목 1"/>
          <p:cNvSpPr>
            <a:spLocks noGrp="1"/>
          </p:cNvSpPr>
          <p:nvPr>
            <p:ph type="title"/>
          </p:nvPr>
        </p:nvSpPr>
        <p:spPr>
          <a:xfrm>
            <a:off x="181419" y="85023"/>
            <a:ext cx="10842913" cy="400049"/>
          </a:xfrm>
        </p:spPr>
        <p:txBody>
          <a:bodyPr/>
          <a:lstStyle/>
          <a:p>
            <a:pPr fontAlgn="auto">
              <a:spcAft>
                <a:spcPts val="0"/>
              </a:spcAft>
            </a:pPr>
            <a:r>
              <a:rPr lang="en-US" altLang="ko-KR" dirty="0"/>
              <a:t>A basic understanding of </a:t>
            </a:r>
            <a:r>
              <a:rPr lang="en-US" altLang="ko-KR" dirty="0" err="1"/>
              <a:t>InfluxDB’s</a:t>
            </a:r>
            <a:r>
              <a:rPr lang="en-US" altLang="ko-KR" dirty="0"/>
              <a:t> datastore</a:t>
            </a:r>
          </a:p>
        </p:txBody>
      </p:sp>
      <p:sp>
        <p:nvSpPr>
          <p:cNvPr id="3" name="내용 개체 틀 2"/>
          <p:cNvSpPr>
            <a:spLocks noGrp="1"/>
          </p:cNvSpPr>
          <p:nvPr>
            <p:ph sz="quarter" idx="11"/>
          </p:nvPr>
        </p:nvSpPr>
        <p:spPr>
          <a:xfrm>
            <a:off x="266399" y="578149"/>
            <a:ext cx="11039254" cy="1745730"/>
          </a:xfrm>
        </p:spPr>
        <p:txBody>
          <a:bodyPr/>
          <a:lstStyle/>
          <a:p>
            <a:r>
              <a:rPr lang="en-US" altLang="ko-KR" dirty="0" err="1"/>
              <a:t>InfluxDB</a:t>
            </a:r>
            <a:r>
              <a:rPr lang="ko-KR" altLang="en-US" dirty="0"/>
              <a:t>의 용어 및 개념</a:t>
            </a:r>
            <a:endParaRPr lang="en-US" altLang="ko-KR" dirty="0"/>
          </a:p>
          <a:p>
            <a:pPr lvl="1"/>
            <a:r>
              <a:rPr lang="en-US" altLang="ko-KR" dirty="0"/>
              <a:t>database : set of measurements</a:t>
            </a:r>
          </a:p>
          <a:p>
            <a:pPr lvl="1"/>
            <a:r>
              <a:rPr lang="en-US" altLang="ko-KR" dirty="0"/>
              <a:t>measurement : table</a:t>
            </a:r>
          </a:p>
          <a:p>
            <a:pPr lvl="1"/>
            <a:r>
              <a:rPr lang="en-US" altLang="ko-KR" dirty="0">
                <a:solidFill>
                  <a:srgbClr val="00B050"/>
                </a:solidFill>
              </a:rPr>
              <a:t>Tag</a:t>
            </a:r>
            <a:r>
              <a:rPr lang="en-US" altLang="ko-KR" dirty="0"/>
              <a:t> </a:t>
            </a:r>
            <a:r>
              <a:rPr lang="en-US" altLang="ko-KR" dirty="0">
                <a:solidFill>
                  <a:schemeClr val="bg1">
                    <a:lumMod val="75000"/>
                  </a:schemeClr>
                </a:solidFill>
              </a:rPr>
              <a:t>(Key)</a:t>
            </a:r>
            <a:r>
              <a:rPr lang="en-US" altLang="ko-KR" dirty="0"/>
              <a:t> : indexed</a:t>
            </a:r>
            <a:r>
              <a:rPr lang="ko-KR" altLang="en-US" dirty="0"/>
              <a:t> </a:t>
            </a:r>
            <a:r>
              <a:rPr lang="en-US" altLang="ko-KR" dirty="0"/>
              <a:t>column</a:t>
            </a:r>
          </a:p>
          <a:p>
            <a:pPr lvl="1"/>
            <a:r>
              <a:rPr lang="en-US" altLang="ko-KR" dirty="0">
                <a:solidFill>
                  <a:schemeClr val="accent6">
                    <a:lumMod val="75000"/>
                  </a:schemeClr>
                </a:solidFill>
              </a:rPr>
              <a:t>Field</a:t>
            </a:r>
            <a:r>
              <a:rPr lang="en-US" altLang="ko-KR" dirty="0"/>
              <a:t> </a:t>
            </a:r>
            <a:r>
              <a:rPr lang="en-US" altLang="ko-KR" dirty="0">
                <a:solidFill>
                  <a:schemeClr val="bg1">
                    <a:lumMod val="75000"/>
                  </a:schemeClr>
                </a:solidFill>
              </a:rPr>
              <a:t>(Key)</a:t>
            </a:r>
            <a:r>
              <a:rPr lang="en-US" altLang="ko-KR" dirty="0"/>
              <a:t> : no indexed column</a:t>
            </a:r>
          </a:p>
          <a:p>
            <a:pPr marL="702000" lvl="3" indent="0">
              <a:buNone/>
            </a:pPr>
            <a:endParaRPr lang="en-US" altLang="ko-KR" dirty="0"/>
          </a:p>
          <a:p>
            <a:pPr marL="342900" lvl="1" indent="0" fontAlgn="auto">
              <a:spcAft>
                <a:spcPts val="0"/>
              </a:spcAft>
              <a:buFont typeface="Wingdings 3" pitchFamily="18" charset="2"/>
              <a:buNone/>
            </a:pPr>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230</a:t>
            </a:fld>
            <a:endParaRPr lang="en-US" dirty="0"/>
          </a:p>
        </p:txBody>
      </p:sp>
      <p:sp>
        <p:nvSpPr>
          <p:cNvPr id="9" name="타원 8">
            <a:extLst>
              <a:ext uri="{FF2B5EF4-FFF2-40B4-BE49-F238E27FC236}">
                <a16:creationId xmlns:a16="http://schemas.microsoft.com/office/drawing/2014/main" id="{FDA5DF30-0207-4095-B2B3-133B7726F40E}"/>
              </a:ext>
            </a:extLst>
          </p:cNvPr>
          <p:cNvSpPr/>
          <p:nvPr/>
        </p:nvSpPr>
        <p:spPr>
          <a:xfrm>
            <a:off x="5977061" y="1007839"/>
            <a:ext cx="648072"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0" name="타원 9">
            <a:extLst>
              <a:ext uri="{FF2B5EF4-FFF2-40B4-BE49-F238E27FC236}">
                <a16:creationId xmlns:a16="http://schemas.microsoft.com/office/drawing/2014/main" id="{B6A7A082-C60E-4F16-8F72-FD7F048D7DDC}"/>
              </a:ext>
            </a:extLst>
          </p:cNvPr>
          <p:cNvSpPr/>
          <p:nvPr/>
        </p:nvSpPr>
        <p:spPr>
          <a:xfrm>
            <a:off x="4945069" y="4506335"/>
            <a:ext cx="648072"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1" name="타원 10">
            <a:extLst>
              <a:ext uri="{FF2B5EF4-FFF2-40B4-BE49-F238E27FC236}">
                <a16:creationId xmlns:a16="http://schemas.microsoft.com/office/drawing/2014/main" id="{D0EC11FE-6A91-4A07-8223-9D9DC68EE707}"/>
              </a:ext>
            </a:extLst>
          </p:cNvPr>
          <p:cNvSpPr/>
          <p:nvPr/>
        </p:nvSpPr>
        <p:spPr>
          <a:xfrm>
            <a:off x="6319145" y="4506335"/>
            <a:ext cx="648072"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87591258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A basic understanding of </a:t>
            </a:r>
            <a:r>
              <a:rPr lang="en-US" altLang="ko-KR" dirty="0" err="1"/>
              <a:t>InfluxDB’s</a:t>
            </a:r>
            <a:r>
              <a:rPr lang="en-US" altLang="ko-KR" dirty="0"/>
              <a:t> datastore</a:t>
            </a:r>
          </a:p>
        </p:txBody>
      </p:sp>
      <p:sp>
        <p:nvSpPr>
          <p:cNvPr id="3" name="내용 개체 틀 2"/>
          <p:cNvSpPr>
            <a:spLocks noGrp="1"/>
          </p:cNvSpPr>
          <p:nvPr>
            <p:ph sz="quarter" idx="11"/>
          </p:nvPr>
        </p:nvSpPr>
        <p:spPr>
          <a:xfrm>
            <a:off x="266400" y="578149"/>
            <a:ext cx="5494638" cy="1745730"/>
          </a:xfrm>
        </p:spPr>
        <p:txBody>
          <a:bodyPr/>
          <a:lstStyle/>
          <a:p>
            <a:r>
              <a:rPr lang="en-US" altLang="ko-KR" dirty="0" err="1"/>
              <a:t>InfluxDB</a:t>
            </a:r>
            <a:r>
              <a:rPr lang="en-US" altLang="ko-KR" dirty="0"/>
              <a:t> </a:t>
            </a:r>
            <a:r>
              <a:rPr lang="ko-KR" altLang="en-US" dirty="0"/>
              <a:t>처음 맛보기</a:t>
            </a:r>
            <a:endParaRPr lang="en-US" altLang="ko-KR" dirty="0"/>
          </a:p>
          <a:p>
            <a:pPr lvl="1"/>
            <a:r>
              <a:rPr lang="en-US" altLang="ko-KR" dirty="0"/>
              <a:t>influx’s command-line tool(CLI)</a:t>
            </a:r>
          </a:p>
          <a:p>
            <a:pPr lvl="2"/>
            <a:r>
              <a:rPr lang="en-US" altLang="ko-KR" dirty="0" err="1"/>
              <a:t>InfluxDB</a:t>
            </a:r>
            <a:r>
              <a:rPr lang="en-US" altLang="ko-KR" dirty="0"/>
              <a:t> </a:t>
            </a:r>
            <a:r>
              <a:rPr lang="ko-KR" altLang="en-US" dirty="0"/>
              <a:t>관리 툴</a:t>
            </a:r>
            <a:r>
              <a:rPr lang="en-US" altLang="ko-KR" dirty="0"/>
              <a:t> </a:t>
            </a:r>
            <a:r>
              <a:rPr lang="ko-KR" altLang="en-US" dirty="0"/>
              <a:t>실행</a:t>
            </a:r>
            <a:endParaRPr lang="en-US" altLang="ko-KR" dirty="0"/>
          </a:p>
          <a:p>
            <a:pPr lvl="2"/>
            <a:r>
              <a:rPr lang="en-US" altLang="ko-KR" sz="1400" b="1" dirty="0" err="1">
                <a:solidFill>
                  <a:srgbClr val="00B050"/>
                </a:solidFill>
                <a:latin typeface="맑은 고딕" pitchFamily="50" charset="-127"/>
                <a:ea typeface="맑은 고딕" pitchFamily="50" charset="-127"/>
              </a:rPr>
              <a:t>pi@raspberrypi</a:t>
            </a:r>
            <a:r>
              <a:rPr lang="en-US" altLang="ko-KR" sz="1400" b="1" dirty="0">
                <a:latin typeface="맑은 고딕" pitchFamily="50" charset="-127"/>
                <a:ea typeface="맑은 고딕" pitchFamily="50" charset="-127"/>
              </a:rPr>
              <a:t>:</a:t>
            </a:r>
            <a:r>
              <a:rPr lang="en-US" altLang="ko-KR" sz="1400" b="1" dirty="0">
                <a:solidFill>
                  <a:srgbClr val="002060"/>
                </a:solidFill>
                <a:latin typeface="맑은 고딕" pitchFamily="50" charset="-127"/>
                <a:ea typeface="맑은 고딕" pitchFamily="50" charset="-127"/>
              </a:rPr>
              <a:t>~ $</a:t>
            </a:r>
            <a:r>
              <a:rPr lang="en-US" altLang="ko-KR" dirty="0"/>
              <a:t> influx</a:t>
            </a:r>
          </a:p>
          <a:p>
            <a:pPr lvl="1"/>
            <a:r>
              <a:rPr lang="ko-KR" altLang="en-US" dirty="0"/>
              <a:t>데이터베이스 생성</a:t>
            </a:r>
            <a:endParaRPr lang="en-US" altLang="ko-KR" dirty="0"/>
          </a:p>
          <a:p>
            <a:pPr lvl="2"/>
            <a:r>
              <a:rPr lang="ko-KR" altLang="en-US" dirty="0"/>
              <a:t>형식 </a:t>
            </a:r>
            <a:r>
              <a:rPr lang="en-US" altLang="ko-KR" dirty="0"/>
              <a:t>– create database &lt;</a:t>
            </a:r>
            <a:r>
              <a:rPr lang="en-US" altLang="ko-KR" dirty="0" err="1"/>
              <a:t>dbname</a:t>
            </a:r>
            <a:r>
              <a:rPr lang="en-US" altLang="ko-KR" dirty="0"/>
              <a:t>&gt;</a:t>
            </a:r>
          </a:p>
          <a:p>
            <a:pPr lvl="3"/>
            <a:r>
              <a:rPr lang="en-US" altLang="ko-KR" dirty="0"/>
              <a:t>&gt; </a:t>
            </a:r>
            <a:r>
              <a:rPr lang="en-US" altLang="ko-KR" dirty="0">
                <a:solidFill>
                  <a:schemeClr val="accent6"/>
                </a:solidFill>
              </a:rPr>
              <a:t>create database </a:t>
            </a:r>
            <a:r>
              <a:rPr lang="en-US" altLang="ko-KR" dirty="0" err="1">
                <a:solidFill>
                  <a:srgbClr val="FF0000"/>
                </a:solidFill>
              </a:rPr>
              <a:t>db_sample</a:t>
            </a:r>
            <a:endParaRPr lang="en-US" altLang="ko-KR" dirty="0">
              <a:solidFill>
                <a:srgbClr val="FF0000"/>
              </a:solidFill>
            </a:endParaRPr>
          </a:p>
          <a:p>
            <a:pPr lvl="4"/>
            <a:r>
              <a:rPr lang="ko-KR" altLang="en-US" dirty="0"/>
              <a:t>여기서</a:t>
            </a:r>
            <a:r>
              <a:rPr lang="en-US" altLang="ko-KR" dirty="0"/>
              <a:t>, ‘</a:t>
            </a:r>
            <a:r>
              <a:rPr lang="en-US" altLang="ko-KR" dirty="0" err="1"/>
              <a:t>db_sample</a:t>
            </a:r>
            <a:r>
              <a:rPr lang="en-US" altLang="ko-KR" dirty="0"/>
              <a:t>’ is the name of database</a:t>
            </a:r>
          </a:p>
          <a:p>
            <a:pPr lvl="1"/>
            <a:r>
              <a:rPr lang="en-US" altLang="ko-KR" dirty="0"/>
              <a:t>Step 3. Using a database</a:t>
            </a:r>
          </a:p>
          <a:p>
            <a:pPr lvl="2"/>
            <a:r>
              <a:rPr lang="en-US" altLang="ko-KR" dirty="0"/>
              <a:t>Use &lt;</a:t>
            </a:r>
            <a:r>
              <a:rPr lang="en-US" altLang="ko-KR" dirty="0" err="1"/>
              <a:t>dbname</a:t>
            </a:r>
            <a:r>
              <a:rPr lang="en-US" altLang="ko-KR" dirty="0"/>
              <a:t>&gt;</a:t>
            </a:r>
          </a:p>
          <a:p>
            <a:pPr lvl="3"/>
            <a:r>
              <a:rPr lang="en-US" altLang="ko-KR" dirty="0"/>
              <a:t>&gt; </a:t>
            </a:r>
            <a:r>
              <a:rPr lang="en-US" altLang="ko-KR" dirty="0">
                <a:solidFill>
                  <a:schemeClr val="accent6"/>
                </a:solidFill>
              </a:rPr>
              <a:t>use </a:t>
            </a:r>
            <a:r>
              <a:rPr lang="en-US" altLang="ko-KR" dirty="0" err="1">
                <a:solidFill>
                  <a:srgbClr val="FF0000"/>
                </a:solidFill>
              </a:rPr>
              <a:t>db_sample</a:t>
            </a:r>
            <a:endParaRPr lang="en-US" altLang="ko-KR" dirty="0">
              <a:solidFill>
                <a:srgbClr val="FF0000"/>
              </a:solidFill>
            </a:endParaRPr>
          </a:p>
          <a:p>
            <a:pPr lvl="4"/>
            <a:r>
              <a:rPr lang="en-US" altLang="ko-KR" dirty="0"/>
              <a:t>‘</a:t>
            </a:r>
            <a:r>
              <a:rPr lang="en-US" altLang="ko-KR" dirty="0" err="1"/>
              <a:t>dbsample</a:t>
            </a:r>
            <a:r>
              <a:rPr lang="en-US" altLang="ko-KR" dirty="0"/>
              <a:t>’</a:t>
            </a:r>
            <a:r>
              <a:rPr lang="ko-KR" altLang="en-US" dirty="0"/>
              <a:t>이라는 데이터베이스를 사용하겠다</a:t>
            </a:r>
            <a:r>
              <a:rPr lang="en-US" altLang="ko-KR" dirty="0"/>
              <a:t>.</a:t>
            </a:r>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231</a:t>
            </a:fld>
            <a:endParaRPr lang="en-US" dirty="0"/>
          </a:p>
        </p:txBody>
      </p:sp>
      <p:sp>
        <p:nvSpPr>
          <p:cNvPr id="5" name="내용 개체 틀 2">
            <a:extLst>
              <a:ext uri="{FF2B5EF4-FFF2-40B4-BE49-F238E27FC236}">
                <a16:creationId xmlns:a16="http://schemas.microsoft.com/office/drawing/2014/main" id="{C531833A-61D8-4EE4-A298-E955B5EB5691}"/>
              </a:ext>
            </a:extLst>
          </p:cNvPr>
          <p:cNvSpPr txBox="1">
            <a:spLocks/>
          </p:cNvSpPr>
          <p:nvPr/>
        </p:nvSpPr>
        <p:spPr>
          <a:xfrm>
            <a:off x="5617021" y="569603"/>
            <a:ext cx="5688632" cy="1745730"/>
          </a:xfrm>
          <a:prstGeom prst="rect">
            <a:avLst/>
          </a:prstGeom>
        </p:spPr>
        <p:txBody>
          <a:bodyPr vert="horz" lIns="91440" tIns="45720" rIns="91440" bIns="45720" rtlCol="0">
            <a:noAutofit/>
          </a:bodyPr>
          <a:lstStyle>
            <a:lvl1pPr marL="324000" indent="-324000" algn="l" defTabSz="913755" rtl="0" eaLnBrk="1" latinLnBrk="0" hangingPunct="1">
              <a:lnSpc>
                <a:spcPct val="100000"/>
              </a:lnSpc>
              <a:spcBef>
                <a:spcPts val="1400"/>
              </a:spcBef>
              <a:buClr>
                <a:srgbClr val="506EA5"/>
              </a:buClr>
              <a:buFont typeface="돋움" pitchFamily="50" charset="-127"/>
              <a:buChar char="▐"/>
              <a:defRPr kumimoji="1" lang="ko-KR" altLang="en-US" sz="1800" b="1" kern="1200" baseline="0">
                <a:solidFill>
                  <a:schemeClr val="tx1"/>
                </a:solidFill>
                <a:latin typeface="맑은 고딕" pitchFamily="50" charset="-127"/>
                <a:ea typeface="맑은 고딕" pitchFamily="50" charset="-127"/>
                <a:cs typeface="+mn-cs"/>
              </a:defRPr>
            </a:lvl1pPr>
            <a:lvl2pPr marL="533400" indent="-190500" algn="l" defTabSz="913755" rtl="0" eaLnBrk="1" latinLnBrk="0" hangingPunct="1">
              <a:lnSpc>
                <a:spcPct val="100000"/>
              </a:lnSpc>
              <a:spcBef>
                <a:spcPts val="700"/>
              </a:spcBef>
              <a:buClr>
                <a:srgbClr val="506EA5"/>
              </a:buClr>
              <a:buFont typeface="Wingdings 3" pitchFamily="18" charset="2"/>
              <a:buChar char=""/>
              <a:defRPr kumimoji="1" lang="ko-KR" altLang="en-US" sz="1600" b="1" kern="1200" baseline="0">
                <a:solidFill>
                  <a:schemeClr val="tx1"/>
                </a:solidFill>
                <a:latin typeface="맑은 고딕" pitchFamily="50" charset="-127"/>
                <a:ea typeface="맑은 고딕" pitchFamily="50" charset="-127"/>
                <a:cs typeface="+mn-cs"/>
              </a:defRPr>
            </a:lvl2pPr>
            <a:lvl3pPr marL="704850" indent="-161925" algn="l" defTabSz="913755" rtl="0" eaLnBrk="1" latinLnBrk="0" hangingPunct="1">
              <a:lnSpc>
                <a:spcPct val="100000"/>
              </a:lnSpc>
              <a:spcBef>
                <a:spcPts val="700"/>
              </a:spcBef>
              <a:buClr>
                <a:srgbClr val="506EA5"/>
              </a:buClr>
              <a:buFont typeface="Arial" pitchFamily="34" charset="0"/>
              <a:buChar char="•"/>
              <a:defRPr kumimoji="1" lang="ko-KR" altLang="en-US" sz="1400" b="1" kern="1200" baseline="0">
                <a:solidFill>
                  <a:schemeClr val="tx1"/>
                </a:solidFill>
                <a:latin typeface="맑은 고딕" pitchFamily="50" charset="-127"/>
                <a:ea typeface="맑은 고딕" pitchFamily="50" charset="-127"/>
                <a:cs typeface="+mn-cs"/>
              </a:defRPr>
            </a:lvl3pPr>
            <a:lvl4pPr marL="900000" indent="-198000" algn="l" defTabSz="913755" rtl="0" eaLnBrk="1" latinLnBrk="0" hangingPunct="1">
              <a:lnSpc>
                <a:spcPct val="100000"/>
              </a:lnSpc>
              <a:spcBef>
                <a:spcPts val="700"/>
              </a:spcBef>
              <a:buClr>
                <a:srgbClr val="506EA5"/>
              </a:buClr>
              <a:buFont typeface="돋움" pitchFamily="50" charset="-127"/>
              <a:buChar char="-"/>
              <a:defRPr kumimoji="1" lang="ko-KR" altLang="en-US" sz="1200" b="1" kern="1200" baseline="0">
                <a:solidFill>
                  <a:schemeClr val="tx1"/>
                </a:solidFill>
                <a:latin typeface="맑은 고딕" pitchFamily="50" charset="-127"/>
                <a:ea typeface="맑은 고딕" pitchFamily="50" charset="-127"/>
                <a:cs typeface="+mn-cs"/>
              </a:defRPr>
            </a:lvl4pPr>
            <a:lvl5pPr marL="1104900" indent="-190500" algn="l" defTabSz="913755" rtl="0" eaLnBrk="1" latinLnBrk="0" hangingPunct="1">
              <a:lnSpc>
                <a:spcPct val="100000"/>
              </a:lnSpc>
              <a:spcBef>
                <a:spcPts val="700"/>
              </a:spcBef>
              <a:buClr>
                <a:srgbClr val="506EA5"/>
              </a:buClr>
              <a:buFont typeface="Arial" pitchFamily="34" charset="0"/>
              <a:buChar char="»"/>
              <a:defRPr kumimoji="1" lang="ko-KR" altLang="en-US" sz="1000" b="1" kern="1200" baseline="0">
                <a:solidFill>
                  <a:schemeClr val="tx1"/>
                </a:solidFill>
                <a:latin typeface="맑은 고딕" pitchFamily="50" charset="-127"/>
                <a:ea typeface="맑은 고딕" pitchFamily="50" charset="-127"/>
                <a:cs typeface="+mn-cs"/>
              </a:defRPr>
            </a:lvl5pPr>
            <a:lvl6pPr marL="2512835"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6972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660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3480"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endParaRPr lang="en-US" altLang="ko-KR" dirty="0"/>
          </a:p>
          <a:p>
            <a:pPr lvl="1" fontAlgn="auto">
              <a:spcAft>
                <a:spcPts val="0"/>
              </a:spcAft>
            </a:pPr>
            <a:r>
              <a:rPr lang="en-US" altLang="ko-KR" dirty="0"/>
              <a:t>Step 4. Insert </a:t>
            </a:r>
            <a:r>
              <a:rPr lang="en-US" altLang="ko-KR" dirty="0">
                <a:solidFill>
                  <a:srgbClr val="00B050"/>
                </a:solidFill>
              </a:rPr>
              <a:t>“data point”</a:t>
            </a:r>
          </a:p>
          <a:p>
            <a:pPr lvl="3" fontAlgn="auto">
              <a:spcAft>
                <a:spcPts val="0"/>
              </a:spcAft>
            </a:pPr>
            <a:r>
              <a:rPr lang="en-US" altLang="ko-KR" dirty="0"/>
              <a:t>&gt; insert </a:t>
            </a:r>
            <a:r>
              <a:rPr lang="en-US" altLang="ko-KR" dirty="0" err="1"/>
              <a:t>temperature,location</a:t>
            </a:r>
            <a:r>
              <a:rPr lang="en-US" altLang="ko-KR" dirty="0"/>
              <a:t>=</a:t>
            </a:r>
            <a:r>
              <a:rPr lang="en-US" altLang="ko-KR" dirty="0" err="1"/>
              <a:t>living_room</a:t>
            </a:r>
            <a:r>
              <a:rPr lang="en-US" altLang="ko-KR" dirty="0"/>
              <a:t> value=20</a:t>
            </a:r>
          </a:p>
          <a:p>
            <a:pPr lvl="4" fontAlgn="auto">
              <a:spcAft>
                <a:spcPts val="0"/>
              </a:spcAft>
            </a:pPr>
            <a:r>
              <a:rPr lang="ko-KR" altLang="en-US" dirty="0"/>
              <a:t>위에서 </a:t>
            </a:r>
            <a:r>
              <a:rPr lang="en-US" altLang="ko-KR" dirty="0"/>
              <a:t>temperature</a:t>
            </a:r>
            <a:r>
              <a:rPr lang="ko-KR" altLang="en-US" dirty="0"/>
              <a:t>와 </a:t>
            </a:r>
            <a:r>
              <a:rPr lang="en-US" altLang="ko-KR" dirty="0"/>
              <a:t>location </a:t>
            </a:r>
            <a:r>
              <a:rPr lang="ko-KR" altLang="en-US" dirty="0"/>
              <a:t>사이에 </a:t>
            </a:r>
            <a:r>
              <a:rPr lang="en-US" altLang="ko-KR" dirty="0"/>
              <a:t>‘,’</a:t>
            </a:r>
            <a:r>
              <a:rPr lang="ko-KR" altLang="en-US" dirty="0"/>
              <a:t>만 넣는다</a:t>
            </a:r>
            <a:endParaRPr lang="en-US" altLang="ko-KR" dirty="0"/>
          </a:p>
          <a:p>
            <a:pPr lvl="4" fontAlgn="auto">
              <a:spcAft>
                <a:spcPts val="0"/>
              </a:spcAft>
            </a:pPr>
            <a:r>
              <a:rPr lang="ko-KR" altLang="en-US" dirty="0"/>
              <a:t>스페이스가 들어가면 안됨</a:t>
            </a:r>
            <a:r>
              <a:rPr lang="en-US" altLang="ko-KR" dirty="0"/>
              <a:t>.</a:t>
            </a:r>
          </a:p>
          <a:p>
            <a:pPr lvl="3" fontAlgn="auto">
              <a:spcAft>
                <a:spcPts val="0"/>
              </a:spcAft>
            </a:pPr>
            <a:r>
              <a:rPr lang="en-US" altLang="ko-KR" dirty="0"/>
              <a:t>&gt; insert </a:t>
            </a:r>
            <a:r>
              <a:rPr lang="en-US" altLang="ko-KR" dirty="0" err="1"/>
              <a:t>temperature,location</a:t>
            </a:r>
            <a:r>
              <a:rPr lang="en-US" altLang="ko-KR" dirty="0"/>
              <a:t>=</a:t>
            </a:r>
            <a:r>
              <a:rPr lang="en-US" altLang="ko-KR" dirty="0" err="1"/>
              <a:t>living_room</a:t>
            </a:r>
            <a:r>
              <a:rPr lang="en-US" altLang="ko-KR" dirty="0"/>
              <a:t> value=10</a:t>
            </a:r>
          </a:p>
          <a:p>
            <a:pPr lvl="3" fontAlgn="auto">
              <a:spcAft>
                <a:spcPts val="0"/>
              </a:spcAft>
            </a:pPr>
            <a:r>
              <a:rPr lang="en-US" altLang="ko-KR" dirty="0"/>
              <a:t>&gt; insert </a:t>
            </a:r>
            <a:r>
              <a:rPr lang="en-US" altLang="ko-KR" dirty="0" err="1"/>
              <a:t>temperature,location</a:t>
            </a:r>
            <a:r>
              <a:rPr lang="en-US" altLang="ko-KR" dirty="0"/>
              <a:t>=</a:t>
            </a:r>
            <a:r>
              <a:rPr lang="en-US" altLang="ko-KR" dirty="0" err="1"/>
              <a:t>bed_room</a:t>
            </a:r>
            <a:r>
              <a:rPr lang="en-US" altLang="ko-KR" dirty="0"/>
              <a:t> value=34</a:t>
            </a:r>
          </a:p>
          <a:p>
            <a:pPr lvl="3" fontAlgn="auto">
              <a:spcAft>
                <a:spcPts val="0"/>
              </a:spcAft>
            </a:pPr>
            <a:r>
              <a:rPr lang="en-US" altLang="ko-KR" dirty="0"/>
              <a:t>&gt; insert </a:t>
            </a:r>
            <a:r>
              <a:rPr lang="en-US" altLang="ko-KR" dirty="0" err="1"/>
              <a:t>temperature,location</a:t>
            </a:r>
            <a:r>
              <a:rPr lang="en-US" altLang="ko-KR" dirty="0"/>
              <a:t>=</a:t>
            </a:r>
            <a:r>
              <a:rPr lang="en-US" altLang="ko-KR" dirty="0" err="1"/>
              <a:t>bed_room</a:t>
            </a:r>
            <a:r>
              <a:rPr lang="en-US" altLang="ko-KR" dirty="0"/>
              <a:t> value=23</a:t>
            </a:r>
          </a:p>
          <a:p>
            <a:pPr lvl="1" fontAlgn="auto">
              <a:spcAft>
                <a:spcPts val="0"/>
              </a:spcAft>
            </a:pPr>
            <a:endParaRPr lang="en-US" altLang="ko-KR" dirty="0"/>
          </a:p>
          <a:p>
            <a:pPr lvl="1" fontAlgn="auto">
              <a:spcAft>
                <a:spcPts val="0"/>
              </a:spcAft>
            </a:pPr>
            <a:r>
              <a:rPr lang="en-US" altLang="ko-KR" dirty="0"/>
              <a:t>Step 5. Select </a:t>
            </a:r>
          </a:p>
          <a:p>
            <a:pPr lvl="3" fontAlgn="auto">
              <a:spcAft>
                <a:spcPts val="0"/>
              </a:spcAft>
            </a:pPr>
            <a:r>
              <a:rPr lang="en-US" altLang="ko-KR" dirty="0"/>
              <a:t>&gt; select * from temperature</a:t>
            </a:r>
          </a:p>
          <a:p>
            <a:pPr marL="342900" lvl="1" indent="0" fontAlgn="auto">
              <a:spcAft>
                <a:spcPts val="0"/>
              </a:spcAft>
              <a:buFont typeface="Wingdings 3" pitchFamily="18" charset="2"/>
              <a:buNone/>
            </a:pPr>
            <a:endParaRPr lang="en-US" altLang="ko-KR" dirty="0"/>
          </a:p>
          <a:p>
            <a:pPr marL="342900" lvl="1" indent="0" fontAlgn="auto">
              <a:spcAft>
                <a:spcPts val="0"/>
              </a:spcAft>
              <a:buFont typeface="Wingdings 3" pitchFamily="18" charset="2"/>
              <a:buNone/>
            </a:pPr>
            <a:endParaRPr lang="en-US" dirty="0"/>
          </a:p>
        </p:txBody>
      </p:sp>
      <p:pic>
        <p:nvPicPr>
          <p:cNvPr id="8" name="그림 7">
            <a:extLst>
              <a:ext uri="{FF2B5EF4-FFF2-40B4-BE49-F238E27FC236}">
                <a16:creationId xmlns:a16="http://schemas.microsoft.com/office/drawing/2014/main" id="{80F5175A-E664-4A22-A4FD-B7A430943629}"/>
              </a:ext>
            </a:extLst>
          </p:cNvPr>
          <p:cNvPicPr>
            <a:picLocks noChangeAspect="1"/>
          </p:cNvPicPr>
          <p:nvPr/>
        </p:nvPicPr>
        <p:blipFill>
          <a:blip r:embed="rId3"/>
          <a:stretch>
            <a:fillRect/>
          </a:stretch>
        </p:blipFill>
        <p:spPr>
          <a:xfrm>
            <a:off x="6769149" y="3960167"/>
            <a:ext cx="2857500" cy="1066800"/>
          </a:xfrm>
          <a:prstGeom prst="rect">
            <a:avLst/>
          </a:prstGeom>
        </p:spPr>
      </p:pic>
    </p:spTree>
    <p:extLst>
      <p:ext uri="{BB962C8B-B14F-4D97-AF65-F5344CB8AC3E}">
        <p14:creationId xmlns:p14="http://schemas.microsoft.com/office/powerpoint/2010/main" val="163539331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err="1"/>
              <a:t>쉬어가는</a:t>
            </a:r>
            <a:r>
              <a:rPr lang="ko-KR" altLang="en-US" dirty="0"/>
              <a:t> 페이지 </a:t>
            </a:r>
            <a:r>
              <a:rPr lang="en-US" altLang="ko-KR" dirty="0"/>
              <a:t>- A basic understanding of </a:t>
            </a:r>
            <a:r>
              <a:rPr lang="en-US" altLang="ko-KR" dirty="0" err="1"/>
              <a:t>InfluxDB’s</a:t>
            </a:r>
            <a:r>
              <a:rPr lang="en-US" altLang="ko-KR" dirty="0"/>
              <a:t> datastore</a:t>
            </a:r>
          </a:p>
        </p:txBody>
      </p:sp>
      <p:sp>
        <p:nvSpPr>
          <p:cNvPr id="3" name="내용 개체 틀 2"/>
          <p:cNvSpPr>
            <a:spLocks noGrp="1"/>
          </p:cNvSpPr>
          <p:nvPr>
            <p:ph sz="quarter" idx="11"/>
          </p:nvPr>
        </p:nvSpPr>
        <p:spPr>
          <a:xfrm>
            <a:off x="266400" y="578149"/>
            <a:ext cx="5494638" cy="1745730"/>
          </a:xfrm>
        </p:spPr>
        <p:txBody>
          <a:bodyPr/>
          <a:lstStyle/>
          <a:p>
            <a:r>
              <a:rPr lang="ko-KR" altLang="en-US" dirty="0"/>
              <a:t>태그</a:t>
            </a:r>
            <a:r>
              <a:rPr lang="en-US" altLang="ko-KR" dirty="0"/>
              <a:t>(tag)</a:t>
            </a:r>
          </a:p>
          <a:p>
            <a:pPr lvl="1"/>
            <a:r>
              <a:rPr lang="ko-KR" altLang="en-US" dirty="0"/>
              <a:t>주소 태그</a:t>
            </a:r>
            <a:r>
              <a:rPr lang="en-US" altLang="ko-KR" dirty="0"/>
              <a:t>, </a:t>
            </a:r>
            <a:r>
              <a:rPr lang="ko-KR" altLang="en-US" dirty="0"/>
              <a:t>이름 태그</a:t>
            </a:r>
            <a:r>
              <a:rPr lang="en-US" altLang="ko-KR" dirty="0"/>
              <a:t>, </a:t>
            </a:r>
            <a:r>
              <a:rPr lang="ko-KR" altLang="en-US" dirty="0"/>
              <a:t>전화</a:t>
            </a:r>
            <a:r>
              <a:rPr lang="en-US" altLang="ko-KR" dirty="0"/>
              <a:t> </a:t>
            </a:r>
            <a:r>
              <a:rPr lang="ko-KR" altLang="en-US" dirty="0"/>
              <a:t>번호 태그</a:t>
            </a:r>
            <a:r>
              <a:rPr lang="en-US" altLang="ko-KR" dirty="0"/>
              <a:t>, …. </a:t>
            </a:r>
          </a:p>
          <a:p>
            <a:r>
              <a:rPr lang="ko-KR" altLang="en-US" dirty="0"/>
              <a:t>태그</a:t>
            </a:r>
            <a:r>
              <a:rPr lang="en-US" altLang="ko-KR" dirty="0"/>
              <a:t>(tag)</a:t>
            </a:r>
            <a:r>
              <a:rPr lang="ko-KR" altLang="en-US" dirty="0"/>
              <a:t>의 값</a:t>
            </a:r>
            <a:r>
              <a:rPr lang="en-US" altLang="ko-KR" dirty="0"/>
              <a:t>(value)</a:t>
            </a:r>
          </a:p>
          <a:p>
            <a:pPr lvl="2"/>
            <a:r>
              <a:rPr lang="ko-KR" altLang="en-US" dirty="0"/>
              <a:t>주소 태그의 값</a:t>
            </a:r>
            <a:r>
              <a:rPr lang="en-US" altLang="ko-KR" dirty="0"/>
              <a:t>: </a:t>
            </a:r>
            <a:r>
              <a:rPr lang="ko-KR" altLang="en-US" dirty="0"/>
              <a:t>경기도 용인시</a:t>
            </a:r>
            <a:endParaRPr lang="en-US" altLang="ko-KR" dirty="0"/>
          </a:p>
          <a:p>
            <a:pPr lvl="2"/>
            <a:r>
              <a:rPr lang="ko-KR" altLang="en-US" dirty="0"/>
              <a:t>이름 태그의 값 </a:t>
            </a:r>
            <a:r>
              <a:rPr lang="en-US" altLang="ko-KR" dirty="0"/>
              <a:t>: </a:t>
            </a:r>
            <a:r>
              <a:rPr lang="ko-KR" altLang="en-US" dirty="0"/>
              <a:t>김성필</a:t>
            </a:r>
            <a:endParaRPr lang="en-US" altLang="ko-KR"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232</a:t>
            </a:fld>
            <a:endParaRPr lang="en-US" dirty="0"/>
          </a:p>
        </p:txBody>
      </p:sp>
      <p:pic>
        <p:nvPicPr>
          <p:cNvPr id="1026" name="Picture 2" descr="Category: tag - Hexo">
            <a:extLst>
              <a:ext uri="{FF2B5EF4-FFF2-40B4-BE49-F238E27FC236}">
                <a16:creationId xmlns:a16="http://schemas.microsoft.com/office/drawing/2014/main" id="{6E166010-A4CB-4F1A-9FC1-EC87C319C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567" y="2520007"/>
            <a:ext cx="3873426" cy="26940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F925C53-B4D7-4A10-9C1F-E495FE623903}"/>
              </a:ext>
            </a:extLst>
          </p:cNvPr>
          <p:cNvSpPr txBox="1"/>
          <p:nvPr/>
        </p:nvSpPr>
        <p:spPr>
          <a:xfrm rot="1667395">
            <a:off x="3324238" y="4007797"/>
            <a:ext cx="1917513" cy="307777"/>
          </a:xfrm>
          <a:prstGeom prst="rect">
            <a:avLst/>
          </a:prstGeom>
          <a:noFill/>
        </p:spPr>
        <p:txBody>
          <a:bodyPr wrap="none" rtlCol="0">
            <a:spAutoFit/>
          </a:bodyPr>
          <a:lstStyle/>
          <a:p>
            <a:r>
              <a:rPr lang="ko-KR" altLang="en-US" sz="1400" dirty="0"/>
              <a:t>주소</a:t>
            </a:r>
            <a:r>
              <a:rPr lang="en-US" altLang="ko-KR" sz="1400" dirty="0"/>
              <a:t>:</a:t>
            </a:r>
            <a:r>
              <a:rPr lang="en-US" altLang="ko-KR" sz="1400" u="sng" dirty="0"/>
              <a:t>  </a:t>
            </a:r>
            <a:r>
              <a:rPr lang="ko-KR" altLang="en-US" sz="1400" u="sng" dirty="0"/>
              <a:t>경기도 용인시 </a:t>
            </a:r>
            <a:endParaRPr lang="en-US" altLang="ko-KR" sz="1400" u="sng" dirty="0"/>
          </a:p>
        </p:txBody>
      </p:sp>
      <p:pic>
        <p:nvPicPr>
          <p:cNvPr id="9" name="Picture 2" descr="Category: tag - Hexo">
            <a:extLst>
              <a:ext uri="{FF2B5EF4-FFF2-40B4-BE49-F238E27FC236}">
                <a16:creationId xmlns:a16="http://schemas.microsoft.com/office/drawing/2014/main" id="{62C1A157-511B-4799-A1EC-0C2019308C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997" y="2520007"/>
            <a:ext cx="3873426" cy="26940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95EFF81-880E-407D-A4D0-19457EAF4C26}"/>
              </a:ext>
            </a:extLst>
          </p:cNvPr>
          <p:cNvSpPr txBox="1"/>
          <p:nvPr/>
        </p:nvSpPr>
        <p:spPr>
          <a:xfrm rot="1667395">
            <a:off x="7157340" y="4006131"/>
            <a:ext cx="1853392" cy="307777"/>
          </a:xfrm>
          <a:prstGeom prst="rect">
            <a:avLst/>
          </a:prstGeom>
          <a:noFill/>
        </p:spPr>
        <p:txBody>
          <a:bodyPr wrap="none" rtlCol="0">
            <a:spAutoFit/>
          </a:bodyPr>
          <a:lstStyle/>
          <a:p>
            <a:r>
              <a:rPr lang="ko-KR" altLang="en-US" sz="1400" dirty="0"/>
              <a:t>이름</a:t>
            </a:r>
            <a:r>
              <a:rPr lang="en-US" altLang="ko-KR" sz="1400" dirty="0"/>
              <a:t>: </a:t>
            </a:r>
            <a:r>
              <a:rPr lang="en-US" altLang="ko-KR" sz="1400" u="sng" dirty="0"/>
              <a:t>     </a:t>
            </a:r>
            <a:r>
              <a:rPr lang="ko-KR" altLang="en-US" sz="1400" u="sng" dirty="0"/>
              <a:t>김 성필</a:t>
            </a:r>
            <a:r>
              <a:rPr lang="en-US" altLang="ko-KR" sz="1400" u="sng" dirty="0"/>
              <a:t>     </a:t>
            </a:r>
          </a:p>
        </p:txBody>
      </p:sp>
      <p:sp>
        <p:nvSpPr>
          <p:cNvPr id="10" name="TextBox 9">
            <a:extLst>
              <a:ext uri="{FF2B5EF4-FFF2-40B4-BE49-F238E27FC236}">
                <a16:creationId xmlns:a16="http://schemas.microsoft.com/office/drawing/2014/main" id="{5E3F2BCA-AAA5-46C8-B960-E1F5C55ED4D1}"/>
              </a:ext>
            </a:extLst>
          </p:cNvPr>
          <p:cNvSpPr txBox="1"/>
          <p:nvPr/>
        </p:nvSpPr>
        <p:spPr>
          <a:xfrm>
            <a:off x="2655860" y="5678145"/>
            <a:ext cx="6210354" cy="276999"/>
          </a:xfrm>
          <a:prstGeom prst="rect">
            <a:avLst/>
          </a:prstGeom>
          <a:noFill/>
        </p:spPr>
        <p:txBody>
          <a:bodyPr wrap="none" rtlCol="0">
            <a:spAutoFit/>
          </a:bodyPr>
          <a:lstStyle/>
          <a:p>
            <a:r>
              <a:rPr lang="en-US" altLang="ko-KR" sz="1200" dirty="0">
                <a:solidFill>
                  <a:schemeClr val="bg1">
                    <a:lumMod val="75000"/>
                  </a:schemeClr>
                </a:solidFill>
              </a:rPr>
              <a:t>[</a:t>
            </a:r>
            <a:r>
              <a:rPr lang="ko-KR" altLang="en-US" sz="1200" dirty="0">
                <a:solidFill>
                  <a:schemeClr val="bg1">
                    <a:lumMod val="75000"/>
                  </a:schemeClr>
                </a:solidFill>
              </a:rPr>
              <a:t>출처</a:t>
            </a:r>
            <a:r>
              <a:rPr lang="en-US" altLang="ko-KR" sz="1200" dirty="0">
                <a:solidFill>
                  <a:schemeClr val="bg1">
                    <a:lumMod val="75000"/>
                  </a:schemeClr>
                </a:solidFill>
              </a:rPr>
              <a:t>] https://mulder21c.github.io/hexo-theme-amorfati/categories/examples/tag/</a:t>
            </a:r>
            <a:endParaRPr lang="ko-KR" altLang="en-US" sz="1200" dirty="0">
              <a:solidFill>
                <a:schemeClr val="bg1">
                  <a:lumMod val="75000"/>
                </a:schemeClr>
              </a:solidFill>
            </a:endParaRPr>
          </a:p>
        </p:txBody>
      </p:sp>
    </p:spTree>
    <p:extLst>
      <p:ext uri="{BB962C8B-B14F-4D97-AF65-F5344CB8AC3E}">
        <p14:creationId xmlns:p14="http://schemas.microsoft.com/office/powerpoint/2010/main" val="29573575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A basic understanding of </a:t>
            </a:r>
            <a:r>
              <a:rPr lang="en-US" altLang="ko-KR" dirty="0" err="1"/>
              <a:t>InfluxDB’s</a:t>
            </a:r>
            <a:r>
              <a:rPr lang="en-US" altLang="ko-KR" dirty="0"/>
              <a:t> datastore</a:t>
            </a:r>
          </a:p>
        </p:txBody>
      </p:sp>
      <p:sp>
        <p:nvSpPr>
          <p:cNvPr id="3" name="내용 개체 틀 2"/>
          <p:cNvSpPr>
            <a:spLocks noGrp="1"/>
          </p:cNvSpPr>
          <p:nvPr>
            <p:ph sz="quarter" idx="11"/>
          </p:nvPr>
        </p:nvSpPr>
        <p:spPr>
          <a:xfrm>
            <a:off x="266399" y="578149"/>
            <a:ext cx="10979353" cy="1745730"/>
          </a:xfrm>
        </p:spPr>
        <p:txBody>
          <a:bodyPr/>
          <a:lstStyle/>
          <a:p>
            <a:r>
              <a:rPr lang="en-US" altLang="ko-KR" dirty="0" err="1"/>
              <a:t>InfluxDB</a:t>
            </a:r>
            <a:r>
              <a:rPr lang="en-US" altLang="ko-KR" dirty="0"/>
              <a:t> </a:t>
            </a:r>
            <a:r>
              <a:rPr lang="ko-KR" altLang="en-US" dirty="0"/>
              <a:t>처음 맛보기</a:t>
            </a:r>
            <a:endParaRPr lang="en-US" altLang="ko-KR" dirty="0"/>
          </a:p>
          <a:p>
            <a:pPr lvl="1" fontAlgn="auto">
              <a:spcAft>
                <a:spcPts val="0"/>
              </a:spcAft>
            </a:pPr>
            <a:r>
              <a:rPr lang="ko-KR" altLang="en-US" dirty="0"/>
              <a:t>이전 </a:t>
            </a:r>
            <a:r>
              <a:rPr lang="en-US" altLang="ko-KR" dirty="0"/>
              <a:t>Step 4. Insert data point </a:t>
            </a:r>
            <a:r>
              <a:rPr lang="ko-KR" altLang="en-US" dirty="0"/>
              <a:t>에서</a:t>
            </a:r>
            <a:endParaRPr lang="en-US" altLang="ko-KR" dirty="0"/>
          </a:p>
          <a:p>
            <a:pPr lvl="2"/>
            <a:r>
              <a:rPr lang="en-US" altLang="ko-KR" dirty="0"/>
              <a:t>We will be inserting data points with a measurement name of “</a:t>
            </a:r>
            <a:r>
              <a:rPr lang="en-US" altLang="ko-KR" dirty="0">
                <a:solidFill>
                  <a:srgbClr val="FFC000"/>
                </a:solidFill>
              </a:rPr>
              <a:t>temperature</a:t>
            </a:r>
            <a:r>
              <a:rPr lang="en-US" altLang="ko-KR" dirty="0"/>
              <a:t>” and a </a:t>
            </a:r>
            <a:r>
              <a:rPr lang="en-US" altLang="ko-KR" u="sng" dirty="0">
                <a:solidFill>
                  <a:srgbClr val="00B050"/>
                </a:solidFill>
              </a:rPr>
              <a:t>tag key</a:t>
            </a:r>
            <a:r>
              <a:rPr lang="en-US" altLang="ko-KR" dirty="0"/>
              <a:t> of “</a:t>
            </a:r>
            <a:r>
              <a:rPr lang="en-US" altLang="ko-KR" dirty="0">
                <a:solidFill>
                  <a:srgbClr val="00B050"/>
                </a:solidFill>
              </a:rPr>
              <a:t>location</a:t>
            </a:r>
            <a:r>
              <a:rPr lang="en-US" altLang="ko-KR" dirty="0"/>
              <a:t>”, and a </a:t>
            </a:r>
            <a:r>
              <a:rPr lang="en-US" altLang="ko-KR" u="sng" dirty="0">
                <a:solidFill>
                  <a:schemeClr val="accent6">
                    <a:lumMod val="75000"/>
                  </a:schemeClr>
                </a:solidFill>
              </a:rPr>
              <a:t>field key</a:t>
            </a:r>
            <a:r>
              <a:rPr lang="en-US" altLang="ko-KR" dirty="0"/>
              <a:t> of “</a:t>
            </a:r>
            <a:r>
              <a:rPr lang="en-US" altLang="ko-KR" dirty="0">
                <a:solidFill>
                  <a:schemeClr val="accent6">
                    <a:lumMod val="75000"/>
                  </a:schemeClr>
                </a:solidFill>
              </a:rPr>
              <a:t>value</a:t>
            </a:r>
            <a:r>
              <a:rPr lang="en-US" altLang="ko-KR" dirty="0"/>
              <a:t>”</a:t>
            </a:r>
          </a:p>
          <a:p>
            <a:pPr lvl="3"/>
            <a:r>
              <a:rPr lang="en-US" altLang="ko-KR" dirty="0"/>
              <a:t>Measurement name : table name</a:t>
            </a:r>
          </a:p>
          <a:p>
            <a:pPr lvl="3"/>
            <a:r>
              <a:rPr lang="en-US" altLang="ko-KR" dirty="0">
                <a:solidFill>
                  <a:srgbClr val="00B050"/>
                </a:solidFill>
              </a:rPr>
              <a:t>tag</a:t>
            </a:r>
            <a:r>
              <a:rPr lang="en-US" altLang="ko-KR" dirty="0"/>
              <a:t>, </a:t>
            </a:r>
            <a:r>
              <a:rPr lang="en-US" altLang="ko-KR" dirty="0">
                <a:solidFill>
                  <a:schemeClr val="accent6">
                    <a:lumMod val="75000"/>
                  </a:schemeClr>
                </a:solidFill>
              </a:rPr>
              <a:t>field</a:t>
            </a:r>
            <a:r>
              <a:rPr lang="en-US" altLang="ko-KR" dirty="0"/>
              <a:t> : columns name</a:t>
            </a:r>
          </a:p>
          <a:p>
            <a:pPr lvl="2"/>
            <a:r>
              <a:rPr lang="en-US" altLang="ko-KR" dirty="0"/>
              <a:t>&gt; insert </a:t>
            </a:r>
            <a:r>
              <a:rPr lang="en-US" altLang="ko-KR" dirty="0" err="1"/>
              <a:t>temperature,</a:t>
            </a:r>
            <a:r>
              <a:rPr lang="en-US" altLang="ko-KR" i="1" dirty="0" err="1">
                <a:effectLst>
                  <a:outerShdw blurRad="38100" dist="38100" dir="2700000" algn="tl">
                    <a:srgbClr val="000000">
                      <a:alpha val="43137"/>
                    </a:srgbClr>
                  </a:outerShdw>
                </a:effectLst>
              </a:rPr>
              <a:t>location</a:t>
            </a:r>
            <a:r>
              <a:rPr lang="en-US" altLang="ko-KR" i="1" dirty="0">
                <a:effectLst>
                  <a:outerShdw blurRad="38100" dist="38100" dir="2700000" algn="tl">
                    <a:srgbClr val="000000">
                      <a:alpha val="43137"/>
                    </a:srgbClr>
                  </a:outerShdw>
                </a:effectLst>
              </a:rPr>
              <a:t>=</a:t>
            </a:r>
            <a:r>
              <a:rPr lang="en-US" altLang="ko-KR" i="1" dirty="0" err="1">
                <a:effectLst>
                  <a:outerShdw blurRad="38100" dist="38100" dir="2700000" algn="tl">
                    <a:srgbClr val="000000">
                      <a:alpha val="43137"/>
                    </a:srgbClr>
                  </a:outerShdw>
                </a:effectLst>
              </a:rPr>
              <a:t>living_room</a:t>
            </a:r>
            <a:r>
              <a:rPr lang="en-US" altLang="ko-KR" i="1" dirty="0">
                <a:effectLst>
                  <a:outerShdw blurRad="38100" dist="38100" dir="2700000" algn="tl">
                    <a:srgbClr val="000000">
                      <a:alpha val="43137"/>
                    </a:srgbClr>
                  </a:outerShdw>
                </a:effectLst>
              </a:rPr>
              <a:t> value=20</a:t>
            </a:r>
          </a:p>
          <a:p>
            <a:pPr lvl="2"/>
            <a:r>
              <a:rPr lang="en-US" altLang="ko-KR" dirty="0"/>
              <a:t>&gt; insert </a:t>
            </a:r>
            <a:r>
              <a:rPr lang="en-US" altLang="ko-KR" dirty="0" err="1"/>
              <a:t>temperature,</a:t>
            </a:r>
            <a:r>
              <a:rPr lang="en-US" altLang="ko-KR" i="1" dirty="0" err="1">
                <a:effectLst>
                  <a:outerShdw blurRad="38100" dist="38100" dir="2700000" algn="tl">
                    <a:srgbClr val="000000">
                      <a:alpha val="43137"/>
                    </a:srgbClr>
                  </a:outerShdw>
                </a:effectLst>
              </a:rPr>
              <a:t>location</a:t>
            </a:r>
            <a:r>
              <a:rPr lang="en-US" altLang="ko-KR" i="1" dirty="0">
                <a:effectLst>
                  <a:outerShdw blurRad="38100" dist="38100" dir="2700000" algn="tl">
                    <a:srgbClr val="000000">
                      <a:alpha val="43137"/>
                    </a:srgbClr>
                  </a:outerShdw>
                </a:effectLst>
              </a:rPr>
              <a:t>=</a:t>
            </a:r>
            <a:r>
              <a:rPr lang="en-US" altLang="ko-KR" i="1" dirty="0" err="1">
                <a:effectLst>
                  <a:outerShdw blurRad="38100" dist="38100" dir="2700000" algn="tl">
                    <a:srgbClr val="000000">
                      <a:alpha val="43137"/>
                    </a:srgbClr>
                  </a:outerShdw>
                </a:effectLst>
              </a:rPr>
              <a:t>living_room</a:t>
            </a:r>
            <a:r>
              <a:rPr lang="en-US" altLang="ko-KR" i="1" dirty="0">
                <a:effectLst>
                  <a:outerShdw blurRad="38100" dist="38100" dir="2700000" algn="tl">
                    <a:srgbClr val="000000">
                      <a:alpha val="43137"/>
                    </a:srgbClr>
                  </a:outerShdw>
                </a:effectLst>
              </a:rPr>
              <a:t> value=10</a:t>
            </a:r>
          </a:p>
          <a:p>
            <a:pPr lvl="3"/>
            <a:endParaRPr lang="en-US" altLang="ko-KR" dirty="0"/>
          </a:p>
          <a:p>
            <a:pPr lvl="3"/>
            <a:endParaRPr lang="en-US" altLang="ko-KR" dirty="0"/>
          </a:p>
          <a:p>
            <a:pPr lvl="3"/>
            <a:endParaRPr lang="en-US" altLang="ko-KR" dirty="0"/>
          </a:p>
          <a:p>
            <a:pPr lvl="3"/>
            <a:endParaRPr lang="en-US" altLang="ko-KR" dirty="0"/>
          </a:p>
          <a:p>
            <a:pPr lvl="3"/>
            <a:endParaRPr lang="en-US" altLang="ko-KR" dirty="0"/>
          </a:p>
          <a:p>
            <a:pPr lvl="3"/>
            <a:endParaRPr lang="en-US" altLang="ko-KR" dirty="0"/>
          </a:p>
          <a:p>
            <a:pPr lvl="3"/>
            <a:r>
              <a:rPr lang="en-US" altLang="ko-KR" dirty="0"/>
              <a:t>A data point consists of the </a:t>
            </a:r>
            <a:r>
              <a:rPr lang="en-US" altLang="ko-KR" dirty="0">
                <a:solidFill>
                  <a:srgbClr val="FF0000"/>
                </a:solidFill>
              </a:rPr>
              <a:t>time</a:t>
            </a:r>
            <a:r>
              <a:rPr lang="en-US" altLang="ko-KR" dirty="0"/>
              <a:t>, a </a:t>
            </a:r>
            <a:r>
              <a:rPr lang="en-US" altLang="ko-KR" dirty="0">
                <a:solidFill>
                  <a:srgbClr val="FF0000"/>
                </a:solidFill>
              </a:rPr>
              <a:t>measurement </a:t>
            </a:r>
            <a:r>
              <a:rPr lang="en-US" altLang="ko-KR" dirty="0"/>
              <a:t>name such as “temperature”, and at least one </a:t>
            </a:r>
            <a:r>
              <a:rPr lang="en-US" altLang="ko-KR" dirty="0">
                <a:solidFill>
                  <a:schemeClr val="accent6">
                    <a:lumMod val="75000"/>
                  </a:schemeClr>
                </a:solidFill>
              </a:rPr>
              <a:t>field</a:t>
            </a:r>
            <a:r>
              <a:rPr lang="en-US" altLang="ko-KR" dirty="0"/>
              <a:t>.</a:t>
            </a:r>
          </a:p>
          <a:p>
            <a:pPr lvl="3"/>
            <a:r>
              <a:rPr lang="en-US" altLang="ko-KR" dirty="0"/>
              <a:t>So for this we will be inserting data points with a measurement name of “temperature” and a tag key of “location”, and a field key of “value”. For our first sample point, we will be saying the location is the “</a:t>
            </a:r>
            <a:r>
              <a:rPr lang="en-US" altLang="ko-KR" dirty="0" err="1"/>
              <a:t>living_room</a:t>
            </a:r>
            <a:r>
              <a:rPr lang="en-US" altLang="ko-KR" dirty="0"/>
              <a:t>”, and the value is “20”.</a:t>
            </a:r>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233</a:t>
            </a:fld>
            <a:endParaRPr lang="en-US" dirty="0"/>
          </a:p>
        </p:txBody>
      </p:sp>
      <p:graphicFrame>
        <p:nvGraphicFramePr>
          <p:cNvPr id="6" name="표 7">
            <a:extLst>
              <a:ext uri="{FF2B5EF4-FFF2-40B4-BE49-F238E27FC236}">
                <a16:creationId xmlns:a16="http://schemas.microsoft.com/office/drawing/2014/main" id="{67951A22-02A1-41EB-BFAD-A1AD47187936}"/>
              </a:ext>
            </a:extLst>
          </p:cNvPr>
          <p:cNvGraphicFramePr>
            <a:graphicFrameLocks noGrp="1"/>
          </p:cNvGraphicFramePr>
          <p:nvPr/>
        </p:nvGraphicFramePr>
        <p:xfrm>
          <a:off x="1915383" y="3279695"/>
          <a:ext cx="7681383" cy="1112520"/>
        </p:xfrm>
        <a:graphic>
          <a:graphicData uri="http://schemas.openxmlformats.org/drawingml/2006/table">
            <a:tbl>
              <a:tblPr firstRow="1" bandRow="1">
                <a:tableStyleId>{5C22544A-7EE6-4342-B048-85BDC9FD1C3A}</a:tableStyleId>
              </a:tblPr>
              <a:tblGrid>
                <a:gridCol w="2765534">
                  <a:extLst>
                    <a:ext uri="{9D8B030D-6E8A-4147-A177-3AD203B41FA5}">
                      <a16:colId xmlns:a16="http://schemas.microsoft.com/office/drawing/2014/main" val="1437729390"/>
                    </a:ext>
                  </a:extLst>
                </a:gridCol>
                <a:gridCol w="2664296">
                  <a:extLst>
                    <a:ext uri="{9D8B030D-6E8A-4147-A177-3AD203B41FA5}">
                      <a16:colId xmlns:a16="http://schemas.microsoft.com/office/drawing/2014/main" val="19056893"/>
                    </a:ext>
                  </a:extLst>
                </a:gridCol>
                <a:gridCol w="2251553">
                  <a:extLst>
                    <a:ext uri="{9D8B030D-6E8A-4147-A177-3AD203B41FA5}">
                      <a16:colId xmlns:a16="http://schemas.microsoft.com/office/drawing/2014/main" val="34197287"/>
                    </a:ext>
                  </a:extLst>
                </a:gridCol>
              </a:tblGrid>
              <a:tr h="370840">
                <a:tc>
                  <a:txBody>
                    <a:bodyPr/>
                    <a:lstStyle/>
                    <a:p>
                      <a:pPr latinLnBrk="1"/>
                      <a:r>
                        <a:rPr lang="en-US" altLang="ko-KR"/>
                        <a:t>time</a:t>
                      </a:r>
                      <a:endParaRPr lang="ko-KR" altLang="en-US" dirty="0"/>
                    </a:p>
                  </a:txBody>
                  <a:tcPr/>
                </a:tc>
                <a:tc>
                  <a:txBody>
                    <a:bodyPr/>
                    <a:lstStyle/>
                    <a:p>
                      <a:pPr latinLnBrk="1"/>
                      <a:r>
                        <a:rPr lang="en-US" altLang="ko-KR" dirty="0">
                          <a:solidFill>
                            <a:srgbClr val="00B050"/>
                          </a:solidFill>
                        </a:rPr>
                        <a:t>location</a:t>
                      </a:r>
                      <a:endParaRPr lang="ko-KR" altLang="en-US" dirty="0">
                        <a:solidFill>
                          <a:srgbClr val="00B050"/>
                        </a:solidFill>
                      </a:endParaRPr>
                    </a:p>
                  </a:txBody>
                  <a:tcPr/>
                </a:tc>
                <a:tc>
                  <a:txBody>
                    <a:bodyPr/>
                    <a:lstStyle/>
                    <a:p>
                      <a:pPr latinLnBrk="1"/>
                      <a:r>
                        <a:rPr lang="en-US" altLang="ko-KR" dirty="0">
                          <a:solidFill>
                            <a:schemeClr val="accent6">
                              <a:lumMod val="75000"/>
                            </a:schemeClr>
                          </a:solidFill>
                        </a:rPr>
                        <a:t>value</a:t>
                      </a:r>
                      <a:endParaRPr lang="ko-KR" altLang="en-US" dirty="0">
                        <a:solidFill>
                          <a:schemeClr val="accent6">
                            <a:lumMod val="75000"/>
                          </a:schemeClr>
                        </a:solidFill>
                      </a:endParaRPr>
                    </a:p>
                  </a:txBody>
                  <a:tcPr/>
                </a:tc>
                <a:extLst>
                  <a:ext uri="{0D108BD9-81ED-4DB2-BD59-A6C34878D82A}">
                    <a16:rowId xmlns:a16="http://schemas.microsoft.com/office/drawing/2014/main" val="4111644218"/>
                  </a:ext>
                </a:extLst>
              </a:tr>
              <a:tr h="370840">
                <a:tc>
                  <a:txBody>
                    <a:bodyPr/>
                    <a:lstStyle/>
                    <a:p>
                      <a:pPr latinLnBrk="1"/>
                      <a:r>
                        <a:rPr lang="en-US" altLang="ko-KR" dirty="0"/>
                        <a:t>1620281733670119575</a:t>
                      </a:r>
                      <a:endParaRPr lang="ko-KR" altLang="en-US" dirty="0"/>
                    </a:p>
                  </a:txBody>
                  <a:tcPr/>
                </a:tc>
                <a:tc>
                  <a:txBody>
                    <a:bodyPr/>
                    <a:lstStyle/>
                    <a:p>
                      <a:pPr latinLnBrk="1"/>
                      <a:r>
                        <a:rPr lang="en-US" altLang="ko-KR" i="1" dirty="0" err="1">
                          <a:effectLst>
                            <a:outerShdw blurRad="38100" dist="38100" dir="2700000" algn="tl">
                              <a:srgbClr val="000000">
                                <a:alpha val="43137"/>
                              </a:srgbClr>
                            </a:outerShdw>
                          </a:effectLst>
                        </a:rPr>
                        <a:t>living_room</a:t>
                      </a:r>
                      <a:endParaRPr lang="ko-KR" altLang="en-US" i="1" dirty="0">
                        <a:effectLst>
                          <a:outerShdw blurRad="38100" dist="38100" dir="2700000" algn="tl">
                            <a:srgbClr val="000000">
                              <a:alpha val="43137"/>
                            </a:srgbClr>
                          </a:outerShdw>
                        </a:effectLst>
                      </a:endParaRPr>
                    </a:p>
                  </a:txBody>
                  <a:tcPr/>
                </a:tc>
                <a:tc>
                  <a:txBody>
                    <a:bodyPr/>
                    <a:lstStyle/>
                    <a:p>
                      <a:pPr latinLnBrk="1"/>
                      <a:r>
                        <a:rPr lang="en-US" altLang="ko-KR" i="1" dirty="0">
                          <a:effectLst>
                            <a:outerShdw blurRad="38100" dist="38100" dir="2700000" algn="tl">
                              <a:srgbClr val="000000">
                                <a:alpha val="43137"/>
                              </a:srgbClr>
                            </a:outerShdw>
                          </a:effectLst>
                        </a:rPr>
                        <a:t>20</a:t>
                      </a:r>
                      <a:endParaRPr lang="ko-KR" altLang="en-US" i="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543935025"/>
                  </a:ext>
                </a:extLst>
              </a:tr>
              <a:tr h="370840">
                <a:tc>
                  <a:txBody>
                    <a:bodyPr/>
                    <a:lstStyle/>
                    <a:p>
                      <a:pPr latinLnBrk="1"/>
                      <a:r>
                        <a:rPr lang="en-US" altLang="ko-KR" dirty="0"/>
                        <a:t>1620281795060777037 </a:t>
                      </a:r>
                      <a:endParaRPr lang="ko-KR" altLang="en-US" dirty="0"/>
                    </a:p>
                  </a:txBody>
                  <a:tcPr/>
                </a:tc>
                <a:tc>
                  <a:txBody>
                    <a:bodyPr/>
                    <a:lstStyle/>
                    <a:p>
                      <a:pPr latinLnBrk="1"/>
                      <a:r>
                        <a:rPr lang="en-US" altLang="ko-KR" i="1" dirty="0" err="1">
                          <a:effectLst>
                            <a:outerShdw blurRad="38100" dist="38100" dir="2700000" algn="tl">
                              <a:srgbClr val="000000">
                                <a:alpha val="43137"/>
                              </a:srgbClr>
                            </a:outerShdw>
                          </a:effectLst>
                        </a:rPr>
                        <a:t>living_room</a:t>
                      </a:r>
                      <a:endParaRPr lang="ko-KR" altLang="en-US" i="1" dirty="0">
                        <a:effectLst>
                          <a:outerShdw blurRad="38100" dist="38100" dir="2700000" algn="tl">
                            <a:srgbClr val="000000">
                              <a:alpha val="43137"/>
                            </a:srgbClr>
                          </a:outerShdw>
                        </a:effectLst>
                      </a:endParaRPr>
                    </a:p>
                  </a:txBody>
                  <a:tcPr/>
                </a:tc>
                <a:tc>
                  <a:txBody>
                    <a:bodyPr/>
                    <a:lstStyle/>
                    <a:p>
                      <a:pPr latinLnBrk="1"/>
                      <a:r>
                        <a:rPr lang="en-US" altLang="ko-KR" i="1" dirty="0">
                          <a:effectLst>
                            <a:outerShdw blurRad="38100" dist="38100" dir="2700000" algn="tl">
                              <a:srgbClr val="000000">
                                <a:alpha val="43137"/>
                              </a:srgbClr>
                            </a:outerShdw>
                          </a:effectLst>
                        </a:rPr>
                        <a:t>10</a:t>
                      </a:r>
                      <a:endParaRPr lang="ko-KR" altLang="en-US" i="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3641377778"/>
                  </a:ext>
                </a:extLst>
              </a:tr>
            </a:tbl>
          </a:graphicData>
        </a:graphic>
      </p:graphicFrame>
      <p:sp>
        <p:nvSpPr>
          <p:cNvPr id="8" name="직사각형 7">
            <a:extLst>
              <a:ext uri="{FF2B5EF4-FFF2-40B4-BE49-F238E27FC236}">
                <a16:creationId xmlns:a16="http://schemas.microsoft.com/office/drawing/2014/main" id="{EC87A437-57A2-4138-989D-25F8BAAF0CBC}"/>
              </a:ext>
            </a:extLst>
          </p:cNvPr>
          <p:cNvSpPr/>
          <p:nvPr/>
        </p:nvSpPr>
        <p:spPr>
          <a:xfrm>
            <a:off x="4649040" y="2832103"/>
            <a:ext cx="2214068" cy="461665"/>
          </a:xfrm>
          <a:prstGeom prst="rect">
            <a:avLst/>
          </a:prstGeom>
          <a:noFill/>
        </p:spPr>
        <p:txBody>
          <a:bodyPr wrap="none" lIns="91440" tIns="45720" rIns="91440" bIns="45720">
            <a:spAutoFit/>
          </a:bodyPr>
          <a:lstStyle/>
          <a:p>
            <a:pPr algn="ctr"/>
            <a:r>
              <a:rPr lang="en-US" altLang="ko-KR" sz="2400" b="0" cap="none" spc="0" dirty="0">
                <a:ln w="0"/>
                <a:solidFill>
                  <a:schemeClr val="tx1"/>
                </a:solidFill>
                <a:effectLst>
                  <a:outerShdw blurRad="38100" dist="19050" dir="2700000" algn="tl" rotWithShape="0">
                    <a:schemeClr val="dk1">
                      <a:alpha val="40000"/>
                    </a:schemeClr>
                  </a:outerShdw>
                </a:effectLst>
              </a:rPr>
              <a:t>[temperature]</a:t>
            </a:r>
            <a:endParaRPr lang="ko-KR" altLang="en-U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0628784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A basic understanding of </a:t>
            </a:r>
            <a:r>
              <a:rPr lang="en-US" altLang="ko-KR" dirty="0" err="1"/>
              <a:t>InfluxDB’s</a:t>
            </a:r>
            <a:r>
              <a:rPr lang="en-US" altLang="ko-KR" dirty="0"/>
              <a:t> datastore</a:t>
            </a:r>
          </a:p>
        </p:txBody>
      </p:sp>
      <p:sp>
        <p:nvSpPr>
          <p:cNvPr id="3" name="내용 개체 틀 2"/>
          <p:cNvSpPr>
            <a:spLocks noGrp="1"/>
          </p:cNvSpPr>
          <p:nvPr>
            <p:ph sz="quarter" idx="11"/>
          </p:nvPr>
        </p:nvSpPr>
        <p:spPr>
          <a:xfrm>
            <a:off x="266399" y="578149"/>
            <a:ext cx="10979353" cy="1745730"/>
          </a:xfrm>
        </p:spPr>
        <p:txBody>
          <a:bodyPr/>
          <a:lstStyle/>
          <a:p>
            <a:r>
              <a:rPr lang="en-US" altLang="ko-KR" dirty="0" err="1"/>
              <a:t>InfluxDB</a:t>
            </a:r>
            <a:r>
              <a:rPr lang="en-US" altLang="ko-KR" dirty="0"/>
              <a:t> </a:t>
            </a:r>
            <a:r>
              <a:rPr lang="ko-KR" altLang="en-US" dirty="0"/>
              <a:t>처음 맛보기</a:t>
            </a:r>
            <a:endParaRPr lang="en-US" altLang="ko-KR" dirty="0"/>
          </a:p>
          <a:p>
            <a:pPr lvl="1" fontAlgn="auto">
              <a:spcAft>
                <a:spcPts val="0"/>
              </a:spcAft>
            </a:pPr>
            <a:r>
              <a:rPr lang="ko-KR" altLang="en-US" dirty="0"/>
              <a:t>이전 </a:t>
            </a:r>
            <a:r>
              <a:rPr lang="en-US" altLang="ko-KR" dirty="0"/>
              <a:t>Step 4. Insert “data point” </a:t>
            </a:r>
            <a:r>
              <a:rPr lang="ko-KR" altLang="en-US" dirty="0"/>
              <a:t>에서</a:t>
            </a:r>
            <a:endParaRPr lang="en-US" altLang="ko-KR" dirty="0"/>
          </a:p>
          <a:p>
            <a:pPr lvl="2"/>
            <a:r>
              <a:rPr lang="en-US" altLang="ko-KR" dirty="0"/>
              <a:t>Measurement(table)</a:t>
            </a:r>
            <a:r>
              <a:rPr lang="ko-KR" altLang="en-US" dirty="0"/>
              <a:t>과 </a:t>
            </a:r>
            <a:r>
              <a:rPr lang="en-US" altLang="ko-KR" dirty="0"/>
              <a:t>field(columns)</a:t>
            </a:r>
            <a:r>
              <a:rPr lang="ko-KR" altLang="en-US" dirty="0"/>
              <a:t>를 사전에 정의할 필요 없음</a:t>
            </a:r>
            <a:r>
              <a:rPr lang="en-US" altLang="ko-KR" dirty="0"/>
              <a:t>.</a:t>
            </a:r>
          </a:p>
          <a:p>
            <a:pPr lvl="3"/>
            <a:r>
              <a:rPr lang="en-US" altLang="ko-KR" dirty="0"/>
              <a:t>Measurement(</a:t>
            </a:r>
            <a:r>
              <a:rPr lang="ko-KR" altLang="en-US" dirty="0"/>
              <a:t>이름</a:t>
            </a:r>
            <a:r>
              <a:rPr lang="en-US" altLang="ko-KR" dirty="0"/>
              <a:t>)</a:t>
            </a:r>
            <a:r>
              <a:rPr lang="ko-KR" altLang="en-US" dirty="0"/>
              <a:t>과</a:t>
            </a:r>
            <a:r>
              <a:rPr lang="en-US" altLang="ko-KR" dirty="0"/>
              <a:t> field (</a:t>
            </a:r>
            <a:r>
              <a:rPr lang="ko-KR" altLang="en-US" dirty="0"/>
              <a:t>이름</a:t>
            </a:r>
            <a:r>
              <a:rPr lang="en-US" altLang="ko-KR" dirty="0"/>
              <a:t>)</a:t>
            </a:r>
            <a:r>
              <a:rPr lang="ko-KR" altLang="en-US" dirty="0"/>
              <a:t>은 </a:t>
            </a:r>
            <a:r>
              <a:rPr lang="en-US" altLang="ko-KR" dirty="0"/>
              <a:t>insert</a:t>
            </a:r>
            <a:r>
              <a:rPr lang="ko-KR" altLang="en-US" dirty="0"/>
              <a:t>할 때 자동으로 생성됨</a:t>
            </a:r>
            <a:r>
              <a:rPr lang="en-US" altLang="ko-KR" dirty="0"/>
              <a:t>.</a:t>
            </a:r>
          </a:p>
          <a:p>
            <a:pPr lvl="2"/>
            <a:r>
              <a:rPr lang="en-US" altLang="ko-KR" dirty="0"/>
              <a:t>Data point</a:t>
            </a:r>
            <a:r>
              <a:rPr lang="ko-KR" altLang="en-US" dirty="0"/>
              <a:t>를 </a:t>
            </a:r>
            <a:r>
              <a:rPr lang="en-US" altLang="ko-KR" dirty="0"/>
              <a:t>database</a:t>
            </a:r>
            <a:r>
              <a:rPr lang="ko-KR" altLang="en-US" dirty="0"/>
              <a:t>에 쓰기 위한 </a:t>
            </a:r>
            <a:r>
              <a:rPr lang="ko-KR" altLang="en-US" dirty="0" err="1"/>
              <a:t>포멧</a:t>
            </a:r>
            <a:endParaRPr lang="en-US" altLang="ko-KR" dirty="0"/>
          </a:p>
          <a:p>
            <a:pPr lvl="3"/>
            <a:r>
              <a:rPr lang="en-US" altLang="ko-KR" dirty="0" err="1"/>
              <a:t>measurementName</a:t>
            </a:r>
            <a:r>
              <a:rPr lang="en-US" altLang="ko-KR" dirty="0"/>
              <a:t> field1=value1,field2=value2,field3=value3 timestamp</a:t>
            </a:r>
          </a:p>
          <a:p>
            <a:pPr lvl="4"/>
            <a:r>
              <a:rPr lang="ko-KR" altLang="en-US" dirty="0"/>
              <a:t>스페이스와 쉼표의 위치는 중요한 요소임</a:t>
            </a:r>
            <a:endParaRPr lang="en-US" altLang="ko-KR" dirty="0"/>
          </a:p>
          <a:p>
            <a:pPr lvl="4"/>
            <a:r>
              <a:rPr lang="en-US" altLang="ko-KR" dirty="0"/>
              <a:t>Timestamp</a:t>
            </a:r>
            <a:r>
              <a:rPr lang="ko-KR" altLang="en-US" dirty="0"/>
              <a:t>는 </a:t>
            </a:r>
            <a:r>
              <a:rPr lang="en-US" altLang="ko-KR" dirty="0"/>
              <a:t>nanoseconds </a:t>
            </a:r>
            <a:r>
              <a:rPr lang="ko-KR" altLang="en-US" dirty="0"/>
              <a:t>단위임</a:t>
            </a:r>
            <a:r>
              <a:rPr lang="en-US" altLang="ko-KR" dirty="0"/>
              <a:t>. </a:t>
            </a:r>
            <a:r>
              <a:rPr lang="ko-KR" altLang="en-US" dirty="0"/>
              <a:t>시간 정보를 명시하지 않으면 현재 </a:t>
            </a:r>
            <a:r>
              <a:rPr lang="en-US" altLang="ko-KR" dirty="0"/>
              <a:t>local </a:t>
            </a:r>
            <a:r>
              <a:rPr lang="ko-KR" altLang="en-US" dirty="0"/>
              <a:t>시간을 할당함</a:t>
            </a:r>
            <a:r>
              <a:rPr lang="en-US" altLang="ko-KR" dirty="0"/>
              <a:t>.</a:t>
            </a:r>
          </a:p>
          <a:p>
            <a:pPr lvl="4"/>
            <a:r>
              <a:rPr lang="ko-KR" altLang="en-US" dirty="0"/>
              <a:t>숫자는 </a:t>
            </a:r>
            <a:r>
              <a:rPr lang="en-US" altLang="ko-KR" dirty="0"/>
              <a:t>double </a:t>
            </a:r>
            <a:r>
              <a:rPr lang="ko-KR" altLang="en-US" dirty="0"/>
              <a:t>형으로 가정함</a:t>
            </a:r>
            <a:r>
              <a:rPr lang="en-US" altLang="ko-KR" dirty="0"/>
              <a:t>. </a:t>
            </a:r>
            <a:r>
              <a:rPr lang="ko-KR" altLang="en-US" dirty="0"/>
              <a:t>정수형 숫자에 대해서는 숫자 뒤에 </a:t>
            </a:r>
            <a:r>
              <a:rPr lang="en-US" altLang="ko-KR" dirty="0" err="1"/>
              <a:t>i</a:t>
            </a:r>
            <a:r>
              <a:rPr lang="ko-KR" altLang="en-US" dirty="0"/>
              <a:t>를 붙임</a:t>
            </a:r>
            <a:r>
              <a:rPr lang="en-US" altLang="ko-KR" dirty="0"/>
              <a:t>(</a:t>
            </a:r>
            <a:r>
              <a:rPr lang="ko-KR" altLang="en-US" dirty="0"/>
              <a:t>예</a:t>
            </a:r>
            <a:r>
              <a:rPr lang="en-US" altLang="ko-KR" dirty="0"/>
              <a:t>, 12i, </a:t>
            </a:r>
            <a:r>
              <a:rPr lang="en-US" altLang="ko-KR" dirty="0">
                <a:sym typeface="Wingdings" panose="05000000000000000000" pitchFamily="2" charset="2"/>
              </a:rPr>
              <a:t> insert</a:t>
            </a:r>
            <a:r>
              <a:rPr lang="ko-KR" altLang="en-US" dirty="0">
                <a:sym typeface="Wingdings" panose="05000000000000000000" pitchFamily="2" charset="2"/>
              </a:rPr>
              <a:t> </a:t>
            </a:r>
            <a:r>
              <a:rPr lang="en-US" altLang="ko-KR" dirty="0" err="1">
                <a:sym typeface="Wingdings" panose="05000000000000000000" pitchFamily="2" charset="2"/>
              </a:rPr>
              <a:t>measurementName</a:t>
            </a:r>
            <a:r>
              <a:rPr lang="ko-KR" altLang="en-US" dirty="0">
                <a:sym typeface="Wingdings" panose="05000000000000000000" pitchFamily="2" charset="2"/>
              </a:rPr>
              <a:t> </a:t>
            </a:r>
            <a:r>
              <a:rPr lang="en-US" altLang="ko-KR" dirty="0">
                <a:sym typeface="Wingdings" panose="05000000000000000000" pitchFamily="2" charset="2"/>
              </a:rPr>
              <a:t>field4=12i</a:t>
            </a:r>
            <a:r>
              <a:rPr lang="ko-KR" altLang="en-US" dirty="0">
                <a:sym typeface="Wingdings" panose="05000000000000000000" pitchFamily="2" charset="2"/>
              </a:rPr>
              <a:t> </a:t>
            </a:r>
            <a:r>
              <a:rPr lang="en-US" altLang="ko-KR" dirty="0">
                <a:sym typeface="Wingdings" panose="05000000000000000000" pitchFamily="2" charset="2"/>
              </a:rPr>
              <a:t>)</a:t>
            </a:r>
          </a:p>
          <a:p>
            <a:pPr lvl="4"/>
            <a:r>
              <a:rPr lang="ko-KR" altLang="en-US" dirty="0">
                <a:sym typeface="Wingdings" panose="05000000000000000000" pitchFamily="2" charset="2"/>
              </a:rPr>
              <a:t>문자열 데이터는 이중 인용부로 표현</a:t>
            </a:r>
            <a:r>
              <a:rPr lang="en-US" altLang="ko-KR" dirty="0">
                <a:sym typeface="Wingdings" panose="05000000000000000000" pitchFamily="2" charset="2"/>
              </a:rPr>
              <a:t>(</a:t>
            </a:r>
            <a:r>
              <a:rPr lang="ko-KR" altLang="en-US" dirty="0">
                <a:sym typeface="Wingdings" panose="05000000000000000000" pitchFamily="2" charset="2"/>
              </a:rPr>
              <a:t>예</a:t>
            </a:r>
            <a:r>
              <a:rPr lang="en-US" altLang="ko-KR" dirty="0">
                <a:sym typeface="Wingdings" panose="05000000000000000000" pitchFamily="2" charset="2"/>
              </a:rPr>
              <a:t>, insert </a:t>
            </a:r>
            <a:r>
              <a:rPr lang="en-US" altLang="ko-KR" dirty="0" err="1">
                <a:sym typeface="Wingdings" panose="05000000000000000000" pitchFamily="2" charset="2"/>
              </a:rPr>
              <a:t>measurementName</a:t>
            </a:r>
            <a:r>
              <a:rPr lang="en-US" altLang="ko-KR" dirty="0">
                <a:sym typeface="Wingdings" panose="05000000000000000000" pitchFamily="2" charset="2"/>
              </a:rPr>
              <a:t> field5=“</a:t>
            </a:r>
            <a:r>
              <a:rPr lang="en-US" altLang="ko-KR" dirty="0" err="1">
                <a:sym typeface="Wingdings" panose="05000000000000000000" pitchFamily="2" charset="2"/>
              </a:rPr>
              <a:t>korea</a:t>
            </a:r>
            <a:r>
              <a:rPr lang="en-US" altLang="ko-KR" dirty="0">
                <a:sym typeface="Wingdings" panose="05000000000000000000" pitchFamily="2" charset="2"/>
              </a:rPr>
              <a:t>” )</a:t>
            </a:r>
          </a:p>
          <a:p>
            <a:pPr lvl="4"/>
            <a:r>
              <a:rPr lang="ko-KR" altLang="en-US" dirty="0" err="1">
                <a:sym typeface="Wingdings" panose="05000000000000000000" pitchFamily="2" charset="2"/>
              </a:rPr>
              <a:t>불리언</a:t>
            </a:r>
            <a:r>
              <a:rPr lang="ko-KR" altLang="en-US" dirty="0">
                <a:sym typeface="Wingdings" panose="05000000000000000000" pitchFamily="2" charset="2"/>
              </a:rPr>
              <a:t> 값</a:t>
            </a:r>
            <a:r>
              <a:rPr lang="en-US" altLang="ko-KR" dirty="0">
                <a:sym typeface="Wingdings" panose="05000000000000000000" pitchFamily="2" charset="2"/>
              </a:rPr>
              <a:t>(TRUE)</a:t>
            </a:r>
            <a:r>
              <a:rPr lang="ko-KR" altLang="en-US" dirty="0">
                <a:sym typeface="Wingdings" panose="05000000000000000000" pitchFamily="2" charset="2"/>
              </a:rPr>
              <a:t>에 대해서는 </a:t>
            </a:r>
            <a:r>
              <a:rPr lang="en-US" altLang="ko-KR" dirty="0">
                <a:sym typeface="Wingdings" panose="05000000000000000000" pitchFamily="2" charset="2"/>
              </a:rPr>
              <a:t>t, T, true, True </a:t>
            </a:r>
            <a:r>
              <a:rPr lang="ko-KR" altLang="en-US" dirty="0">
                <a:sym typeface="Wingdings" panose="05000000000000000000" pitchFamily="2" charset="2"/>
              </a:rPr>
              <a:t>또는 </a:t>
            </a:r>
            <a:r>
              <a:rPr lang="en-US" altLang="ko-KR" dirty="0">
                <a:sym typeface="Wingdings" panose="05000000000000000000" pitchFamily="2" charset="2"/>
              </a:rPr>
              <a:t>TRUE</a:t>
            </a:r>
            <a:r>
              <a:rPr lang="ko-KR" altLang="en-US" dirty="0">
                <a:sym typeface="Wingdings" panose="05000000000000000000" pitchFamily="2" charset="2"/>
              </a:rPr>
              <a:t>를</a:t>
            </a:r>
            <a:r>
              <a:rPr lang="en-US" altLang="ko-KR" dirty="0">
                <a:sym typeface="Wingdings" panose="05000000000000000000" pitchFamily="2" charset="2"/>
              </a:rPr>
              <a:t> </a:t>
            </a:r>
            <a:r>
              <a:rPr lang="ko-KR" altLang="en-US" dirty="0">
                <a:sym typeface="Wingdings" panose="05000000000000000000" pitchFamily="2" charset="2"/>
              </a:rPr>
              <a:t>사용하고 </a:t>
            </a:r>
            <a:r>
              <a:rPr lang="en-US" altLang="ko-KR" dirty="0">
                <a:sym typeface="Wingdings" panose="05000000000000000000" pitchFamily="2" charset="2"/>
              </a:rPr>
              <a:t>FALSE</a:t>
            </a:r>
            <a:r>
              <a:rPr lang="ko-KR" altLang="en-US" dirty="0">
                <a:sym typeface="Wingdings" panose="05000000000000000000" pitchFamily="2" charset="2"/>
              </a:rPr>
              <a:t>에 대해서는 </a:t>
            </a:r>
            <a:r>
              <a:rPr lang="en-US" altLang="ko-KR" dirty="0">
                <a:sym typeface="Wingdings" panose="05000000000000000000" pitchFamily="2" charset="2"/>
              </a:rPr>
              <a:t>f, F, false, False, FALSE</a:t>
            </a:r>
            <a:r>
              <a:rPr lang="ko-KR" altLang="en-US" dirty="0">
                <a:sym typeface="Wingdings" panose="05000000000000000000" pitchFamily="2" charset="2"/>
              </a:rPr>
              <a:t>를 사용</a:t>
            </a:r>
            <a:endParaRPr lang="en-US" altLang="ko-KR" dirty="0">
              <a:sym typeface="Wingdings" panose="05000000000000000000" pitchFamily="2" charset="2"/>
            </a:endParaRPr>
          </a:p>
          <a:p>
            <a:pPr lvl="4"/>
            <a:r>
              <a:rPr lang="en-US" altLang="ko-KR" dirty="0">
                <a:sym typeface="Wingdings" panose="05000000000000000000" pitchFamily="2" charset="2"/>
              </a:rPr>
              <a:t>Escaping comma, space, equal </a:t>
            </a:r>
            <a:r>
              <a:rPr lang="ko-KR" altLang="en-US" dirty="0">
                <a:sym typeface="Wingdings" panose="05000000000000000000" pitchFamily="2" charset="2"/>
              </a:rPr>
              <a:t>등 특수 문자를 </a:t>
            </a:r>
            <a:r>
              <a:rPr lang="en-US" altLang="ko-KR" dirty="0">
                <a:sym typeface="Wingdings" panose="05000000000000000000" pitchFamily="2" charset="2"/>
              </a:rPr>
              <a:t>field </a:t>
            </a:r>
            <a:r>
              <a:rPr lang="ko-KR" altLang="en-US" dirty="0">
                <a:sym typeface="Wingdings" panose="05000000000000000000" pitchFamily="2" charset="2"/>
              </a:rPr>
              <a:t>값에서 표현하기 위해 </a:t>
            </a:r>
            <a:r>
              <a:rPr lang="en-US" altLang="ko-KR" dirty="0">
                <a:sym typeface="Wingdings" panose="05000000000000000000" pitchFamily="2" charset="2"/>
              </a:rPr>
              <a:t>‘\’ </a:t>
            </a:r>
            <a:r>
              <a:rPr lang="ko-KR" altLang="en-US" dirty="0">
                <a:sym typeface="Wingdings" panose="05000000000000000000" pitchFamily="2" charset="2"/>
              </a:rPr>
              <a:t>캐릭터를 사용</a:t>
            </a:r>
            <a:endParaRPr lang="en-US" altLang="ko-KR" dirty="0"/>
          </a:p>
          <a:p>
            <a:pPr lvl="3"/>
            <a:endParaRPr lang="en-US" altLang="ko-KR" dirty="0"/>
          </a:p>
          <a:p>
            <a:pPr lvl="3"/>
            <a:endParaRPr lang="en-US" altLang="ko-KR" dirty="0"/>
          </a:p>
          <a:p>
            <a:pPr lvl="3"/>
            <a:endParaRPr lang="en-US" altLang="ko-KR" dirty="0"/>
          </a:p>
          <a:p>
            <a:pPr lvl="3"/>
            <a:endParaRPr lang="en-US" altLang="ko-KR" dirty="0"/>
          </a:p>
          <a:p>
            <a:pPr marL="342900" lvl="1" indent="0">
              <a:buNone/>
            </a:pPr>
            <a:endParaRPr lang="en-US" altLang="ko-KR"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234</a:t>
            </a:fld>
            <a:endParaRPr lang="en-US" dirty="0"/>
          </a:p>
        </p:txBody>
      </p:sp>
    </p:spTree>
    <p:extLst>
      <p:ext uri="{BB962C8B-B14F-4D97-AF65-F5344CB8AC3E}">
        <p14:creationId xmlns:p14="http://schemas.microsoft.com/office/powerpoint/2010/main" val="38196696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fontAlgn="auto">
              <a:spcAft>
                <a:spcPts val="0"/>
              </a:spcAft>
            </a:pPr>
            <a:r>
              <a:rPr lang="en-US" altLang="ko-KR" dirty="0"/>
              <a:t>A basic understanding of </a:t>
            </a:r>
            <a:r>
              <a:rPr lang="en-US" altLang="ko-KR" dirty="0" err="1"/>
              <a:t>InfluxDB’s</a:t>
            </a:r>
            <a:r>
              <a:rPr lang="en-US" altLang="ko-KR" dirty="0"/>
              <a:t> datastore</a:t>
            </a:r>
          </a:p>
        </p:txBody>
      </p:sp>
      <p:sp>
        <p:nvSpPr>
          <p:cNvPr id="3" name="내용 개체 틀 2"/>
          <p:cNvSpPr>
            <a:spLocks noGrp="1"/>
          </p:cNvSpPr>
          <p:nvPr>
            <p:ph sz="quarter" idx="11"/>
          </p:nvPr>
        </p:nvSpPr>
        <p:spPr>
          <a:xfrm>
            <a:off x="266399" y="578149"/>
            <a:ext cx="11039254" cy="1745730"/>
          </a:xfrm>
        </p:spPr>
        <p:txBody>
          <a:bodyPr/>
          <a:lstStyle/>
          <a:p>
            <a:r>
              <a:rPr lang="en-US" altLang="ko-KR" dirty="0"/>
              <a:t>Query this data using “select ~ where ~”</a:t>
            </a:r>
          </a:p>
          <a:p>
            <a:pPr lvl="1" fontAlgn="auto">
              <a:spcAft>
                <a:spcPts val="0"/>
              </a:spcAft>
            </a:pPr>
            <a:r>
              <a:rPr lang="ko-KR" altLang="en-US" dirty="0"/>
              <a:t>이전</a:t>
            </a:r>
            <a:r>
              <a:rPr lang="en-US" altLang="ko-KR" dirty="0"/>
              <a:t> Step 5. Select</a:t>
            </a:r>
            <a:r>
              <a:rPr lang="ko-KR" altLang="en-US" dirty="0"/>
              <a:t>에서</a:t>
            </a:r>
            <a:endParaRPr lang="en-US" altLang="ko-KR" dirty="0"/>
          </a:p>
          <a:p>
            <a:pPr lvl="3" fontAlgn="auto">
              <a:spcAft>
                <a:spcPts val="0"/>
              </a:spcAft>
            </a:pPr>
            <a:r>
              <a:rPr lang="en-US" altLang="ko-KR" dirty="0"/>
              <a:t>&gt; select * from temperature</a:t>
            </a:r>
          </a:p>
          <a:p>
            <a:pPr lvl="2"/>
            <a:r>
              <a:rPr lang="en-US" altLang="ko-KR" dirty="0"/>
              <a:t>Let’s say that you now only wanted to retrieve the temperature of the bedroom. </a:t>
            </a:r>
          </a:p>
          <a:p>
            <a:pPr lvl="2"/>
            <a:r>
              <a:rPr lang="en-US" altLang="ko-KR" dirty="0"/>
              <a:t>You can do that by making use of the ‘where’ statement alongside a ‘select’ statement. </a:t>
            </a:r>
          </a:p>
          <a:p>
            <a:pPr lvl="2"/>
            <a:r>
              <a:rPr lang="en-US" altLang="ko-KR" dirty="0"/>
              <a:t>We also specify the name of the tags/fields that we want to retrieve the values from.</a:t>
            </a:r>
          </a:p>
          <a:p>
            <a:pPr lvl="2"/>
            <a:r>
              <a:rPr lang="en-US" altLang="ko-KR" dirty="0"/>
              <a:t>When querying tag fields, you need to remember that all tags are considered to be strings. This means that we must wrap the value we are searching for in single quotes.</a:t>
            </a:r>
          </a:p>
          <a:p>
            <a:pPr lvl="3"/>
            <a:r>
              <a:rPr lang="en-US" altLang="ko-KR" dirty="0">
                <a:solidFill>
                  <a:srgbClr val="00B050"/>
                </a:solidFill>
              </a:rPr>
              <a:t>&gt; select value from temperature where location=‘bedroom’</a:t>
            </a:r>
          </a:p>
          <a:p>
            <a:pPr lvl="2"/>
            <a:r>
              <a:rPr lang="en-US" altLang="ko-KR" dirty="0"/>
              <a:t>With that command, you should receive the following data set, showing only the temperature value in the bedroom.</a:t>
            </a:r>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3"/>
            <a:r>
              <a:rPr lang="ko-KR" altLang="en-US" dirty="0"/>
              <a:t>출력 결과에 </a:t>
            </a:r>
            <a:r>
              <a:rPr lang="en-US" altLang="ko-KR" dirty="0"/>
              <a:t>tag, filed </a:t>
            </a:r>
            <a:r>
              <a:rPr lang="ko-KR" altLang="en-US" dirty="0"/>
              <a:t>구분 없이 알파벳 순서로 출력</a:t>
            </a:r>
            <a:r>
              <a:rPr lang="en-US" altLang="ko-KR" dirty="0"/>
              <a:t>!</a:t>
            </a:r>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235</a:t>
            </a:fld>
            <a:endParaRPr lang="en-US" dirty="0"/>
          </a:p>
        </p:txBody>
      </p:sp>
      <p:sp>
        <p:nvSpPr>
          <p:cNvPr id="10" name="화살표: 아래쪽 9">
            <a:extLst>
              <a:ext uri="{FF2B5EF4-FFF2-40B4-BE49-F238E27FC236}">
                <a16:creationId xmlns:a16="http://schemas.microsoft.com/office/drawing/2014/main" id="{20E487CC-5D58-4BC1-841D-8F6E9B084ABE}"/>
              </a:ext>
            </a:extLst>
          </p:cNvPr>
          <p:cNvSpPr/>
          <p:nvPr/>
        </p:nvSpPr>
        <p:spPr>
          <a:xfrm rot="5400000">
            <a:off x="4973638" y="3810463"/>
            <a:ext cx="289967" cy="1532741"/>
          </a:xfrm>
          <a:prstGeom prst="downArrow">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7" name="그림 6">
            <a:extLst>
              <a:ext uri="{FF2B5EF4-FFF2-40B4-BE49-F238E27FC236}">
                <a16:creationId xmlns:a16="http://schemas.microsoft.com/office/drawing/2014/main" id="{1C2919E5-8090-4F62-B16B-BCB2B946E150}"/>
              </a:ext>
            </a:extLst>
          </p:cNvPr>
          <p:cNvPicPr>
            <a:picLocks noChangeAspect="1"/>
          </p:cNvPicPr>
          <p:nvPr/>
        </p:nvPicPr>
        <p:blipFill>
          <a:blip r:embed="rId3"/>
          <a:stretch>
            <a:fillRect/>
          </a:stretch>
        </p:blipFill>
        <p:spPr>
          <a:xfrm>
            <a:off x="6121077" y="3672135"/>
            <a:ext cx="2857500" cy="1066800"/>
          </a:xfrm>
          <a:prstGeom prst="rect">
            <a:avLst/>
          </a:prstGeom>
        </p:spPr>
      </p:pic>
      <p:sp>
        <p:nvSpPr>
          <p:cNvPr id="9" name="사각형: 둥근 모서리 8">
            <a:extLst>
              <a:ext uri="{FF2B5EF4-FFF2-40B4-BE49-F238E27FC236}">
                <a16:creationId xmlns:a16="http://schemas.microsoft.com/office/drawing/2014/main" id="{AE364BD8-3925-4F64-A143-B5D3C41579CD}"/>
              </a:ext>
            </a:extLst>
          </p:cNvPr>
          <p:cNvSpPr/>
          <p:nvPr/>
        </p:nvSpPr>
        <p:spPr>
          <a:xfrm>
            <a:off x="6092549" y="4429197"/>
            <a:ext cx="2664296" cy="295275"/>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2" name="그림 11">
            <a:extLst>
              <a:ext uri="{FF2B5EF4-FFF2-40B4-BE49-F238E27FC236}">
                <a16:creationId xmlns:a16="http://schemas.microsoft.com/office/drawing/2014/main" id="{CB6F50A8-6255-4682-BFDC-89F233385D37}"/>
              </a:ext>
            </a:extLst>
          </p:cNvPr>
          <p:cNvPicPr>
            <a:picLocks noChangeAspect="1"/>
          </p:cNvPicPr>
          <p:nvPr/>
        </p:nvPicPr>
        <p:blipFill>
          <a:blip r:embed="rId4"/>
          <a:stretch>
            <a:fillRect/>
          </a:stretch>
        </p:blipFill>
        <p:spPr>
          <a:xfrm>
            <a:off x="2200597" y="4004892"/>
            <a:ext cx="2047875" cy="762000"/>
          </a:xfrm>
          <a:prstGeom prst="rect">
            <a:avLst/>
          </a:prstGeom>
        </p:spPr>
      </p:pic>
    </p:spTree>
    <p:extLst>
      <p:ext uri="{BB962C8B-B14F-4D97-AF65-F5344CB8AC3E}">
        <p14:creationId xmlns:p14="http://schemas.microsoft.com/office/powerpoint/2010/main" val="13860645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InfluxDB</a:t>
            </a:r>
            <a:r>
              <a:rPr lang="ko-KR" altLang="en-US" dirty="0"/>
              <a:t>는 </a:t>
            </a:r>
            <a:r>
              <a:rPr lang="en-US" altLang="ko-KR" dirty="0"/>
              <a:t>SQL</a:t>
            </a:r>
            <a:r>
              <a:rPr lang="ko-KR" altLang="en-US" dirty="0"/>
              <a:t>과 유사한 쿼리 언어를 제공</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en-US" altLang="ko-KR" dirty="0"/>
              <a:t>InfluxDB</a:t>
            </a:r>
            <a:r>
              <a:rPr lang="ko-KR" altLang="en-US" dirty="0"/>
              <a:t>에 로그인</a:t>
            </a:r>
            <a:endParaRPr lang="en-US" altLang="ko-KR" dirty="0"/>
          </a:p>
          <a:p>
            <a:pPr lvl="1"/>
            <a:r>
              <a:rPr lang="en-US" altLang="ko-KR" dirty="0"/>
              <a:t>$ influx </a:t>
            </a:r>
            <a:r>
              <a:rPr lang="en-US" altLang="ko-KR" dirty="0">
                <a:solidFill>
                  <a:srgbClr val="FF0000"/>
                </a:solidFill>
              </a:rPr>
              <a:t>-precision rfc3339</a:t>
            </a:r>
          </a:p>
          <a:p>
            <a:pPr lvl="2"/>
            <a:r>
              <a:rPr lang="en-US" altLang="ko-KR" dirty="0"/>
              <a:t>InfluxDB</a:t>
            </a:r>
            <a:r>
              <a:rPr lang="ko-KR" altLang="en-US" dirty="0"/>
              <a:t>는 시간을 </a:t>
            </a:r>
            <a:r>
              <a:rPr lang="en-US" altLang="ko-KR" dirty="0"/>
              <a:t>nanosecond UTC </a:t>
            </a:r>
            <a:r>
              <a:rPr lang="ko-KR" altLang="en-US" dirty="0"/>
              <a:t>값으로 표시</a:t>
            </a:r>
            <a:endParaRPr lang="en-US" altLang="ko-KR" dirty="0"/>
          </a:p>
          <a:p>
            <a:pPr lvl="2"/>
            <a:r>
              <a:rPr lang="en-US" altLang="ko-KR" dirty="0"/>
              <a:t>rfc3339</a:t>
            </a:r>
            <a:r>
              <a:rPr lang="ko-KR" altLang="en-US" dirty="0"/>
              <a:t>는 사람이 읽을 수 있는 형태로 시간 필드를 나타냄</a:t>
            </a:r>
            <a:r>
              <a:rPr lang="en-US" altLang="ko-KR" dirty="0"/>
              <a:t>.</a:t>
            </a:r>
          </a:p>
          <a:p>
            <a:pPr lvl="3"/>
            <a:r>
              <a:rPr lang="en-US" altLang="ko-KR" dirty="0"/>
              <a:t>Ex.</a:t>
            </a:r>
            <a:r>
              <a:rPr lang="ko-KR" altLang="en-US" dirty="0"/>
              <a:t> </a:t>
            </a:r>
            <a:r>
              <a:rPr lang="en-US" altLang="ko-KR" dirty="0" err="1"/>
              <a:t>YYYY-MM-DDTHH:MM:SS.nnnnnnnnnZ</a:t>
            </a:r>
            <a:endParaRPr lang="en-US" altLang="ko-KR" dirty="0"/>
          </a:p>
          <a:p>
            <a:pPr lvl="2"/>
            <a:r>
              <a:rPr lang="en-US" altLang="ko-KR" dirty="0"/>
              <a:t>&gt; show databases</a:t>
            </a:r>
          </a:p>
          <a:p>
            <a:pPr lvl="2"/>
            <a:r>
              <a:rPr lang="en-US" altLang="ko-KR" dirty="0"/>
              <a:t>&gt; use </a:t>
            </a:r>
            <a:r>
              <a:rPr lang="en-US" altLang="ko-KR" dirty="0" err="1"/>
              <a:t>db_sample</a:t>
            </a:r>
            <a:endParaRPr lang="en-US" altLang="ko-KR" dirty="0"/>
          </a:p>
          <a:p>
            <a:pPr lvl="2"/>
            <a:r>
              <a:rPr lang="en-US" altLang="ko-KR" dirty="0"/>
              <a:t>&gt; show measurements</a:t>
            </a:r>
          </a:p>
          <a:p>
            <a:pPr lvl="3"/>
            <a:r>
              <a:rPr lang="en-US" altLang="ko-KR" dirty="0">
                <a:solidFill>
                  <a:schemeClr val="bg1">
                    <a:lumMod val="65000"/>
                  </a:schemeClr>
                </a:solidFill>
              </a:rPr>
              <a:t>MySQL</a:t>
            </a:r>
            <a:r>
              <a:rPr lang="ko-KR" altLang="en-US" dirty="0">
                <a:solidFill>
                  <a:schemeClr val="bg1">
                    <a:lumMod val="65000"/>
                  </a:schemeClr>
                </a:solidFill>
              </a:rPr>
              <a:t> 데이터베이스에서 </a:t>
            </a:r>
            <a:r>
              <a:rPr lang="en-US" altLang="ko-KR" dirty="0">
                <a:solidFill>
                  <a:schemeClr val="bg1">
                    <a:lumMod val="65000"/>
                  </a:schemeClr>
                </a:solidFill>
              </a:rPr>
              <a:t>show tables</a:t>
            </a:r>
            <a:r>
              <a:rPr lang="ko-KR" altLang="en-US" dirty="0">
                <a:solidFill>
                  <a:schemeClr val="bg1">
                    <a:lumMod val="65000"/>
                  </a:schemeClr>
                </a:solidFill>
              </a:rPr>
              <a:t>와 유사</a:t>
            </a:r>
            <a:endParaRPr lang="en-US" altLang="ko-KR" dirty="0">
              <a:solidFill>
                <a:schemeClr val="bg1">
                  <a:lumMod val="65000"/>
                </a:schemeClr>
              </a:solidFill>
            </a:endParaRPr>
          </a:p>
          <a:p>
            <a:pPr lvl="2"/>
            <a:r>
              <a:rPr lang="en-US" altLang="ko-KR" dirty="0"/>
              <a:t>&gt; select * from temperature limit 10</a:t>
            </a:r>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236</a:t>
            </a:fld>
            <a:endParaRPr lang="en-US" dirty="0"/>
          </a:p>
        </p:txBody>
      </p:sp>
      <p:pic>
        <p:nvPicPr>
          <p:cNvPr id="6" name="그림 5">
            <a:extLst>
              <a:ext uri="{FF2B5EF4-FFF2-40B4-BE49-F238E27FC236}">
                <a16:creationId xmlns:a16="http://schemas.microsoft.com/office/drawing/2014/main" id="{EE315192-BE17-4512-BAAF-C071890D20C7}"/>
              </a:ext>
            </a:extLst>
          </p:cNvPr>
          <p:cNvPicPr>
            <a:picLocks noChangeAspect="1"/>
          </p:cNvPicPr>
          <p:nvPr/>
        </p:nvPicPr>
        <p:blipFill>
          <a:blip r:embed="rId3"/>
          <a:stretch>
            <a:fillRect/>
          </a:stretch>
        </p:blipFill>
        <p:spPr>
          <a:xfrm>
            <a:off x="4935668" y="2906364"/>
            <a:ext cx="5886450" cy="2343150"/>
          </a:xfrm>
          <a:prstGeom prst="rect">
            <a:avLst/>
          </a:prstGeom>
        </p:spPr>
      </p:pic>
      <p:sp>
        <p:nvSpPr>
          <p:cNvPr id="8" name="직사각형 7">
            <a:extLst>
              <a:ext uri="{FF2B5EF4-FFF2-40B4-BE49-F238E27FC236}">
                <a16:creationId xmlns:a16="http://schemas.microsoft.com/office/drawing/2014/main" id="{AF7F974D-B2A0-42E4-8405-06BB3C0919BA}"/>
              </a:ext>
            </a:extLst>
          </p:cNvPr>
          <p:cNvSpPr/>
          <p:nvPr/>
        </p:nvSpPr>
        <p:spPr>
          <a:xfrm>
            <a:off x="4915120" y="3054975"/>
            <a:ext cx="2913601" cy="22322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76078203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InfluxDB</a:t>
            </a:r>
            <a:r>
              <a:rPr lang="ko-KR" altLang="en-US" dirty="0"/>
              <a:t>는 </a:t>
            </a:r>
            <a:r>
              <a:rPr lang="en-US" altLang="ko-KR" dirty="0"/>
              <a:t>SQL</a:t>
            </a:r>
            <a:r>
              <a:rPr lang="ko-KR" altLang="en-US" dirty="0"/>
              <a:t>과 유사한 쿼리 언어를 제공</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사용</a:t>
            </a:r>
            <a:r>
              <a:rPr lang="en-US" altLang="ko-KR" dirty="0"/>
              <a:t> </a:t>
            </a:r>
            <a:r>
              <a:rPr lang="ko-KR" altLang="en-US" dirty="0"/>
              <a:t>가능한 데이터베이스 확인</a:t>
            </a:r>
            <a:endParaRPr lang="en-US" altLang="ko-KR" dirty="0"/>
          </a:p>
          <a:p>
            <a:pPr lvl="1"/>
            <a:r>
              <a:rPr lang="en-US" altLang="ko-KR" dirty="0"/>
              <a:t>&gt; show databases</a:t>
            </a:r>
          </a:p>
          <a:p>
            <a:r>
              <a:rPr lang="ko-KR" altLang="en-US" dirty="0"/>
              <a:t>상용할 데이터 베이스 지정</a:t>
            </a:r>
            <a:endParaRPr lang="en-US" altLang="ko-KR" dirty="0"/>
          </a:p>
          <a:p>
            <a:pPr lvl="1"/>
            <a:r>
              <a:rPr lang="en-US" altLang="ko-KR" dirty="0"/>
              <a:t>&gt; use &lt;</a:t>
            </a:r>
            <a:r>
              <a:rPr lang="en-US" altLang="ko-KR" dirty="0" err="1"/>
              <a:t>databasename</a:t>
            </a:r>
            <a:r>
              <a:rPr lang="en-US" altLang="ko-KR" dirty="0"/>
              <a:t>&gt; </a:t>
            </a:r>
            <a:r>
              <a:rPr lang="en-US" altLang="ko-KR" dirty="0">
                <a:sym typeface="Wingdings" panose="05000000000000000000" pitchFamily="2" charset="2"/>
              </a:rPr>
              <a:t> &gt; use </a:t>
            </a:r>
            <a:r>
              <a:rPr lang="en-US" altLang="ko-KR" dirty="0" err="1">
                <a:sym typeface="Wingdings" panose="05000000000000000000" pitchFamily="2" charset="2"/>
              </a:rPr>
              <a:t>db_sample</a:t>
            </a:r>
            <a:endParaRPr lang="en-US" altLang="ko-KR" dirty="0">
              <a:sym typeface="Wingdings" panose="05000000000000000000" pitchFamily="2" charset="2"/>
            </a:endParaRPr>
          </a:p>
          <a:p>
            <a:r>
              <a:rPr lang="ko-KR" altLang="en-US" dirty="0">
                <a:sym typeface="Wingdings" panose="05000000000000000000" pitchFamily="2" charset="2"/>
              </a:rPr>
              <a:t>데이터베이스 내의 </a:t>
            </a:r>
            <a:r>
              <a:rPr lang="en-US" altLang="ko-KR" dirty="0">
                <a:sym typeface="Wingdings" panose="05000000000000000000" pitchFamily="2" charset="2"/>
              </a:rPr>
              <a:t>measurements </a:t>
            </a:r>
            <a:r>
              <a:rPr lang="ko-KR" altLang="en-US" dirty="0">
                <a:sym typeface="Wingdings" panose="05000000000000000000" pitchFamily="2" charset="2"/>
              </a:rPr>
              <a:t>확인</a:t>
            </a:r>
            <a:endParaRPr lang="en-US" altLang="ko-KR" dirty="0">
              <a:sym typeface="Wingdings" panose="05000000000000000000" pitchFamily="2" charset="2"/>
            </a:endParaRPr>
          </a:p>
          <a:p>
            <a:pPr lvl="1"/>
            <a:r>
              <a:rPr lang="en-US" altLang="ko-KR" dirty="0">
                <a:sym typeface="Wingdings" panose="05000000000000000000" pitchFamily="2" charset="2"/>
              </a:rPr>
              <a:t>&gt; show measurements</a:t>
            </a:r>
          </a:p>
          <a:p>
            <a:pPr lvl="1"/>
            <a:r>
              <a:rPr lang="ko-KR" altLang="en-US" dirty="0">
                <a:sym typeface="Wingdings" panose="05000000000000000000" pitchFamily="2" charset="2"/>
              </a:rPr>
              <a:t>특정 </a:t>
            </a:r>
            <a:r>
              <a:rPr lang="en-US" altLang="ko-KR" dirty="0">
                <a:sym typeface="Wingdings" panose="05000000000000000000" pitchFamily="2" charset="2"/>
              </a:rPr>
              <a:t>measurement </a:t>
            </a:r>
            <a:r>
              <a:rPr lang="ko-KR" altLang="en-US" dirty="0">
                <a:sym typeface="Wingdings" panose="05000000000000000000" pitchFamily="2" charset="2"/>
              </a:rPr>
              <a:t>삭제</a:t>
            </a:r>
            <a:endParaRPr lang="en-US" altLang="ko-KR" dirty="0">
              <a:sym typeface="Wingdings" panose="05000000000000000000" pitchFamily="2" charset="2"/>
            </a:endParaRPr>
          </a:p>
          <a:p>
            <a:pPr lvl="2"/>
            <a:r>
              <a:rPr lang="en-US" altLang="ko-KR" dirty="0">
                <a:sym typeface="Wingdings" panose="05000000000000000000" pitchFamily="2" charset="2"/>
              </a:rPr>
              <a:t>&gt; drop measurement &lt;</a:t>
            </a:r>
            <a:r>
              <a:rPr lang="en-US" altLang="ko-KR" dirty="0" err="1">
                <a:sym typeface="Wingdings" panose="05000000000000000000" pitchFamily="2" charset="2"/>
              </a:rPr>
              <a:t>measurementname</a:t>
            </a:r>
            <a:r>
              <a:rPr lang="en-US" altLang="ko-KR" dirty="0">
                <a:sym typeface="Wingdings" panose="05000000000000000000" pitchFamily="2" charset="2"/>
              </a:rPr>
              <a:t>&gt;  &gt; drop measurement  temperature</a:t>
            </a:r>
          </a:p>
          <a:p>
            <a:pPr lvl="1"/>
            <a:endParaRPr lang="en-US" altLang="ko-KR" dirty="0">
              <a:sym typeface="Wingdings" panose="05000000000000000000" pitchFamily="2" charset="2"/>
            </a:endParaRPr>
          </a:p>
          <a:p>
            <a:r>
              <a:rPr lang="ko-KR" altLang="en-US" dirty="0">
                <a:sym typeface="Wingdings" panose="05000000000000000000" pitchFamily="2" charset="2"/>
              </a:rPr>
              <a:t>특정 데이터 베이스 삭제</a:t>
            </a:r>
            <a:endParaRPr lang="en-US" altLang="ko-KR" dirty="0">
              <a:sym typeface="Wingdings" panose="05000000000000000000" pitchFamily="2" charset="2"/>
            </a:endParaRPr>
          </a:p>
          <a:p>
            <a:pPr lvl="2"/>
            <a:r>
              <a:rPr lang="en-US" altLang="ko-KR" dirty="0">
                <a:sym typeface="Wingdings" panose="05000000000000000000" pitchFamily="2" charset="2"/>
              </a:rPr>
              <a:t>&gt; drop database &lt;</a:t>
            </a:r>
            <a:r>
              <a:rPr lang="en-US" altLang="ko-KR" dirty="0" err="1">
                <a:sym typeface="Wingdings" panose="05000000000000000000" pitchFamily="2" charset="2"/>
              </a:rPr>
              <a:t>databasename</a:t>
            </a:r>
            <a:r>
              <a:rPr lang="en-US" altLang="ko-KR" dirty="0">
                <a:sym typeface="Wingdings" panose="05000000000000000000" pitchFamily="2" charset="2"/>
              </a:rPr>
              <a:t>&gt;  &gt; drop database </a:t>
            </a:r>
            <a:r>
              <a:rPr lang="en-US" altLang="ko-KR" dirty="0" err="1">
                <a:sym typeface="Wingdings" panose="05000000000000000000" pitchFamily="2" charset="2"/>
              </a:rPr>
              <a:t>db_sample</a:t>
            </a:r>
            <a:endParaRPr lang="en-US" altLang="ko-KR" dirty="0">
              <a:sym typeface="Wingdings" panose="05000000000000000000" pitchFamily="2" charset="2"/>
            </a:endParaRPr>
          </a:p>
          <a:p>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237</a:t>
            </a:fld>
            <a:endParaRPr lang="en-US" dirty="0"/>
          </a:p>
        </p:txBody>
      </p:sp>
    </p:spTree>
    <p:extLst>
      <p:ext uri="{BB962C8B-B14F-4D97-AF65-F5344CB8AC3E}">
        <p14:creationId xmlns:p14="http://schemas.microsoft.com/office/powerpoint/2010/main" val="221831783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a:t>Python </a:t>
            </a:r>
            <a:r>
              <a:rPr lang="ko-KR" altLang="en-US" dirty="0"/>
              <a:t>설치</a:t>
            </a:r>
            <a:endParaRPr lang="en-US" altLang="ko-KR" dirty="0"/>
          </a:p>
          <a:p>
            <a:pPr lvl="1"/>
            <a:r>
              <a:rPr lang="ko-KR" altLang="en-US" dirty="0"/>
              <a:t>파이썬 홈 페이지</a:t>
            </a:r>
            <a:r>
              <a:rPr lang="en-US" altLang="ko-KR" dirty="0"/>
              <a:t>(</a:t>
            </a:r>
            <a:r>
              <a:rPr lang="en-US" altLang="ko-KR" dirty="0">
                <a:hlinkClick r:id="rId3"/>
              </a:rPr>
              <a:t>www.python.org</a:t>
            </a:r>
            <a:r>
              <a:rPr lang="en-US" altLang="ko-KR" dirty="0"/>
              <a:t>)</a:t>
            </a:r>
            <a:r>
              <a:rPr lang="ko-KR" altLang="en-US" dirty="0"/>
              <a:t>에 접속</a:t>
            </a:r>
            <a:endParaRPr lang="en-US" altLang="ko-KR" dirty="0"/>
          </a:p>
          <a:p>
            <a:pPr lvl="2"/>
            <a:r>
              <a:rPr lang="en-US" altLang="ko-KR" dirty="0"/>
              <a:t>Downloads / Windows / Python 3.7.3 </a:t>
            </a:r>
            <a:r>
              <a:rPr lang="ko-KR" altLang="en-US" dirty="0"/>
              <a:t>클릭</a:t>
            </a:r>
            <a:endParaRPr lang="en-US" altLang="ko-KR" dirty="0"/>
          </a:p>
          <a:p>
            <a:pPr lvl="1"/>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238</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 </a:t>
            </a:r>
            <a:r>
              <a:rPr lang="ko-KR" altLang="en-US" dirty="0"/>
              <a:t>설치</a:t>
            </a:r>
          </a:p>
        </p:txBody>
      </p:sp>
      <p:pic>
        <p:nvPicPr>
          <p:cNvPr id="12" name="그림 11">
            <a:extLst>
              <a:ext uri="{FF2B5EF4-FFF2-40B4-BE49-F238E27FC236}">
                <a16:creationId xmlns:a16="http://schemas.microsoft.com/office/drawing/2014/main" id="{A5412E98-16FF-4C25-9A98-8A0FFCE83568}"/>
              </a:ext>
            </a:extLst>
          </p:cNvPr>
          <p:cNvPicPr>
            <a:picLocks noChangeAspect="1"/>
          </p:cNvPicPr>
          <p:nvPr/>
        </p:nvPicPr>
        <p:blipFill>
          <a:blip r:embed="rId4"/>
          <a:stretch>
            <a:fillRect/>
          </a:stretch>
        </p:blipFill>
        <p:spPr>
          <a:xfrm>
            <a:off x="1867602" y="1850940"/>
            <a:ext cx="7438603" cy="4098339"/>
          </a:xfrm>
          <a:prstGeom prst="rect">
            <a:avLst/>
          </a:prstGeom>
        </p:spPr>
      </p:pic>
      <p:sp>
        <p:nvSpPr>
          <p:cNvPr id="5" name="사각형: 둥근 모서리 4">
            <a:extLst>
              <a:ext uri="{FF2B5EF4-FFF2-40B4-BE49-F238E27FC236}">
                <a16:creationId xmlns:a16="http://schemas.microsoft.com/office/drawing/2014/main" id="{B2C5C880-BB1B-4201-83BD-843C6ED409C3}"/>
              </a:ext>
            </a:extLst>
          </p:cNvPr>
          <p:cNvSpPr/>
          <p:nvPr/>
        </p:nvSpPr>
        <p:spPr>
          <a:xfrm>
            <a:off x="4891938" y="4019080"/>
            <a:ext cx="864096" cy="31001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sp>
        <p:nvSpPr>
          <p:cNvPr id="6" name="번개 5">
            <a:extLst>
              <a:ext uri="{FF2B5EF4-FFF2-40B4-BE49-F238E27FC236}">
                <a16:creationId xmlns:a16="http://schemas.microsoft.com/office/drawing/2014/main" id="{84E23CD2-028F-4E9C-B5A0-B7F09FF3EAF0}"/>
              </a:ext>
            </a:extLst>
          </p:cNvPr>
          <p:cNvSpPr/>
          <p:nvPr/>
        </p:nvSpPr>
        <p:spPr>
          <a:xfrm>
            <a:off x="4776203" y="3803057"/>
            <a:ext cx="219631" cy="23532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spTree>
    <p:extLst>
      <p:ext uri="{BB962C8B-B14F-4D97-AF65-F5344CB8AC3E}">
        <p14:creationId xmlns:p14="http://schemas.microsoft.com/office/powerpoint/2010/main" val="25858701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a:t>Python </a:t>
            </a:r>
            <a:r>
              <a:rPr lang="ko-KR" altLang="en-US" dirty="0"/>
              <a:t>설치</a:t>
            </a:r>
            <a:endParaRPr lang="en-US" altLang="ko-KR" dirty="0"/>
          </a:p>
          <a:p>
            <a:pPr lvl="1"/>
            <a:r>
              <a:rPr lang="ko-KR" altLang="en-US" dirty="0"/>
              <a:t>다운 로드 받은 파일 실행</a:t>
            </a:r>
            <a:endParaRPr lang="en-US" altLang="ko-KR" dirty="0"/>
          </a:p>
          <a:p>
            <a:pPr lvl="1"/>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239</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 </a:t>
            </a:r>
            <a:r>
              <a:rPr lang="ko-KR" altLang="en-US" dirty="0"/>
              <a:t>설치</a:t>
            </a:r>
          </a:p>
        </p:txBody>
      </p:sp>
      <p:pic>
        <p:nvPicPr>
          <p:cNvPr id="3" name="그림 2">
            <a:extLst>
              <a:ext uri="{FF2B5EF4-FFF2-40B4-BE49-F238E27FC236}">
                <a16:creationId xmlns:a16="http://schemas.microsoft.com/office/drawing/2014/main" id="{E09427ED-0D1E-49C0-97F9-0DEC019F049F}"/>
              </a:ext>
            </a:extLst>
          </p:cNvPr>
          <p:cNvPicPr>
            <a:picLocks noChangeAspect="1"/>
          </p:cNvPicPr>
          <p:nvPr/>
        </p:nvPicPr>
        <p:blipFill>
          <a:blip r:embed="rId3"/>
          <a:stretch>
            <a:fillRect/>
          </a:stretch>
        </p:blipFill>
        <p:spPr>
          <a:xfrm>
            <a:off x="2589212" y="1594609"/>
            <a:ext cx="6343650" cy="3905250"/>
          </a:xfrm>
          <a:prstGeom prst="rect">
            <a:avLst/>
          </a:prstGeom>
        </p:spPr>
      </p:pic>
      <p:sp>
        <p:nvSpPr>
          <p:cNvPr id="10" name="사각형: 둥근 모서리 9">
            <a:extLst>
              <a:ext uri="{FF2B5EF4-FFF2-40B4-BE49-F238E27FC236}">
                <a16:creationId xmlns:a16="http://schemas.microsoft.com/office/drawing/2014/main" id="{4DE25E89-4A99-47BD-BC9F-DA584D95A167}"/>
              </a:ext>
            </a:extLst>
          </p:cNvPr>
          <p:cNvSpPr/>
          <p:nvPr/>
        </p:nvSpPr>
        <p:spPr>
          <a:xfrm>
            <a:off x="4320877" y="5137462"/>
            <a:ext cx="1728192" cy="23532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sp>
        <p:nvSpPr>
          <p:cNvPr id="11" name="번개 10">
            <a:extLst>
              <a:ext uri="{FF2B5EF4-FFF2-40B4-BE49-F238E27FC236}">
                <a16:creationId xmlns:a16="http://schemas.microsoft.com/office/drawing/2014/main" id="{DD051976-421A-4279-982F-90AF18113948}"/>
              </a:ext>
            </a:extLst>
          </p:cNvPr>
          <p:cNvSpPr/>
          <p:nvPr/>
        </p:nvSpPr>
        <p:spPr>
          <a:xfrm>
            <a:off x="4205142" y="4890266"/>
            <a:ext cx="219631" cy="23532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sp>
        <p:nvSpPr>
          <p:cNvPr id="7" name="타원 6">
            <a:extLst>
              <a:ext uri="{FF2B5EF4-FFF2-40B4-BE49-F238E27FC236}">
                <a16:creationId xmlns:a16="http://schemas.microsoft.com/office/drawing/2014/main" id="{8B432740-7815-4D64-8B60-1B4990139FDC}"/>
              </a:ext>
            </a:extLst>
          </p:cNvPr>
          <p:cNvSpPr/>
          <p:nvPr/>
        </p:nvSpPr>
        <p:spPr>
          <a:xfrm>
            <a:off x="4193717" y="4669542"/>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r>
              <a:rPr lang="en-US" altLang="ko-KR" sz="1100" dirty="0">
                <a:solidFill>
                  <a:schemeClr val="tx1"/>
                </a:solidFill>
              </a:rPr>
              <a:t>1</a:t>
            </a:r>
            <a:endParaRPr lang="ko-KR" altLang="en-US" sz="1100" dirty="0">
              <a:solidFill>
                <a:schemeClr val="tx1"/>
              </a:solidFill>
            </a:endParaRPr>
          </a:p>
        </p:txBody>
      </p:sp>
      <p:sp>
        <p:nvSpPr>
          <p:cNvPr id="13" name="번개 12">
            <a:extLst>
              <a:ext uri="{FF2B5EF4-FFF2-40B4-BE49-F238E27FC236}">
                <a16:creationId xmlns:a16="http://schemas.microsoft.com/office/drawing/2014/main" id="{BBE8B4F0-1634-43A4-95BD-9671A14E91DA}"/>
              </a:ext>
            </a:extLst>
          </p:cNvPr>
          <p:cNvSpPr/>
          <p:nvPr/>
        </p:nvSpPr>
        <p:spPr>
          <a:xfrm>
            <a:off x="4270123" y="2769199"/>
            <a:ext cx="219631" cy="23532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sp>
        <p:nvSpPr>
          <p:cNvPr id="14" name="타원 13">
            <a:extLst>
              <a:ext uri="{FF2B5EF4-FFF2-40B4-BE49-F238E27FC236}">
                <a16:creationId xmlns:a16="http://schemas.microsoft.com/office/drawing/2014/main" id="{327B0215-43BC-4D3C-8475-02E64DDF2A32}"/>
              </a:ext>
            </a:extLst>
          </p:cNvPr>
          <p:cNvSpPr/>
          <p:nvPr/>
        </p:nvSpPr>
        <p:spPr>
          <a:xfrm>
            <a:off x="4205142" y="2534117"/>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r>
              <a:rPr lang="en-US" altLang="ko-KR" sz="1100" dirty="0">
                <a:solidFill>
                  <a:schemeClr val="tx1"/>
                </a:solidFill>
              </a:rPr>
              <a:t>2</a:t>
            </a:r>
            <a:endParaRPr lang="ko-KR" altLang="en-US" sz="1100" dirty="0">
              <a:solidFill>
                <a:schemeClr val="tx1"/>
              </a:solidFill>
            </a:endParaRPr>
          </a:p>
        </p:txBody>
      </p:sp>
      <p:sp>
        <p:nvSpPr>
          <p:cNvPr id="5" name="사각형: 둥근 모서리 4">
            <a:extLst>
              <a:ext uri="{FF2B5EF4-FFF2-40B4-BE49-F238E27FC236}">
                <a16:creationId xmlns:a16="http://schemas.microsoft.com/office/drawing/2014/main" id="{2D81868F-98E8-4FB2-994B-C2BB0EDD9091}"/>
              </a:ext>
            </a:extLst>
          </p:cNvPr>
          <p:cNvSpPr/>
          <p:nvPr/>
        </p:nvSpPr>
        <p:spPr>
          <a:xfrm>
            <a:off x="6481117" y="1943943"/>
            <a:ext cx="864096"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sp>
        <p:nvSpPr>
          <p:cNvPr id="6" name="TextBox 5">
            <a:extLst>
              <a:ext uri="{FF2B5EF4-FFF2-40B4-BE49-F238E27FC236}">
                <a16:creationId xmlns:a16="http://schemas.microsoft.com/office/drawing/2014/main" id="{8E1FC1E7-026C-4FC9-918F-B7A41CC64627}"/>
              </a:ext>
            </a:extLst>
          </p:cNvPr>
          <p:cNvSpPr txBox="1"/>
          <p:nvPr/>
        </p:nvSpPr>
        <p:spPr>
          <a:xfrm>
            <a:off x="6898376" y="634975"/>
            <a:ext cx="1226618" cy="1200329"/>
          </a:xfrm>
          <a:prstGeom prst="rect">
            <a:avLst/>
          </a:prstGeom>
          <a:noFill/>
        </p:spPr>
        <p:txBody>
          <a:bodyPr wrap="none" rtlCol="0">
            <a:spAutoFit/>
          </a:bodyPr>
          <a:lstStyle/>
          <a:p>
            <a:r>
              <a:rPr lang="en-US" altLang="ko-KR" sz="7200" b="1" dirty="0">
                <a:solidFill>
                  <a:srgbClr val="FF0000"/>
                </a:solidFill>
              </a:rPr>
              <a:t>64</a:t>
            </a:r>
            <a:endParaRPr lang="ko-KR" altLang="en-US" b="1" dirty="0">
              <a:solidFill>
                <a:srgbClr val="FF0000"/>
              </a:solidFill>
            </a:endParaRPr>
          </a:p>
        </p:txBody>
      </p:sp>
    </p:spTree>
    <p:extLst>
      <p:ext uri="{BB962C8B-B14F-4D97-AF65-F5344CB8AC3E}">
        <p14:creationId xmlns:p14="http://schemas.microsoft.com/office/powerpoint/2010/main" val="1969549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3548F2F0-B511-430D-8D25-69412264FD81}"/>
              </a:ext>
            </a:extLst>
          </p:cNvPr>
          <p:cNvPicPr>
            <a:picLocks noChangeAspect="1"/>
          </p:cNvPicPr>
          <p:nvPr/>
        </p:nvPicPr>
        <p:blipFill>
          <a:blip r:embed="rId3"/>
          <a:stretch>
            <a:fillRect/>
          </a:stretch>
        </p:blipFill>
        <p:spPr>
          <a:xfrm>
            <a:off x="5480782" y="982265"/>
            <a:ext cx="5543550" cy="3409950"/>
          </a:xfrm>
          <a:prstGeom prst="rect">
            <a:avLst/>
          </a:prstGeom>
        </p:spPr>
      </p:pic>
      <p:sp>
        <p:nvSpPr>
          <p:cNvPr id="11" name="사각형: 둥근 모서리 10">
            <a:extLst>
              <a:ext uri="{FF2B5EF4-FFF2-40B4-BE49-F238E27FC236}">
                <a16:creationId xmlns:a16="http://schemas.microsoft.com/office/drawing/2014/main" id="{E1EE0CDC-E700-4776-9852-964AD6F37A1E}"/>
              </a:ext>
            </a:extLst>
          </p:cNvPr>
          <p:cNvSpPr/>
          <p:nvPr/>
        </p:nvSpPr>
        <p:spPr>
          <a:xfrm>
            <a:off x="7417221" y="1103064"/>
            <a:ext cx="2016224" cy="7610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2" name="사각형: 둥근 모서리 11">
            <a:extLst>
              <a:ext uri="{FF2B5EF4-FFF2-40B4-BE49-F238E27FC236}">
                <a16:creationId xmlns:a16="http://schemas.microsoft.com/office/drawing/2014/main" id="{1A51D4CD-85F4-486E-952C-875676BB953F}"/>
              </a:ext>
            </a:extLst>
          </p:cNvPr>
          <p:cNvSpPr/>
          <p:nvPr/>
        </p:nvSpPr>
        <p:spPr>
          <a:xfrm>
            <a:off x="7221929" y="2543224"/>
            <a:ext cx="1008112"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6" name="제목 5"/>
          <p:cNvSpPr>
            <a:spLocks noGrp="1"/>
          </p:cNvSpPr>
          <p:nvPr>
            <p:ph type="title"/>
          </p:nvPr>
        </p:nvSpPr>
        <p:spPr>
          <a:xfrm>
            <a:off x="181419" y="85023"/>
            <a:ext cx="10842913" cy="400049"/>
          </a:xfrm>
        </p:spPr>
        <p:txBody>
          <a:bodyPr/>
          <a:lstStyle/>
          <a:p>
            <a:r>
              <a:rPr lang="en-US" altLang="ko-KR" dirty="0"/>
              <a:t>Digital Output</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USER LED Test</a:t>
            </a:r>
          </a:p>
          <a:p>
            <a:pPr lvl="1"/>
            <a:r>
              <a:rPr lang="ko-KR" altLang="en-US" dirty="0" err="1"/>
              <a:t>아두이노</a:t>
            </a:r>
            <a:r>
              <a:rPr lang="ko-KR" altLang="en-US" dirty="0"/>
              <a:t> </a:t>
            </a:r>
            <a:r>
              <a:rPr lang="en-US" altLang="ko-KR" dirty="0"/>
              <a:t>IDE</a:t>
            </a:r>
            <a:r>
              <a:rPr lang="ko-KR" altLang="en-US" dirty="0"/>
              <a:t>의 주 메뉴에서 </a:t>
            </a:r>
            <a:r>
              <a:rPr lang="ko-KR" altLang="en-US" i="1" dirty="0"/>
              <a:t>예제</a:t>
            </a:r>
            <a:r>
              <a:rPr lang="en-US" altLang="ko-KR" i="1" dirty="0"/>
              <a:t>/ESP8266/Blink</a:t>
            </a:r>
            <a:r>
              <a:rPr lang="en-US" altLang="ko-KR" dirty="0"/>
              <a:t> </a:t>
            </a:r>
            <a:r>
              <a:rPr lang="ko-KR" altLang="en-US" dirty="0"/>
              <a:t>선택</a:t>
            </a:r>
            <a:endParaRPr lang="en-US" altLang="ko-KR" dirty="0"/>
          </a:p>
          <a:p>
            <a:pPr lvl="2"/>
            <a:r>
              <a:rPr lang="ko-KR" altLang="en-US" dirty="0"/>
              <a:t>코드 수정</a:t>
            </a:r>
            <a:endParaRPr lang="en-US" altLang="ko-KR" dirty="0"/>
          </a:p>
          <a:p>
            <a:pPr lvl="3"/>
            <a:r>
              <a:rPr lang="en-US" altLang="ko-KR" dirty="0"/>
              <a:t>D4 </a:t>
            </a:r>
            <a:r>
              <a:rPr lang="en-US" altLang="ko-KR" dirty="0">
                <a:sym typeface="Wingdings" panose="05000000000000000000" pitchFamily="2" charset="2"/>
              </a:rPr>
              <a:t> </a:t>
            </a:r>
            <a:r>
              <a:rPr lang="en-US" altLang="ko-KR" dirty="0">
                <a:solidFill>
                  <a:srgbClr val="FF0000"/>
                </a:solidFill>
                <a:sym typeface="Wingdings" panose="05000000000000000000" pitchFamily="2" charset="2"/>
              </a:rPr>
              <a:t>D0</a:t>
            </a:r>
            <a:endParaRPr lang="en-US" altLang="ko-KR" dirty="0">
              <a:solidFill>
                <a:srgbClr val="FF0000"/>
              </a:solidFill>
            </a:endParaRPr>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3"/>
            <a:r>
              <a:rPr lang="en-US" altLang="ko-KR" dirty="0"/>
              <a:t>Phi board v1.0</a:t>
            </a:r>
            <a:r>
              <a:rPr lang="ko-KR" altLang="en-US" dirty="0"/>
              <a:t>에서 </a:t>
            </a:r>
            <a:r>
              <a:rPr lang="en-US" altLang="ko-KR" dirty="0"/>
              <a:t>D0</a:t>
            </a:r>
            <a:r>
              <a:rPr lang="ko-KR" altLang="en-US" dirty="0"/>
              <a:t>핀에는 </a:t>
            </a:r>
            <a:r>
              <a:rPr lang="en-US" altLang="ko-KR" dirty="0"/>
              <a:t>LED</a:t>
            </a:r>
            <a:r>
              <a:rPr lang="ko-KR" altLang="en-US" dirty="0"/>
              <a:t>가 부논리로 부착되어 있음</a:t>
            </a:r>
            <a:r>
              <a:rPr lang="en-US" altLang="ko-KR" dirty="0"/>
              <a:t>.</a:t>
            </a:r>
          </a:p>
          <a:p>
            <a:pPr lvl="4"/>
            <a:r>
              <a:rPr lang="en-US" altLang="ko-KR" dirty="0"/>
              <a:t>LOW</a:t>
            </a:r>
            <a:r>
              <a:rPr lang="ko-KR" altLang="en-US" dirty="0"/>
              <a:t> 출력에서 </a:t>
            </a:r>
            <a:r>
              <a:rPr lang="en-US" altLang="ko-KR" dirty="0"/>
              <a:t>LED ON</a:t>
            </a:r>
          </a:p>
          <a:p>
            <a:pPr lvl="4"/>
            <a:r>
              <a:rPr lang="en-US" altLang="ko-KR" dirty="0"/>
              <a:t>HIGH </a:t>
            </a:r>
            <a:r>
              <a:rPr lang="ko-KR" altLang="en-US" dirty="0"/>
              <a:t>출력이면 </a:t>
            </a:r>
            <a:r>
              <a:rPr lang="en-US" altLang="ko-KR" dirty="0"/>
              <a:t>LED OFF</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24</a:t>
            </a:fld>
            <a:endParaRPr lang="en-US" dirty="0"/>
          </a:p>
        </p:txBody>
      </p:sp>
      <p:sp>
        <p:nvSpPr>
          <p:cNvPr id="7" name="직사각형 6">
            <a:extLst>
              <a:ext uri="{FF2B5EF4-FFF2-40B4-BE49-F238E27FC236}">
                <a16:creationId xmlns:a16="http://schemas.microsoft.com/office/drawing/2014/main" id="{50D9563C-6B2C-4E67-9612-94F261C0644A}"/>
              </a:ext>
            </a:extLst>
          </p:cNvPr>
          <p:cNvSpPr/>
          <p:nvPr/>
        </p:nvSpPr>
        <p:spPr>
          <a:xfrm>
            <a:off x="1440557" y="1910115"/>
            <a:ext cx="3168352" cy="197805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solidFill>
                <a:latin typeface="맑은 고딕" pitchFamily="50" charset="-127"/>
              </a:rPr>
              <a:t>void setup()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pinMode</a:t>
            </a:r>
            <a:r>
              <a:rPr lang="en-US" altLang="ko-KR" sz="1200" b="1" dirty="0">
                <a:solidFill>
                  <a:schemeClr val="tx1"/>
                </a:solidFill>
                <a:latin typeface="맑은 고딕" pitchFamily="50" charset="-127"/>
              </a:rPr>
              <a:t>(D0, OUTPUT);</a:t>
            </a:r>
          </a:p>
          <a:p>
            <a:pPr defTabSz="913755">
              <a:spcBef>
                <a:spcPts val="0"/>
              </a:spcBef>
              <a:buClr>
                <a:srgbClr val="506EA5"/>
              </a:buClr>
            </a:pPr>
            <a:r>
              <a:rPr lang="en-US" altLang="ko-KR" sz="1200" b="1" dirty="0">
                <a:solidFill>
                  <a:schemeClr val="tx1"/>
                </a:solidFill>
                <a:latin typeface="맑은 고딕" pitchFamily="50" charset="-127"/>
              </a:rPr>
              <a:t>}</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void loop()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digitalWrite</a:t>
            </a:r>
            <a:r>
              <a:rPr lang="en-US" altLang="ko-KR" sz="1200" b="1" dirty="0">
                <a:solidFill>
                  <a:schemeClr val="tx1"/>
                </a:solidFill>
                <a:latin typeface="맑은 고딕" pitchFamily="50" charset="-127"/>
              </a:rPr>
              <a:t>(D0, LOW);</a:t>
            </a:r>
          </a:p>
          <a:p>
            <a:pPr defTabSz="913755">
              <a:spcBef>
                <a:spcPts val="0"/>
              </a:spcBef>
              <a:buClr>
                <a:srgbClr val="506EA5"/>
              </a:buClr>
            </a:pPr>
            <a:r>
              <a:rPr lang="en-US" altLang="ko-KR" sz="1200" b="1" dirty="0">
                <a:solidFill>
                  <a:schemeClr val="tx1"/>
                </a:solidFill>
                <a:latin typeface="맑은 고딕" pitchFamily="50" charset="-127"/>
              </a:rPr>
              <a:t>   delay(1000);</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digitalWrite</a:t>
            </a:r>
            <a:r>
              <a:rPr lang="en-US" altLang="ko-KR" sz="1200" b="1" dirty="0">
                <a:solidFill>
                  <a:schemeClr val="tx1"/>
                </a:solidFill>
                <a:latin typeface="맑은 고딕" pitchFamily="50" charset="-127"/>
              </a:rPr>
              <a:t>(D0, HIGH);</a:t>
            </a:r>
          </a:p>
          <a:p>
            <a:pPr defTabSz="913755">
              <a:spcBef>
                <a:spcPts val="0"/>
              </a:spcBef>
              <a:buClr>
                <a:srgbClr val="506EA5"/>
              </a:buClr>
            </a:pPr>
            <a:r>
              <a:rPr lang="en-US" altLang="ko-KR" sz="1200" b="1" dirty="0">
                <a:solidFill>
                  <a:schemeClr val="tx1"/>
                </a:solidFill>
                <a:latin typeface="맑은 고딕" pitchFamily="50" charset="-127"/>
              </a:rPr>
              <a:t>   delay(3000);</a:t>
            </a:r>
          </a:p>
          <a:p>
            <a:pPr defTabSz="913755">
              <a:spcBef>
                <a:spcPts val="0"/>
              </a:spcBef>
              <a:buClr>
                <a:srgbClr val="506EA5"/>
              </a:buClr>
            </a:pPr>
            <a:r>
              <a:rPr lang="en-US" altLang="ko-KR" sz="1200" b="1" dirty="0">
                <a:solidFill>
                  <a:schemeClr val="tx1"/>
                </a:solidFill>
                <a:latin typeface="맑은 고딕" pitchFamily="50" charset="-127"/>
              </a:rPr>
              <a:t>}</a:t>
            </a:r>
          </a:p>
        </p:txBody>
      </p:sp>
      <p:sp>
        <p:nvSpPr>
          <p:cNvPr id="9" name="직사각형 8">
            <a:extLst>
              <a:ext uri="{FF2B5EF4-FFF2-40B4-BE49-F238E27FC236}">
                <a16:creationId xmlns:a16="http://schemas.microsoft.com/office/drawing/2014/main" id="{662EB30D-854A-44DB-B087-79A37A3C88D4}"/>
              </a:ext>
            </a:extLst>
          </p:cNvPr>
          <p:cNvSpPr/>
          <p:nvPr/>
        </p:nvSpPr>
        <p:spPr>
          <a:xfrm>
            <a:off x="1440557" y="1871935"/>
            <a:ext cx="3168352" cy="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3" name="표 4">
            <a:extLst>
              <a:ext uri="{FF2B5EF4-FFF2-40B4-BE49-F238E27FC236}">
                <a16:creationId xmlns:a16="http://schemas.microsoft.com/office/drawing/2014/main" id="{39871907-C774-4659-A211-C583C563BE0C}"/>
              </a:ext>
            </a:extLst>
          </p:cNvPr>
          <p:cNvGraphicFramePr>
            <a:graphicFrameLocks noGrp="1"/>
          </p:cNvGraphicFramePr>
          <p:nvPr/>
        </p:nvGraphicFramePr>
        <p:xfrm>
          <a:off x="6193085" y="4506771"/>
          <a:ext cx="4680520" cy="579120"/>
        </p:xfrm>
        <a:graphic>
          <a:graphicData uri="http://schemas.openxmlformats.org/drawingml/2006/table">
            <a:tbl>
              <a:tblPr firstRow="1" bandRow="1">
                <a:tableStyleId>{5C22544A-7EE6-4342-B048-85BDC9FD1C3A}</a:tableStyleId>
              </a:tblPr>
              <a:tblGrid>
                <a:gridCol w="1296144">
                  <a:extLst>
                    <a:ext uri="{9D8B030D-6E8A-4147-A177-3AD203B41FA5}">
                      <a16:colId xmlns:a16="http://schemas.microsoft.com/office/drawing/2014/main" val="485857095"/>
                    </a:ext>
                  </a:extLst>
                </a:gridCol>
                <a:gridCol w="1080120">
                  <a:extLst>
                    <a:ext uri="{9D8B030D-6E8A-4147-A177-3AD203B41FA5}">
                      <a16:colId xmlns:a16="http://schemas.microsoft.com/office/drawing/2014/main" val="3779181476"/>
                    </a:ext>
                  </a:extLst>
                </a:gridCol>
                <a:gridCol w="2304256">
                  <a:extLst>
                    <a:ext uri="{9D8B030D-6E8A-4147-A177-3AD203B41FA5}">
                      <a16:colId xmlns:a16="http://schemas.microsoft.com/office/drawing/2014/main" val="2026473094"/>
                    </a:ext>
                  </a:extLst>
                </a:gridCol>
              </a:tblGrid>
              <a:tr h="269334">
                <a:tc>
                  <a:txBody>
                    <a:bodyPr/>
                    <a:lstStyle/>
                    <a:p>
                      <a:pPr algn="ctr" latinLnBrk="1"/>
                      <a:r>
                        <a:rPr lang="ko-KR" altLang="en-US" sz="1400" dirty="0"/>
                        <a:t>핀 이름</a:t>
                      </a:r>
                    </a:p>
                  </a:txBody>
                  <a:tcPr/>
                </a:tc>
                <a:tc>
                  <a:txBody>
                    <a:bodyPr/>
                    <a:lstStyle/>
                    <a:p>
                      <a:pPr algn="ctr" latinLnBrk="1"/>
                      <a:r>
                        <a:rPr lang="ko-KR" altLang="en-US" sz="1400" dirty="0"/>
                        <a:t>통신방식</a:t>
                      </a:r>
                    </a:p>
                  </a:txBody>
                  <a:tcPr/>
                </a:tc>
                <a:tc>
                  <a:txBody>
                    <a:bodyPr/>
                    <a:lstStyle/>
                    <a:p>
                      <a:pPr algn="ctr" latinLnBrk="1"/>
                      <a:r>
                        <a:rPr lang="ko-KR" altLang="en-US" sz="1400" dirty="0"/>
                        <a:t>연결소자</a:t>
                      </a:r>
                    </a:p>
                  </a:txBody>
                  <a:tcPr/>
                </a:tc>
                <a:extLst>
                  <a:ext uri="{0D108BD9-81ED-4DB2-BD59-A6C34878D82A}">
                    <a16:rowId xmlns:a16="http://schemas.microsoft.com/office/drawing/2014/main" val="1861532120"/>
                  </a:ext>
                </a:extLst>
              </a:tr>
              <a:tr h="269334">
                <a:tc>
                  <a:txBody>
                    <a:bodyPr/>
                    <a:lstStyle/>
                    <a:p>
                      <a:pPr algn="ctr" latinLnBrk="1"/>
                      <a:r>
                        <a:rPr lang="en-US" altLang="ko-KR" sz="1200" dirty="0"/>
                        <a:t>D0(GPIO16)</a:t>
                      </a:r>
                      <a:endParaRPr lang="ko-KR" altLang="en-US" sz="1200" dirty="0"/>
                    </a:p>
                  </a:txBody>
                  <a:tcPr/>
                </a:tc>
                <a:tc>
                  <a:txBody>
                    <a:bodyPr/>
                    <a:lstStyle/>
                    <a:p>
                      <a:pPr algn="ctr" latinLnBrk="1"/>
                      <a:r>
                        <a:rPr lang="en-US" altLang="ko-KR" sz="1200" dirty="0"/>
                        <a:t>Digital I/O</a:t>
                      </a:r>
                      <a:endParaRPr lang="ko-KR" altLang="en-US" sz="1200" dirty="0"/>
                    </a:p>
                  </a:txBody>
                  <a:tcPr/>
                </a:tc>
                <a:tc>
                  <a:txBody>
                    <a:bodyPr/>
                    <a:lstStyle/>
                    <a:p>
                      <a:pPr algn="ctr" latinLnBrk="1"/>
                      <a:r>
                        <a:rPr lang="en-US" altLang="ko-KR" sz="1200" dirty="0"/>
                        <a:t>LED</a:t>
                      </a:r>
                      <a:endParaRPr lang="ko-KR" altLang="en-US" sz="1200" dirty="0"/>
                    </a:p>
                  </a:txBody>
                  <a:tcPr/>
                </a:tc>
                <a:extLst>
                  <a:ext uri="{0D108BD9-81ED-4DB2-BD59-A6C34878D82A}">
                    <a16:rowId xmlns:a16="http://schemas.microsoft.com/office/drawing/2014/main" val="3592854173"/>
                  </a:ext>
                </a:extLst>
              </a:tr>
            </a:tbl>
          </a:graphicData>
        </a:graphic>
      </p:graphicFrame>
    </p:spTree>
    <p:extLst>
      <p:ext uri="{BB962C8B-B14F-4D97-AF65-F5344CB8AC3E}">
        <p14:creationId xmlns:p14="http://schemas.microsoft.com/office/powerpoint/2010/main" val="17918221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a:t>Python </a:t>
            </a:r>
            <a:r>
              <a:rPr lang="ko-KR" altLang="en-US" dirty="0"/>
              <a:t>설치</a:t>
            </a:r>
            <a:endParaRPr lang="en-US" altLang="ko-KR" dirty="0"/>
          </a:p>
          <a:p>
            <a:pPr marL="342900" lvl="1" indent="0">
              <a:buNone/>
            </a:pPr>
            <a:endParaRPr lang="en-US" altLang="ko-KR" dirty="0"/>
          </a:p>
          <a:p>
            <a:pPr lvl="1"/>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240</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solidFill>
                  <a:srgbClr val="FF0000"/>
                </a:solidFill>
              </a:rPr>
              <a:t>Python </a:t>
            </a:r>
            <a:r>
              <a:rPr lang="ko-KR" altLang="en-US" dirty="0">
                <a:solidFill>
                  <a:srgbClr val="FF0000"/>
                </a:solidFill>
              </a:rPr>
              <a:t>설치</a:t>
            </a:r>
          </a:p>
        </p:txBody>
      </p:sp>
      <p:pic>
        <p:nvPicPr>
          <p:cNvPr id="3074" name="Picture 2" descr="https://blogfiles.pstatic.net/MjAxOTAzMDZfMjIz/MDAxNTUxODc4NTEwOTc3.VbN3zrHBmglfGpvljMoTK7ho52lKPtcus-2p4QUsztQg.pVViAJKwyEz-M_rAh-mLb8Zp_6yRu01RWVVUq8so4GAg.PNG.kartmon/image.png">
            <a:extLst>
              <a:ext uri="{FF2B5EF4-FFF2-40B4-BE49-F238E27FC236}">
                <a16:creationId xmlns:a16="http://schemas.microsoft.com/office/drawing/2014/main" id="{CACC01B8-0DED-4780-8056-703C7E6C1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237" y="1206078"/>
            <a:ext cx="3869789" cy="2393082"/>
          </a:xfrm>
          <a:prstGeom prst="rect">
            <a:avLst/>
          </a:prstGeom>
          <a:noFill/>
          <a:extLst>
            <a:ext uri="{909E8E84-426E-40DD-AFC4-6F175D3DCCD1}">
              <a14:hiddenFill xmlns:a14="http://schemas.microsoft.com/office/drawing/2010/main">
                <a:solidFill>
                  <a:srgbClr val="FFFFFF"/>
                </a:solidFill>
              </a14:hiddenFill>
            </a:ext>
          </a:extLst>
        </p:spPr>
      </p:pic>
      <p:sp>
        <p:nvSpPr>
          <p:cNvPr id="15" name="번개 14">
            <a:extLst>
              <a:ext uri="{FF2B5EF4-FFF2-40B4-BE49-F238E27FC236}">
                <a16:creationId xmlns:a16="http://schemas.microsoft.com/office/drawing/2014/main" id="{6C7CB6D0-E17B-4619-992F-AC50B4D118A7}"/>
              </a:ext>
            </a:extLst>
          </p:cNvPr>
          <p:cNvSpPr/>
          <p:nvPr/>
        </p:nvSpPr>
        <p:spPr>
          <a:xfrm>
            <a:off x="1512565" y="2487885"/>
            <a:ext cx="219631" cy="23532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sp>
        <p:nvSpPr>
          <p:cNvPr id="17" name="번개 16">
            <a:extLst>
              <a:ext uri="{FF2B5EF4-FFF2-40B4-BE49-F238E27FC236}">
                <a16:creationId xmlns:a16="http://schemas.microsoft.com/office/drawing/2014/main" id="{FBCBB1E5-13CB-4D7D-AC80-F42A669E398D}"/>
              </a:ext>
            </a:extLst>
          </p:cNvPr>
          <p:cNvSpPr/>
          <p:nvPr/>
        </p:nvSpPr>
        <p:spPr>
          <a:xfrm>
            <a:off x="3816821" y="3122424"/>
            <a:ext cx="219631" cy="23532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pic>
        <p:nvPicPr>
          <p:cNvPr id="8" name="그림 7">
            <a:extLst>
              <a:ext uri="{FF2B5EF4-FFF2-40B4-BE49-F238E27FC236}">
                <a16:creationId xmlns:a16="http://schemas.microsoft.com/office/drawing/2014/main" id="{C4B8319C-17B6-496C-8455-D30829D8A587}"/>
              </a:ext>
            </a:extLst>
          </p:cNvPr>
          <p:cNvPicPr>
            <a:picLocks noChangeAspect="1"/>
          </p:cNvPicPr>
          <p:nvPr/>
        </p:nvPicPr>
        <p:blipFill>
          <a:blip r:embed="rId4"/>
          <a:stretch>
            <a:fillRect/>
          </a:stretch>
        </p:blipFill>
        <p:spPr>
          <a:xfrm>
            <a:off x="4555678" y="1872179"/>
            <a:ext cx="6343650" cy="3905250"/>
          </a:xfrm>
          <a:prstGeom prst="rect">
            <a:avLst/>
          </a:prstGeom>
        </p:spPr>
      </p:pic>
      <p:sp>
        <p:nvSpPr>
          <p:cNvPr id="18" name="번개 17">
            <a:extLst>
              <a:ext uri="{FF2B5EF4-FFF2-40B4-BE49-F238E27FC236}">
                <a16:creationId xmlns:a16="http://schemas.microsoft.com/office/drawing/2014/main" id="{A6586E92-FA84-404B-9011-1AC0982DED80}"/>
              </a:ext>
            </a:extLst>
          </p:cNvPr>
          <p:cNvSpPr/>
          <p:nvPr/>
        </p:nvSpPr>
        <p:spPr>
          <a:xfrm>
            <a:off x="10009509" y="5184303"/>
            <a:ext cx="219631" cy="23532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spTree>
    <p:extLst>
      <p:ext uri="{BB962C8B-B14F-4D97-AF65-F5344CB8AC3E}">
        <p14:creationId xmlns:p14="http://schemas.microsoft.com/office/powerpoint/2010/main" val="15478618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a:t>Python </a:t>
            </a:r>
            <a:r>
              <a:rPr lang="ko-KR" altLang="en-US" dirty="0"/>
              <a:t>실행</a:t>
            </a:r>
            <a:endParaRPr lang="en-US" altLang="ko-KR" dirty="0"/>
          </a:p>
          <a:p>
            <a:pPr lvl="1"/>
            <a:r>
              <a:rPr lang="ko-KR" altLang="en-US" dirty="0"/>
              <a:t>시작 버튼 클릭 </a:t>
            </a:r>
            <a:endParaRPr lang="en-US" altLang="ko-KR" dirty="0"/>
          </a:p>
          <a:p>
            <a:pPr lvl="1"/>
            <a:r>
              <a:rPr lang="en-US" altLang="ko-KR" dirty="0"/>
              <a:t>python </a:t>
            </a:r>
            <a:r>
              <a:rPr lang="ko-KR" altLang="en-US" dirty="0"/>
              <a:t>검색</a:t>
            </a:r>
            <a:endParaRPr lang="en-US" altLang="ko-KR" dirty="0"/>
          </a:p>
          <a:p>
            <a:pPr lvl="1"/>
            <a:r>
              <a:rPr lang="en-US" altLang="ko-KR" dirty="0"/>
              <a:t>IDLE(Python 3.X.xx-bit) </a:t>
            </a:r>
            <a:r>
              <a:rPr lang="ko-KR" altLang="en-US" dirty="0"/>
              <a:t>클릭</a:t>
            </a:r>
            <a:endParaRPr lang="en-US" altLang="ko-KR" dirty="0"/>
          </a:p>
          <a:p>
            <a:pPr lvl="2"/>
            <a:r>
              <a:rPr lang="ko-KR" altLang="en-US" dirty="0"/>
              <a:t>아래와 같은 창이 뜨는 것을 확인</a:t>
            </a:r>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241</a:t>
            </a:fld>
            <a:endParaRPr lang="en-US" dirty="0"/>
          </a:p>
        </p:txBody>
      </p:sp>
      <p:sp>
        <p:nvSpPr>
          <p:cNvPr id="2" name="제목 1"/>
          <p:cNvSpPr>
            <a:spLocks noGrp="1"/>
          </p:cNvSpPr>
          <p:nvPr>
            <p:ph type="title"/>
          </p:nvPr>
        </p:nvSpPr>
        <p:spPr>
          <a:xfrm>
            <a:off x="144413" y="179747"/>
            <a:ext cx="10842913" cy="400049"/>
          </a:xfrm>
        </p:spPr>
        <p:txBody>
          <a:bodyPr/>
          <a:lstStyle/>
          <a:p>
            <a:r>
              <a:rPr lang="ko-KR" altLang="en-US" dirty="0" err="1"/>
              <a:t>무따기</a:t>
            </a:r>
            <a:r>
              <a:rPr lang="en-US" altLang="ko-KR" dirty="0"/>
              <a:t>(</a:t>
            </a:r>
            <a:r>
              <a:rPr lang="ko-KR" altLang="en-US" dirty="0"/>
              <a:t>무조건 따라하기</a:t>
            </a:r>
            <a:r>
              <a:rPr lang="en-US" altLang="ko-KR" dirty="0"/>
              <a:t>)</a:t>
            </a:r>
            <a:endParaRPr lang="ko-KR" altLang="en-US" dirty="0"/>
          </a:p>
        </p:txBody>
      </p:sp>
      <p:pic>
        <p:nvPicPr>
          <p:cNvPr id="3" name="그림 2">
            <a:extLst>
              <a:ext uri="{FF2B5EF4-FFF2-40B4-BE49-F238E27FC236}">
                <a16:creationId xmlns:a16="http://schemas.microsoft.com/office/drawing/2014/main" id="{5B6FE8E1-559D-47A3-B5C8-4C0FB1342B64}"/>
              </a:ext>
            </a:extLst>
          </p:cNvPr>
          <p:cNvPicPr>
            <a:picLocks noChangeAspect="1"/>
          </p:cNvPicPr>
          <p:nvPr/>
        </p:nvPicPr>
        <p:blipFill>
          <a:blip r:embed="rId3"/>
          <a:stretch>
            <a:fillRect/>
          </a:stretch>
        </p:blipFill>
        <p:spPr>
          <a:xfrm>
            <a:off x="2946399" y="2605548"/>
            <a:ext cx="5629275" cy="2400300"/>
          </a:xfrm>
          <a:prstGeom prst="rect">
            <a:avLst/>
          </a:prstGeom>
        </p:spPr>
      </p:pic>
    </p:spTree>
    <p:extLst>
      <p:ext uri="{BB962C8B-B14F-4D97-AF65-F5344CB8AC3E}">
        <p14:creationId xmlns:p14="http://schemas.microsoft.com/office/powerpoint/2010/main" val="276638574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컴퓨터와 대화 하기 </a:t>
            </a:r>
            <a:r>
              <a:rPr lang="en-US" altLang="ko-KR" dirty="0"/>
              <a:t>~ </a:t>
            </a:r>
            <a:r>
              <a:rPr lang="ko-KR" altLang="en-US" dirty="0"/>
              <a:t>컴퓨터에게 일 시키기</a:t>
            </a:r>
            <a:endParaRPr lang="en-US" altLang="ko-KR" dirty="0"/>
          </a:p>
          <a:p>
            <a:pPr lvl="1"/>
            <a:r>
              <a:rPr lang="en-US" altLang="ko-KR" dirty="0"/>
              <a:t>3+7 </a:t>
            </a:r>
            <a:r>
              <a:rPr lang="en-US" altLang="ko-KR" i="1" dirty="0">
                <a:solidFill>
                  <a:schemeClr val="bg1">
                    <a:lumMod val="50000"/>
                  </a:schemeClr>
                </a:solidFill>
              </a:rPr>
              <a:t>[Enter]</a:t>
            </a:r>
          </a:p>
          <a:p>
            <a:pPr lvl="1"/>
            <a:endParaRPr lang="en-US" altLang="ko-KR" i="1" dirty="0"/>
          </a:p>
          <a:p>
            <a:pPr lvl="1"/>
            <a:endParaRPr lang="en-US" altLang="ko-KR" i="1" dirty="0"/>
          </a:p>
          <a:p>
            <a:pPr lvl="1"/>
            <a:endParaRPr lang="en-US" altLang="ko-KR" i="1" dirty="0"/>
          </a:p>
          <a:p>
            <a:pPr lvl="1"/>
            <a:endParaRPr lang="en-US" altLang="ko-KR" i="1" dirty="0"/>
          </a:p>
          <a:p>
            <a:pPr lvl="1"/>
            <a:endParaRPr lang="en-US" altLang="ko-KR" i="1" dirty="0"/>
          </a:p>
          <a:p>
            <a:pPr lvl="1"/>
            <a:endParaRPr lang="en-US" altLang="ko-KR" i="1" dirty="0"/>
          </a:p>
          <a:p>
            <a:pPr lvl="1"/>
            <a:r>
              <a:rPr lang="en-US" altLang="ko-KR" dirty="0"/>
              <a:t>3-7 </a:t>
            </a:r>
            <a:r>
              <a:rPr lang="en-US" altLang="ko-KR" i="1" dirty="0">
                <a:solidFill>
                  <a:schemeClr val="bg1">
                    <a:lumMod val="50000"/>
                  </a:schemeClr>
                </a:solidFill>
              </a:rPr>
              <a:t>[Enter]</a:t>
            </a:r>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242</a:t>
            </a:fld>
            <a:endParaRPr lang="en-US" dirty="0"/>
          </a:p>
        </p:txBody>
      </p:sp>
      <p:sp>
        <p:nvSpPr>
          <p:cNvPr id="2" name="제목 1"/>
          <p:cNvSpPr>
            <a:spLocks noGrp="1"/>
          </p:cNvSpPr>
          <p:nvPr>
            <p:ph type="title"/>
          </p:nvPr>
        </p:nvSpPr>
        <p:spPr>
          <a:xfrm>
            <a:off x="144413" y="179747"/>
            <a:ext cx="10842913" cy="400049"/>
          </a:xfrm>
        </p:spPr>
        <p:txBody>
          <a:bodyPr/>
          <a:lstStyle/>
          <a:p>
            <a:r>
              <a:rPr lang="ko-KR" altLang="en-US" dirty="0" err="1"/>
              <a:t>무따기</a:t>
            </a:r>
            <a:r>
              <a:rPr lang="en-US" altLang="ko-KR" dirty="0"/>
              <a:t>(</a:t>
            </a:r>
            <a:r>
              <a:rPr lang="ko-KR" altLang="en-US" dirty="0"/>
              <a:t>무조건 따라하기</a:t>
            </a:r>
            <a:r>
              <a:rPr lang="en-US" altLang="ko-KR" dirty="0"/>
              <a:t>)</a:t>
            </a:r>
            <a:endParaRPr lang="ko-KR" altLang="en-US" dirty="0"/>
          </a:p>
        </p:txBody>
      </p:sp>
      <p:pic>
        <p:nvPicPr>
          <p:cNvPr id="6" name="그림 5">
            <a:extLst>
              <a:ext uri="{FF2B5EF4-FFF2-40B4-BE49-F238E27FC236}">
                <a16:creationId xmlns:a16="http://schemas.microsoft.com/office/drawing/2014/main" id="{067A5B8F-A245-42A3-A378-B77A0C80BFCA}"/>
              </a:ext>
            </a:extLst>
          </p:cNvPr>
          <p:cNvPicPr>
            <a:picLocks noChangeAspect="1"/>
          </p:cNvPicPr>
          <p:nvPr/>
        </p:nvPicPr>
        <p:blipFill>
          <a:blip r:embed="rId3"/>
          <a:stretch>
            <a:fillRect/>
          </a:stretch>
        </p:blipFill>
        <p:spPr>
          <a:xfrm>
            <a:off x="2540186" y="1151855"/>
            <a:ext cx="7915275" cy="2171700"/>
          </a:xfrm>
          <a:prstGeom prst="rect">
            <a:avLst/>
          </a:prstGeom>
        </p:spPr>
      </p:pic>
      <p:pic>
        <p:nvPicPr>
          <p:cNvPr id="8" name="그림 7">
            <a:extLst>
              <a:ext uri="{FF2B5EF4-FFF2-40B4-BE49-F238E27FC236}">
                <a16:creationId xmlns:a16="http://schemas.microsoft.com/office/drawing/2014/main" id="{9F5F77C8-9AB8-4622-A79F-235EA60CFE81}"/>
              </a:ext>
            </a:extLst>
          </p:cNvPr>
          <p:cNvPicPr>
            <a:picLocks noChangeAspect="1"/>
          </p:cNvPicPr>
          <p:nvPr/>
        </p:nvPicPr>
        <p:blipFill>
          <a:blip r:embed="rId4"/>
          <a:stretch>
            <a:fillRect/>
          </a:stretch>
        </p:blipFill>
        <p:spPr>
          <a:xfrm>
            <a:off x="2540185" y="3934969"/>
            <a:ext cx="7915275" cy="2171700"/>
          </a:xfrm>
          <a:prstGeom prst="rect">
            <a:avLst/>
          </a:prstGeom>
        </p:spPr>
      </p:pic>
    </p:spTree>
    <p:extLst>
      <p:ext uri="{BB962C8B-B14F-4D97-AF65-F5344CB8AC3E}">
        <p14:creationId xmlns:p14="http://schemas.microsoft.com/office/powerpoint/2010/main" val="5442730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컴퓨터와 대화 하기 </a:t>
            </a:r>
            <a:r>
              <a:rPr lang="en-US" altLang="ko-KR" dirty="0"/>
              <a:t>~ </a:t>
            </a:r>
            <a:r>
              <a:rPr lang="ko-KR" altLang="en-US" dirty="0"/>
              <a:t>컴퓨터에게 일 시키기</a:t>
            </a:r>
            <a:endParaRPr lang="en-US" altLang="ko-KR" dirty="0"/>
          </a:p>
          <a:p>
            <a:pPr lvl="1"/>
            <a:r>
              <a:rPr lang="en-US" altLang="ko-KR" dirty="0"/>
              <a:t>x = 3 </a:t>
            </a:r>
            <a:r>
              <a:rPr lang="en-US" altLang="ko-KR" i="1" dirty="0">
                <a:solidFill>
                  <a:schemeClr val="bg1">
                    <a:lumMod val="50000"/>
                  </a:schemeClr>
                </a:solidFill>
              </a:rPr>
              <a:t>[Enter]</a:t>
            </a:r>
          </a:p>
          <a:p>
            <a:pPr lvl="1"/>
            <a:r>
              <a:rPr lang="en-US" altLang="ko-KR" dirty="0"/>
              <a:t>x </a:t>
            </a:r>
            <a:r>
              <a:rPr lang="en-US" altLang="ko-KR" i="1" dirty="0">
                <a:solidFill>
                  <a:schemeClr val="bg1">
                    <a:lumMod val="50000"/>
                  </a:schemeClr>
                </a:solidFill>
              </a:rPr>
              <a:t>[Enter]</a:t>
            </a:r>
          </a:p>
          <a:p>
            <a:pPr lvl="2"/>
            <a:r>
              <a:rPr lang="en-US" altLang="ko-KR" dirty="0"/>
              <a:t>x = 3 </a:t>
            </a:r>
            <a:r>
              <a:rPr lang="en-US" altLang="ko-KR" dirty="0">
                <a:sym typeface="Wingdings" panose="05000000000000000000" pitchFamily="2" charset="2"/>
              </a:rPr>
              <a:t> </a:t>
            </a:r>
            <a:r>
              <a:rPr lang="ko-KR" altLang="en-US" dirty="0">
                <a:sym typeface="Wingdings" panose="05000000000000000000" pitchFamily="2" charset="2"/>
              </a:rPr>
              <a:t>숫자</a:t>
            </a:r>
            <a:r>
              <a:rPr lang="en-US" altLang="ko-KR" dirty="0">
                <a:sym typeface="Wingdings" panose="05000000000000000000" pitchFamily="2" charset="2"/>
              </a:rPr>
              <a:t>(</a:t>
            </a:r>
            <a:r>
              <a:rPr lang="ko-KR" altLang="en-US" dirty="0">
                <a:sym typeface="Wingdings" panose="05000000000000000000" pitchFamily="2" charset="2"/>
              </a:rPr>
              <a:t>정수</a:t>
            </a:r>
            <a:r>
              <a:rPr lang="en-US" altLang="ko-KR" dirty="0">
                <a:sym typeface="Wingdings" panose="05000000000000000000" pitchFamily="2" charset="2"/>
              </a:rPr>
              <a:t>) 3</a:t>
            </a:r>
            <a:r>
              <a:rPr lang="ko-KR" altLang="en-US" dirty="0">
                <a:sym typeface="Wingdings" panose="05000000000000000000" pitchFamily="2" charset="2"/>
              </a:rPr>
              <a:t>을 변수 </a:t>
            </a:r>
            <a:r>
              <a:rPr lang="en-US" altLang="ko-KR" dirty="0">
                <a:sym typeface="Wingdings" panose="05000000000000000000" pitchFamily="2" charset="2"/>
              </a:rPr>
              <a:t>x</a:t>
            </a:r>
            <a:r>
              <a:rPr lang="ko-KR" altLang="en-US" dirty="0">
                <a:sym typeface="Wingdings" panose="05000000000000000000" pitchFamily="2" charset="2"/>
              </a:rPr>
              <a:t>에 할당</a:t>
            </a:r>
            <a:r>
              <a:rPr lang="en-US" altLang="ko-KR" dirty="0">
                <a:sym typeface="Wingdings" panose="05000000000000000000" pitchFamily="2" charset="2"/>
              </a:rPr>
              <a:t>.</a:t>
            </a:r>
          </a:p>
          <a:p>
            <a:pPr lvl="2"/>
            <a:r>
              <a:rPr lang="ko-KR" altLang="en-US" dirty="0"/>
              <a:t>수학 시간에서 </a:t>
            </a:r>
            <a:r>
              <a:rPr lang="en-US" altLang="ko-KR" dirty="0"/>
              <a:t>x = 3</a:t>
            </a:r>
            <a:r>
              <a:rPr lang="ko-KR" altLang="en-US" dirty="0"/>
              <a:t>과 동일한 연산</a:t>
            </a:r>
            <a:endParaRPr lang="en-US" altLang="ko-KR" dirty="0"/>
          </a:p>
          <a:p>
            <a:pPr lvl="1"/>
            <a:endParaRPr lang="en-US" altLang="ko-KR" i="1" dirty="0"/>
          </a:p>
          <a:p>
            <a:pPr lvl="1"/>
            <a:endParaRPr lang="en-US" altLang="ko-KR" i="1" dirty="0"/>
          </a:p>
          <a:p>
            <a:pPr lvl="1"/>
            <a:endParaRPr lang="en-US" altLang="ko-KR" i="1" dirty="0"/>
          </a:p>
          <a:p>
            <a:pPr lvl="1"/>
            <a:endParaRPr lang="en-US" altLang="ko-KR" i="1" dirty="0"/>
          </a:p>
          <a:p>
            <a:pPr lvl="1"/>
            <a:endParaRPr lang="en-US" altLang="ko-KR" i="1" dirty="0"/>
          </a:p>
          <a:p>
            <a:pPr lvl="1"/>
            <a:endParaRPr lang="en-US" altLang="ko-KR" i="1"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243</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 </a:t>
            </a:r>
            <a:r>
              <a:rPr lang="ko-KR" altLang="en-US" dirty="0"/>
              <a:t>설치</a:t>
            </a:r>
          </a:p>
        </p:txBody>
      </p:sp>
      <p:pic>
        <p:nvPicPr>
          <p:cNvPr id="9" name="그림 8">
            <a:extLst>
              <a:ext uri="{FF2B5EF4-FFF2-40B4-BE49-F238E27FC236}">
                <a16:creationId xmlns:a16="http://schemas.microsoft.com/office/drawing/2014/main" id="{31F269BE-49F5-494B-90A1-24A54F42006A}"/>
              </a:ext>
            </a:extLst>
          </p:cNvPr>
          <p:cNvPicPr>
            <a:picLocks noChangeAspect="1"/>
          </p:cNvPicPr>
          <p:nvPr/>
        </p:nvPicPr>
        <p:blipFill>
          <a:blip r:embed="rId3"/>
          <a:stretch>
            <a:fillRect/>
          </a:stretch>
        </p:blipFill>
        <p:spPr>
          <a:xfrm>
            <a:off x="1944613" y="2736031"/>
            <a:ext cx="7915275" cy="2066925"/>
          </a:xfrm>
          <a:prstGeom prst="rect">
            <a:avLst/>
          </a:prstGeom>
        </p:spPr>
      </p:pic>
    </p:spTree>
    <p:extLst>
      <p:ext uri="{BB962C8B-B14F-4D97-AF65-F5344CB8AC3E}">
        <p14:creationId xmlns:p14="http://schemas.microsoft.com/office/powerpoint/2010/main" val="155118501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컴퓨터와 대화 하기 </a:t>
            </a:r>
            <a:r>
              <a:rPr lang="en-US" altLang="ko-KR" dirty="0"/>
              <a:t>~ </a:t>
            </a:r>
            <a:r>
              <a:rPr lang="ko-KR" altLang="en-US" dirty="0"/>
              <a:t>컴퓨터에게 일 시키기</a:t>
            </a:r>
            <a:endParaRPr lang="en-US" altLang="ko-KR" dirty="0"/>
          </a:p>
          <a:p>
            <a:pPr lvl="1"/>
            <a:r>
              <a:rPr lang="en-US" altLang="ko-KR" dirty="0"/>
              <a:t>y = 7 </a:t>
            </a:r>
            <a:r>
              <a:rPr lang="en-US" altLang="ko-KR" i="1" dirty="0">
                <a:solidFill>
                  <a:schemeClr val="bg1">
                    <a:lumMod val="50000"/>
                  </a:schemeClr>
                </a:solidFill>
              </a:rPr>
              <a:t>[Enter]</a:t>
            </a:r>
          </a:p>
          <a:p>
            <a:pPr lvl="2"/>
            <a:r>
              <a:rPr lang="en-US" altLang="ko-KR" dirty="0"/>
              <a:t>y = 7 </a:t>
            </a:r>
            <a:r>
              <a:rPr lang="en-US" altLang="ko-KR" dirty="0">
                <a:sym typeface="Wingdings" panose="05000000000000000000" pitchFamily="2" charset="2"/>
              </a:rPr>
              <a:t> </a:t>
            </a:r>
            <a:r>
              <a:rPr lang="ko-KR" altLang="en-US" dirty="0">
                <a:sym typeface="Wingdings" panose="05000000000000000000" pitchFamily="2" charset="2"/>
              </a:rPr>
              <a:t>숫자</a:t>
            </a:r>
            <a:r>
              <a:rPr lang="en-US" altLang="ko-KR" dirty="0">
                <a:sym typeface="Wingdings" panose="05000000000000000000" pitchFamily="2" charset="2"/>
              </a:rPr>
              <a:t>(</a:t>
            </a:r>
            <a:r>
              <a:rPr lang="ko-KR" altLang="en-US" dirty="0">
                <a:sym typeface="Wingdings" panose="05000000000000000000" pitchFamily="2" charset="2"/>
              </a:rPr>
              <a:t>정수</a:t>
            </a:r>
            <a:r>
              <a:rPr lang="en-US" altLang="ko-KR" dirty="0">
                <a:sym typeface="Wingdings" panose="05000000000000000000" pitchFamily="2" charset="2"/>
              </a:rPr>
              <a:t>) 7</a:t>
            </a:r>
            <a:r>
              <a:rPr lang="ko-KR" altLang="en-US" dirty="0">
                <a:sym typeface="Wingdings" panose="05000000000000000000" pitchFamily="2" charset="2"/>
              </a:rPr>
              <a:t>을 변수 </a:t>
            </a:r>
            <a:r>
              <a:rPr lang="en-US" altLang="ko-KR" dirty="0">
                <a:sym typeface="Wingdings" panose="05000000000000000000" pitchFamily="2" charset="2"/>
              </a:rPr>
              <a:t>y</a:t>
            </a:r>
            <a:r>
              <a:rPr lang="ko-KR" altLang="en-US" dirty="0">
                <a:sym typeface="Wingdings" panose="05000000000000000000" pitchFamily="2" charset="2"/>
              </a:rPr>
              <a:t>에 할당</a:t>
            </a:r>
            <a:r>
              <a:rPr lang="en-US" altLang="ko-KR" dirty="0">
                <a:sym typeface="Wingdings" panose="05000000000000000000" pitchFamily="2" charset="2"/>
              </a:rPr>
              <a:t>.</a:t>
            </a:r>
          </a:p>
          <a:p>
            <a:pPr lvl="2"/>
            <a:r>
              <a:rPr lang="ko-KR" altLang="en-US" dirty="0"/>
              <a:t>수학 시간에서 </a:t>
            </a:r>
            <a:r>
              <a:rPr lang="en-US" altLang="ko-KR" dirty="0"/>
              <a:t>y = 7</a:t>
            </a:r>
            <a:r>
              <a:rPr lang="ko-KR" altLang="en-US" dirty="0"/>
              <a:t>과 동일한 연산</a:t>
            </a:r>
            <a:endParaRPr lang="en-US" altLang="ko-KR" dirty="0"/>
          </a:p>
          <a:p>
            <a:pPr lvl="1"/>
            <a:r>
              <a:rPr lang="en-US" altLang="ko-KR" dirty="0"/>
              <a:t>x + y </a:t>
            </a:r>
            <a:r>
              <a:rPr lang="en-US" altLang="ko-KR" i="1" dirty="0">
                <a:solidFill>
                  <a:schemeClr val="bg1">
                    <a:lumMod val="50000"/>
                  </a:schemeClr>
                </a:solidFill>
              </a:rPr>
              <a:t>[Enter]</a:t>
            </a:r>
          </a:p>
          <a:p>
            <a:pPr lvl="1"/>
            <a:endParaRPr lang="en-US" altLang="ko-KR" i="1" dirty="0"/>
          </a:p>
          <a:p>
            <a:pPr lvl="1"/>
            <a:endParaRPr lang="en-US" altLang="ko-KR" i="1" dirty="0"/>
          </a:p>
          <a:p>
            <a:pPr lvl="1"/>
            <a:endParaRPr lang="en-US" altLang="ko-KR" i="1" dirty="0"/>
          </a:p>
          <a:p>
            <a:pPr lvl="1"/>
            <a:endParaRPr lang="en-US" altLang="ko-KR" i="1" dirty="0"/>
          </a:p>
          <a:p>
            <a:pPr lvl="1"/>
            <a:endParaRPr lang="en-US" altLang="ko-KR" i="1" dirty="0"/>
          </a:p>
          <a:p>
            <a:pPr lvl="1"/>
            <a:endParaRPr lang="en-US" altLang="ko-KR" i="1"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244</a:t>
            </a:fld>
            <a:endParaRPr lang="en-US" dirty="0"/>
          </a:p>
        </p:txBody>
      </p:sp>
      <p:sp>
        <p:nvSpPr>
          <p:cNvPr id="2" name="제목 1"/>
          <p:cNvSpPr>
            <a:spLocks noGrp="1"/>
          </p:cNvSpPr>
          <p:nvPr>
            <p:ph type="title"/>
          </p:nvPr>
        </p:nvSpPr>
        <p:spPr>
          <a:xfrm>
            <a:off x="144413" y="179747"/>
            <a:ext cx="10842913" cy="400049"/>
          </a:xfrm>
        </p:spPr>
        <p:txBody>
          <a:bodyPr/>
          <a:lstStyle/>
          <a:p>
            <a:r>
              <a:rPr lang="ko-KR" altLang="en-US" dirty="0" err="1"/>
              <a:t>무따기</a:t>
            </a:r>
            <a:r>
              <a:rPr lang="en-US" altLang="ko-KR" dirty="0"/>
              <a:t>(</a:t>
            </a:r>
            <a:r>
              <a:rPr lang="ko-KR" altLang="en-US" dirty="0"/>
              <a:t>무조건 따라하기</a:t>
            </a:r>
            <a:r>
              <a:rPr lang="en-US" altLang="ko-KR" dirty="0"/>
              <a:t>)</a:t>
            </a:r>
            <a:endParaRPr lang="ko-KR" altLang="en-US" dirty="0"/>
          </a:p>
        </p:txBody>
      </p:sp>
      <p:pic>
        <p:nvPicPr>
          <p:cNvPr id="5" name="그림 4">
            <a:extLst>
              <a:ext uri="{FF2B5EF4-FFF2-40B4-BE49-F238E27FC236}">
                <a16:creationId xmlns:a16="http://schemas.microsoft.com/office/drawing/2014/main" id="{0F8D6B72-B455-4CFE-973F-4ECE41176F71}"/>
              </a:ext>
            </a:extLst>
          </p:cNvPr>
          <p:cNvPicPr>
            <a:picLocks noChangeAspect="1"/>
          </p:cNvPicPr>
          <p:nvPr/>
        </p:nvPicPr>
        <p:blipFill>
          <a:blip r:embed="rId3"/>
          <a:stretch>
            <a:fillRect/>
          </a:stretch>
        </p:blipFill>
        <p:spPr>
          <a:xfrm>
            <a:off x="1803399" y="2664023"/>
            <a:ext cx="7915275" cy="2066925"/>
          </a:xfrm>
          <a:prstGeom prst="rect">
            <a:avLst/>
          </a:prstGeom>
        </p:spPr>
      </p:pic>
    </p:spTree>
    <p:extLst>
      <p:ext uri="{BB962C8B-B14F-4D97-AF65-F5344CB8AC3E}">
        <p14:creationId xmlns:p14="http://schemas.microsoft.com/office/powerpoint/2010/main" val="428458755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컴퓨터와 대화 하기 </a:t>
            </a:r>
            <a:r>
              <a:rPr lang="en-US" altLang="ko-KR" dirty="0"/>
              <a:t>~ </a:t>
            </a:r>
            <a:r>
              <a:rPr lang="ko-KR" altLang="en-US" dirty="0"/>
              <a:t>컴퓨터에게 일 시키기</a:t>
            </a:r>
            <a:endParaRPr lang="en-US" altLang="ko-KR" dirty="0"/>
          </a:p>
          <a:p>
            <a:pPr lvl="1"/>
            <a:r>
              <a:rPr lang="en-US" altLang="ko-KR" dirty="0"/>
              <a:t>pi = 3.14 </a:t>
            </a:r>
            <a:r>
              <a:rPr lang="en-US" altLang="ko-KR" i="1" dirty="0">
                <a:solidFill>
                  <a:schemeClr val="bg1">
                    <a:lumMod val="50000"/>
                  </a:schemeClr>
                </a:solidFill>
              </a:rPr>
              <a:t>[Enter]</a:t>
            </a:r>
          </a:p>
          <a:p>
            <a:pPr lvl="2"/>
            <a:r>
              <a:rPr lang="ko-KR" altLang="en-US" dirty="0"/>
              <a:t>변수의 이름을 한 자가 아닌 두 글자인 </a:t>
            </a:r>
            <a:r>
              <a:rPr lang="en-US" altLang="ko-KR" dirty="0"/>
              <a:t>pi</a:t>
            </a:r>
            <a:r>
              <a:rPr lang="ko-KR" altLang="en-US" dirty="0"/>
              <a:t>라고 하고 변수 </a:t>
            </a:r>
            <a:r>
              <a:rPr lang="en-US" altLang="ko-KR" dirty="0"/>
              <a:t>pi</a:t>
            </a:r>
            <a:r>
              <a:rPr lang="ko-KR" altLang="en-US" dirty="0"/>
              <a:t>에 실수</a:t>
            </a:r>
            <a:r>
              <a:rPr lang="en-US" altLang="ko-KR" dirty="0"/>
              <a:t>(3.14)</a:t>
            </a:r>
            <a:r>
              <a:rPr lang="ko-KR" altLang="en-US" dirty="0"/>
              <a:t>를 할당</a:t>
            </a:r>
            <a:endParaRPr lang="en-US" altLang="ko-KR" dirty="0"/>
          </a:p>
          <a:p>
            <a:pPr lvl="2"/>
            <a:r>
              <a:rPr lang="ko-KR" altLang="en-US" dirty="0"/>
              <a:t>변수 이름을 한 글자가 아닌 여러 자로 만들 수 있음</a:t>
            </a:r>
            <a:r>
              <a:rPr lang="en-US" altLang="ko-KR" dirty="0"/>
              <a:t>.</a:t>
            </a:r>
          </a:p>
          <a:p>
            <a:pPr lvl="1"/>
            <a:r>
              <a:rPr lang="en-US" altLang="ko-KR" dirty="0"/>
              <a:t>pi – 0.14 </a:t>
            </a:r>
            <a:r>
              <a:rPr lang="en-US" altLang="ko-KR" i="1" dirty="0">
                <a:solidFill>
                  <a:schemeClr val="bg1">
                    <a:lumMod val="50000"/>
                  </a:schemeClr>
                </a:solidFill>
              </a:rPr>
              <a:t>[Enter]</a:t>
            </a:r>
          </a:p>
          <a:p>
            <a:pPr lvl="2"/>
            <a:r>
              <a:rPr lang="ko-KR" altLang="en-US" dirty="0"/>
              <a:t>변수 </a:t>
            </a:r>
            <a:r>
              <a:rPr lang="en-US" altLang="ko-KR" dirty="0"/>
              <a:t>pi</a:t>
            </a:r>
            <a:r>
              <a:rPr lang="ko-KR" altLang="en-US" dirty="0"/>
              <a:t>가 가지고 있는 값에서 </a:t>
            </a:r>
            <a:r>
              <a:rPr lang="en-US" altLang="ko-KR" dirty="0"/>
              <a:t>0.14</a:t>
            </a:r>
            <a:r>
              <a:rPr lang="ko-KR" altLang="en-US" dirty="0"/>
              <a:t>를 뺀 값</a:t>
            </a:r>
            <a:endParaRPr lang="en-US" altLang="ko-KR" dirty="0"/>
          </a:p>
          <a:p>
            <a:pPr lvl="1"/>
            <a:r>
              <a:rPr lang="en-US" altLang="ko-KR" dirty="0"/>
              <a:t>pi </a:t>
            </a:r>
            <a:r>
              <a:rPr lang="en-US" altLang="ko-KR" i="1" dirty="0">
                <a:solidFill>
                  <a:schemeClr val="bg1">
                    <a:lumMod val="50000"/>
                  </a:schemeClr>
                </a:solidFill>
              </a:rPr>
              <a:t>[Enter]</a:t>
            </a:r>
          </a:p>
          <a:p>
            <a:pPr lvl="2"/>
            <a:r>
              <a:rPr lang="en-US" altLang="ko-KR" dirty="0"/>
              <a:t>pi </a:t>
            </a:r>
            <a:r>
              <a:rPr lang="ko-KR" altLang="en-US" dirty="0"/>
              <a:t>값에는 변화 없음</a:t>
            </a:r>
            <a:endParaRPr lang="en-US" altLang="ko-KR" dirty="0"/>
          </a:p>
          <a:p>
            <a:pPr lvl="1"/>
            <a:endParaRPr lang="en-US" altLang="ko-KR" i="1" dirty="0"/>
          </a:p>
          <a:p>
            <a:pPr lvl="1"/>
            <a:endParaRPr lang="en-US" altLang="ko-KR" i="1" dirty="0"/>
          </a:p>
          <a:p>
            <a:pPr lvl="1"/>
            <a:endParaRPr lang="en-US" altLang="ko-KR" i="1" dirty="0"/>
          </a:p>
          <a:p>
            <a:pPr lvl="1"/>
            <a:endParaRPr lang="en-US" altLang="ko-KR" i="1" dirty="0"/>
          </a:p>
          <a:p>
            <a:pPr lvl="1"/>
            <a:endParaRPr lang="en-US" altLang="ko-KR" i="1" dirty="0"/>
          </a:p>
          <a:p>
            <a:pPr lvl="1"/>
            <a:endParaRPr lang="en-US" altLang="ko-KR" i="1"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245</a:t>
            </a:fld>
            <a:endParaRPr lang="en-US" dirty="0"/>
          </a:p>
        </p:txBody>
      </p:sp>
      <p:sp>
        <p:nvSpPr>
          <p:cNvPr id="2" name="제목 1"/>
          <p:cNvSpPr>
            <a:spLocks noGrp="1"/>
          </p:cNvSpPr>
          <p:nvPr>
            <p:ph type="title"/>
          </p:nvPr>
        </p:nvSpPr>
        <p:spPr>
          <a:xfrm>
            <a:off x="144413" y="179747"/>
            <a:ext cx="10842913" cy="400049"/>
          </a:xfrm>
        </p:spPr>
        <p:txBody>
          <a:bodyPr/>
          <a:lstStyle/>
          <a:p>
            <a:r>
              <a:rPr lang="ko-KR" altLang="en-US" dirty="0" err="1"/>
              <a:t>무따기</a:t>
            </a:r>
            <a:r>
              <a:rPr lang="en-US" altLang="ko-KR" dirty="0"/>
              <a:t>(</a:t>
            </a:r>
            <a:r>
              <a:rPr lang="ko-KR" altLang="en-US" dirty="0"/>
              <a:t>무조건 따라하기</a:t>
            </a:r>
            <a:r>
              <a:rPr lang="en-US" altLang="ko-KR" dirty="0"/>
              <a:t>)</a:t>
            </a:r>
            <a:endParaRPr lang="ko-KR" altLang="en-US" dirty="0"/>
          </a:p>
        </p:txBody>
      </p:sp>
      <p:pic>
        <p:nvPicPr>
          <p:cNvPr id="6" name="그림 5">
            <a:extLst>
              <a:ext uri="{FF2B5EF4-FFF2-40B4-BE49-F238E27FC236}">
                <a16:creationId xmlns:a16="http://schemas.microsoft.com/office/drawing/2014/main" id="{6AA7A143-2D69-4B2A-87CA-073D20B1EFFA}"/>
              </a:ext>
            </a:extLst>
          </p:cNvPr>
          <p:cNvPicPr>
            <a:picLocks noChangeAspect="1"/>
          </p:cNvPicPr>
          <p:nvPr/>
        </p:nvPicPr>
        <p:blipFill>
          <a:blip r:embed="rId3"/>
          <a:stretch>
            <a:fillRect/>
          </a:stretch>
        </p:blipFill>
        <p:spPr>
          <a:xfrm>
            <a:off x="1803399" y="3528119"/>
            <a:ext cx="7915275" cy="2066925"/>
          </a:xfrm>
          <a:prstGeom prst="rect">
            <a:avLst/>
          </a:prstGeom>
        </p:spPr>
      </p:pic>
    </p:spTree>
    <p:extLst>
      <p:ext uri="{BB962C8B-B14F-4D97-AF65-F5344CB8AC3E}">
        <p14:creationId xmlns:p14="http://schemas.microsoft.com/office/powerpoint/2010/main" val="389081007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컴퓨터와 대화 하기 </a:t>
            </a:r>
            <a:r>
              <a:rPr lang="en-US" altLang="ko-KR" dirty="0"/>
              <a:t>~ </a:t>
            </a:r>
            <a:r>
              <a:rPr lang="ko-KR" altLang="en-US" dirty="0"/>
              <a:t>컴퓨터에게 일 시키기</a:t>
            </a:r>
            <a:endParaRPr lang="en-US" altLang="ko-KR" dirty="0"/>
          </a:p>
          <a:p>
            <a:pPr lvl="1"/>
            <a:r>
              <a:rPr lang="en-US" altLang="ko-KR" dirty="0"/>
              <a:t>pi = pi - 0.14 </a:t>
            </a:r>
            <a:r>
              <a:rPr lang="en-US" altLang="ko-KR" i="1" dirty="0">
                <a:solidFill>
                  <a:schemeClr val="bg1">
                    <a:lumMod val="50000"/>
                  </a:schemeClr>
                </a:solidFill>
              </a:rPr>
              <a:t>[Enter]</a:t>
            </a:r>
          </a:p>
          <a:p>
            <a:pPr lvl="2"/>
            <a:r>
              <a:rPr lang="ko-KR" altLang="en-US" dirty="0"/>
              <a:t>변수 </a:t>
            </a:r>
            <a:r>
              <a:rPr lang="en-US" altLang="ko-KR" dirty="0"/>
              <a:t>pi</a:t>
            </a:r>
            <a:r>
              <a:rPr lang="ko-KR" altLang="en-US" dirty="0"/>
              <a:t>에 할당된 값에서 </a:t>
            </a:r>
            <a:r>
              <a:rPr lang="en-US" altLang="ko-KR" dirty="0"/>
              <a:t>0.14</a:t>
            </a:r>
            <a:r>
              <a:rPr lang="ko-KR" altLang="en-US" dirty="0"/>
              <a:t>를 뺀 후 그 값을 변수 </a:t>
            </a:r>
            <a:r>
              <a:rPr lang="en-US" altLang="ko-KR" dirty="0"/>
              <a:t>pi</a:t>
            </a:r>
            <a:r>
              <a:rPr lang="ko-KR" altLang="en-US" dirty="0"/>
              <a:t>에 저장</a:t>
            </a:r>
            <a:endParaRPr lang="en-US" altLang="ko-KR" dirty="0"/>
          </a:p>
          <a:p>
            <a:pPr lvl="1"/>
            <a:r>
              <a:rPr lang="en-US" altLang="ko-KR" dirty="0"/>
              <a:t>pi </a:t>
            </a:r>
            <a:r>
              <a:rPr lang="en-US" altLang="ko-KR" i="1" dirty="0">
                <a:solidFill>
                  <a:schemeClr val="bg1">
                    <a:lumMod val="50000"/>
                  </a:schemeClr>
                </a:solidFill>
              </a:rPr>
              <a:t>[Enter]</a:t>
            </a:r>
          </a:p>
          <a:p>
            <a:pPr lvl="1"/>
            <a:endParaRPr lang="en-US" altLang="ko-KR" i="1" dirty="0"/>
          </a:p>
          <a:p>
            <a:pPr lvl="1"/>
            <a:endParaRPr lang="en-US" altLang="ko-KR" i="1" dirty="0"/>
          </a:p>
          <a:p>
            <a:pPr lvl="1"/>
            <a:endParaRPr lang="en-US" altLang="ko-KR" i="1" dirty="0"/>
          </a:p>
          <a:p>
            <a:pPr lvl="1"/>
            <a:endParaRPr lang="en-US" altLang="ko-KR" i="1"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246</a:t>
            </a:fld>
            <a:endParaRPr lang="en-US" dirty="0"/>
          </a:p>
        </p:txBody>
      </p:sp>
      <p:sp>
        <p:nvSpPr>
          <p:cNvPr id="2" name="제목 1"/>
          <p:cNvSpPr>
            <a:spLocks noGrp="1"/>
          </p:cNvSpPr>
          <p:nvPr>
            <p:ph type="title"/>
          </p:nvPr>
        </p:nvSpPr>
        <p:spPr>
          <a:xfrm>
            <a:off x="144413" y="179747"/>
            <a:ext cx="10842913" cy="400049"/>
          </a:xfrm>
        </p:spPr>
        <p:txBody>
          <a:bodyPr/>
          <a:lstStyle/>
          <a:p>
            <a:r>
              <a:rPr lang="ko-KR" altLang="en-US" dirty="0" err="1"/>
              <a:t>무따기</a:t>
            </a:r>
            <a:r>
              <a:rPr lang="en-US" altLang="ko-KR" dirty="0"/>
              <a:t>(</a:t>
            </a:r>
            <a:r>
              <a:rPr lang="ko-KR" altLang="en-US" dirty="0"/>
              <a:t>무조건 따라하기</a:t>
            </a:r>
            <a:r>
              <a:rPr lang="en-US" altLang="ko-KR" dirty="0"/>
              <a:t>)</a:t>
            </a:r>
            <a:endParaRPr lang="ko-KR" altLang="en-US" dirty="0"/>
          </a:p>
        </p:txBody>
      </p:sp>
      <p:pic>
        <p:nvPicPr>
          <p:cNvPr id="5" name="그림 4">
            <a:extLst>
              <a:ext uri="{FF2B5EF4-FFF2-40B4-BE49-F238E27FC236}">
                <a16:creationId xmlns:a16="http://schemas.microsoft.com/office/drawing/2014/main" id="{5C131FDB-37CB-4AF2-9E5A-2FDCE63FF264}"/>
              </a:ext>
            </a:extLst>
          </p:cNvPr>
          <p:cNvPicPr>
            <a:picLocks noChangeAspect="1"/>
          </p:cNvPicPr>
          <p:nvPr/>
        </p:nvPicPr>
        <p:blipFill>
          <a:blip r:embed="rId3"/>
          <a:stretch>
            <a:fillRect/>
          </a:stretch>
        </p:blipFill>
        <p:spPr>
          <a:xfrm>
            <a:off x="1803400" y="2206625"/>
            <a:ext cx="7915275" cy="2066925"/>
          </a:xfrm>
          <a:prstGeom prst="rect">
            <a:avLst/>
          </a:prstGeom>
        </p:spPr>
      </p:pic>
    </p:spTree>
    <p:extLst>
      <p:ext uri="{BB962C8B-B14F-4D97-AF65-F5344CB8AC3E}">
        <p14:creationId xmlns:p14="http://schemas.microsoft.com/office/powerpoint/2010/main" val="27989755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컴퓨터와 대화 하기 </a:t>
            </a:r>
            <a:r>
              <a:rPr lang="en-US" altLang="ko-KR" dirty="0"/>
              <a:t>~ </a:t>
            </a:r>
            <a:r>
              <a:rPr lang="ko-KR" altLang="en-US" dirty="0"/>
              <a:t>컴퓨터에게 일 시키기</a:t>
            </a:r>
            <a:endParaRPr lang="en-US" altLang="ko-KR" dirty="0"/>
          </a:p>
          <a:p>
            <a:pPr lvl="1"/>
            <a:r>
              <a:rPr lang="en-US" altLang="ko-KR" dirty="0"/>
              <a:t>m = “Hello World!” </a:t>
            </a:r>
            <a:r>
              <a:rPr lang="en-US" altLang="ko-KR" i="1" dirty="0">
                <a:solidFill>
                  <a:schemeClr val="bg1">
                    <a:lumMod val="50000"/>
                  </a:schemeClr>
                </a:solidFill>
              </a:rPr>
              <a:t>[Enter]</a:t>
            </a:r>
          </a:p>
          <a:p>
            <a:pPr lvl="2"/>
            <a:r>
              <a:rPr lang="ko-KR" altLang="en-US" dirty="0"/>
              <a:t>변수 </a:t>
            </a:r>
            <a:r>
              <a:rPr lang="en-US" altLang="ko-KR" dirty="0"/>
              <a:t>m</a:t>
            </a:r>
            <a:r>
              <a:rPr lang="ko-KR" altLang="en-US" dirty="0"/>
              <a:t>에 문자열</a:t>
            </a:r>
            <a:r>
              <a:rPr lang="en-US" altLang="ko-KR" dirty="0"/>
              <a:t>, “Hello World!”</a:t>
            </a:r>
            <a:r>
              <a:rPr lang="ko-KR" altLang="en-US" dirty="0"/>
              <a:t>를 할당</a:t>
            </a:r>
            <a:r>
              <a:rPr lang="en-US" altLang="ko-KR" dirty="0"/>
              <a:t>(</a:t>
            </a:r>
            <a:r>
              <a:rPr lang="ko-KR" altLang="en-US" dirty="0"/>
              <a:t>저장</a:t>
            </a:r>
            <a:r>
              <a:rPr lang="en-US" altLang="ko-KR" dirty="0"/>
              <a:t>)</a:t>
            </a:r>
            <a:r>
              <a:rPr lang="ko-KR" altLang="en-US" dirty="0"/>
              <a:t>함</a:t>
            </a:r>
            <a:endParaRPr lang="en-US" altLang="ko-KR" dirty="0"/>
          </a:p>
          <a:p>
            <a:pPr lvl="1"/>
            <a:r>
              <a:rPr lang="en-US" altLang="ko-KR" dirty="0"/>
              <a:t>m</a:t>
            </a:r>
            <a:r>
              <a:rPr lang="en-US" altLang="ko-KR" i="1" dirty="0">
                <a:solidFill>
                  <a:schemeClr val="bg1">
                    <a:lumMod val="50000"/>
                  </a:schemeClr>
                </a:solidFill>
              </a:rPr>
              <a:t> [Enter]</a:t>
            </a:r>
          </a:p>
          <a:p>
            <a:pPr lvl="1"/>
            <a:endParaRPr lang="en-US" altLang="ko-KR" i="1" dirty="0">
              <a:solidFill>
                <a:schemeClr val="bg1">
                  <a:lumMod val="50000"/>
                </a:schemeClr>
              </a:solidFill>
            </a:endParaRPr>
          </a:p>
          <a:p>
            <a:pPr lvl="1"/>
            <a:endParaRPr lang="en-US" altLang="ko-KR" i="1" dirty="0">
              <a:solidFill>
                <a:schemeClr val="bg1">
                  <a:lumMod val="50000"/>
                </a:schemeClr>
              </a:solidFill>
            </a:endParaRPr>
          </a:p>
          <a:p>
            <a:pPr lvl="1"/>
            <a:endParaRPr lang="en-US" altLang="ko-KR" i="1" dirty="0">
              <a:solidFill>
                <a:schemeClr val="bg1">
                  <a:lumMod val="50000"/>
                </a:schemeClr>
              </a:solidFill>
            </a:endParaRPr>
          </a:p>
          <a:p>
            <a:pPr lvl="1"/>
            <a:endParaRPr lang="en-US" altLang="ko-KR" i="1" dirty="0">
              <a:solidFill>
                <a:schemeClr val="bg1">
                  <a:lumMod val="50000"/>
                </a:schemeClr>
              </a:solidFill>
            </a:endParaRPr>
          </a:p>
          <a:p>
            <a:pPr lvl="1"/>
            <a:endParaRPr lang="en-US" altLang="ko-KR" i="1" dirty="0">
              <a:solidFill>
                <a:schemeClr val="bg1">
                  <a:lumMod val="50000"/>
                </a:schemeClr>
              </a:solidFill>
            </a:endParaRPr>
          </a:p>
          <a:p>
            <a:pPr lvl="1"/>
            <a:endParaRPr lang="en-US" altLang="ko-KR" i="1" dirty="0">
              <a:solidFill>
                <a:schemeClr val="bg1">
                  <a:lumMod val="50000"/>
                </a:schemeClr>
              </a:solidFill>
            </a:endParaRPr>
          </a:p>
          <a:p>
            <a:pPr lvl="1"/>
            <a:endParaRPr lang="en-US" altLang="ko-KR" i="1" dirty="0">
              <a:solidFill>
                <a:schemeClr val="bg1">
                  <a:lumMod val="50000"/>
                </a:schemeClr>
              </a:solidFill>
            </a:endParaRPr>
          </a:p>
          <a:p>
            <a:pPr lvl="2"/>
            <a:r>
              <a:rPr lang="en-US" altLang="ko-KR" i="1" dirty="0">
                <a:solidFill>
                  <a:schemeClr val="accent3">
                    <a:lumMod val="75000"/>
                  </a:schemeClr>
                </a:solidFill>
              </a:rPr>
              <a:t>“Hello World!” </a:t>
            </a:r>
            <a:r>
              <a:rPr lang="en-US" altLang="ko-KR" i="1" dirty="0">
                <a:solidFill>
                  <a:schemeClr val="bg1">
                    <a:lumMod val="50000"/>
                  </a:schemeClr>
                </a:solidFill>
              </a:rPr>
              <a:t>== ‘</a:t>
            </a:r>
            <a:r>
              <a:rPr lang="en-US" altLang="ko-KR" i="1" dirty="0">
                <a:solidFill>
                  <a:schemeClr val="accent1"/>
                </a:solidFill>
              </a:rPr>
              <a:t>Hello World!’</a:t>
            </a:r>
          </a:p>
          <a:p>
            <a:pPr lvl="3"/>
            <a:r>
              <a:rPr lang="ko-KR" altLang="en-US" dirty="0"/>
              <a:t>이중</a:t>
            </a:r>
            <a:r>
              <a:rPr lang="en-US" altLang="ko-KR" dirty="0"/>
              <a:t> </a:t>
            </a:r>
            <a:r>
              <a:rPr lang="ko-KR" altLang="en-US" dirty="0"/>
              <a:t>인용 부호로 문장을 감싸면 그 문장을 </a:t>
            </a:r>
            <a:r>
              <a:rPr lang="en-US" altLang="ko-KR" dirty="0"/>
              <a:t>『</a:t>
            </a:r>
            <a:r>
              <a:rPr lang="ko-KR" altLang="en-US" dirty="0"/>
              <a:t>하나의 문자열</a:t>
            </a:r>
            <a:r>
              <a:rPr lang="en-US" altLang="ko-KR" dirty="0"/>
              <a:t>』</a:t>
            </a:r>
            <a:r>
              <a:rPr lang="ko-KR" altLang="en-US" dirty="0"/>
              <a:t>로 인식</a:t>
            </a:r>
            <a:endParaRPr lang="en-US" altLang="ko-KR" dirty="0"/>
          </a:p>
          <a:p>
            <a:pPr lvl="3"/>
            <a:r>
              <a:rPr lang="ko-KR" altLang="en-US" dirty="0"/>
              <a:t>단일 인용 무호로 만장을 감싸면 그 문장을 </a:t>
            </a:r>
            <a:r>
              <a:rPr lang="en-US" altLang="ko-KR" dirty="0"/>
              <a:t>『</a:t>
            </a:r>
            <a:r>
              <a:rPr lang="ko-KR" altLang="en-US" dirty="0"/>
              <a:t>하나의 문자열</a:t>
            </a:r>
            <a:r>
              <a:rPr lang="en-US" altLang="ko-KR" dirty="0"/>
              <a:t>』</a:t>
            </a:r>
            <a:r>
              <a:rPr lang="ko-KR" altLang="en-US" dirty="0"/>
              <a:t>로 인식</a:t>
            </a:r>
            <a:endParaRPr lang="en-US" altLang="ko-KR" dirty="0"/>
          </a:p>
          <a:p>
            <a:pPr lvl="1"/>
            <a:endParaRPr lang="en-US" altLang="ko-KR" i="1" dirty="0"/>
          </a:p>
          <a:p>
            <a:pPr lvl="1"/>
            <a:endParaRPr lang="en-US" altLang="ko-KR" i="1" dirty="0"/>
          </a:p>
          <a:p>
            <a:pPr lvl="1"/>
            <a:endParaRPr lang="en-US" altLang="ko-KR" i="1" dirty="0"/>
          </a:p>
          <a:p>
            <a:pPr lvl="1"/>
            <a:endParaRPr lang="en-US" altLang="ko-KR" i="1"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247</a:t>
            </a:fld>
            <a:endParaRPr lang="en-US" dirty="0"/>
          </a:p>
        </p:txBody>
      </p:sp>
      <p:sp>
        <p:nvSpPr>
          <p:cNvPr id="2" name="제목 1"/>
          <p:cNvSpPr>
            <a:spLocks noGrp="1"/>
          </p:cNvSpPr>
          <p:nvPr>
            <p:ph type="title"/>
          </p:nvPr>
        </p:nvSpPr>
        <p:spPr>
          <a:xfrm>
            <a:off x="144413" y="179747"/>
            <a:ext cx="10842913" cy="400049"/>
          </a:xfrm>
        </p:spPr>
        <p:txBody>
          <a:bodyPr/>
          <a:lstStyle/>
          <a:p>
            <a:r>
              <a:rPr lang="ko-KR" altLang="en-US" dirty="0" err="1"/>
              <a:t>무따기</a:t>
            </a:r>
            <a:r>
              <a:rPr lang="en-US" altLang="ko-KR" dirty="0"/>
              <a:t>(</a:t>
            </a:r>
            <a:r>
              <a:rPr lang="ko-KR" altLang="en-US" dirty="0"/>
              <a:t>무조건 따라하기</a:t>
            </a:r>
            <a:r>
              <a:rPr lang="en-US" altLang="ko-KR" dirty="0"/>
              <a:t>)</a:t>
            </a:r>
            <a:endParaRPr lang="ko-KR" altLang="en-US" dirty="0"/>
          </a:p>
        </p:txBody>
      </p:sp>
      <p:pic>
        <p:nvPicPr>
          <p:cNvPr id="8" name="그림 7">
            <a:extLst>
              <a:ext uri="{FF2B5EF4-FFF2-40B4-BE49-F238E27FC236}">
                <a16:creationId xmlns:a16="http://schemas.microsoft.com/office/drawing/2014/main" id="{1955C65D-A86C-4683-9870-E30B22F553CB}"/>
              </a:ext>
            </a:extLst>
          </p:cNvPr>
          <p:cNvPicPr>
            <a:picLocks noChangeAspect="1"/>
          </p:cNvPicPr>
          <p:nvPr/>
        </p:nvPicPr>
        <p:blipFill>
          <a:blip r:embed="rId3"/>
          <a:stretch>
            <a:fillRect/>
          </a:stretch>
        </p:blipFill>
        <p:spPr>
          <a:xfrm>
            <a:off x="1803400" y="2206625"/>
            <a:ext cx="7915275" cy="2066925"/>
          </a:xfrm>
          <a:prstGeom prst="rect">
            <a:avLst/>
          </a:prstGeom>
        </p:spPr>
      </p:pic>
    </p:spTree>
    <p:extLst>
      <p:ext uri="{BB962C8B-B14F-4D97-AF65-F5344CB8AC3E}">
        <p14:creationId xmlns:p14="http://schemas.microsoft.com/office/powerpoint/2010/main" val="16718460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컴퓨터와 대화 하기 </a:t>
            </a:r>
            <a:r>
              <a:rPr lang="en-US" altLang="ko-KR" dirty="0"/>
              <a:t>~ </a:t>
            </a:r>
            <a:r>
              <a:rPr lang="ko-KR" altLang="en-US" dirty="0"/>
              <a:t>컴퓨터에게 일 시키기</a:t>
            </a:r>
            <a:endParaRPr lang="en-US" altLang="ko-KR" dirty="0"/>
          </a:p>
          <a:p>
            <a:pPr lvl="1"/>
            <a:r>
              <a:rPr lang="ko-KR" altLang="en-US" dirty="0"/>
              <a:t>함수</a:t>
            </a:r>
            <a:r>
              <a:rPr lang="en-US" altLang="ko-KR" dirty="0"/>
              <a:t>(function) == </a:t>
            </a:r>
            <a:r>
              <a:rPr lang="ko-KR" altLang="en-US" dirty="0"/>
              <a:t>기능</a:t>
            </a:r>
            <a:r>
              <a:rPr lang="en-US" altLang="ko-KR" dirty="0"/>
              <a:t>, </a:t>
            </a:r>
            <a:r>
              <a:rPr lang="ko-KR" altLang="en-US" dirty="0"/>
              <a:t>동작</a:t>
            </a:r>
            <a:r>
              <a:rPr lang="en-US" altLang="ko-KR" dirty="0"/>
              <a:t>, </a:t>
            </a:r>
            <a:r>
              <a:rPr lang="ko-KR" altLang="en-US" dirty="0"/>
              <a:t>작동</a:t>
            </a:r>
            <a:endParaRPr lang="en-US" altLang="ko-KR" dirty="0"/>
          </a:p>
          <a:p>
            <a:pPr lvl="2"/>
            <a:r>
              <a:rPr lang="ko-KR" altLang="en-US" dirty="0"/>
              <a:t>출력 기능</a:t>
            </a:r>
            <a:r>
              <a:rPr lang="en-US" altLang="ko-KR" dirty="0"/>
              <a:t>(</a:t>
            </a:r>
            <a:r>
              <a:rPr lang="ko-KR" altLang="en-US" dirty="0"/>
              <a:t>동작</a:t>
            </a:r>
            <a:r>
              <a:rPr lang="en-US" altLang="ko-KR" dirty="0"/>
              <a:t>, </a:t>
            </a:r>
            <a:r>
              <a:rPr lang="ko-KR" altLang="en-US" dirty="0"/>
              <a:t>작동</a:t>
            </a:r>
            <a:r>
              <a:rPr lang="en-US" altLang="ko-KR" dirty="0"/>
              <a:t>) </a:t>
            </a:r>
            <a:r>
              <a:rPr lang="en-US" altLang="ko-KR" dirty="0">
                <a:sym typeface="Wingdings" panose="05000000000000000000" pitchFamily="2" charset="2"/>
              </a:rPr>
              <a:t> print( )</a:t>
            </a:r>
          </a:p>
          <a:p>
            <a:pPr lvl="2"/>
            <a:r>
              <a:rPr lang="en-US" altLang="ko-KR" dirty="0"/>
              <a:t>&gt;&gt;&gt; print(m)</a:t>
            </a:r>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r>
              <a:rPr lang="ko-KR" altLang="en-US" dirty="0"/>
              <a:t>함수</a:t>
            </a:r>
            <a:r>
              <a:rPr lang="en-US" altLang="ko-KR" dirty="0"/>
              <a:t>, print(m)</a:t>
            </a:r>
          </a:p>
          <a:p>
            <a:pPr lvl="3"/>
            <a:r>
              <a:rPr lang="ko-KR" altLang="en-US" dirty="0"/>
              <a:t>소괄호 안에는 </a:t>
            </a:r>
            <a:r>
              <a:rPr lang="en-US" altLang="ko-KR" dirty="0"/>
              <a:t>print </a:t>
            </a:r>
            <a:r>
              <a:rPr lang="ko-KR" altLang="en-US" dirty="0"/>
              <a:t>동작을 하기 위해 필요한 정보를 씀</a:t>
            </a:r>
            <a:r>
              <a:rPr lang="en-US" altLang="ko-KR" dirty="0"/>
              <a:t>(print </a:t>
            </a:r>
            <a:r>
              <a:rPr lang="ko-KR" altLang="en-US" dirty="0"/>
              <a:t>기능에</a:t>
            </a:r>
            <a:r>
              <a:rPr lang="en-US" altLang="ko-KR" dirty="0"/>
              <a:t> </a:t>
            </a:r>
            <a:r>
              <a:rPr lang="ko-KR" altLang="en-US" dirty="0"/>
              <a:t>정보를 전달</a:t>
            </a:r>
            <a:r>
              <a:rPr lang="en-US" altLang="ko-KR" dirty="0"/>
              <a:t>)</a:t>
            </a:r>
          </a:p>
          <a:p>
            <a:pPr lvl="3"/>
            <a:r>
              <a:rPr lang="ko-KR" altLang="en-US" dirty="0"/>
              <a:t>프로그래머가 말합니다</a:t>
            </a:r>
            <a:r>
              <a:rPr lang="en-US" altLang="ko-KR" dirty="0"/>
              <a:t>. “</a:t>
            </a:r>
            <a:r>
              <a:rPr lang="ko-KR" altLang="en-US" dirty="0"/>
              <a:t>컴퓨터야 프린트를 해라</a:t>
            </a:r>
            <a:r>
              <a:rPr lang="en-US" altLang="ko-KR" dirty="0"/>
              <a:t>”</a:t>
            </a:r>
          </a:p>
          <a:p>
            <a:pPr lvl="3"/>
            <a:r>
              <a:rPr lang="ko-KR" altLang="en-US" dirty="0"/>
              <a:t>컴퓨터가 말합니다</a:t>
            </a:r>
            <a:r>
              <a:rPr lang="en-US" altLang="ko-KR" dirty="0"/>
              <a:t>. “</a:t>
            </a:r>
            <a:r>
              <a:rPr lang="ko-KR" altLang="en-US" dirty="0"/>
              <a:t>뭘</a:t>
            </a:r>
            <a:r>
              <a:rPr lang="en-US" altLang="ko-KR" dirty="0"/>
              <a:t>?”</a:t>
            </a:r>
          </a:p>
          <a:p>
            <a:pPr lvl="3"/>
            <a:r>
              <a:rPr lang="ko-KR" altLang="en-US" dirty="0"/>
              <a:t>프로그래머 말합니다</a:t>
            </a:r>
            <a:r>
              <a:rPr lang="en-US" altLang="ko-KR" dirty="0"/>
              <a:t>. </a:t>
            </a:r>
            <a:r>
              <a:rPr lang="ko-KR" altLang="en-US" dirty="0"/>
              <a:t>변수 </a:t>
            </a:r>
            <a:r>
              <a:rPr lang="en-US" altLang="ko-KR" dirty="0"/>
              <a:t>m</a:t>
            </a:r>
            <a:r>
              <a:rPr lang="ko-KR" altLang="en-US" dirty="0"/>
              <a:t>에 저장된 </a:t>
            </a:r>
            <a:r>
              <a:rPr lang="en-US" altLang="ko-KR" dirty="0"/>
              <a:t>“Hello</a:t>
            </a:r>
            <a:r>
              <a:rPr lang="ko-KR" altLang="en-US" dirty="0"/>
              <a:t> </a:t>
            </a:r>
            <a:r>
              <a:rPr lang="en-US" altLang="ko-KR" dirty="0"/>
              <a:t>World!”</a:t>
            </a:r>
            <a:r>
              <a:rPr lang="ko-KR" altLang="en-US" dirty="0"/>
              <a:t>를 </a:t>
            </a:r>
            <a:endParaRPr lang="en-US" altLang="ko-KR" dirty="0"/>
          </a:p>
          <a:p>
            <a:pPr lvl="3"/>
            <a:r>
              <a:rPr lang="ko-KR" altLang="en-US" dirty="0"/>
              <a:t>프로그래머 </a:t>
            </a:r>
            <a:r>
              <a:rPr lang="en-US" altLang="ko-KR" dirty="0"/>
              <a:t>(</a:t>
            </a:r>
            <a:r>
              <a:rPr lang="ko-KR" altLang="en-US" dirty="0"/>
              <a:t>다시</a:t>
            </a:r>
            <a:r>
              <a:rPr lang="en-US" altLang="ko-KR" dirty="0"/>
              <a:t>)</a:t>
            </a:r>
            <a:r>
              <a:rPr lang="ko-KR" altLang="en-US" dirty="0"/>
              <a:t> 말합니다</a:t>
            </a:r>
            <a:r>
              <a:rPr lang="en-US" altLang="ko-KR" dirty="0"/>
              <a:t>. “</a:t>
            </a:r>
            <a:r>
              <a:rPr lang="ko-KR" altLang="en-US" dirty="0"/>
              <a:t>변수 </a:t>
            </a:r>
            <a:r>
              <a:rPr lang="en-US" altLang="ko-KR" dirty="0"/>
              <a:t>m</a:t>
            </a:r>
            <a:r>
              <a:rPr lang="ko-KR" altLang="en-US" dirty="0"/>
              <a:t>에 저장된 데이터를 프린트</a:t>
            </a:r>
            <a:r>
              <a:rPr lang="en-US" altLang="ko-KR" dirty="0"/>
              <a:t>(</a:t>
            </a:r>
            <a:r>
              <a:rPr lang="ko-KR" altLang="en-US" dirty="0"/>
              <a:t>출력</a:t>
            </a:r>
            <a:r>
              <a:rPr lang="en-US" altLang="ko-KR" dirty="0"/>
              <a:t>)</a:t>
            </a:r>
            <a:r>
              <a:rPr lang="ko-KR" altLang="en-US" dirty="0"/>
              <a:t>해라</a:t>
            </a:r>
            <a:r>
              <a:rPr lang="en-US" altLang="ko-KR" dirty="0"/>
              <a:t>＂</a:t>
            </a:r>
          </a:p>
          <a:p>
            <a:pPr lvl="2"/>
            <a:endParaRPr lang="en-US" altLang="ko-KR" dirty="0"/>
          </a:p>
          <a:p>
            <a:pPr lvl="2"/>
            <a:endParaRPr lang="en-US" altLang="ko-KR" dirty="0"/>
          </a:p>
          <a:p>
            <a:pPr lvl="1"/>
            <a:endParaRPr lang="en-US" altLang="ko-KR" i="1" dirty="0"/>
          </a:p>
          <a:p>
            <a:pPr lvl="1"/>
            <a:endParaRPr lang="en-US" altLang="ko-KR" i="1" dirty="0"/>
          </a:p>
          <a:p>
            <a:pPr lvl="1"/>
            <a:endParaRPr lang="en-US" altLang="ko-KR" i="1"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248</a:t>
            </a:fld>
            <a:endParaRPr lang="en-US" dirty="0"/>
          </a:p>
        </p:txBody>
      </p:sp>
      <p:sp>
        <p:nvSpPr>
          <p:cNvPr id="2" name="제목 1"/>
          <p:cNvSpPr>
            <a:spLocks noGrp="1"/>
          </p:cNvSpPr>
          <p:nvPr>
            <p:ph type="title"/>
          </p:nvPr>
        </p:nvSpPr>
        <p:spPr>
          <a:xfrm>
            <a:off x="144413" y="179747"/>
            <a:ext cx="10842913" cy="400049"/>
          </a:xfrm>
        </p:spPr>
        <p:txBody>
          <a:bodyPr/>
          <a:lstStyle/>
          <a:p>
            <a:r>
              <a:rPr lang="ko-KR" altLang="en-US" dirty="0" err="1"/>
              <a:t>무따기</a:t>
            </a:r>
            <a:r>
              <a:rPr lang="en-US" altLang="ko-KR" dirty="0"/>
              <a:t>(</a:t>
            </a:r>
            <a:r>
              <a:rPr lang="ko-KR" altLang="en-US" dirty="0"/>
              <a:t>무조건 따라하기</a:t>
            </a:r>
            <a:r>
              <a:rPr lang="en-US" altLang="ko-KR" dirty="0"/>
              <a:t>)</a:t>
            </a:r>
            <a:endParaRPr lang="ko-KR" altLang="en-US" dirty="0"/>
          </a:p>
        </p:txBody>
      </p:sp>
      <p:pic>
        <p:nvPicPr>
          <p:cNvPr id="5" name="그림 4">
            <a:extLst>
              <a:ext uri="{FF2B5EF4-FFF2-40B4-BE49-F238E27FC236}">
                <a16:creationId xmlns:a16="http://schemas.microsoft.com/office/drawing/2014/main" id="{B01AA990-9488-45EF-97D1-FAB64E2C35B1}"/>
              </a:ext>
            </a:extLst>
          </p:cNvPr>
          <p:cNvPicPr>
            <a:picLocks noChangeAspect="1"/>
          </p:cNvPicPr>
          <p:nvPr/>
        </p:nvPicPr>
        <p:blipFill>
          <a:blip r:embed="rId3"/>
          <a:stretch>
            <a:fillRect/>
          </a:stretch>
        </p:blipFill>
        <p:spPr>
          <a:xfrm>
            <a:off x="1803400" y="2108967"/>
            <a:ext cx="7915275" cy="2066925"/>
          </a:xfrm>
          <a:prstGeom prst="rect">
            <a:avLst/>
          </a:prstGeom>
        </p:spPr>
      </p:pic>
    </p:spTree>
    <p:extLst>
      <p:ext uri="{BB962C8B-B14F-4D97-AF65-F5344CB8AC3E}">
        <p14:creationId xmlns:p14="http://schemas.microsoft.com/office/powerpoint/2010/main" val="405427240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컴퓨터와 대화 하기 </a:t>
            </a:r>
            <a:r>
              <a:rPr lang="en-US" altLang="ko-KR" dirty="0"/>
              <a:t>~ </a:t>
            </a:r>
            <a:r>
              <a:rPr lang="ko-KR" altLang="en-US" dirty="0"/>
              <a:t>컴퓨터에게 일 시키기</a:t>
            </a:r>
            <a:endParaRPr lang="en-US" altLang="ko-KR" dirty="0"/>
          </a:p>
          <a:p>
            <a:pPr lvl="1"/>
            <a:r>
              <a:rPr lang="ko-KR" altLang="en-US" dirty="0"/>
              <a:t>함수</a:t>
            </a:r>
            <a:r>
              <a:rPr lang="en-US" altLang="ko-KR" dirty="0"/>
              <a:t>(function) == </a:t>
            </a:r>
            <a:r>
              <a:rPr lang="ko-KR" altLang="en-US" dirty="0"/>
              <a:t>기능</a:t>
            </a:r>
            <a:r>
              <a:rPr lang="en-US" altLang="ko-KR" dirty="0"/>
              <a:t>, </a:t>
            </a:r>
            <a:r>
              <a:rPr lang="ko-KR" altLang="en-US" dirty="0"/>
              <a:t>동작</a:t>
            </a:r>
            <a:r>
              <a:rPr lang="en-US" altLang="ko-KR" dirty="0"/>
              <a:t>, </a:t>
            </a:r>
            <a:r>
              <a:rPr lang="ko-KR" altLang="en-US" dirty="0"/>
              <a:t>작동</a:t>
            </a:r>
            <a:endParaRPr lang="en-US" altLang="ko-KR" dirty="0"/>
          </a:p>
          <a:p>
            <a:pPr lvl="2"/>
            <a:r>
              <a:rPr lang="en-US" altLang="ko-KR" dirty="0"/>
              <a:t>&gt;&gt;&gt; print(“Hello World!”);</a:t>
            </a:r>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1"/>
            <a:endParaRPr lang="en-US" altLang="ko-KR" i="1" dirty="0"/>
          </a:p>
          <a:p>
            <a:pPr lvl="1"/>
            <a:endParaRPr lang="en-US" altLang="ko-KR" i="1" dirty="0"/>
          </a:p>
          <a:p>
            <a:pPr lvl="1"/>
            <a:endParaRPr lang="en-US" altLang="ko-KR" i="1"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249</a:t>
            </a:fld>
            <a:endParaRPr lang="en-US" dirty="0"/>
          </a:p>
        </p:txBody>
      </p:sp>
      <p:sp>
        <p:nvSpPr>
          <p:cNvPr id="2" name="제목 1"/>
          <p:cNvSpPr>
            <a:spLocks noGrp="1"/>
          </p:cNvSpPr>
          <p:nvPr>
            <p:ph type="title"/>
          </p:nvPr>
        </p:nvSpPr>
        <p:spPr>
          <a:xfrm>
            <a:off x="144413" y="179747"/>
            <a:ext cx="10842913" cy="400049"/>
          </a:xfrm>
        </p:spPr>
        <p:txBody>
          <a:bodyPr/>
          <a:lstStyle/>
          <a:p>
            <a:r>
              <a:rPr lang="ko-KR" altLang="en-US" dirty="0" err="1"/>
              <a:t>무따기</a:t>
            </a:r>
            <a:r>
              <a:rPr lang="en-US" altLang="ko-KR" dirty="0"/>
              <a:t>(</a:t>
            </a:r>
            <a:r>
              <a:rPr lang="ko-KR" altLang="en-US" dirty="0"/>
              <a:t>무조건 따라하기</a:t>
            </a:r>
            <a:r>
              <a:rPr lang="en-US" altLang="ko-KR" dirty="0"/>
              <a:t>)</a:t>
            </a:r>
            <a:endParaRPr lang="ko-KR" altLang="en-US" dirty="0"/>
          </a:p>
        </p:txBody>
      </p:sp>
      <p:pic>
        <p:nvPicPr>
          <p:cNvPr id="6" name="그림 5">
            <a:extLst>
              <a:ext uri="{FF2B5EF4-FFF2-40B4-BE49-F238E27FC236}">
                <a16:creationId xmlns:a16="http://schemas.microsoft.com/office/drawing/2014/main" id="{074307DE-A629-43DB-AF16-F855B1ABBE41}"/>
              </a:ext>
            </a:extLst>
          </p:cNvPr>
          <p:cNvPicPr>
            <a:picLocks noChangeAspect="1"/>
          </p:cNvPicPr>
          <p:nvPr/>
        </p:nvPicPr>
        <p:blipFill>
          <a:blip r:embed="rId3"/>
          <a:stretch>
            <a:fillRect/>
          </a:stretch>
        </p:blipFill>
        <p:spPr>
          <a:xfrm>
            <a:off x="1803399" y="1799927"/>
            <a:ext cx="7915275" cy="2066925"/>
          </a:xfrm>
          <a:prstGeom prst="rect">
            <a:avLst/>
          </a:prstGeom>
        </p:spPr>
      </p:pic>
    </p:spTree>
    <p:extLst>
      <p:ext uri="{BB962C8B-B14F-4D97-AF65-F5344CB8AC3E}">
        <p14:creationId xmlns:p14="http://schemas.microsoft.com/office/powerpoint/2010/main" val="4104417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fontScale="90000"/>
          </a:bodyPr>
          <a:lstStyle/>
          <a:p>
            <a:r>
              <a:rPr lang="en-US" altLang="ko-KR" b="1" dirty="0"/>
              <a:t>Serial Communication</a:t>
            </a:r>
            <a:br>
              <a:rPr lang="en-US" altLang="ko-KR" b="1" dirty="0"/>
            </a:br>
            <a:r>
              <a:rPr lang="en-US" altLang="ko-KR" b="1" dirty="0"/>
              <a:t>UART</a:t>
            </a:r>
            <a:endParaRPr lang="ko-KR" altLang="en-US" sz="4900"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388013576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컴퓨터에게 일 시키기 </a:t>
            </a:r>
            <a:r>
              <a:rPr lang="en-US" altLang="ko-KR" dirty="0"/>
              <a:t>~ </a:t>
            </a:r>
            <a:r>
              <a:rPr lang="ko-KR" altLang="en-US" dirty="0"/>
              <a:t>작업 지시서를 작성하기</a:t>
            </a:r>
            <a:endParaRPr lang="en-US" altLang="ko-KR" dirty="0"/>
          </a:p>
          <a:p>
            <a:pPr lvl="1"/>
            <a:r>
              <a:rPr lang="ko-KR" altLang="en-US" dirty="0"/>
              <a:t>컴퓨터에게 시킬 일에 대한 </a:t>
            </a:r>
            <a:r>
              <a:rPr lang="en-US" altLang="ko-KR" dirty="0"/>
              <a:t>‘</a:t>
            </a:r>
            <a:r>
              <a:rPr lang="ko-KR" altLang="en-US" dirty="0"/>
              <a:t>작업 지시서</a:t>
            </a:r>
            <a:r>
              <a:rPr lang="en-US" altLang="ko-KR" dirty="0"/>
              <a:t>＇</a:t>
            </a:r>
            <a:r>
              <a:rPr lang="ko-KR" altLang="en-US" dirty="0"/>
              <a:t>작성하기</a:t>
            </a:r>
            <a:endParaRPr lang="en-US" altLang="ko-KR" dirty="0"/>
          </a:p>
          <a:p>
            <a:pPr lvl="2"/>
            <a:r>
              <a:rPr lang="ko-KR" altLang="en-US" dirty="0"/>
              <a:t>메뉴</a:t>
            </a:r>
            <a:r>
              <a:rPr lang="en-US" altLang="ko-KR" dirty="0"/>
              <a:t> :File/</a:t>
            </a:r>
            <a:r>
              <a:rPr lang="en-US" altLang="ko-KR" dirty="0" err="1"/>
              <a:t>NewFile</a:t>
            </a:r>
            <a:r>
              <a:rPr lang="en-US" altLang="ko-KR" dirty="0"/>
              <a:t> </a:t>
            </a:r>
            <a:r>
              <a:rPr lang="ko-KR" altLang="en-US" dirty="0"/>
              <a:t>선택</a:t>
            </a:r>
            <a:r>
              <a:rPr lang="en-US" altLang="ko-KR" dirty="0"/>
              <a:t>(</a:t>
            </a:r>
            <a:r>
              <a:rPr lang="ko-KR" altLang="en-US" dirty="0"/>
              <a:t>클릭</a:t>
            </a:r>
            <a:r>
              <a:rPr lang="en-US" altLang="ko-KR" dirty="0"/>
              <a:t>)</a:t>
            </a:r>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1"/>
            <a:endParaRPr lang="en-US" altLang="ko-KR" i="1" dirty="0"/>
          </a:p>
          <a:p>
            <a:pPr lvl="1"/>
            <a:endParaRPr lang="en-US" altLang="ko-KR" i="1" dirty="0"/>
          </a:p>
          <a:p>
            <a:pPr lvl="1"/>
            <a:endParaRPr lang="en-US" altLang="ko-KR" i="1"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250</a:t>
            </a:fld>
            <a:endParaRPr lang="en-US" dirty="0"/>
          </a:p>
        </p:txBody>
      </p:sp>
      <p:sp>
        <p:nvSpPr>
          <p:cNvPr id="2" name="제목 1"/>
          <p:cNvSpPr>
            <a:spLocks noGrp="1"/>
          </p:cNvSpPr>
          <p:nvPr>
            <p:ph type="title"/>
          </p:nvPr>
        </p:nvSpPr>
        <p:spPr>
          <a:xfrm>
            <a:off x="144413" y="179747"/>
            <a:ext cx="10842913" cy="400049"/>
          </a:xfrm>
        </p:spPr>
        <p:txBody>
          <a:bodyPr/>
          <a:lstStyle/>
          <a:p>
            <a:r>
              <a:rPr lang="ko-KR" altLang="en-US" dirty="0" err="1"/>
              <a:t>무따기</a:t>
            </a:r>
            <a:r>
              <a:rPr lang="en-US" altLang="ko-KR" dirty="0"/>
              <a:t>(</a:t>
            </a:r>
            <a:r>
              <a:rPr lang="ko-KR" altLang="en-US" dirty="0"/>
              <a:t>무조건 따라하기</a:t>
            </a:r>
            <a:r>
              <a:rPr lang="en-US" altLang="ko-KR" dirty="0"/>
              <a:t>)</a:t>
            </a:r>
            <a:endParaRPr lang="ko-KR" altLang="en-US" dirty="0"/>
          </a:p>
        </p:txBody>
      </p:sp>
      <p:pic>
        <p:nvPicPr>
          <p:cNvPr id="5" name="그림 4">
            <a:extLst>
              <a:ext uri="{FF2B5EF4-FFF2-40B4-BE49-F238E27FC236}">
                <a16:creationId xmlns:a16="http://schemas.microsoft.com/office/drawing/2014/main" id="{79971C0F-C631-4ED8-93E9-C780C151455B}"/>
              </a:ext>
            </a:extLst>
          </p:cNvPr>
          <p:cNvPicPr>
            <a:picLocks noChangeAspect="1"/>
          </p:cNvPicPr>
          <p:nvPr/>
        </p:nvPicPr>
        <p:blipFill>
          <a:blip r:embed="rId3"/>
          <a:stretch>
            <a:fillRect/>
          </a:stretch>
        </p:blipFill>
        <p:spPr>
          <a:xfrm>
            <a:off x="1741487" y="1787525"/>
            <a:ext cx="8039100" cy="2905125"/>
          </a:xfrm>
          <a:prstGeom prst="rect">
            <a:avLst/>
          </a:prstGeom>
        </p:spPr>
      </p:pic>
      <p:sp>
        <p:nvSpPr>
          <p:cNvPr id="7" name="번개 6">
            <a:extLst>
              <a:ext uri="{FF2B5EF4-FFF2-40B4-BE49-F238E27FC236}">
                <a16:creationId xmlns:a16="http://schemas.microsoft.com/office/drawing/2014/main" id="{602865F5-7DFD-4F13-ACDD-51C0217C618B}"/>
              </a:ext>
            </a:extLst>
          </p:cNvPr>
          <p:cNvSpPr/>
          <p:nvPr/>
        </p:nvSpPr>
        <p:spPr>
          <a:xfrm>
            <a:off x="1631671" y="2185485"/>
            <a:ext cx="219631" cy="23532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spTree>
    <p:extLst>
      <p:ext uri="{BB962C8B-B14F-4D97-AF65-F5344CB8AC3E}">
        <p14:creationId xmlns:p14="http://schemas.microsoft.com/office/powerpoint/2010/main" val="2542251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컴퓨터에게 일 시키기 </a:t>
            </a:r>
            <a:r>
              <a:rPr lang="en-US" altLang="ko-KR" dirty="0"/>
              <a:t>~ </a:t>
            </a:r>
            <a:r>
              <a:rPr lang="ko-KR" altLang="en-US" dirty="0"/>
              <a:t>작업 지시서를 작성하기</a:t>
            </a:r>
            <a:endParaRPr lang="en-US" altLang="ko-KR" dirty="0"/>
          </a:p>
          <a:p>
            <a:pPr lvl="1"/>
            <a:r>
              <a:rPr lang="ko-KR" altLang="en-US" dirty="0"/>
              <a:t>컴퓨터에게 시킬 일에 대한 </a:t>
            </a:r>
            <a:r>
              <a:rPr lang="en-US" altLang="ko-KR" dirty="0"/>
              <a:t>‘</a:t>
            </a:r>
            <a:r>
              <a:rPr lang="ko-KR" altLang="en-US" dirty="0"/>
              <a:t>작업 지시서</a:t>
            </a:r>
            <a:r>
              <a:rPr lang="en-US" altLang="ko-KR" dirty="0"/>
              <a:t>＇</a:t>
            </a:r>
            <a:r>
              <a:rPr lang="ko-KR" altLang="en-US" dirty="0"/>
              <a:t>작성하기</a:t>
            </a:r>
            <a:endParaRPr lang="en-US" altLang="ko-KR" dirty="0"/>
          </a:p>
          <a:p>
            <a:pPr lvl="2"/>
            <a:r>
              <a:rPr lang="ko-KR" altLang="en-US" dirty="0"/>
              <a:t>작업 지시서 </a:t>
            </a:r>
            <a:r>
              <a:rPr lang="en-US" altLang="ko-KR" dirty="0"/>
              <a:t>== </a:t>
            </a:r>
            <a:r>
              <a:rPr lang="ko-KR" altLang="en-US" dirty="0"/>
              <a:t>프로그램 코드 작성</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r>
              <a:rPr lang="ko-KR" altLang="en-US" dirty="0"/>
              <a:t>실행 </a:t>
            </a:r>
            <a:r>
              <a:rPr lang="en-US" altLang="ko-KR" dirty="0"/>
              <a:t>– </a:t>
            </a:r>
            <a:r>
              <a:rPr lang="ko-KR" altLang="en-US" dirty="0"/>
              <a:t>메뉴</a:t>
            </a:r>
            <a:r>
              <a:rPr lang="en-US" altLang="ko-KR" dirty="0"/>
              <a:t>:Run/Run Module </a:t>
            </a:r>
            <a:r>
              <a:rPr lang="ko-KR" altLang="en-US" dirty="0"/>
              <a:t>클릭 </a:t>
            </a:r>
            <a:r>
              <a:rPr lang="en-US" altLang="ko-KR" dirty="0">
                <a:sym typeface="Wingdings" panose="05000000000000000000" pitchFamily="2" charset="2"/>
              </a:rPr>
              <a:t> </a:t>
            </a:r>
            <a:r>
              <a:rPr lang="ko-KR" altLang="en-US" dirty="0">
                <a:sym typeface="Wingdings" panose="05000000000000000000" pitchFamily="2" charset="2"/>
              </a:rPr>
              <a:t>파일 저장</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1"/>
            <a:endParaRPr lang="en-US" altLang="ko-KR" i="1" dirty="0"/>
          </a:p>
          <a:p>
            <a:pPr lvl="1"/>
            <a:endParaRPr lang="en-US" altLang="ko-KR" i="1" dirty="0"/>
          </a:p>
          <a:p>
            <a:pPr lvl="1"/>
            <a:endParaRPr lang="en-US" altLang="ko-KR" i="1"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251</a:t>
            </a:fld>
            <a:endParaRPr lang="en-US" dirty="0"/>
          </a:p>
        </p:txBody>
      </p:sp>
      <p:sp>
        <p:nvSpPr>
          <p:cNvPr id="2" name="제목 1"/>
          <p:cNvSpPr>
            <a:spLocks noGrp="1"/>
          </p:cNvSpPr>
          <p:nvPr>
            <p:ph type="title"/>
          </p:nvPr>
        </p:nvSpPr>
        <p:spPr>
          <a:xfrm>
            <a:off x="144413" y="179747"/>
            <a:ext cx="10842913" cy="400049"/>
          </a:xfrm>
        </p:spPr>
        <p:txBody>
          <a:bodyPr/>
          <a:lstStyle/>
          <a:p>
            <a:r>
              <a:rPr lang="ko-KR" altLang="en-US" dirty="0" err="1"/>
              <a:t>무따기</a:t>
            </a:r>
            <a:r>
              <a:rPr lang="en-US" altLang="ko-KR" dirty="0"/>
              <a:t>(</a:t>
            </a:r>
            <a:r>
              <a:rPr lang="ko-KR" altLang="en-US" dirty="0"/>
              <a:t>무조건 따라하기</a:t>
            </a:r>
            <a:r>
              <a:rPr lang="en-US" altLang="ko-KR" dirty="0"/>
              <a:t>)</a:t>
            </a:r>
            <a:endParaRPr lang="ko-KR" altLang="en-US" dirty="0"/>
          </a:p>
        </p:txBody>
      </p:sp>
      <p:pic>
        <p:nvPicPr>
          <p:cNvPr id="17" name="그림 16">
            <a:extLst>
              <a:ext uri="{FF2B5EF4-FFF2-40B4-BE49-F238E27FC236}">
                <a16:creationId xmlns:a16="http://schemas.microsoft.com/office/drawing/2014/main" id="{EB340ADA-5CA0-4189-B579-4D472800AA3C}"/>
              </a:ext>
            </a:extLst>
          </p:cNvPr>
          <p:cNvPicPr>
            <a:picLocks noChangeAspect="1"/>
          </p:cNvPicPr>
          <p:nvPr/>
        </p:nvPicPr>
        <p:blipFill>
          <a:blip r:embed="rId3"/>
          <a:stretch>
            <a:fillRect/>
          </a:stretch>
        </p:blipFill>
        <p:spPr>
          <a:xfrm>
            <a:off x="1803399" y="1769729"/>
            <a:ext cx="7123748" cy="1671638"/>
          </a:xfrm>
          <a:prstGeom prst="rect">
            <a:avLst/>
          </a:prstGeom>
        </p:spPr>
      </p:pic>
      <p:pic>
        <p:nvPicPr>
          <p:cNvPr id="21" name="그림 20">
            <a:extLst>
              <a:ext uri="{FF2B5EF4-FFF2-40B4-BE49-F238E27FC236}">
                <a16:creationId xmlns:a16="http://schemas.microsoft.com/office/drawing/2014/main" id="{05E7CFE2-32AE-4C66-BE29-23D5BAF37738}"/>
              </a:ext>
            </a:extLst>
          </p:cNvPr>
          <p:cNvPicPr>
            <a:picLocks noChangeAspect="1"/>
          </p:cNvPicPr>
          <p:nvPr/>
        </p:nvPicPr>
        <p:blipFill>
          <a:blip r:embed="rId4"/>
          <a:stretch>
            <a:fillRect/>
          </a:stretch>
        </p:blipFill>
        <p:spPr>
          <a:xfrm>
            <a:off x="1739105" y="3744143"/>
            <a:ext cx="7252335" cy="1774508"/>
          </a:xfrm>
          <a:prstGeom prst="rect">
            <a:avLst/>
          </a:prstGeom>
        </p:spPr>
      </p:pic>
    </p:spTree>
    <p:extLst>
      <p:ext uri="{BB962C8B-B14F-4D97-AF65-F5344CB8AC3E}">
        <p14:creationId xmlns:p14="http://schemas.microsoft.com/office/powerpoint/2010/main" val="34364890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컴퓨터에게 일 시키기 </a:t>
            </a:r>
            <a:r>
              <a:rPr lang="en-US" altLang="ko-KR" dirty="0"/>
              <a:t>~ </a:t>
            </a:r>
            <a:r>
              <a:rPr lang="ko-KR" altLang="en-US" dirty="0"/>
              <a:t>작업 지시서를 작성하기</a:t>
            </a:r>
            <a:endParaRPr lang="en-US" altLang="ko-KR" dirty="0"/>
          </a:p>
          <a:p>
            <a:pPr lvl="1"/>
            <a:r>
              <a:rPr lang="ko-KR" altLang="en-US" dirty="0"/>
              <a:t>컴퓨터에게 시킬 일에 대한 </a:t>
            </a:r>
            <a:r>
              <a:rPr lang="en-US" altLang="ko-KR" dirty="0"/>
              <a:t>‘</a:t>
            </a:r>
            <a:r>
              <a:rPr lang="ko-KR" altLang="en-US" dirty="0"/>
              <a:t>작업 지시서</a:t>
            </a:r>
            <a:r>
              <a:rPr lang="en-US" altLang="ko-KR" dirty="0"/>
              <a:t>＇</a:t>
            </a:r>
            <a:r>
              <a:rPr lang="ko-KR" altLang="en-US" dirty="0"/>
              <a:t>작성하기</a:t>
            </a:r>
            <a:endParaRPr lang="en-US" altLang="ko-KR" dirty="0"/>
          </a:p>
          <a:p>
            <a:pPr lvl="2"/>
            <a:r>
              <a:rPr lang="ko-KR" altLang="en-US" dirty="0"/>
              <a:t>실행 </a:t>
            </a:r>
            <a:r>
              <a:rPr lang="en-US" altLang="ko-KR" dirty="0"/>
              <a:t>– </a:t>
            </a:r>
            <a:r>
              <a:rPr lang="ko-KR" altLang="en-US" dirty="0"/>
              <a:t>메뉴</a:t>
            </a:r>
            <a:r>
              <a:rPr lang="en-US" altLang="ko-KR" dirty="0"/>
              <a:t>:Run/Run Module </a:t>
            </a:r>
            <a:r>
              <a:rPr lang="ko-KR" altLang="en-US" dirty="0"/>
              <a:t>클릭</a:t>
            </a:r>
            <a:endParaRPr lang="en-US" altLang="ko-KR" dirty="0"/>
          </a:p>
          <a:p>
            <a:pPr lvl="2"/>
            <a:r>
              <a:rPr lang="ko-KR" altLang="en-US" dirty="0"/>
              <a:t>프로그램 코드 </a:t>
            </a:r>
            <a:r>
              <a:rPr lang="en-US" altLang="ko-KR" dirty="0"/>
              <a:t>(Source Code) </a:t>
            </a:r>
            <a:r>
              <a:rPr lang="ko-KR" altLang="en-US" dirty="0"/>
              <a:t>저장 </a:t>
            </a:r>
            <a:r>
              <a:rPr lang="en-US" altLang="ko-KR" dirty="0">
                <a:sym typeface="Wingdings" panose="05000000000000000000" pitchFamily="2" charset="2"/>
              </a:rPr>
              <a:t> workspace</a:t>
            </a:r>
          </a:p>
          <a:p>
            <a:pPr lvl="2"/>
            <a:r>
              <a:rPr lang="ko-KR" altLang="en-US" dirty="0">
                <a:sym typeface="Wingdings" panose="05000000000000000000" pitchFamily="2" charset="2"/>
              </a:rPr>
              <a:t>파일 이름 </a:t>
            </a:r>
            <a:r>
              <a:rPr lang="en-US" altLang="ko-KR" dirty="0">
                <a:sym typeface="Wingdings" panose="05000000000000000000" pitchFamily="2" charset="2"/>
              </a:rPr>
              <a:t>: hello</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1"/>
            <a:endParaRPr lang="en-US" altLang="ko-KR" i="1" dirty="0"/>
          </a:p>
          <a:p>
            <a:pPr lvl="1"/>
            <a:endParaRPr lang="en-US" altLang="ko-KR" i="1" dirty="0"/>
          </a:p>
          <a:p>
            <a:pPr lvl="1"/>
            <a:endParaRPr lang="en-US" altLang="ko-KR" i="1"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252</a:t>
            </a:fld>
            <a:endParaRPr lang="en-US" dirty="0"/>
          </a:p>
        </p:txBody>
      </p:sp>
      <p:sp>
        <p:nvSpPr>
          <p:cNvPr id="2" name="제목 1"/>
          <p:cNvSpPr>
            <a:spLocks noGrp="1"/>
          </p:cNvSpPr>
          <p:nvPr>
            <p:ph type="title"/>
          </p:nvPr>
        </p:nvSpPr>
        <p:spPr>
          <a:xfrm>
            <a:off x="144413" y="179747"/>
            <a:ext cx="10842913" cy="400049"/>
          </a:xfrm>
        </p:spPr>
        <p:txBody>
          <a:bodyPr/>
          <a:lstStyle/>
          <a:p>
            <a:r>
              <a:rPr lang="ko-KR" altLang="en-US" dirty="0" err="1"/>
              <a:t>무따기</a:t>
            </a:r>
            <a:r>
              <a:rPr lang="en-US" altLang="ko-KR" dirty="0"/>
              <a:t>(</a:t>
            </a:r>
            <a:r>
              <a:rPr lang="ko-KR" altLang="en-US" dirty="0"/>
              <a:t>무조건 따라하기</a:t>
            </a:r>
            <a:r>
              <a:rPr lang="en-US" altLang="ko-KR" dirty="0"/>
              <a:t>)</a:t>
            </a:r>
            <a:endParaRPr lang="ko-KR" altLang="en-US" dirty="0"/>
          </a:p>
        </p:txBody>
      </p:sp>
      <p:pic>
        <p:nvPicPr>
          <p:cNvPr id="5" name="그림 4">
            <a:extLst>
              <a:ext uri="{FF2B5EF4-FFF2-40B4-BE49-F238E27FC236}">
                <a16:creationId xmlns:a16="http://schemas.microsoft.com/office/drawing/2014/main" id="{E3BB31E6-B58C-4E04-8AEC-30616D526C14}"/>
              </a:ext>
            </a:extLst>
          </p:cNvPr>
          <p:cNvPicPr>
            <a:picLocks noChangeAspect="1"/>
          </p:cNvPicPr>
          <p:nvPr/>
        </p:nvPicPr>
        <p:blipFill>
          <a:blip r:embed="rId3"/>
          <a:stretch>
            <a:fillRect/>
          </a:stretch>
        </p:blipFill>
        <p:spPr>
          <a:xfrm>
            <a:off x="917847" y="2538949"/>
            <a:ext cx="6307455" cy="3553778"/>
          </a:xfrm>
          <a:prstGeom prst="rect">
            <a:avLst/>
          </a:prstGeom>
        </p:spPr>
      </p:pic>
      <p:pic>
        <p:nvPicPr>
          <p:cNvPr id="14" name="그림 13">
            <a:extLst>
              <a:ext uri="{FF2B5EF4-FFF2-40B4-BE49-F238E27FC236}">
                <a16:creationId xmlns:a16="http://schemas.microsoft.com/office/drawing/2014/main" id="{99B4C256-FD8F-41DA-9BB4-026A6B43E167}"/>
              </a:ext>
            </a:extLst>
          </p:cNvPr>
          <p:cNvPicPr>
            <a:picLocks noChangeAspect="1"/>
          </p:cNvPicPr>
          <p:nvPr/>
        </p:nvPicPr>
        <p:blipFill>
          <a:blip r:embed="rId4"/>
          <a:stretch>
            <a:fillRect/>
          </a:stretch>
        </p:blipFill>
        <p:spPr>
          <a:xfrm>
            <a:off x="8604373" y="917866"/>
            <a:ext cx="1981200" cy="1447800"/>
          </a:xfrm>
          <a:prstGeom prst="rect">
            <a:avLst/>
          </a:prstGeom>
        </p:spPr>
      </p:pic>
      <p:sp>
        <p:nvSpPr>
          <p:cNvPr id="6" name="번개 5">
            <a:extLst>
              <a:ext uri="{FF2B5EF4-FFF2-40B4-BE49-F238E27FC236}">
                <a16:creationId xmlns:a16="http://schemas.microsoft.com/office/drawing/2014/main" id="{7C04E07C-7258-4A65-BC13-49F00DFC0009}"/>
              </a:ext>
            </a:extLst>
          </p:cNvPr>
          <p:cNvSpPr/>
          <p:nvPr/>
        </p:nvSpPr>
        <p:spPr>
          <a:xfrm>
            <a:off x="8727429" y="1885698"/>
            <a:ext cx="216024" cy="251270"/>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sp>
        <p:nvSpPr>
          <p:cNvPr id="11" name="번개 10">
            <a:extLst>
              <a:ext uri="{FF2B5EF4-FFF2-40B4-BE49-F238E27FC236}">
                <a16:creationId xmlns:a16="http://schemas.microsoft.com/office/drawing/2014/main" id="{583F17BC-93B6-4CCE-8E7F-E935971B3451}"/>
              </a:ext>
            </a:extLst>
          </p:cNvPr>
          <p:cNvSpPr/>
          <p:nvPr/>
        </p:nvSpPr>
        <p:spPr>
          <a:xfrm>
            <a:off x="1925958" y="4588115"/>
            <a:ext cx="216024" cy="251270"/>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pic>
        <p:nvPicPr>
          <p:cNvPr id="8" name="그림 7">
            <a:extLst>
              <a:ext uri="{FF2B5EF4-FFF2-40B4-BE49-F238E27FC236}">
                <a16:creationId xmlns:a16="http://schemas.microsoft.com/office/drawing/2014/main" id="{88907F09-C271-4BE4-BFE4-42C15FB9B2F9}"/>
              </a:ext>
            </a:extLst>
          </p:cNvPr>
          <p:cNvPicPr>
            <a:picLocks noChangeAspect="1"/>
          </p:cNvPicPr>
          <p:nvPr/>
        </p:nvPicPr>
        <p:blipFill>
          <a:blip r:embed="rId5"/>
          <a:stretch>
            <a:fillRect/>
          </a:stretch>
        </p:blipFill>
        <p:spPr>
          <a:xfrm>
            <a:off x="4322777" y="2538949"/>
            <a:ext cx="6307455" cy="3553778"/>
          </a:xfrm>
          <a:prstGeom prst="rect">
            <a:avLst/>
          </a:prstGeom>
        </p:spPr>
      </p:pic>
      <p:sp>
        <p:nvSpPr>
          <p:cNvPr id="10" name="번개 9">
            <a:extLst>
              <a:ext uri="{FF2B5EF4-FFF2-40B4-BE49-F238E27FC236}">
                <a16:creationId xmlns:a16="http://schemas.microsoft.com/office/drawing/2014/main" id="{BC3F4FC5-7986-45EB-BD71-B67A685310B9}"/>
              </a:ext>
            </a:extLst>
          </p:cNvPr>
          <p:cNvSpPr/>
          <p:nvPr/>
        </p:nvSpPr>
        <p:spPr>
          <a:xfrm>
            <a:off x="9145413" y="5634733"/>
            <a:ext cx="216024" cy="251270"/>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spTree>
    <p:extLst>
      <p:ext uri="{BB962C8B-B14F-4D97-AF65-F5344CB8AC3E}">
        <p14:creationId xmlns:p14="http://schemas.microsoft.com/office/powerpoint/2010/main" val="320474442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컴퓨터에게 일 시키기 </a:t>
            </a:r>
            <a:r>
              <a:rPr lang="en-US" altLang="ko-KR" dirty="0"/>
              <a:t>~ </a:t>
            </a:r>
            <a:r>
              <a:rPr lang="ko-KR" altLang="en-US" dirty="0"/>
              <a:t>작업 지시서를 작성하기</a:t>
            </a:r>
            <a:endParaRPr lang="en-US" altLang="ko-KR" dirty="0"/>
          </a:p>
          <a:p>
            <a:pPr lvl="1"/>
            <a:r>
              <a:rPr lang="ko-KR" altLang="en-US" dirty="0"/>
              <a:t>컴퓨터에게 시킬 일에 대한 </a:t>
            </a:r>
            <a:r>
              <a:rPr lang="en-US" altLang="ko-KR" dirty="0"/>
              <a:t>‘</a:t>
            </a:r>
            <a:r>
              <a:rPr lang="ko-KR" altLang="en-US" dirty="0"/>
              <a:t>작업 지시서</a:t>
            </a:r>
            <a:r>
              <a:rPr lang="en-US" altLang="ko-KR" dirty="0"/>
              <a:t>＇</a:t>
            </a:r>
            <a:r>
              <a:rPr lang="ko-KR" altLang="en-US" dirty="0"/>
              <a:t>작성하기</a:t>
            </a:r>
            <a:endParaRPr lang="en-US" altLang="ko-KR" dirty="0"/>
          </a:p>
          <a:p>
            <a:pPr lvl="1"/>
            <a:r>
              <a:rPr lang="ko-KR" altLang="en-US" dirty="0"/>
              <a:t>결과</a:t>
            </a:r>
            <a:r>
              <a:rPr lang="en-US" altLang="ko-KR" dirty="0"/>
              <a:t> </a:t>
            </a:r>
            <a:r>
              <a:rPr lang="ko-KR" altLang="en-US" dirty="0"/>
              <a:t>확인</a:t>
            </a:r>
            <a:endParaRPr lang="en-US" altLang="ko-KR" dirty="0"/>
          </a:p>
          <a:p>
            <a:pPr lvl="2"/>
            <a:r>
              <a:rPr lang="ko-KR" altLang="en-US" dirty="0"/>
              <a:t>컴퓨터에게 시킨 일을 잘 했는지 확인한다</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1"/>
            <a:endParaRPr lang="en-US" altLang="ko-KR" i="1" dirty="0"/>
          </a:p>
          <a:p>
            <a:pPr lvl="1"/>
            <a:endParaRPr lang="en-US" altLang="ko-KR" i="1" dirty="0"/>
          </a:p>
          <a:p>
            <a:pPr lvl="1"/>
            <a:endParaRPr lang="en-US" altLang="ko-KR" i="1"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253</a:t>
            </a:fld>
            <a:endParaRPr lang="en-US" dirty="0"/>
          </a:p>
        </p:txBody>
      </p:sp>
      <p:sp>
        <p:nvSpPr>
          <p:cNvPr id="2" name="제목 1"/>
          <p:cNvSpPr>
            <a:spLocks noGrp="1"/>
          </p:cNvSpPr>
          <p:nvPr>
            <p:ph type="title"/>
          </p:nvPr>
        </p:nvSpPr>
        <p:spPr>
          <a:xfrm>
            <a:off x="144413" y="179747"/>
            <a:ext cx="10842913" cy="400049"/>
          </a:xfrm>
        </p:spPr>
        <p:txBody>
          <a:bodyPr/>
          <a:lstStyle/>
          <a:p>
            <a:r>
              <a:rPr lang="ko-KR" altLang="en-US" dirty="0" err="1"/>
              <a:t>무따기</a:t>
            </a:r>
            <a:r>
              <a:rPr lang="en-US" altLang="ko-KR" dirty="0"/>
              <a:t>(</a:t>
            </a:r>
            <a:r>
              <a:rPr lang="ko-KR" altLang="en-US" dirty="0"/>
              <a:t>무조건 따라하기</a:t>
            </a:r>
            <a:r>
              <a:rPr lang="en-US" altLang="ko-KR" dirty="0"/>
              <a:t>)</a:t>
            </a:r>
            <a:endParaRPr lang="ko-KR" altLang="en-US" dirty="0"/>
          </a:p>
        </p:txBody>
      </p:sp>
      <p:pic>
        <p:nvPicPr>
          <p:cNvPr id="7" name="그림 6">
            <a:extLst>
              <a:ext uri="{FF2B5EF4-FFF2-40B4-BE49-F238E27FC236}">
                <a16:creationId xmlns:a16="http://schemas.microsoft.com/office/drawing/2014/main" id="{BB639513-24F8-4434-86E6-E28337E18380}"/>
              </a:ext>
            </a:extLst>
          </p:cNvPr>
          <p:cNvPicPr>
            <a:picLocks noChangeAspect="1"/>
          </p:cNvPicPr>
          <p:nvPr/>
        </p:nvPicPr>
        <p:blipFill>
          <a:blip r:embed="rId3"/>
          <a:stretch>
            <a:fillRect/>
          </a:stretch>
        </p:blipFill>
        <p:spPr>
          <a:xfrm>
            <a:off x="1803400" y="2206625"/>
            <a:ext cx="7915275" cy="2066925"/>
          </a:xfrm>
          <a:prstGeom prst="rect">
            <a:avLst/>
          </a:prstGeom>
        </p:spPr>
      </p:pic>
    </p:spTree>
    <p:extLst>
      <p:ext uri="{BB962C8B-B14F-4D97-AF65-F5344CB8AC3E}">
        <p14:creationId xmlns:p14="http://schemas.microsoft.com/office/powerpoint/2010/main" val="321904800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a:t>5</a:t>
            </a:r>
            <a:r>
              <a:rPr lang="ko-KR" altLang="en-US" dirty="0"/>
              <a:t>분 </a:t>
            </a:r>
            <a:r>
              <a:rPr lang="en-US" altLang="ko-KR" dirty="0"/>
              <a:t>Quiz</a:t>
            </a:r>
          </a:p>
          <a:p>
            <a:pPr lvl="1"/>
            <a:r>
              <a:rPr lang="ko-KR" altLang="en-US" dirty="0"/>
              <a:t>코드를 수정하여 </a:t>
            </a:r>
            <a:r>
              <a:rPr lang="en-US" altLang="ko-KR" dirty="0"/>
              <a:t>“</a:t>
            </a:r>
            <a:r>
              <a:rPr lang="en-US" altLang="ko-KR" dirty="0" err="1"/>
              <a:t>HelloPhirippa</a:t>
            </a:r>
            <a:r>
              <a:rPr lang="en-US" altLang="ko-KR" dirty="0"/>
              <a:t>” </a:t>
            </a:r>
            <a:r>
              <a:rPr lang="en-US" altLang="ko-KR" dirty="0">
                <a:sym typeface="Wingdings" panose="05000000000000000000" pitchFamily="2" charset="2"/>
              </a:rPr>
              <a:t> “Hello </a:t>
            </a:r>
            <a:r>
              <a:rPr lang="en-US" altLang="ko-KR" dirty="0" err="1">
                <a:sym typeface="Wingdings" panose="05000000000000000000" pitchFamily="2" charset="2"/>
              </a:rPr>
              <a:t>Phirippa</a:t>
            </a:r>
            <a:r>
              <a:rPr lang="en-US" altLang="ko-KR" dirty="0">
                <a:sym typeface="Wingdings" panose="05000000000000000000" pitchFamily="2" charset="2"/>
              </a:rPr>
              <a:t>” </a:t>
            </a:r>
            <a:r>
              <a:rPr lang="ko-KR" altLang="en-US" dirty="0">
                <a:sym typeface="Wingdings" panose="05000000000000000000" pitchFamily="2" charset="2"/>
              </a:rPr>
              <a:t>출력</a:t>
            </a:r>
            <a:endParaRPr lang="en-US" altLang="ko-KR" dirty="0">
              <a:sym typeface="Wingdings" panose="05000000000000000000" pitchFamily="2" charset="2"/>
            </a:endParaRPr>
          </a:p>
          <a:p>
            <a:pPr lvl="2"/>
            <a:endParaRPr lang="en-US" altLang="ko-KR" dirty="0"/>
          </a:p>
          <a:p>
            <a:pPr lvl="2"/>
            <a:endParaRPr lang="en-US" altLang="ko-KR" dirty="0"/>
          </a:p>
          <a:p>
            <a:pPr lvl="2"/>
            <a:endParaRPr lang="en-US" altLang="ko-KR" dirty="0"/>
          </a:p>
          <a:p>
            <a:pPr lvl="1"/>
            <a:endParaRPr lang="en-US" altLang="ko-KR" i="1" dirty="0"/>
          </a:p>
          <a:p>
            <a:pPr lvl="1"/>
            <a:endParaRPr lang="en-US" altLang="ko-KR" i="1" dirty="0"/>
          </a:p>
          <a:p>
            <a:pPr lvl="1"/>
            <a:endParaRPr lang="en-US" altLang="ko-KR" i="1"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254</a:t>
            </a:fld>
            <a:endParaRPr lang="en-US" dirty="0"/>
          </a:p>
        </p:txBody>
      </p:sp>
      <p:sp>
        <p:nvSpPr>
          <p:cNvPr id="2" name="제목 1"/>
          <p:cNvSpPr>
            <a:spLocks noGrp="1"/>
          </p:cNvSpPr>
          <p:nvPr>
            <p:ph type="title"/>
          </p:nvPr>
        </p:nvSpPr>
        <p:spPr>
          <a:xfrm>
            <a:off x="144413" y="179747"/>
            <a:ext cx="10842913" cy="400049"/>
          </a:xfrm>
        </p:spPr>
        <p:txBody>
          <a:bodyPr/>
          <a:lstStyle/>
          <a:p>
            <a:r>
              <a:rPr lang="ko-KR" altLang="en-US" dirty="0" err="1"/>
              <a:t>무따기</a:t>
            </a:r>
            <a:r>
              <a:rPr lang="en-US" altLang="ko-KR" dirty="0"/>
              <a:t>(</a:t>
            </a:r>
            <a:r>
              <a:rPr lang="ko-KR" altLang="en-US" dirty="0"/>
              <a:t>무조건 따라하기</a:t>
            </a:r>
            <a:r>
              <a:rPr lang="en-US" altLang="ko-KR" dirty="0"/>
              <a:t>)</a:t>
            </a:r>
            <a:endParaRPr lang="ko-KR" altLang="en-US" dirty="0"/>
          </a:p>
        </p:txBody>
      </p:sp>
      <p:pic>
        <p:nvPicPr>
          <p:cNvPr id="7" name="그림 6">
            <a:extLst>
              <a:ext uri="{FF2B5EF4-FFF2-40B4-BE49-F238E27FC236}">
                <a16:creationId xmlns:a16="http://schemas.microsoft.com/office/drawing/2014/main" id="{BB639513-24F8-4434-86E6-E28337E18380}"/>
              </a:ext>
            </a:extLst>
          </p:cNvPr>
          <p:cNvPicPr>
            <a:picLocks noChangeAspect="1"/>
          </p:cNvPicPr>
          <p:nvPr/>
        </p:nvPicPr>
        <p:blipFill>
          <a:blip r:embed="rId3"/>
          <a:stretch>
            <a:fillRect/>
          </a:stretch>
        </p:blipFill>
        <p:spPr>
          <a:xfrm>
            <a:off x="1677385" y="1592672"/>
            <a:ext cx="7915275" cy="2066925"/>
          </a:xfrm>
          <a:prstGeom prst="rect">
            <a:avLst/>
          </a:prstGeom>
        </p:spPr>
      </p:pic>
    </p:spTree>
    <p:extLst>
      <p:ext uri="{BB962C8B-B14F-4D97-AF65-F5344CB8AC3E}">
        <p14:creationId xmlns:p14="http://schemas.microsoft.com/office/powerpoint/2010/main" val="309575326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주피터</a:t>
            </a:r>
            <a:r>
              <a:rPr lang="en-US" altLang="ko-KR" dirty="0"/>
              <a:t>(</a:t>
            </a:r>
            <a:r>
              <a:rPr lang="en-US" altLang="ko-KR" dirty="0" err="1"/>
              <a:t>Jupyter</a:t>
            </a:r>
            <a:r>
              <a:rPr lang="en-US" altLang="ko-KR" dirty="0"/>
              <a:t>)  </a:t>
            </a:r>
            <a:r>
              <a:rPr lang="ko-KR" altLang="en-US" dirty="0"/>
              <a:t>설치</a:t>
            </a:r>
            <a:endParaRPr lang="en-US" altLang="ko-KR" dirty="0"/>
          </a:p>
          <a:p>
            <a:pPr lvl="1"/>
            <a:r>
              <a:rPr lang="ko-KR" altLang="en-US" dirty="0"/>
              <a:t>실행창 실행 </a:t>
            </a:r>
            <a:endParaRPr lang="en-US" altLang="ko-KR" dirty="0"/>
          </a:p>
          <a:p>
            <a:pPr lvl="2"/>
            <a:r>
              <a:rPr lang="ko-KR" altLang="en-US" dirty="0" err="1"/>
              <a:t>키보드에에서</a:t>
            </a:r>
            <a:r>
              <a:rPr lang="ko-KR" altLang="en-US" dirty="0"/>
              <a:t> </a:t>
            </a:r>
            <a:r>
              <a:rPr lang="en-US" altLang="ko-KR" dirty="0"/>
              <a:t>Window </a:t>
            </a:r>
            <a:r>
              <a:rPr lang="ko-KR" altLang="en-US" dirty="0"/>
              <a:t>키와</a:t>
            </a:r>
            <a:r>
              <a:rPr lang="en-US" altLang="ko-KR" dirty="0"/>
              <a:t> r </a:t>
            </a:r>
            <a:r>
              <a:rPr lang="ko-KR" altLang="en-US" dirty="0"/>
              <a:t>키를 동시에 누름</a:t>
            </a:r>
            <a:endParaRPr lang="en-US" altLang="ko-KR" dirty="0"/>
          </a:p>
          <a:p>
            <a:pPr lvl="2"/>
            <a:r>
              <a:rPr lang="en-US" altLang="ko-KR" dirty="0"/>
              <a:t>         + r</a:t>
            </a:r>
          </a:p>
          <a:p>
            <a:pPr lvl="2"/>
            <a:r>
              <a:rPr lang="en-US" altLang="ko-KR" dirty="0"/>
              <a:t>pip install </a:t>
            </a:r>
            <a:r>
              <a:rPr lang="en-US" altLang="ko-KR" dirty="0" err="1"/>
              <a:t>jupyter</a:t>
            </a:r>
            <a:r>
              <a:rPr lang="en-US" altLang="ko-KR" dirty="0"/>
              <a:t> </a:t>
            </a:r>
            <a:r>
              <a:rPr lang="en-US" altLang="ko-KR" i="1" dirty="0">
                <a:solidFill>
                  <a:schemeClr val="bg1">
                    <a:lumMod val="50000"/>
                  </a:schemeClr>
                </a:solidFill>
              </a:rPr>
              <a:t>[Enter]</a:t>
            </a:r>
          </a:p>
          <a:p>
            <a:pPr lvl="2"/>
            <a:endParaRPr lang="en-US" altLang="ko-KR" dirty="0"/>
          </a:p>
          <a:p>
            <a:pPr lvl="1"/>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255</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err="1">
                <a:solidFill>
                  <a:schemeClr val="tx1"/>
                </a:solidFill>
              </a:rPr>
              <a:t>Jupyter</a:t>
            </a:r>
            <a:endParaRPr lang="ko-KR" altLang="en-US" dirty="0">
              <a:solidFill>
                <a:schemeClr val="tx1"/>
              </a:solidFill>
            </a:endParaRPr>
          </a:p>
        </p:txBody>
      </p:sp>
      <p:pic>
        <p:nvPicPr>
          <p:cNvPr id="1026" name="Picture 2" descr="My Coding Projects : New Windows-key shortcut for Folders Popup">
            <a:extLst>
              <a:ext uri="{FF2B5EF4-FFF2-40B4-BE49-F238E27FC236}">
                <a16:creationId xmlns:a16="http://schemas.microsoft.com/office/drawing/2014/main" id="{F03FF393-6F40-4DEA-AC51-4BB8D0F7E3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517" y="1727919"/>
            <a:ext cx="432048" cy="432048"/>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228EBB0B-2E62-47F6-86C3-B6E4D77C118E}"/>
              </a:ext>
            </a:extLst>
          </p:cNvPr>
          <p:cNvPicPr>
            <a:picLocks noChangeAspect="1"/>
          </p:cNvPicPr>
          <p:nvPr/>
        </p:nvPicPr>
        <p:blipFill>
          <a:blip r:embed="rId4"/>
          <a:stretch>
            <a:fillRect/>
          </a:stretch>
        </p:blipFill>
        <p:spPr>
          <a:xfrm>
            <a:off x="3734785" y="2465537"/>
            <a:ext cx="3800475" cy="1962150"/>
          </a:xfrm>
          <a:prstGeom prst="rect">
            <a:avLst/>
          </a:prstGeom>
        </p:spPr>
      </p:pic>
    </p:spTree>
    <p:extLst>
      <p:ext uri="{BB962C8B-B14F-4D97-AF65-F5344CB8AC3E}">
        <p14:creationId xmlns:p14="http://schemas.microsoft.com/office/powerpoint/2010/main" val="421885907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주피터</a:t>
            </a:r>
            <a:r>
              <a:rPr lang="en-US" altLang="ko-KR" dirty="0"/>
              <a:t>(</a:t>
            </a:r>
            <a:r>
              <a:rPr lang="en-US" altLang="ko-KR" dirty="0" err="1"/>
              <a:t>Jupyter</a:t>
            </a:r>
            <a:r>
              <a:rPr lang="en-US" altLang="ko-KR" dirty="0"/>
              <a:t>) </a:t>
            </a:r>
            <a:r>
              <a:rPr lang="ko-KR" altLang="en-US" dirty="0"/>
              <a:t>실행</a:t>
            </a:r>
            <a:endParaRPr lang="en-US" altLang="ko-KR" dirty="0"/>
          </a:p>
          <a:p>
            <a:pPr lvl="1"/>
            <a:r>
              <a:rPr lang="ko-KR" altLang="en-US" dirty="0"/>
              <a:t>실행창 실행</a:t>
            </a:r>
            <a:endParaRPr lang="en-US" altLang="ko-KR" dirty="0"/>
          </a:p>
          <a:p>
            <a:pPr lvl="2"/>
            <a:r>
              <a:rPr lang="en-US" altLang="ko-KR" dirty="0"/>
              <a:t>         + r : (Window </a:t>
            </a:r>
            <a:r>
              <a:rPr lang="ko-KR" altLang="en-US" dirty="0"/>
              <a:t>키와 </a:t>
            </a:r>
            <a:r>
              <a:rPr lang="en-US" altLang="ko-KR" dirty="0"/>
              <a:t>r </a:t>
            </a:r>
            <a:r>
              <a:rPr lang="ko-KR" altLang="en-US" dirty="0"/>
              <a:t>키를 동시에 누름</a:t>
            </a:r>
            <a:r>
              <a:rPr lang="en-US" altLang="ko-KR" dirty="0"/>
              <a:t>)</a:t>
            </a:r>
          </a:p>
          <a:p>
            <a:pPr lvl="1"/>
            <a:r>
              <a:rPr lang="ko-KR" altLang="en-US" dirty="0"/>
              <a:t>명령 입력</a:t>
            </a:r>
            <a:endParaRPr lang="en-US" altLang="ko-KR" dirty="0"/>
          </a:p>
          <a:p>
            <a:pPr lvl="2"/>
            <a:r>
              <a:rPr lang="en-US" altLang="ko-KR" dirty="0" err="1"/>
              <a:t>jupyter</a:t>
            </a:r>
            <a:r>
              <a:rPr lang="en-US" altLang="ko-KR" dirty="0"/>
              <a:t> notebook </a:t>
            </a:r>
            <a:r>
              <a:rPr lang="en-US" altLang="ko-KR" i="1" dirty="0">
                <a:solidFill>
                  <a:schemeClr val="bg1">
                    <a:lumMod val="50000"/>
                  </a:schemeClr>
                </a:solidFill>
              </a:rPr>
              <a:t>[Enter]</a:t>
            </a:r>
          </a:p>
          <a:p>
            <a:pPr lvl="3"/>
            <a:r>
              <a:rPr lang="ko-KR" altLang="en-US" dirty="0"/>
              <a:t>기본</a:t>
            </a:r>
            <a:r>
              <a:rPr lang="en-US" altLang="ko-KR" dirty="0"/>
              <a:t> </a:t>
            </a:r>
            <a:r>
              <a:rPr lang="ko-KR" altLang="en-US" dirty="0"/>
              <a:t>브라우저가 크롬일 경우 아래와 같은 창이 뜸</a:t>
            </a:r>
            <a:r>
              <a:rPr lang="en-US" altLang="ko-KR" dirty="0"/>
              <a:t>.</a:t>
            </a:r>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256</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err="1">
                <a:solidFill>
                  <a:schemeClr val="tx1"/>
                </a:solidFill>
              </a:rPr>
              <a:t>Jupyter</a:t>
            </a:r>
            <a:endParaRPr lang="ko-KR" altLang="en-US" dirty="0">
              <a:solidFill>
                <a:schemeClr val="tx1"/>
              </a:solidFill>
            </a:endParaRPr>
          </a:p>
        </p:txBody>
      </p:sp>
      <p:pic>
        <p:nvPicPr>
          <p:cNvPr id="6" name="그림 5">
            <a:extLst>
              <a:ext uri="{FF2B5EF4-FFF2-40B4-BE49-F238E27FC236}">
                <a16:creationId xmlns:a16="http://schemas.microsoft.com/office/drawing/2014/main" id="{DAA7FBD5-AA7E-460C-B059-E3E4B7F99B33}"/>
              </a:ext>
            </a:extLst>
          </p:cNvPr>
          <p:cNvPicPr>
            <a:picLocks noChangeAspect="1"/>
          </p:cNvPicPr>
          <p:nvPr/>
        </p:nvPicPr>
        <p:blipFill>
          <a:blip r:embed="rId3"/>
          <a:stretch>
            <a:fillRect/>
          </a:stretch>
        </p:blipFill>
        <p:spPr>
          <a:xfrm>
            <a:off x="1584573" y="3012573"/>
            <a:ext cx="7421880" cy="2598420"/>
          </a:xfrm>
          <a:prstGeom prst="rect">
            <a:avLst/>
          </a:prstGeom>
        </p:spPr>
      </p:pic>
      <p:pic>
        <p:nvPicPr>
          <p:cNvPr id="9" name="그림 8">
            <a:extLst>
              <a:ext uri="{FF2B5EF4-FFF2-40B4-BE49-F238E27FC236}">
                <a16:creationId xmlns:a16="http://schemas.microsoft.com/office/drawing/2014/main" id="{C87BE2EC-ED34-4822-A70B-5E1E3E494769}"/>
              </a:ext>
            </a:extLst>
          </p:cNvPr>
          <p:cNvPicPr>
            <a:picLocks noChangeAspect="1"/>
          </p:cNvPicPr>
          <p:nvPr/>
        </p:nvPicPr>
        <p:blipFill>
          <a:blip r:embed="rId4"/>
          <a:stretch>
            <a:fillRect/>
          </a:stretch>
        </p:blipFill>
        <p:spPr>
          <a:xfrm>
            <a:off x="5833045" y="935831"/>
            <a:ext cx="3800475" cy="1962150"/>
          </a:xfrm>
          <a:prstGeom prst="rect">
            <a:avLst/>
          </a:prstGeom>
        </p:spPr>
      </p:pic>
      <p:pic>
        <p:nvPicPr>
          <p:cNvPr id="10" name="Picture 2" descr="My Coding Projects : New Windows-key shortcut for Folders Popup">
            <a:extLst>
              <a:ext uri="{FF2B5EF4-FFF2-40B4-BE49-F238E27FC236}">
                <a16:creationId xmlns:a16="http://schemas.microsoft.com/office/drawing/2014/main" id="{A2D5C3EE-7AC4-43EC-AE44-6BA31B3888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5307" y="1376648"/>
            <a:ext cx="432048" cy="432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10866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주피터</a:t>
            </a:r>
            <a:r>
              <a:rPr lang="en-US" altLang="ko-KR" dirty="0"/>
              <a:t>(</a:t>
            </a:r>
            <a:r>
              <a:rPr lang="en-US" altLang="ko-KR" dirty="0" err="1"/>
              <a:t>Jupyter</a:t>
            </a:r>
            <a:r>
              <a:rPr lang="en-US" altLang="ko-KR" dirty="0"/>
              <a:t>) </a:t>
            </a:r>
            <a:r>
              <a:rPr lang="ko-KR" altLang="en-US" dirty="0"/>
              <a:t>사용</a:t>
            </a:r>
            <a:endParaRPr lang="en-US" altLang="ko-KR" dirty="0"/>
          </a:p>
          <a:p>
            <a:pPr lvl="1"/>
            <a:r>
              <a:rPr lang="ko-KR" altLang="en-US" dirty="0"/>
              <a:t>폴더</a:t>
            </a:r>
            <a:r>
              <a:rPr lang="en-US" altLang="ko-KR" dirty="0"/>
              <a:t>(Folder) </a:t>
            </a:r>
            <a:r>
              <a:rPr lang="ko-KR" altLang="en-US" dirty="0"/>
              <a:t>만들기</a:t>
            </a:r>
            <a:endParaRPr lang="en-US" altLang="ko-KR" dirty="0"/>
          </a:p>
          <a:p>
            <a:pPr lvl="2"/>
            <a:r>
              <a:rPr lang="en-US" altLang="ko-KR" dirty="0"/>
              <a:t>New (</a:t>
            </a:r>
            <a:r>
              <a:rPr lang="ko-KR" altLang="en-US" dirty="0"/>
              <a:t>클릭</a:t>
            </a:r>
            <a:r>
              <a:rPr lang="en-US" altLang="ko-KR" dirty="0"/>
              <a:t>) / Folder (</a:t>
            </a:r>
            <a:r>
              <a:rPr lang="ko-KR" altLang="en-US" dirty="0"/>
              <a:t>클릭</a:t>
            </a:r>
            <a:r>
              <a:rPr lang="en-US" altLang="ko-KR" dirty="0"/>
              <a:t>) </a:t>
            </a:r>
            <a:r>
              <a:rPr lang="en-US" altLang="ko-KR" dirty="0">
                <a:sym typeface="Wingdings" panose="05000000000000000000" pitchFamily="2" charset="2"/>
              </a:rPr>
              <a:t> “Untitled Folder”</a:t>
            </a:r>
            <a:r>
              <a:rPr lang="ko-KR" altLang="en-US" dirty="0">
                <a:sym typeface="Wingdings" panose="05000000000000000000" pitchFamily="2" charset="2"/>
              </a:rPr>
              <a:t>가 만들어짐</a:t>
            </a:r>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257</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err="1"/>
              <a:t>Jupyter</a:t>
            </a:r>
            <a:endParaRPr lang="ko-KR" altLang="en-US" dirty="0"/>
          </a:p>
        </p:txBody>
      </p:sp>
      <p:pic>
        <p:nvPicPr>
          <p:cNvPr id="5" name="그림 4">
            <a:extLst>
              <a:ext uri="{FF2B5EF4-FFF2-40B4-BE49-F238E27FC236}">
                <a16:creationId xmlns:a16="http://schemas.microsoft.com/office/drawing/2014/main" id="{B5C3BDFD-092C-444C-8574-CF5ACF3D02AB}"/>
              </a:ext>
            </a:extLst>
          </p:cNvPr>
          <p:cNvPicPr>
            <a:picLocks noChangeAspect="1"/>
          </p:cNvPicPr>
          <p:nvPr/>
        </p:nvPicPr>
        <p:blipFill>
          <a:blip r:embed="rId3"/>
          <a:stretch>
            <a:fillRect/>
          </a:stretch>
        </p:blipFill>
        <p:spPr>
          <a:xfrm>
            <a:off x="1008509" y="1799927"/>
            <a:ext cx="8382000" cy="3143250"/>
          </a:xfrm>
          <a:prstGeom prst="rect">
            <a:avLst/>
          </a:prstGeom>
        </p:spPr>
      </p:pic>
      <p:sp>
        <p:nvSpPr>
          <p:cNvPr id="6" name="사각형: 둥근 모서리 5">
            <a:extLst>
              <a:ext uri="{FF2B5EF4-FFF2-40B4-BE49-F238E27FC236}">
                <a16:creationId xmlns:a16="http://schemas.microsoft.com/office/drawing/2014/main" id="{015527FA-EBF4-4848-9DAB-2B76B1F59B7D}"/>
              </a:ext>
            </a:extLst>
          </p:cNvPr>
          <p:cNvSpPr/>
          <p:nvPr/>
        </p:nvSpPr>
        <p:spPr>
          <a:xfrm>
            <a:off x="6788046" y="3977704"/>
            <a:ext cx="648072" cy="1984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sp>
        <p:nvSpPr>
          <p:cNvPr id="9" name="번개 8">
            <a:extLst>
              <a:ext uri="{FF2B5EF4-FFF2-40B4-BE49-F238E27FC236}">
                <a16:creationId xmlns:a16="http://schemas.microsoft.com/office/drawing/2014/main" id="{463DDA67-7CD5-480A-9C60-DC233560992D}"/>
              </a:ext>
            </a:extLst>
          </p:cNvPr>
          <p:cNvSpPr/>
          <p:nvPr/>
        </p:nvSpPr>
        <p:spPr>
          <a:xfrm>
            <a:off x="7589496" y="2521193"/>
            <a:ext cx="219631" cy="23532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sp>
        <p:nvSpPr>
          <p:cNvPr id="8" name="번개 7">
            <a:extLst>
              <a:ext uri="{FF2B5EF4-FFF2-40B4-BE49-F238E27FC236}">
                <a16:creationId xmlns:a16="http://schemas.microsoft.com/office/drawing/2014/main" id="{B7FBF254-41C4-4E02-A8E2-1BA05C1B3CE9}"/>
              </a:ext>
            </a:extLst>
          </p:cNvPr>
          <p:cNvSpPr/>
          <p:nvPr/>
        </p:nvSpPr>
        <p:spPr>
          <a:xfrm>
            <a:off x="6568415" y="3814723"/>
            <a:ext cx="219631" cy="23532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pic>
        <p:nvPicPr>
          <p:cNvPr id="7" name="그림 6">
            <a:extLst>
              <a:ext uri="{FF2B5EF4-FFF2-40B4-BE49-F238E27FC236}">
                <a16:creationId xmlns:a16="http://schemas.microsoft.com/office/drawing/2014/main" id="{55DD6BA3-22D4-4E31-A86C-CDFD93783D73}"/>
              </a:ext>
            </a:extLst>
          </p:cNvPr>
          <p:cNvPicPr>
            <a:picLocks noChangeAspect="1"/>
          </p:cNvPicPr>
          <p:nvPr/>
        </p:nvPicPr>
        <p:blipFill>
          <a:blip r:embed="rId4"/>
          <a:stretch>
            <a:fillRect/>
          </a:stretch>
        </p:blipFill>
        <p:spPr>
          <a:xfrm>
            <a:off x="1132334" y="5345459"/>
            <a:ext cx="8134350" cy="342900"/>
          </a:xfrm>
          <a:prstGeom prst="rect">
            <a:avLst/>
          </a:prstGeom>
        </p:spPr>
      </p:pic>
      <p:sp>
        <p:nvSpPr>
          <p:cNvPr id="10" name="화살표: 아래쪽 9">
            <a:extLst>
              <a:ext uri="{FF2B5EF4-FFF2-40B4-BE49-F238E27FC236}">
                <a16:creationId xmlns:a16="http://schemas.microsoft.com/office/drawing/2014/main" id="{ECC6D11F-0288-4DAE-AF53-94CC51CEE34E}"/>
              </a:ext>
            </a:extLst>
          </p:cNvPr>
          <p:cNvSpPr/>
          <p:nvPr/>
        </p:nvSpPr>
        <p:spPr>
          <a:xfrm>
            <a:off x="4923001" y="4943177"/>
            <a:ext cx="360040" cy="400858"/>
          </a:xfrm>
          <a:prstGeom prst="downArrow">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sp>
        <p:nvSpPr>
          <p:cNvPr id="11" name="사각형: 둥근 모서리 10">
            <a:extLst>
              <a:ext uri="{FF2B5EF4-FFF2-40B4-BE49-F238E27FC236}">
                <a16:creationId xmlns:a16="http://schemas.microsoft.com/office/drawing/2014/main" id="{3FDEA18E-D173-4052-B64B-3ECD492A1FC1}"/>
              </a:ext>
            </a:extLst>
          </p:cNvPr>
          <p:cNvSpPr/>
          <p:nvPr/>
        </p:nvSpPr>
        <p:spPr>
          <a:xfrm>
            <a:off x="1296541" y="5344035"/>
            <a:ext cx="1224136" cy="2723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spTree>
    <p:extLst>
      <p:ext uri="{BB962C8B-B14F-4D97-AF65-F5344CB8AC3E}">
        <p14:creationId xmlns:p14="http://schemas.microsoft.com/office/powerpoint/2010/main" val="19616227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주피터</a:t>
            </a:r>
            <a:r>
              <a:rPr lang="en-US" altLang="ko-KR" dirty="0"/>
              <a:t>(</a:t>
            </a:r>
            <a:r>
              <a:rPr lang="en-US" altLang="ko-KR" dirty="0" err="1"/>
              <a:t>Jupyter</a:t>
            </a:r>
            <a:r>
              <a:rPr lang="en-US" altLang="ko-KR" dirty="0"/>
              <a:t>) </a:t>
            </a:r>
            <a:r>
              <a:rPr lang="ko-KR" altLang="en-US" dirty="0"/>
              <a:t>실행</a:t>
            </a:r>
            <a:endParaRPr lang="en-US" altLang="ko-KR" dirty="0"/>
          </a:p>
          <a:p>
            <a:pPr lvl="1"/>
            <a:r>
              <a:rPr lang="ko-KR" altLang="en-US" dirty="0"/>
              <a:t>폴더 이름 변경</a:t>
            </a:r>
            <a:endParaRPr lang="en-US" altLang="ko-KR" dirty="0"/>
          </a:p>
          <a:p>
            <a:pPr lvl="2"/>
            <a:r>
              <a:rPr lang="ko-KR" altLang="en-US" dirty="0"/>
              <a:t>폴더의 체크박스 클릭</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r>
              <a:rPr lang="ko-KR" altLang="en-US" dirty="0"/>
              <a:t>위쪽에 보이는 </a:t>
            </a:r>
            <a:r>
              <a:rPr lang="en-US" altLang="ko-KR" dirty="0">
                <a:sym typeface="Wingdings" panose="05000000000000000000" pitchFamily="2" charset="2"/>
              </a:rPr>
              <a:t>Rename </a:t>
            </a:r>
            <a:r>
              <a:rPr lang="ko-KR" altLang="en-US" dirty="0">
                <a:sym typeface="Wingdings" panose="05000000000000000000" pitchFamily="2" charset="2"/>
              </a:rPr>
              <a:t>메뉴 선택 </a:t>
            </a:r>
            <a:r>
              <a:rPr lang="en-US" altLang="ko-KR" dirty="0">
                <a:sym typeface="Wingdings" panose="05000000000000000000" pitchFamily="2" charset="2"/>
              </a:rPr>
              <a:t> </a:t>
            </a:r>
            <a:r>
              <a:rPr lang="ko-KR" altLang="en-US" dirty="0">
                <a:sym typeface="Wingdings" panose="05000000000000000000" pitchFamily="2" charset="2"/>
              </a:rPr>
              <a:t>새로운 폴더 이름 입력</a:t>
            </a:r>
            <a:r>
              <a:rPr lang="en-US" altLang="ko-KR" dirty="0">
                <a:sym typeface="Wingdings" panose="05000000000000000000" pitchFamily="2" charset="2"/>
              </a:rPr>
              <a:t>(</a:t>
            </a:r>
            <a:r>
              <a:rPr lang="en-US" altLang="ko-KR" dirty="0" err="1">
                <a:sym typeface="Wingdings" panose="05000000000000000000" pitchFamily="2" charset="2"/>
              </a:rPr>
              <a:t>FirstPythonCode</a:t>
            </a:r>
            <a:r>
              <a:rPr lang="en-US" altLang="ko-KR" dirty="0">
                <a:sym typeface="Wingdings" panose="05000000000000000000" pitchFamily="2" charset="2"/>
              </a:rPr>
              <a:t>) </a:t>
            </a:r>
            <a:r>
              <a:rPr lang="en-US" altLang="ko-KR" i="1" dirty="0">
                <a:solidFill>
                  <a:schemeClr val="bg1">
                    <a:lumMod val="50000"/>
                  </a:schemeClr>
                </a:solidFill>
                <a:sym typeface="Wingdings" panose="05000000000000000000" pitchFamily="2" charset="2"/>
              </a:rPr>
              <a:t>[Enter]</a:t>
            </a:r>
            <a:r>
              <a:rPr lang="en-US" altLang="ko-KR" dirty="0">
                <a:sym typeface="Wingdings" panose="05000000000000000000" pitchFamily="2" charset="2"/>
              </a:rPr>
              <a:t> </a:t>
            </a:r>
            <a:r>
              <a:rPr lang="en-US" altLang="ko-KR" dirty="0">
                <a:solidFill>
                  <a:schemeClr val="bg1">
                    <a:lumMod val="50000"/>
                  </a:schemeClr>
                </a:solidFill>
                <a:sym typeface="Wingdings" panose="05000000000000000000" pitchFamily="2" charset="2"/>
              </a:rPr>
              <a:t> Rename </a:t>
            </a:r>
            <a:r>
              <a:rPr lang="ko-KR" altLang="en-US" dirty="0">
                <a:solidFill>
                  <a:schemeClr val="bg1">
                    <a:lumMod val="50000"/>
                  </a:schemeClr>
                </a:solidFill>
                <a:sym typeface="Wingdings" panose="05000000000000000000" pitchFamily="2" charset="2"/>
              </a:rPr>
              <a:t>버튼 클릭</a:t>
            </a:r>
            <a:endParaRPr lang="en-US" altLang="ko-KR" dirty="0">
              <a:solidFill>
                <a:schemeClr val="bg1">
                  <a:lumMod val="50000"/>
                </a:schemeClr>
              </a:solidFill>
            </a:endParaRPr>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258</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err="1"/>
              <a:t>Jupyter</a:t>
            </a:r>
            <a:endParaRPr lang="ko-KR" altLang="en-US" dirty="0"/>
          </a:p>
        </p:txBody>
      </p:sp>
      <p:pic>
        <p:nvPicPr>
          <p:cNvPr id="8" name="그림 7">
            <a:extLst>
              <a:ext uri="{FF2B5EF4-FFF2-40B4-BE49-F238E27FC236}">
                <a16:creationId xmlns:a16="http://schemas.microsoft.com/office/drawing/2014/main" id="{EECC8869-E3AD-416A-A9A7-6163FD194C0B}"/>
              </a:ext>
            </a:extLst>
          </p:cNvPr>
          <p:cNvPicPr>
            <a:picLocks noChangeAspect="1"/>
          </p:cNvPicPr>
          <p:nvPr/>
        </p:nvPicPr>
        <p:blipFill>
          <a:blip r:embed="rId3"/>
          <a:stretch>
            <a:fillRect/>
          </a:stretch>
        </p:blipFill>
        <p:spPr>
          <a:xfrm>
            <a:off x="956799" y="1848589"/>
            <a:ext cx="7477125" cy="1009650"/>
          </a:xfrm>
          <a:prstGeom prst="rect">
            <a:avLst/>
          </a:prstGeom>
        </p:spPr>
      </p:pic>
      <p:pic>
        <p:nvPicPr>
          <p:cNvPr id="10" name="그림 9">
            <a:extLst>
              <a:ext uri="{FF2B5EF4-FFF2-40B4-BE49-F238E27FC236}">
                <a16:creationId xmlns:a16="http://schemas.microsoft.com/office/drawing/2014/main" id="{4AC05219-6926-4725-8379-95EA3AF0A2C6}"/>
              </a:ext>
            </a:extLst>
          </p:cNvPr>
          <p:cNvPicPr>
            <a:picLocks noChangeAspect="1"/>
          </p:cNvPicPr>
          <p:nvPr/>
        </p:nvPicPr>
        <p:blipFill>
          <a:blip r:embed="rId4"/>
          <a:stretch>
            <a:fillRect/>
          </a:stretch>
        </p:blipFill>
        <p:spPr>
          <a:xfrm>
            <a:off x="1019420" y="3428041"/>
            <a:ext cx="7494406" cy="1252206"/>
          </a:xfrm>
          <a:prstGeom prst="rect">
            <a:avLst/>
          </a:prstGeom>
        </p:spPr>
      </p:pic>
      <p:sp>
        <p:nvSpPr>
          <p:cNvPr id="6" name="사각형: 둥근 모서리 5">
            <a:extLst>
              <a:ext uri="{FF2B5EF4-FFF2-40B4-BE49-F238E27FC236}">
                <a16:creationId xmlns:a16="http://schemas.microsoft.com/office/drawing/2014/main" id="{015527FA-EBF4-4848-9DAB-2B76B1F59B7D}"/>
              </a:ext>
            </a:extLst>
          </p:cNvPr>
          <p:cNvSpPr/>
          <p:nvPr/>
        </p:nvSpPr>
        <p:spPr>
          <a:xfrm>
            <a:off x="1219637" y="2501273"/>
            <a:ext cx="215878" cy="2353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sp>
        <p:nvSpPr>
          <p:cNvPr id="9" name="번개 8">
            <a:extLst>
              <a:ext uri="{FF2B5EF4-FFF2-40B4-BE49-F238E27FC236}">
                <a16:creationId xmlns:a16="http://schemas.microsoft.com/office/drawing/2014/main" id="{463DDA67-7CD5-480A-9C60-DC233560992D}"/>
              </a:ext>
            </a:extLst>
          </p:cNvPr>
          <p:cNvSpPr/>
          <p:nvPr/>
        </p:nvSpPr>
        <p:spPr>
          <a:xfrm>
            <a:off x="1000006" y="2308899"/>
            <a:ext cx="219631" cy="23532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sp>
        <p:nvSpPr>
          <p:cNvPr id="12" name="사각형: 둥근 모서리 11">
            <a:extLst>
              <a:ext uri="{FF2B5EF4-FFF2-40B4-BE49-F238E27FC236}">
                <a16:creationId xmlns:a16="http://schemas.microsoft.com/office/drawing/2014/main" id="{E0EC2834-1FE1-4F41-86E3-094447ABF8CA}"/>
              </a:ext>
            </a:extLst>
          </p:cNvPr>
          <p:cNvSpPr/>
          <p:nvPr/>
        </p:nvSpPr>
        <p:spPr>
          <a:xfrm>
            <a:off x="1080517" y="4416661"/>
            <a:ext cx="637161" cy="1915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sp>
        <p:nvSpPr>
          <p:cNvPr id="13" name="번개 12">
            <a:extLst>
              <a:ext uri="{FF2B5EF4-FFF2-40B4-BE49-F238E27FC236}">
                <a16:creationId xmlns:a16="http://schemas.microsoft.com/office/drawing/2014/main" id="{467A1AC0-274F-46AB-91DC-EDE88E087717}"/>
              </a:ext>
            </a:extLst>
          </p:cNvPr>
          <p:cNvSpPr/>
          <p:nvPr/>
        </p:nvSpPr>
        <p:spPr>
          <a:xfrm>
            <a:off x="989954" y="4161243"/>
            <a:ext cx="219631" cy="23532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pic>
        <p:nvPicPr>
          <p:cNvPr id="11" name="그림 10">
            <a:extLst>
              <a:ext uri="{FF2B5EF4-FFF2-40B4-BE49-F238E27FC236}">
                <a16:creationId xmlns:a16="http://schemas.microsoft.com/office/drawing/2014/main" id="{0DD0E94E-7670-4FDC-A4FF-6DC5E1A91032}"/>
              </a:ext>
            </a:extLst>
          </p:cNvPr>
          <p:cNvPicPr>
            <a:picLocks noChangeAspect="1"/>
          </p:cNvPicPr>
          <p:nvPr/>
        </p:nvPicPr>
        <p:blipFill>
          <a:blip r:embed="rId5"/>
          <a:stretch>
            <a:fillRect/>
          </a:stretch>
        </p:blipFill>
        <p:spPr>
          <a:xfrm>
            <a:off x="4464893" y="3612635"/>
            <a:ext cx="6445210" cy="2370652"/>
          </a:xfrm>
          <a:prstGeom prst="rect">
            <a:avLst/>
          </a:prstGeom>
        </p:spPr>
      </p:pic>
      <p:sp>
        <p:nvSpPr>
          <p:cNvPr id="15" name="타원 14">
            <a:extLst>
              <a:ext uri="{FF2B5EF4-FFF2-40B4-BE49-F238E27FC236}">
                <a16:creationId xmlns:a16="http://schemas.microsoft.com/office/drawing/2014/main" id="{9DD2A317-8FD5-4AA8-9088-0B334E52336C}"/>
              </a:ext>
            </a:extLst>
          </p:cNvPr>
          <p:cNvSpPr/>
          <p:nvPr/>
        </p:nvSpPr>
        <p:spPr>
          <a:xfrm>
            <a:off x="740921" y="2285137"/>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r>
              <a:rPr lang="en-US" altLang="ko-KR" sz="1100" dirty="0">
                <a:solidFill>
                  <a:schemeClr val="tx1"/>
                </a:solidFill>
              </a:rPr>
              <a:t>1</a:t>
            </a:r>
            <a:endParaRPr lang="ko-KR" altLang="en-US" sz="1100" dirty="0">
              <a:solidFill>
                <a:schemeClr val="tx1"/>
              </a:solidFill>
            </a:endParaRPr>
          </a:p>
        </p:txBody>
      </p:sp>
      <p:sp>
        <p:nvSpPr>
          <p:cNvPr id="17" name="타원 16">
            <a:extLst>
              <a:ext uri="{FF2B5EF4-FFF2-40B4-BE49-F238E27FC236}">
                <a16:creationId xmlns:a16="http://schemas.microsoft.com/office/drawing/2014/main" id="{2CA6D0E7-A73A-40CF-9A54-B4CBD89158AD}"/>
              </a:ext>
            </a:extLst>
          </p:cNvPr>
          <p:cNvSpPr/>
          <p:nvPr/>
        </p:nvSpPr>
        <p:spPr>
          <a:xfrm>
            <a:off x="759197" y="4065587"/>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r>
              <a:rPr lang="en-US" altLang="ko-KR" sz="1100" dirty="0">
                <a:solidFill>
                  <a:schemeClr val="tx1"/>
                </a:solidFill>
              </a:rPr>
              <a:t>2</a:t>
            </a:r>
            <a:endParaRPr lang="ko-KR" altLang="en-US" sz="1100" dirty="0">
              <a:solidFill>
                <a:schemeClr val="tx1"/>
              </a:solidFill>
            </a:endParaRPr>
          </a:p>
        </p:txBody>
      </p:sp>
      <p:sp>
        <p:nvSpPr>
          <p:cNvPr id="18" name="타원 17">
            <a:extLst>
              <a:ext uri="{FF2B5EF4-FFF2-40B4-BE49-F238E27FC236}">
                <a16:creationId xmlns:a16="http://schemas.microsoft.com/office/drawing/2014/main" id="{CDF74C3C-C170-410C-AA16-FF236EAE69FF}"/>
              </a:ext>
            </a:extLst>
          </p:cNvPr>
          <p:cNvSpPr/>
          <p:nvPr/>
        </p:nvSpPr>
        <p:spPr>
          <a:xfrm>
            <a:off x="4766623" y="4581937"/>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r>
              <a:rPr lang="en-US" altLang="ko-KR" sz="1100" dirty="0">
                <a:solidFill>
                  <a:schemeClr val="tx1"/>
                </a:solidFill>
              </a:rPr>
              <a:t>3</a:t>
            </a:r>
            <a:endParaRPr lang="ko-KR" altLang="en-US" sz="1100" dirty="0">
              <a:solidFill>
                <a:schemeClr val="tx1"/>
              </a:solidFill>
            </a:endParaRPr>
          </a:p>
        </p:txBody>
      </p:sp>
      <p:sp>
        <p:nvSpPr>
          <p:cNvPr id="19" name="타원 18">
            <a:extLst>
              <a:ext uri="{FF2B5EF4-FFF2-40B4-BE49-F238E27FC236}">
                <a16:creationId xmlns:a16="http://schemas.microsoft.com/office/drawing/2014/main" id="{4768AD27-1405-4F62-B77B-7C31D2F35D4E}"/>
              </a:ext>
            </a:extLst>
          </p:cNvPr>
          <p:cNvSpPr/>
          <p:nvPr/>
        </p:nvSpPr>
        <p:spPr>
          <a:xfrm>
            <a:off x="9793485" y="5112295"/>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r>
              <a:rPr lang="en-US" altLang="ko-KR" sz="1100" dirty="0">
                <a:solidFill>
                  <a:schemeClr val="tx1"/>
                </a:solidFill>
              </a:rPr>
              <a:t>4</a:t>
            </a:r>
            <a:endParaRPr lang="ko-KR" altLang="en-US" sz="1100" dirty="0">
              <a:solidFill>
                <a:schemeClr val="tx1"/>
              </a:solidFill>
            </a:endParaRPr>
          </a:p>
        </p:txBody>
      </p:sp>
    </p:spTree>
    <p:extLst>
      <p:ext uri="{BB962C8B-B14F-4D97-AF65-F5344CB8AC3E}">
        <p14:creationId xmlns:p14="http://schemas.microsoft.com/office/powerpoint/2010/main" val="207086499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주피터</a:t>
            </a:r>
            <a:r>
              <a:rPr lang="en-US" altLang="ko-KR" dirty="0"/>
              <a:t>(</a:t>
            </a:r>
            <a:r>
              <a:rPr lang="en-US" altLang="ko-KR" dirty="0" err="1"/>
              <a:t>Jupyter</a:t>
            </a:r>
            <a:r>
              <a:rPr lang="en-US" altLang="ko-KR" dirty="0"/>
              <a:t>) </a:t>
            </a:r>
            <a:r>
              <a:rPr lang="ko-KR" altLang="en-US" dirty="0"/>
              <a:t>실행</a:t>
            </a:r>
            <a:endParaRPr lang="en-US" altLang="ko-KR" dirty="0"/>
          </a:p>
          <a:p>
            <a:pPr lvl="1"/>
            <a:r>
              <a:rPr lang="en-US" altLang="ko-KR" dirty="0"/>
              <a:t>Python </a:t>
            </a:r>
            <a:r>
              <a:rPr lang="ko-KR" altLang="en-US" dirty="0"/>
              <a:t>코드 작성</a:t>
            </a:r>
            <a:endParaRPr lang="en-US" altLang="ko-KR" dirty="0"/>
          </a:p>
          <a:p>
            <a:pPr lvl="2"/>
            <a:r>
              <a:rPr lang="en-US" altLang="ko-KR" dirty="0" err="1"/>
              <a:t>FirstPythonCode</a:t>
            </a:r>
            <a:r>
              <a:rPr lang="en-US" altLang="ko-KR" dirty="0"/>
              <a:t> </a:t>
            </a:r>
            <a:r>
              <a:rPr lang="ko-KR" altLang="en-US" dirty="0"/>
              <a:t>폴더로 이동 </a:t>
            </a:r>
            <a:r>
              <a:rPr lang="en-US" altLang="ko-KR" dirty="0"/>
              <a:t>: </a:t>
            </a:r>
            <a:r>
              <a:rPr lang="en-US" altLang="ko-KR" dirty="0" err="1"/>
              <a:t>FirstPythonCode</a:t>
            </a:r>
            <a:r>
              <a:rPr lang="en-US" altLang="ko-KR" dirty="0"/>
              <a:t> </a:t>
            </a:r>
            <a:r>
              <a:rPr lang="ko-KR" altLang="en-US" dirty="0"/>
              <a:t>폴더 </a:t>
            </a:r>
            <a:r>
              <a:rPr lang="ko-KR" altLang="en-US" dirty="0">
                <a:solidFill>
                  <a:srgbClr val="FF0000"/>
                </a:solidFill>
              </a:rPr>
              <a:t>이름</a:t>
            </a:r>
            <a:r>
              <a:rPr lang="ko-KR" altLang="en-US" dirty="0"/>
              <a:t> 클릭</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r>
              <a:rPr lang="en-US" altLang="ko-KR" dirty="0"/>
              <a:t>New / Python 3 </a:t>
            </a:r>
            <a:r>
              <a:rPr lang="ko-KR" altLang="en-US" dirty="0"/>
              <a:t>선택</a:t>
            </a:r>
            <a:endParaRPr lang="en-US" altLang="ko-KR" dirty="0"/>
          </a:p>
          <a:p>
            <a:pPr lvl="2"/>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259</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err="1"/>
              <a:t>Jupyter</a:t>
            </a:r>
            <a:endParaRPr lang="ko-KR" altLang="en-US" dirty="0"/>
          </a:p>
        </p:txBody>
      </p:sp>
      <p:pic>
        <p:nvPicPr>
          <p:cNvPr id="5" name="그림 4">
            <a:extLst>
              <a:ext uri="{FF2B5EF4-FFF2-40B4-BE49-F238E27FC236}">
                <a16:creationId xmlns:a16="http://schemas.microsoft.com/office/drawing/2014/main" id="{605524FC-383A-4AEA-BE00-5CF9F71B4CBC}"/>
              </a:ext>
            </a:extLst>
          </p:cNvPr>
          <p:cNvPicPr>
            <a:picLocks noChangeAspect="1"/>
          </p:cNvPicPr>
          <p:nvPr/>
        </p:nvPicPr>
        <p:blipFill>
          <a:blip r:embed="rId3"/>
          <a:stretch>
            <a:fillRect/>
          </a:stretch>
        </p:blipFill>
        <p:spPr>
          <a:xfrm>
            <a:off x="1296541" y="3919148"/>
            <a:ext cx="5690642" cy="2037479"/>
          </a:xfrm>
          <a:prstGeom prst="rect">
            <a:avLst/>
          </a:prstGeom>
        </p:spPr>
      </p:pic>
      <p:pic>
        <p:nvPicPr>
          <p:cNvPr id="7" name="그림 6">
            <a:extLst>
              <a:ext uri="{FF2B5EF4-FFF2-40B4-BE49-F238E27FC236}">
                <a16:creationId xmlns:a16="http://schemas.microsoft.com/office/drawing/2014/main" id="{C178D099-17DB-4CD4-8C12-22FA46909F98}"/>
              </a:ext>
            </a:extLst>
          </p:cNvPr>
          <p:cNvPicPr>
            <a:picLocks noChangeAspect="1"/>
          </p:cNvPicPr>
          <p:nvPr/>
        </p:nvPicPr>
        <p:blipFill>
          <a:blip r:embed="rId4"/>
          <a:stretch>
            <a:fillRect/>
          </a:stretch>
        </p:blipFill>
        <p:spPr>
          <a:xfrm>
            <a:off x="1296541" y="1832406"/>
            <a:ext cx="8153400" cy="323850"/>
          </a:xfrm>
          <a:prstGeom prst="rect">
            <a:avLst/>
          </a:prstGeom>
        </p:spPr>
      </p:pic>
      <p:pic>
        <p:nvPicPr>
          <p:cNvPr id="3" name="그림 2">
            <a:extLst>
              <a:ext uri="{FF2B5EF4-FFF2-40B4-BE49-F238E27FC236}">
                <a16:creationId xmlns:a16="http://schemas.microsoft.com/office/drawing/2014/main" id="{A64DD5DA-588C-4DBE-93EA-E41600EA77FF}"/>
              </a:ext>
            </a:extLst>
          </p:cNvPr>
          <p:cNvPicPr>
            <a:picLocks noChangeAspect="1"/>
          </p:cNvPicPr>
          <p:nvPr/>
        </p:nvPicPr>
        <p:blipFill>
          <a:blip r:embed="rId5"/>
          <a:stretch>
            <a:fillRect/>
          </a:stretch>
        </p:blipFill>
        <p:spPr>
          <a:xfrm>
            <a:off x="4620803" y="2019764"/>
            <a:ext cx="5834658" cy="1697489"/>
          </a:xfrm>
          <a:prstGeom prst="rect">
            <a:avLst/>
          </a:prstGeom>
        </p:spPr>
      </p:pic>
      <p:sp>
        <p:nvSpPr>
          <p:cNvPr id="8" name="번개 7">
            <a:extLst>
              <a:ext uri="{FF2B5EF4-FFF2-40B4-BE49-F238E27FC236}">
                <a16:creationId xmlns:a16="http://schemas.microsoft.com/office/drawing/2014/main" id="{B7B4A903-41C4-4AEF-B2A4-2EB2F2A72C51}"/>
              </a:ext>
            </a:extLst>
          </p:cNvPr>
          <p:cNvSpPr/>
          <p:nvPr/>
        </p:nvSpPr>
        <p:spPr>
          <a:xfrm>
            <a:off x="1877564" y="1659275"/>
            <a:ext cx="219631" cy="23532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sp>
        <p:nvSpPr>
          <p:cNvPr id="11" name="번개 10">
            <a:extLst>
              <a:ext uri="{FF2B5EF4-FFF2-40B4-BE49-F238E27FC236}">
                <a16:creationId xmlns:a16="http://schemas.microsoft.com/office/drawing/2014/main" id="{C1B6826E-B7EB-4D5E-9188-25FE2CBD698B}"/>
              </a:ext>
            </a:extLst>
          </p:cNvPr>
          <p:cNvSpPr/>
          <p:nvPr/>
        </p:nvSpPr>
        <p:spPr>
          <a:xfrm>
            <a:off x="6211138" y="4359283"/>
            <a:ext cx="219631" cy="23532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sp>
        <p:nvSpPr>
          <p:cNvPr id="12" name="번개 11">
            <a:extLst>
              <a:ext uri="{FF2B5EF4-FFF2-40B4-BE49-F238E27FC236}">
                <a16:creationId xmlns:a16="http://schemas.microsoft.com/office/drawing/2014/main" id="{256BA993-E3A6-4C7E-958F-26A0B62EC70F}"/>
              </a:ext>
            </a:extLst>
          </p:cNvPr>
          <p:cNvSpPr/>
          <p:nvPr/>
        </p:nvSpPr>
        <p:spPr>
          <a:xfrm>
            <a:off x="5330999" y="4793362"/>
            <a:ext cx="219631" cy="23532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spTree>
    <p:extLst>
      <p:ext uri="{BB962C8B-B14F-4D97-AF65-F5344CB8AC3E}">
        <p14:creationId xmlns:p14="http://schemas.microsoft.com/office/powerpoint/2010/main" val="289548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UART(Universal Asynchronous </a:t>
            </a:r>
            <a:r>
              <a:rPr lang="en-US" altLang="ko-KR" dirty="0">
                <a:solidFill>
                  <a:srgbClr val="00B050"/>
                </a:solidFill>
              </a:rPr>
              <a:t>Receiver/Transmitter</a:t>
            </a:r>
            <a:r>
              <a:rPr lang="en-US" altLang="ko-KR" dirty="0"/>
              <a:t>)</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UART</a:t>
            </a:r>
          </a:p>
          <a:p>
            <a:pPr lvl="1"/>
            <a:r>
              <a:rPr lang="en-US" altLang="ko-KR" dirty="0"/>
              <a:t>UART : Serial </a:t>
            </a:r>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r>
              <a:rPr lang="en-US" altLang="ko-KR" dirty="0" err="1"/>
              <a:t>Serial.begin</a:t>
            </a:r>
            <a:r>
              <a:rPr lang="en-US" altLang="ko-KR" dirty="0"/>
              <a:t>(</a:t>
            </a:r>
            <a:r>
              <a:rPr lang="en-US" altLang="ko-KR" dirty="0" err="1"/>
              <a:t>BitRate</a:t>
            </a:r>
            <a:r>
              <a:rPr lang="en-US" altLang="ko-KR" dirty="0"/>
              <a:t>)</a:t>
            </a:r>
          </a:p>
          <a:p>
            <a:pPr lvl="3"/>
            <a:r>
              <a:rPr lang="en-US" altLang="ko-KR" dirty="0" err="1"/>
              <a:t>Serial.begin</a:t>
            </a:r>
            <a:r>
              <a:rPr lang="en-US" altLang="ko-KR" dirty="0"/>
              <a:t>() : UART </a:t>
            </a:r>
            <a:r>
              <a:rPr lang="ko-KR" altLang="en-US" dirty="0"/>
              <a:t>통신 준비</a:t>
            </a:r>
            <a:endParaRPr lang="en-US" altLang="ko-KR" dirty="0"/>
          </a:p>
          <a:p>
            <a:pPr lvl="3"/>
            <a:r>
              <a:rPr lang="en-US" altLang="ko-KR" dirty="0" err="1"/>
              <a:t>BitRate</a:t>
            </a:r>
            <a:r>
              <a:rPr lang="en-US" altLang="ko-KR" dirty="0"/>
              <a:t> : 9600[bit per seconds] = 9600[bps]</a:t>
            </a:r>
          </a:p>
          <a:p>
            <a:pPr lvl="3"/>
            <a:endParaRPr lang="en-US" altLang="ko-KR" dirty="0"/>
          </a:p>
          <a:p>
            <a:pPr lvl="4"/>
            <a:endParaRPr lang="en-US" altLang="ko-KR" dirty="0"/>
          </a:p>
          <a:p>
            <a:pPr lvl="3"/>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26</a:t>
            </a:fld>
            <a:endParaRPr lang="en-US" dirty="0"/>
          </a:p>
        </p:txBody>
      </p:sp>
      <p:sp>
        <p:nvSpPr>
          <p:cNvPr id="7" name="직사각형 6">
            <a:extLst>
              <a:ext uri="{FF2B5EF4-FFF2-40B4-BE49-F238E27FC236}">
                <a16:creationId xmlns:a16="http://schemas.microsoft.com/office/drawing/2014/main" id="{50D9563C-6B2C-4E67-9612-94F261C0644A}"/>
              </a:ext>
            </a:extLst>
          </p:cNvPr>
          <p:cNvSpPr/>
          <p:nvPr/>
        </p:nvSpPr>
        <p:spPr>
          <a:xfrm>
            <a:off x="1440557" y="1334045"/>
            <a:ext cx="3384376" cy="1906042"/>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solidFill>
                <a:latin typeface="맑은 고딕" pitchFamily="50" charset="-127"/>
              </a:rPr>
              <a:t>void setup()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Serial.begin</a:t>
            </a:r>
            <a:r>
              <a:rPr lang="en-US" altLang="ko-KR" sz="1200" b="1" dirty="0">
                <a:solidFill>
                  <a:schemeClr val="tx1"/>
                </a:solidFill>
                <a:latin typeface="맑은 고딕" pitchFamily="50" charset="-127"/>
              </a:rPr>
              <a:t>(9600);</a:t>
            </a:r>
          </a:p>
          <a:p>
            <a:pPr defTabSz="913755">
              <a:spcBef>
                <a:spcPts val="0"/>
              </a:spcBef>
              <a:buClr>
                <a:srgbClr val="506EA5"/>
              </a:buClr>
            </a:pPr>
            <a:r>
              <a:rPr lang="en-US" altLang="ko-KR" sz="1200" b="1" dirty="0">
                <a:solidFill>
                  <a:schemeClr val="tx1"/>
                </a:solidFill>
                <a:latin typeface="맑은 고딕" pitchFamily="50" charset="-127"/>
              </a:rPr>
              <a:t>}</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void loop()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Serial.println</a:t>
            </a:r>
            <a:r>
              <a:rPr lang="en-US" altLang="ko-KR" sz="1200" b="1" dirty="0">
                <a:solidFill>
                  <a:schemeClr val="tx1"/>
                </a:solidFill>
                <a:latin typeface="맑은 고딕" pitchFamily="50" charset="-127"/>
              </a:rPr>
              <a:t>(“This is a Phi board v1.0”);</a:t>
            </a:r>
          </a:p>
          <a:p>
            <a:pPr defTabSz="913755">
              <a:spcBef>
                <a:spcPts val="0"/>
              </a:spcBef>
              <a:buClr>
                <a:srgbClr val="506EA5"/>
              </a:buClr>
            </a:pPr>
            <a:r>
              <a:rPr lang="en-US" altLang="ko-KR" sz="1200" b="1" dirty="0">
                <a:solidFill>
                  <a:schemeClr val="tx1"/>
                </a:solidFill>
                <a:latin typeface="맑은 고딕" pitchFamily="50" charset="-127"/>
              </a:rPr>
              <a:t>   delay(1000);</a:t>
            </a:r>
          </a:p>
          <a:p>
            <a:pPr defTabSz="913755">
              <a:spcBef>
                <a:spcPts val="0"/>
              </a:spcBef>
              <a:buClr>
                <a:srgbClr val="506EA5"/>
              </a:buClr>
            </a:pPr>
            <a:r>
              <a:rPr lang="en-US" altLang="ko-KR" sz="1200" b="1" dirty="0">
                <a:solidFill>
                  <a:schemeClr val="tx1"/>
                </a:solidFill>
                <a:latin typeface="맑은 고딕" pitchFamily="50" charset="-127"/>
              </a:rPr>
              <a:t>}</a:t>
            </a:r>
          </a:p>
        </p:txBody>
      </p:sp>
      <p:sp>
        <p:nvSpPr>
          <p:cNvPr id="9" name="직사각형 8">
            <a:extLst>
              <a:ext uri="{FF2B5EF4-FFF2-40B4-BE49-F238E27FC236}">
                <a16:creationId xmlns:a16="http://schemas.microsoft.com/office/drawing/2014/main" id="{662EB30D-854A-44DB-B087-79A37A3C88D4}"/>
              </a:ext>
            </a:extLst>
          </p:cNvPr>
          <p:cNvSpPr/>
          <p:nvPr/>
        </p:nvSpPr>
        <p:spPr>
          <a:xfrm>
            <a:off x="1440557" y="1295865"/>
            <a:ext cx="3384376" cy="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D9D4AC5A-4511-4747-94F3-B3C5980952C8}"/>
              </a:ext>
            </a:extLst>
          </p:cNvPr>
          <p:cNvSpPr/>
          <p:nvPr/>
        </p:nvSpPr>
        <p:spPr>
          <a:xfrm>
            <a:off x="5328989" y="1328429"/>
            <a:ext cx="3384376" cy="1906041"/>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solidFill>
                <a:latin typeface="맑은 고딕" pitchFamily="50" charset="-127"/>
              </a:rPr>
              <a:t>void setup()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Serial.begin</a:t>
            </a:r>
            <a:r>
              <a:rPr lang="en-US" altLang="ko-KR" sz="1200" b="1" dirty="0">
                <a:solidFill>
                  <a:schemeClr val="tx1"/>
                </a:solidFill>
                <a:latin typeface="맑은 고딕" pitchFamily="50" charset="-127"/>
              </a:rPr>
              <a:t>(9600);</a:t>
            </a:r>
          </a:p>
          <a:p>
            <a:pPr defTabSz="913755">
              <a:spcBef>
                <a:spcPts val="0"/>
              </a:spcBef>
              <a:buClr>
                <a:srgbClr val="506EA5"/>
              </a:buClr>
            </a:pPr>
            <a:r>
              <a:rPr lang="en-US" altLang="ko-KR" sz="1200" b="1" dirty="0">
                <a:solidFill>
                  <a:schemeClr val="tx1"/>
                </a:solidFill>
                <a:latin typeface="맑은 고딕" pitchFamily="50" charset="-127"/>
              </a:rPr>
              <a:t>}</a:t>
            </a:r>
          </a:p>
          <a:p>
            <a:pPr defTabSz="913755">
              <a:spcBef>
                <a:spcPts val="0"/>
              </a:spcBef>
              <a:buClr>
                <a:srgbClr val="506EA5"/>
              </a:buClr>
            </a:pPr>
            <a:r>
              <a:rPr lang="en-US" altLang="ko-KR" sz="1200" b="1" dirty="0">
                <a:solidFill>
                  <a:schemeClr val="tx1"/>
                </a:solidFill>
                <a:latin typeface="맑은 고딕" pitchFamily="50" charset="-127"/>
              </a:rPr>
              <a:t>byte</a:t>
            </a:r>
            <a:r>
              <a:rPr lang="ko-KR" altLang="en-US" sz="1200" b="1" dirty="0">
                <a:solidFill>
                  <a:schemeClr val="tx1"/>
                </a:solidFill>
                <a:latin typeface="맑은 고딕" pitchFamily="50" charset="-127"/>
              </a:rPr>
              <a:t> </a:t>
            </a:r>
            <a:r>
              <a:rPr lang="en-US" altLang="ko-KR" sz="1200" b="1" dirty="0">
                <a:solidFill>
                  <a:schemeClr val="tx1"/>
                </a:solidFill>
                <a:latin typeface="맑은 고딕" pitchFamily="50" charset="-127"/>
              </a:rPr>
              <a:t>count</a:t>
            </a:r>
            <a:r>
              <a:rPr lang="ko-KR" altLang="en-US" sz="1200" b="1" dirty="0">
                <a:solidFill>
                  <a:schemeClr val="tx1"/>
                </a:solidFill>
                <a:latin typeface="맑은 고딕" pitchFamily="50" charset="-127"/>
              </a:rPr>
              <a:t> </a:t>
            </a:r>
            <a:r>
              <a:rPr lang="en-US" altLang="ko-KR" sz="1200" b="1" dirty="0">
                <a:solidFill>
                  <a:schemeClr val="tx1"/>
                </a:solidFill>
                <a:latin typeface="맑은 고딕" pitchFamily="50" charset="-127"/>
              </a:rPr>
              <a:t>=</a:t>
            </a:r>
            <a:r>
              <a:rPr lang="ko-KR" altLang="en-US" sz="1200" b="1" dirty="0">
                <a:solidFill>
                  <a:schemeClr val="tx1"/>
                </a:solidFill>
                <a:latin typeface="맑은 고딕" pitchFamily="50" charset="-127"/>
              </a:rPr>
              <a:t> </a:t>
            </a:r>
            <a:r>
              <a:rPr lang="en-US" altLang="ko-KR" sz="1200" b="1" dirty="0">
                <a:solidFill>
                  <a:schemeClr val="tx1"/>
                </a:solidFill>
                <a:latin typeface="맑은 고딕" pitchFamily="50" charset="-127"/>
              </a:rPr>
              <a:t>0;</a:t>
            </a:r>
          </a:p>
          <a:p>
            <a:pPr defTabSz="913755">
              <a:spcBef>
                <a:spcPts val="0"/>
              </a:spcBef>
              <a:buClr>
                <a:srgbClr val="506EA5"/>
              </a:buClr>
            </a:pPr>
            <a:r>
              <a:rPr lang="en-US" altLang="ko-KR" sz="1200" b="1" dirty="0">
                <a:solidFill>
                  <a:schemeClr val="tx1"/>
                </a:solidFill>
                <a:latin typeface="맑은 고딕" pitchFamily="50" charset="-127"/>
              </a:rPr>
              <a:t>void loop()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a:t>
            </a:r>
            <a:r>
              <a:rPr lang="en-US" altLang="ko-KR" sz="1200" b="1" dirty="0">
                <a:solidFill>
                  <a:schemeClr val="tx1"/>
                </a:solidFill>
                <a:latin typeface="맑은 고딕" pitchFamily="50" charset="-127"/>
              </a:rPr>
              <a:t>(“This is a Phi board v1.0 :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Serial.println</a:t>
            </a:r>
            <a:r>
              <a:rPr lang="en-US" altLang="ko-KR" sz="1200" b="1" dirty="0">
                <a:solidFill>
                  <a:schemeClr val="tx1"/>
                </a:solidFill>
                <a:latin typeface="맑은 고딕" pitchFamily="50" charset="-127"/>
              </a:rPr>
              <a:t>(count++);</a:t>
            </a:r>
          </a:p>
          <a:p>
            <a:pPr defTabSz="913755">
              <a:spcBef>
                <a:spcPts val="0"/>
              </a:spcBef>
              <a:buClr>
                <a:srgbClr val="506EA5"/>
              </a:buClr>
            </a:pPr>
            <a:r>
              <a:rPr lang="en-US" altLang="ko-KR" sz="1200" b="1" dirty="0">
                <a:solidFill>
                  <a:schemeClr val="tx1"/>
                </a:solidFill>
                <a:latin typeface="맑은 고딕" pitchFamily="50" charset="-127"/>
              </a:rPr>
              <a:t>   delay(100);</a:t>
            </a:r>
          </a:p>
          <a:p>
            <a:pPr defTabSz="913755">
              <a:spcBef>
                <a:spcPts val="0"/>
              </a:spcBef>
              <a:buClr>
                <a:srgbClr val="506EA5"/>
              </a:buClr>
            </a:pPr>
            <a:r>
              <a:rPr lang="en-US" altLang="ko-KR" sz="1200" b="1" dirty="0">
                <a:solidFill>
                  <a:schemeClr val="tx1"/>
                </a:solidFill>
                <a:latin typeface="맑은 고딕" pitchFamily="50" charset="-127"/>
              </a:rPr>
              <a:t>}</a:t>
            </a:r>
          </a:p>
        </p:txBody>
      </p:sp>
      <p:sp>
        <p:nvSpPr>
          <p:cNvPr id="12" name="직사각형 11">
            <a:extLst>
              <a:ext uri="{FF2B5EF4-FFF2-40B4-BE49-F238E27FC236}">
                <a16:creationId xmlns:a16="http://schemas.microsoft.com/office/drawing/2014/main" id="{A619ADA4-1357-40E8-8942-EA3DC9EEF7CE}"/>
              </a:ext>
            </a:extLst>
          </p:cNvPr>
          <p:cNvSpPr/>
          <p:nvPr/>
        </p:nvSpPr>
        <p:spPr>
          <a:xfrm>
            <a:off x="5328989" y="1290250"/>
            <a:ext cx="3384376" cy="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846291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주피터</a:t>
            </a:r>
            <a:r>
              <a:rPr lang="en-US" altLang="ko-KR" dirty="0"/>
              <a:t>(</a:t>
            </a:r>
            <a:r>
              <a:rPr lang="en-US" altLang="ko-KR" dirty="0" err="1"/>
              <a:t>Jupyter</a:t>
            </a:r>
            <a:r>
              <a:rPr lang="en-US" altLang="ko-KR" dirty="0"/>
              <a:t>) </a:t>
            </a:r>
            <a:r>
              <a:rPr lang="ko-KR" altLang="en-US" dirty="0"/>
              <a:t>실행</a:t>
            </a:r>
            <a:endParaRPr lang="en-US" altLang="ko-KR" dirty="0"/>
          </a:p>
          <a:p>
            <a:pPr lvl="1"/>
            <a:r>
              <a:rPr lang="en-US" altLang="ko-KR" dirty="0"/>
              <a:t>Python </a:t>
            </a:r>
            <a:r>
              <a:rPr lang="ko-KR" altLang="en-US" dirty="0"/>
              <a:t>코드 작성</a:t>
            </a:r>
            <a:endParaRPr lang="en-US" altLang="ko-KR" dirty="0"/>
          </a:p>
          <a:p>
            <a:pPr lvl="1"/>
            <a:r>
              <a:rPr lang="ko-KR" altLang="en-US" dirty="0"/>
              <a:t>코드 실행</a:t>
            </a:r>
            <a:endParaRPr lang="en-US" altLang="ko-KR" dirty="0"/>
          </a:p>
          <a:p>
            <a:pPr lvl="2"/>
            <a:r>
              <a:rPr lang="en-US" altLang="ko-KR" dirty="0"/>
              <a:t>Ctrl + Enter</a:t>
            </a:r>
          </a:p>
          <a:p>
            <a:pPr lvl="2"/>
            <a:r>
              <a:rPr lang="ko-KR" altLang="en-US" dirty="0"/>
              <a:t>또는</a:t>
            </a:r>
            <a:r>
              <a:rPr lang="en-US" altLang="ko-KR" dirty="0"/>
              <a:t> </a:t>
            </a:r>
          </a:p>
          <a:p>
            <a:pPr lvl="2"/>
            <a:r>
              <a:rPr lang="en-US" altLang="ko-KR" dirty="0"/>
              <a:t>Shift + Enter</a:t>
            </a:r>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260</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err="1"/>
              <a:t>Jupyter</a:t>
            </a:r>
            <a:endParaRPr lang="ko-KR" altLang="en-US" dirty="0"/>
          </a:p>
        </p:txBody>
      </p:sp>
      <p:pic>
        <p:nvPicPr>
          <p:cNvPr id="9" name="그림 8">
            <a:extLst>
              <a:ext uri="{FF2B5EF4-FFF2-40B4-BE49-F238E27FC236}">
                <a16:creationId xmlns:a16="http://schemas.microsoft.com/office/drawing/2014/main" id="{4C9B3F94-6EBC-463D-B5F6-07210071DD56}"/>
              </a:ext>
            </a:extLst>
          </p:cNvPr>
          <p:cNvPicPr>
            <a:picLocks noChangeAspect="1"/>
          </p:cNvPicPr>
          <p:nvPr/>
        </p:nvPicPr>
        <p:blipFill>
          <a:blip r:embed="rId3"/>
          <a:stretch>
            <a:fillRect/>
          </a:stretch>
        </p:blipFill>
        <p:spPr>
          <a:xfrm>
            <a:off x="3240757" y="759123"/>
            <a:ext cx="7915275" cy="1754888"/>
          </a:xfrm>
          <a:prstGeom prst="rect">
            <a:avLst/>
          </a:prstGeom>
        </p:spPr>
      </p:pic>
      <p:sp>
        <p:nvSpPr>
          <p:cNvPr id="14" name="화살표: 아래쪽 13">
            <a:extLst>
              <a:ext uri="{FF2B5EF4-FFF2-40B4-BE49-F238E27FC236}">
                <a16:creationId xmlns:a16="http://schemas.microsoft.com/office/drawing/2014/main" id="{7A547952-DADB-4863-9D35-796C321B4F56}"/>
              </a:ext>
            </a:extLst>
          </p:cNvPr>
          <p:cNvSpPr/>
          <p:nvPr/>
        </p:nvSpPr>
        <p:spPr>
          <a:xfrm>
            <a:off x="6846659" y="2539301"/>
            <a:ext cx="360040" cy="400858"/>
          </a:xfrm>
          <a:prstGeom prst="downArrow">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Aft>
                <a:spcPts val="500"/>
              </a:spcAft>
            </a:pPr>
            <a:endParaRPr lang="ko-KR" altLang="en-US" sz="1100" dirty="0">
              <a:solidFill>
                <a:schemeClr val="tx1"/>
              </a:solidFill>
            </a:endParaRPr>
          </a:p>
        </p:txBody>
      </p:sp>
      <p:pic>
        <p:nvPicPr>
          <p:cNvPr id="20" name="그림 19">
            <a:extLst>
              <a:ext uri="{FF2B5EF4-FFF2-40B4-BE49-F238E27FC236}">
                <a16:creationId xmlns:a16="http://schemas.microsoft.com/office/drawing/2014/main" id="{73D009EB-E625-4A83-9FC1-88F174E416E5}"/>
              </a:ext>
            </a:extLst>
          </p:cNvPr>
          <p:cNvPicPr>
            <a:picLocks noChangeAspect="1"/>
          </p:cNvPicPr>
          <p:nvPr/>
        </p:nvPicPr>
        <p:blipFill>
          <a:blip r:embed="rId4"/>
          <a:stretch>
            <a:fillRect/>
          </a:stretch>
        </p:blipFill>
        <p:spPr>
          <a:xfrm>
            <a:off x="3270393" y="2978041"/>
            <a:ext cx="7896225" cy="1123950"/>
          </a:xfrm>
          <a:prstGeom prst="rect">
            <a:avLst/>
          </a:prstGeom>
        </p:spPr>
      </p:pic>
      <p:pic>
        <p:nvPicPr>
          <p:cNvPr id="22" name="그림 21">
            <a:extLst>
              <a:ext uri="{FF2B5EF4-FFF2-40B4-BE49-F238E27FC236}">
                <a16:creationId xmlns:a16="http://schemas.microsoft.com/office/drawing/2014/main" id="{75D350D5-4FAC-458B-89EF-59B9C7AE28B2}"/>
              </a:ext>
            </a:extLst>
          </p:cNvPr>
          <p:cNvPicPr>
            <a:picLocks noChangeAspect="1"/>
          </p:cNvPicPr>
          <p:nvPr/>
        </p:nvPicPr>
        <p:blipFill>
          <a:blip r:embed="rId5"/>
          <a:stretch>
            <a:fillRect/>
          </a:stretch>
        </p:blipFill>
        <p:spPr>
          <a:xfrm>
            <a:off x="3278857" y="4137691"/>
            <a:ext cx="7877175" cy="1695450"/>
          </a:xfrm>
          <a:prstGeom prst="rect">
            <a:avLst/>
          </a:prstGeom>
        </p:spPr>
      </p:pic>
    </p:spTree>
    <p:extLst>
      <p:ext uri="{BB962C8B-B14F-4D97-AF65-F5344CB8AC3E}">
        <p14:creationId xmlns:p14="http://schemas.microsoft.com/office/powerpoint/2010/main" val="339092255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err="1"/>
              <a:t>반복분</a:t>
            </a:r>
            <a:endParaRPr lang="en-US" altLang="ko-KR" dirty="0"/>
          </a:p>
          <a:p>
            <a:pPr lvl="1"/>
            <a:r>
              <a:rPr lang="ko-KR" altLang="en-US" dirty="0"/>
              <a:t>아래 코드의 실행 결과는</a:t>
            </a:r>
            <a:r>
              <a:rPr lang="en-US" altLang="ko-KR" dirty="0"/>
              <a:t>?</a:t>
            </a:r>
          </a:p>
          <a:p>
            <a:pPr marL="542925" lvl="2" indent="0">
              <a:buNone/>
            </a:pPr>
            <a:r>
              <a:rPr lang="en-US" altLang="ko-KR" dirty="0"/>
              <a:t>print(“Hello”)</a:t>
            </a:r>
          </a:p>
          <a:p>
            <a:pPr marL="542925" lvl="2" indent="0">
              <a:buNone/>
            </a:pPr>
            <a:r>
              <a:rPr lang="en-US" altLang="ko-KR" dirty="0"/>
              <a:t>print(“Hello”)</a:t>
            </a:r>
          </a:p>
          <a:p>
            <a:pPr marL="542925" lvl="2" indent="0">
              <a:buNone/>
            </a:pPr>
            <a:r>
              <a:rPr lang="en-US" altLang="ko-KR" dirty="0"/>
              <a:t>print(“Hello”)</a:t>
            </a:r>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261</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a:t>
            </a:r>
            <a:r>
              <a:rPr lang="ko-KR" altLang="en-US" dirty="0"/>
              <a:t> </a:t>
            </a:r>
            <a:r>
              <a:rPr lang="en-US" altLang="ko-KR" dirty="0"/>
              <a:t>– </a:t>
            </a:r>
            <a:r>
              <a:rPr lang="ko-KR" altLang="en-US" dirty="0" err="1"/>
              <a:t>반복문</a:t>
            </a:r>
            <a:r>
              <a:rPr lang="en-US" altLang="ko-KR" dirty="0"/>
              <a:t>(while)</a:t>
            </a:r>
            <a:endParaRPr lang="ko-KR" altLang="en-US" dirty="0"/>
          </a:p>
        </p:txBody>
      </p:sp>
      <p:pic>
        <p:nvPicPr>
          <p:cNvPr id="5" name="그림 4">
            <a:extLst>
              <a:ext uri="{FF2B5EF4-FFF2-40B4-BE49-F238E27FC236}">
                <a16:creationId xmlns:a16="http://schemas.microsoft.com/office/drawing/2014/main" id="{BD20CB34-6477-4A5F-A706-4F765DA1FAD3}"/>
              </a:ext>
            </a:extLst>
          </p:cNvPr>
          <p:cNvPicPr>
            <a:picLocks noChangeAspect="1"/>
          </p:cNvPicPr>
          <p:nvPr/>
        </p:nvPicPr>
        <p:blipFill>
          <a:blip r:embed="rId3"/>
          <a:stretch>
            <a:fillRect/>
          </a:stretch>
        </p:blipFill>
        <p:spPr>
          <a:xfrm>
            <a:off x="3075546" y="1545828"/>
            <a:ext cx="7981950" cy="2419350"/>
          </a:xfrm>
          <a:prstGeom prst="rect">
            <a:avLst/>
          </a:prstGeom>
        </p:spPr>
      </p:pic>
      <p:pic>
        <p:nvPicPr>
          <p:cNvPr id="7" name="그림 6">
            <a:extLst>
              <a:ext uri="{FF2B5EF4-FFF2-40B4-BE49-F238E27FC236}">
                <a16:creationId xmlns:a16="http://schemas.microsoft.com/office/drawing/2014/main" id="{DD5060B4-9E4D-42EC-B56B-1CA4B582A2D7}"/>
              </a:ext>
            </a:extLst>
          </p:cNvPr>
          <p:cNvPicPr>
            <a:picLocks noChangeAspect="1"/>
          </p:cNvPicPr>
          <p:nvPr/>
        </p:nvPicPr>
        <p:blipFill>
          <a:blip r:embed="rId4"/>
          <a:stretch>
            <a:fillRect/>
          </a:stretch>
        </p:blipFill>
        <p:spPr>
          <a:xfrm>
            <a:off x="3177337" y="3180255"/>
            <a:ext cx="7896225" cy="1285875"/>
          </a:xfrm>
          <a:prstGeom prst="rect">
            <a:avLst/>
          </a:prstGeom>
        </p:spPr>
      </p:pic>
    </p:spTree>
    <p:extLst>
      <p:ext uri="{BB962C8B-B14F-4D97-AF65-F5344CB8AC3E}">
        <p14:creationId xmlns:p14="http://schemas.microsoft.com/office/powerpoint/2010/main" val="348431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a:t>5</a:t>
            </a:r>
            <a:r>
              <a:rPr lang="ko-KR" altLang="en-US" dirty="0"/>
              <a:t>분 </a:t>
            </a:r>
            <a:r>
              <a:rPr lang="en-US" altLang="ko-KR" dirty="0"/>
              <a:t>Quiz </a:t>
            </a:r>
          </a:p>
          <a:p>
            <a:pPr lvl="1"/>
            <a:r>
              <a:rPr lang="en-US" altLang="ko-KR" dirty="0"/>
              <a:t>Hello</a:t>
            </a:r>
            <a:r>
              <a:rPr lang="ko-KR" altLang="en-US" dirty="0"/>
              <a:t>를 </a:t>
            </a:r>
            <a:r>
              <a:rPr lang="en-US" altLang="ko-KR" dirty="0"/>
              <a:t>10</a:t>
            </a:r>
            <a:r>
              <a:rPr lang="ko-KR" altLang="en-US" dirty="0"/>
              <a:t>번 출력하는 프로그램 코드를 작성하시요</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262</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a:t>
            </a:r>
            <a:r>
              <a:rPr lang="ko-KR" altLang="en-US" dirty="0"/>
              <a:t> </a:t>
            </a:r>
            <a:r>
              <a:rPr lang="en-US" altLang="ko-KR" dirty="0"/>
              <a:t>– </a:t>
            </a:r>
            <a:r>
              <a:rPr lang="ko-KR" altLang="en-US" dirty="0" err="1"/>
              <a:t>반복문</a:t>
            </a:r>
            <a:r>
              <a:rPr lang="en-US" altLang="ko-KR" dirty="0"/>
              <a:t>(for)</a:t>
            </a:r>
            <a:endParaRPr lang="ko-KR" altLang="en-US" dirty="0"/>
          </a:p>
        </p:txBody>
      </p:sp>
    </p:spTree>
    <p:extLst>
      <p:ext uri="{BB962C8B-B14F-4D97-AF65-F5344CB8AC3E}">
        <p14:creationId xmlns:p14="http://schemas.microsoft.com/office/powerpoint/2010/main" val="425484120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아래 코드를 확인</a:t>
            </a:r>
            <a:endParaRPr lang="en-US" altLang="ko-KR" dirty="0"/>
          </a:p>
          <a:p>
            <a:pPr lvl="1"/>
            <a:r>
              <a:rPr lang="ko-KR" altLang="en-US" dirty="0"/>
              <a:t>앞 주머니</a:t>
            </a:r>
            <a:r>
              <a:rPr lang="en-US" altLang="ko-KR" dirty="0"/>
              <a:t>(front pocket)</a:t>
            </a:r>
            <a:r>
              <a:rPr lang="ko-KR" altLang="en-US" dirty="0"/>
              <a:t>에 저장된</a:t>
            </a:r>
            <a:r>
              <a:rPr lang="en-US" altLang="ko-KR" dirty="0"/>
              <a:t>(</a:t>
            </a:r>
            <a:r>
              <a:rPr lang="ko-KR" altLang="en-US" dirty="0"/>
              <a:t>넣어둔</a:t>
            </a:r>
            <a:r>
              <a:rPr lang="en-US" altLang="ko-KR" dirty="0"/>
              <a:t>) </a:t>
            </a:r>
            <a:r>
              <a:rPr lang="ko-KR" altLang="en-US" dirty="0"/>
              <a:t>것을 출력</a:t>
            </a:r>
            <a:endParaRPr lang="en-US" altLang="ko-KR" dirty="0"/>
          </a:p>
          <a:p>
            <a:pPr lvl="1"/>
            <a:endParaRPr lang="en-US" altLang="ko-KR" dirty="0"/>
          </a:p>
          <a:p>
            <a:pPr lvl="1"/>
            <a:endParaRPr lang="en-US" altLang="ko-KR" dirty="0"/>
          </a:p>
          <a:p>
            <a:pPr lvl="1"/>
            <a:endParaRPr lang="en-US" altLang="ko-KR" dirty="0"/>
          </a:p>
          <a:p>
            <a:pPr lvl="1"/>
            <a:r>
              <a:rPr lang="ko-KR" altLang="en-US" dirty="0"/>
              <a:t>안 주머니</a:t>
            </a:r>
            <a:r>
              <a:rPr lang="en-US" altLang="ko-KR" dirty="0"/>
              <a:t>(inside pocket)</a:t>
            </a:r>
            <a:r>
              <a:rPr lang="ko-KR" altLang="en-US" dirty="0"/>
              <a:t>에 저당된</a:t>
            </a:r>
            <a:r>
              <a:rPr lang="en-US" altLang="ko-KR" dirty="0"/>
              <a:t>(</a:t>
            </a:r>
            <a:r>
              <a:rPr lang="ko-KR" altLang="en-US" dirty="0"/>
              <a:t>넣어둔</a:t>
            </a:r>
            <a:r>
              <a:rPr lang="en-US" altLang="ko-KR" dirty="0"/>
              <a:t>) </a:t>
            </a:r>
            <a:r>
              <a:rPr lang="ko-KR" altLang="en-US" dirty="0"/>
              <a:t>것을 출력</a:t>
            </a:r>
            <a:endParaRPr lang="en-US" altLang="ko-KR" dirty="0"/>
          </a:p>
          <a:p>
            <a:endParaRPr lang="en-US" altLang="ko-KR" dirty="0"/>
          </a:p>
          <a:p>
            <a:endParaRPr lang="en-US" altLang="ko-KR" dirty="0"/>
          </a:p>
          <a:p>
            <a:pPr marL="0" indent="0">
              <a:buNone/>
            </a:pP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263</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a:t>
            </a:r>
            <a:r>
              <a:rPr lang="ko-KR" altLang="en-US" dirty="0"/>
              <a:t> </a:t>
            </a:r>
            <a:r>
              <a:rPr lang="en-US" altLang="ko-KR" dirty="0"/>
              <a:t>– </a:t>
            </a:r>
            <a:r>
              <a:rPr lang="ko-KR" altLang="en-US" dirty="0" err="1"/>
              <a:t>반복문</a:t>
            </a:r>
            <a:r>
              <a:rPr lang="en-US" altLang="ko-KR" dirty="0"/>
              <a:t>(for)</a:t>
            </a:r>
            <a:endParaRPr lang="ko-KR" altLang="en-US" dirty="0"/>
          </a:p>
        </p:txBody>
      </p:sp>
      <p:pic>
        <p:nvPicPr>
          <p:cNvPr id="13" name="그림 12">
            <a:extLst>
              <a:ext uri="{FF2B5EF4-FFF2-40B4-BE49-F238E27FC236}">
                <a16:creationId xmlns:a16="http://schemas.microsoft.com/office/drawing/2014/main" id="{EE893184-3BC4-4463-940A-09DDE4B63E80}"/>
              </a:ext>
            </a:extLst>
          </p:cNvPr>
          <p:cNvPicPr>
            <a:picLocks noChangeAspect="1"/>
          </p:cNvPicPr>
          <p:nvPr/>
        </p:nvPicPr>
        <p:blipFill>
          <a:blip r:embed="rId3"/>
          <a:stretch>
            <a:fillRect/>
          </a:stretch>
        </p:blipFill>
        <p:spPr>
          <a:xfrm>
            <a:off x="1957851" y="1469495"/>
            <a:ext cx="7858125" cy="847725"/>
          </a:xfrm>
          <a:prstGeom prst="rect">
            <a:avLst/>
          </a:prstGeom>
        </p:spPr>
      </p:pic>
      <p:pic>
        <p:nvPicPr>
          <p:cNvPr id="15" name="그림 14">
            <a:extLst>
              <a:ext uri="{FF2B5EF4-FFF2-40B4-BE49-F238E27FC236}">
                <a16:creationId xmlns:a16="http://schemas.microsoft.com/office/drawing/2014/main" id="{646C43F3-C5D4-406E-9E87-0767946232F8}"/>
              </a:ext>
            </a:extLst>
          </p:cNvPr>
          <p:cNvPicPr>
            <a:picLocks noChangeAspect="1"/>
          </p:cNvPicPr>
          <p:nvPr/>
        </p:nvPicPr>
        <p:blipFill>
          <a:blip r:embed="rId4"/>
          <a:stretch>
            <a:fillRect/>
          </a:stretch>
        </p:blipFill>
        <p:spPr>
          <a:xfrm>
            <a:off x="1924759" y="2964266"/>
            <a:ext cx="7886700" cy="838200"/>
          </a:xfrm>
          <a:prstGeom prst="rect">
            <a:avLst/>
          </a:prstGeom>
        </p:spPr>
      </p:pic>
    </p:spTree>
    <p:extLst>
      <p:ext uri="{BB962C8B-B14F-4D97-AF65-F5344CB8AC3E}">
        <p14:creationId xmlns:p14="http://schemas.microsoft.com/office/powerpoint/2010/main" val="148148521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아래 코드를 확인</a:t>
            </a:r>
            <a:endParaRPr lang="en-US" altLang="ko-KR" dirty="0"/>
          </a:p>
          <a:p>
            <a:pPr lvl="1"/>
            <a:r>
              <a:rPr lang="ko-KR" altLang="en-US" dirty="0"/>
              <a:t>앞 주머니</a:t>
            </a:r>
            <a:r>
              <a:rPr lang="en-US" altLang="ko-KR" dirty="0"/>
              <a:t>(front pocket)</a:t>
            </a:r>
            <a:r>
              <a:rPr lang="ko-KR" altLang="en-US" dirty="0"/>
              <a:t>에 저당된</a:t>
            </a:r>
            <a:r>
              <a:rPr lang="en-US" altLang="ko-KR" dirty="0"/>
              <a:t>(</a:t>
            </a:r>
            <a:r>
              <a:rPr lang="ko-KR" altLang="en-US" dirty="0"/>
              <a:t>넣어둔</a:t>
            </a:r>
            <a:r>
              <a:rPr lang="en-US" altLang="ko-KR" dirty="0"/>
              <a:t>) </a:t>
            </a:r>
            <a:r>
              <a:rPr lang="ko-KR" altLang="en-US" dirty="0"/>
              <a:t>것을 출력</a:t>
            </a:r>
            <a:endParaRPr lang="en-US" altLang="ko-KR" dirty="0"/>
          </a:p>
          <a:p>
            <a:pPr lvl="1"/>
            <a:endParaRPr lang="en-US" altLang="ko-KR" dirty="0"/>
          </a:p>
          <a:p>
            <a:pPr lvl="1"/>
            <a:endParaRPr lang="en-US" altLang="ko-KR" dirty="0"/>
          </a:p>
          <a:p>
            <a:pPr lvl="1"/>
            <a:endParaRPr lang="en-US" altLang="ko-KR" dirty="0"/>
          </a:p>
          <a:p>
            <a:pPr lvl="1"/>
            <a:r>
              <a:rPr lang="ko-KR" altLang="en-US" dirty="0"/>
              <a:t>아래</a:t>
            </a:r>
            <a:r>
              <a:rPr lang="en-US" altLang="ko-KR" dirty="0"/>
              <a:t> </a:t>
            </a:r>
            <a:r>
              <a:rPr lang="ko-KR" altLang="en-US" dirty="0"/>
              <a:t>어색한 영문을 한글로 번역 하시요</a:t>
            </a:r>
            <a:r>
              <a:rPr lang="en-US" altLang="ko-KR" dirty="0"/>
              <a:t>.</a:t>
            </a:r>
          </a:p>
          <a:p>
            <a:pPr lvl="2"/>
            <a:r>
              <a:rPr lang="en-US" altLang="ko-KR" dirty="0"/>
              <a:t>For item in the front pocket, print item * 2</a:t>
            </a:r>
          </a:p>
          <a:p>
            <a:pPr lvl="1"/>
            <a:endParaRPr lang="en-US" altLang="ko-KR" dirty="0"/>
          </a:p>
          <a:p>
            <a:pPr lvl="1"/>
            <a:endParaRPr lang="en-US" altLang="ko-KR" dirty="0"/>
          </a:p>
          <a:p>
            <a:pPr lvl="1"/>
            <a:endParaRPr lang="en-US" altLang="ko-KR" dirty="0"/>
          </a:p>
          <a:p>
            <a:pPr lvl="2"/>
            <a:endParaRPr lang="en-US" altLang="ko-KR" dirty="0"/>
          </a:p>
          <a:p>
            <a:pPr lvl="2"/>
            <a:endParaRPr lang="en-US" altLang="ko-KR" dirty="0"/>
          </a:p>
          <a:p>
            <a:pPr lvl="2"/>
            <a:endParaRPr lang="en-US" altLang="ko-KR" dirty="0"/>
          </a:p>
          <a:p>
            <a:pPr lvl="2"/>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264</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a:t>
            </a:r>
            <a:r>
              <a:rPr lang="ko-KR" altLang="en-US" dirty="0"/>
              <a:t> </a:t>
            </a:r>
            <a:r>
              <a:rPr lang="en-US" altLang="ko-KR" dirty="0"/>
              <a:t>– </a:t>
            </a:r>
            <a:r>
              <a:rPr lang="ko-KR" altLang="en-US" dirty="0" err="1"/>
              <a:t>반복문</a:t>
            </a:r>
            <a:r>
              <a:rPr lang="en-US" altLang="ko-KR" dirty="0"/>
              <a:t>(for)</a:t>
            </a:r>
            <a:endParaRPr lang="ko-KR" altLang="en-US" dirty="0"/>
          </a:p>
        </p:txBody>
      </p:sp>
      <p:pic>
        <p:nvPicPr>
          <p:cNvPr id="3" name="그림 2">
            <a:extLst>
              <a:ext uri="{FF2B5EF4-FFF2-40B4-BE49-F238E27FC236}">
                <a16:creationId xmlns:a16="http://schemas.microsoft.com/office/drawing/2014/main" id="{00EE849D-8CCC-4B69-9A49-43B9D2A181FF}"/>
              </a:ext>
            </a:extLst>
          </p:cNvPr>
          <p:cNvPicPr>
            <a:picLocks noChangeAspect="1"/>
          </p:cNvPicPr>
          <p:nvPr/>
        </p:nvPicPr>
        <p:blipFill>
          <a:blip r:embed="rId3"/>
          <a:stretch>
            <a:fillRect/>
          </a:stretch>
        </p:blipFill>
        <p:spPr>
          <a:xfrm>
            <a:off x="1957851" y="1469495"/>
            <a:ext cx="7858125" cy="847725"/>
          </a:xfrm>
          <a:prstGeom prst="rect">
            <a:avLst/>
          </a:prstGeom>
        </p:spPr>
      </p:pic>
    </p:spTree>
    <p:extLst>
      <p:ext uri="{BB962C8B-B14F-4D97-AF65-F5344CB8AC3E}">
        <p14:creationId xmlns:p14="http://schemas.microsoft.com/office/powerpoint/2010/main" val="342930153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아래 코드를 확인</a:t>
            </a:r>
            <a:endParaRPr lang="en-US" altLang="ko-KR" dirty="0"/>
          </a:p>
          <a:p>
            <a:pPr lvl="1"/>
            <a:r>
              <a:rPr lang="ko-KR" altLang="en-US" dirty="0"/>
              <a:t>앞 주머니</a:t>
            </a:r>
            <a:r>
              <a:rPr lang="en-US" altLang="ko-KR" dirty="0"/>
              <a:t>(front pocket)</a:t>
            </a:r>
            <a:r>
              <a:rPr lang="ko-KR" altLang="en-US" dirty="0"/>
              <a:t>에 저당된</a:t>
            </a:r>
            <a:r>
              <a:rPr lang="en-US" altLang="ko-KR" dirty="0"/>
              <a:t>(</a:t>
            </a:r>
            <a:r>
              <a:rPr lang="ko-KR" altLang="en-US" dirty="0"/>
              <a:t>넣어둔</a:t>
            </a:r>
            <a:r>
              <a:rPr lang="en-US" altLang="ko-KR" dirty="0"/>
              <a:t>) </a:t>
            </a:r>
            <a:r>
              <a:rPr lang="ko-KR" altLang="en-US" dirty="0"/>
              <a:t>것을 출력</a:t>
            </a:r>
            <a:endParaRPr lang="en-US" altLang="ko-KR" dirty="0"/>
          </a:p>
          <a:p>
            <a:pPr lvl="1"/>
            <a:endParaRPr lang="en-US" altLang="ko-KR" dirty="0"/>
          </a:p>
          <a:p>
            <a:pPr lvl="1"/>
            <a:endParaRPr lang="en-US" altLang="ko-KR" dirty="0"/>
          </a:p>
          <a:p>
            <a:pPr lvl="1"/>
            <a:endParaRPr lang="en-US" altLang="ko-KR" dirty="0"/>
          </a:p>
          <a:p>
            <a:pPr lvl="1"/>
            <a:r>
              <a:rPr lang="ko-KR" altLang="en-US" dirty="0"/>
              <a:t>아래</a:t>
            </a:r>
            <a:r>
              <a:rPr lang="en-US" altLang="ko-KR" dirty="0"/>
              <a:t> </a:t>
            </a:r>
            <a:r>
              <a:rPr lang="ko-KR" altLang="en-US" dirty="0"/>
              <a:t>어색한 영문을 한글로 번역 하시요</a:t>
            </a:r>
            <a:r>
              <a:rPr lang="en-US" altLang="ko-KR" dirty="0"/>
              <a:t>.</a:t>
            </a:r>
          </a:p>
          <a:p>
            <a:pPr lvl="2"/>
            <a:r>
              <a:rPr lang="en-US" altLang="ko-KR" dirty="0"/>
              <a:t>For item in the front pocket, print item * 2</a:t>
            </a:r>
          </a:p>
          <a:p>
            <a:pPr lvl="3"/>
            <a:r>
              <a:rPr lang="en-US" altLang="ko-KR" dirty="0"/>
              <a:t>“</a:t>
            </a:r>
            <a:r>
              <a:rPr lang="ko-KR" altLang="en-US" dirty="0"/>
              <a:t>앞 주머니에 있는 각 아이템에 대해 </a:t>
            </a:r>
            <a:r>
              <a:rPr lang="en-US" altLang="ko-KR" dirty="0"/>
              <a:t>2</a:t>
            </a:r>
            <a:r>
              <a:rPr lang="ko-KR" altLang="en-US" dirty="0"/>
              <a:t>를 곱해서 출력하라</a:t>
            </a:r>
            <a:r>
              <a:rPr lang="en-US" altLang="ko-KR" dirty="0"/>
              <a:t>＂</a:t>
            </a:r>
          </a:p>
          <a:p>
            <a:pPr lvl="2"/>
            <a:r>
              <a:rPr lang="ko-KR" altLang="en-US" dirty="0"/>
              <a:t>이 일을 컴퓨터에게 시킵시다</a:t>
            </a:r>
            <a:r>
              <a:rPr lang="en-US" altLang="ko-KR" dirty="0"/>
              <a:t>.</a:t>
            </a:r>
          </a:p>
          <a:p>
            <a:pPr lvl="3"/>
            <a:r>
              <a:rPr lang="en-US" altLang="ko-KR" dirty="0"/>
              <a:t>for item in the front packet: print(item*2)</a:t>
            </a:r>
          </a:p>
          <a:p>
            <a:pPr lvl="2"/>
            <a:endParaRPr lang="en-US" altLang="ko-KR" dirty="0"/>
          </a:p>
          <a:p>
            <a:pPr lvl="1"/>
            <a:endParaRPr lang="en-US" altLang="ko-KR" dirty="0"/>
          </a:p>
          <a:p>
            <a:pPr lvl="3"/>
            <a:r>
              <a:rPr lang="ko-KR" altLang="en-US" dirty="0"/>
              <a:t>위 코드의 실행 결과를 확인하시요</a:t>
            </a:r>
            <a:endParaRPr lang="en-US" altLang="ko-KR" dirty="0"/>
          </a:p>
          <a:p>
            <a:pPr lvl="1"/>
            <a:endParaRPr lang="en-US" altLang="ko-KR" dirty="0"/>
          </a:p>
          <a:p>
            <a:pPr lvl="2"/>
            <a:endParaRPr lang="en-US" altLang="ko-KR" dirty="0"/>
          </a:p>
          <a:p>
            <a:pPr lvl="2"/>
            <a:endParaRPr lang="en-US" altLang="ko-KR" dirty="0"/>
          </a:p>
          <a:p>
            <a:pPr lvl="2"/>
            <a:endParaRPr lang="en-US" altLang="ko-KR" dirty="0"/>
          </a:p>
          <a:p>
            <a:pPr lvl="2"/>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265</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a:t>
            </a:r>
            <a:r>
              <a:rPr lang="ko-KR" altLang="en-US" dirty="0"/>
              <a:t> </a:t>
            </a:r>
            <a:r>
              <a:rPr lang="en-US" altLang="ko-KR" dirty="0"/>
              <a:t>– </a:t>
            </a:r>
            <a:r>
              <a:rPr lang="ko-KR" altLang="en-US" dirty="0" err="1"/>
              <a:t>반복문</a:t>
            </a:r>
            <a:r>
              <a:rPr lang="en-US" altLang="ko-KR" dirty="0"/>
              <a:t>(for)</a:t>
            </a:r>
            <a:endParaRPr lang="ko-KR" altLang="en-US" dirty="0"/>
          </a:p>
        </p:txBody>
      </p:sp>
      <p:pic>
        <p:nvPicPr>
          <p:cNvPr id="7" name="그림 6">
            <a:extLst>
              <a:ext uri="{FF2B5EF4-FFF2-40B4-BE49-F238E27FC236}">
                <a16:creationId xmlns:a16="http://schemas.microsoft.com/office/drawing/2014/main" id="{DA7DAA43-A79C-48CE-8C1F-231AE637CD4A}"/>
              </a:ext>
            </a:extLst>
          </p:cNvPr>
          <p:cNvPicPr>
            <a:picLocks noChangeAspect="1"/>
          </p:cNvPicPr>
          <p:nvPr/>
        </p:nvPicPr>
        <p:blipFill>
          <a:blip r:embed="rId3"/>
          <a:stretch>
            <a:fillRect/>
          </a:stretch>
        </p:blipFill>
        <p:spPr>
          <a:xfrm>
            <a:off x="1988046" y="1459664"/>
            <a:ext cx="7886700" cy="838200"/>
          </a:xfrm>
          <a:prstGeom prst="rect">
            <a:avLst/>
          </a:prstGeom>
        </p:spPr>
      </p:pic>
      <p:pic>
        <p:nvPicPr>
          <p:cNvPr id="5" name="그림 4">
            <a:extLst>
              <a:ext uri="{FF2B5EF4-FFF2-40B4-BE49-F238E27FC236}">
                <a16:creationId xmlns:a16="http://schemas.microsoft.com/office/drawing/2014/main" id="{3EA7C3DE-281C-437B-B6D8-E5F157C9A499}"/>
              </a:ext>
            </a:extLst>
          </p:cNvPr>
          <p:cNvPicPr>
            <a:picLocks noChangeAspect="1"/>
          </p:cNvPicPr>
          <p:nvPr/>
        </p:nvPicPr>
        <p:blipFill>
          <a:blip r:embed="rId4"/>
          <a:stretch>
            <a:fillRect/>
          </a:stretch>
        </p:blipFill>
        <p:spPr>
          <a:xfrm>
            <a:off x="2007096" y="4176191"/>
            <a:ext cx="7867650" cy="552450"/>
          </a:xfrm>
          <a:prstGeom prst="rect">
            <a:avLst/>
          </a:prstGeom>
        </p:spPr>
      </p:pic>
    </p:spTree>
    <p:extLst>
      <p:ext uri="{BB962C8B-B14F-4D97-AF65-F5344CB8AC3E}">
        <p14:creationId xmlns:p14="http://schemas.microsoft.com/office/powerpoint/2010/main" val="190940499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아래 코드를 확인</a:t>
            </a:r>
            <a:endParaRPr lang="en-US" altLang="ko-KR" dirty="0"/>
          </a:p>
          <a:p>
            <a:pPr lvl="1"/>
            <a:r>
              <a:rPr lang="ko-KR" altLang="en-US" dirty="0"/>
              <a:t>안 주머니</a:t>
            </a:r>
            <a:r>
              <a:rPr lang="en-US" altLang="ko-KR" dirty="0"/>
              <a:t>(inside pocket)</a:t>
            </a:r>
            <a:r>
              <a:rPr lang="ko-KR" altLang="en-US" dirty="0"/>
              <a:t>에 저당된</a:t>
            </a:r>
            <a:r>
              <a:rPr lang="en-US" altLang="ko-KR" dirty="0"/>
              <a:t>(</a:t>
            </a:r>
            <a:r>
              <a:rPr lang="ko-KR" altLang="en-US" dirty="0"/>
              <a:t>넣어둔</a:t>
            </a:r>
            <a:r>
              <a:rPr lang="en-US" altLang="ko-KR" dirty="0"/>
              <a:t>) </a:t>
            </a:r>
            <a:r>
              <a:rPr lang="ko-KR" altLang="en-US" dirty="0"/>
              <a:t>것을 출력</a:t>
            </a:r>
            <a:endParaRPr lang="en-US" altLang="ko-KR" dirty="0"/>
          </a:p>
          <a:p>
            <a:pPr lvl="1"/>
            <a:endParaRPr lang="en-US" altLang="ko-KR" dirty="0"/>
          </a:p>
          <a:p>
            <a:pPr lvl="1"/>
            <a:endParaRPr lang="en-US" altLang="ko-KR" dirty="0"/>
          </a:p>
          <a:p>
            <a:pPr lvl="1"/>
            <a:endParaRPr lang="en-US" altLang="ko-KR" dirty="0"/>
          </a:p>
          <a:p>
            <a:pPr lvl="1"/>
            <a:r>
              <a:rPr lang="ko-KR" altLang="en-US" dirty="0"/>
              <a:t>아래</a:t>
            </a:r>
            <a:r>
              <a:rPr lang="en-US" altLang="ko-KR" dirty="0"/>
              <a:t> </a:t>
            </a:r>
            <a:r>
              <a:rPr lang="ko-KR" altLang="en-US" dirty="0"/>
              <a:t>어색한 영문을 한글로 번역 하시요</a:t>
            </a:r>
            <a:r>
              <a:rPr lang="en-US" altLang="ko-KR" dirty="0"/>
              <a:t>.</a:t>
            </a:r>
          </a:p>
          <a:p>
            <a:pPr lvl="2"/>
            <a:r>
              <a:rPr lang="en-US" altLang="ko-KR" dirty="0"/>
              <a:t>“for item in the inside pocket: print(item+’</a:t>
            </a:r>
            <a:r>
              <a:rPr lang="ko-KR" altLang="en-US" dirty="0"/>
              <a:t>을</a:t>
            </a:r>
            <a:r>
              <a:rPr lang="en-US" altLang="ko-KR" dirty="0"/>
              <a:t>(</a:t>
            </a:r>
            <a:r>
              <a:rPr lang="ko-KR" altLang="en-US" dirty="0"/>
              <a:t>를</a:t>
            </a:r>
            <a:r>
              <a:rPr lang="en-US" altLang="ko-KR" dirty="0"/>
              <a:t>) </a:t>
            </a:r>
            <a:r>
              <a:rPr lang="ko-KR" altLang="en-US" dirty="0"/>
              <a:t>먹었습니다</a:t>
            </a:r>
            <a:r>
              <a:rPr lang="en-US" altLang="ko-KR" dirty="0"/>
              <a:t>’ )”</a:t>
            </a:r>
          </a:p>
          <a:p>
            <a:pPr lvl="2"/>
            <a:r>
              <a:rPr lang="ko-KR" altLang="en-US" dirty="0"/>
              <a:t>이 일을 컴퓨터에게 시킵시다</a:t>
            </a:r>
            <a:r>
              <a:rPr lang="en-US" altLang="ko-KR" dirty="0"/>
              <a:t>.</a:t>
            </a:r>
          </a:p>
          <a:p>
            <a:pPr lvl="2"/>
            <a:endParaRPr lang="en-US" altLang="ko-KR" dirty="0"/>
          </a:p>
          <a:p>
            <a:pPr lvl="2"/>
            <a:endParaRPr lang="en-US" altLang="ko-KR" dirty="0"/>
          </a:p>
          <a:p>
            <a:pPr lvl="3"/>
            <a:r>
              <a:rPr lang="ko-KR" altLang="en-US" dirty="0"/>
              <a:t>위 코드의 실행 결과를 확인하세요</a:t>
            </a:r>
            <a:endParaRPr lang="en-US" altLang="ko-KR" dirty="0"/>
          </a:p>
          <a:p>
            <a:pPr lvl="2"/>
            <a:endParaRPr lang="en-US" altLang="ko-KR" dirty="0"/>
          </a:p>
          <a:p>
            <a:pPr lvl="2"/>
            <a:endParaRPr lang="en-US" altLang="ko-KR" dirty="0"/>
          </a:p>
          <a:p>
            <a:pPr lvl="2"/>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266</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a:t>
            </a:r>
            <a:r>
              <a:rPr lang="ko-KR" altLang="en-US" dirty="0"/>
              <a:t> </a:t>
            </a:r>
            <a:r>
              <a:rPr lang="en-US" altLang="ko-KR" dirty="0"/>
              <a:t>– </a:t>
            </a:r>
            <a:r>
              <a:rPr lang="ko-KR" altLang="en-US" dirty="0" err="1"/>
              <a:t>반복문</a:t>
            </a:r>
            <a:r>
              <a:rPr lang="en-US" altLang="ko-KR" dirty="0"/>
              <a:t>(for)</a:t>
            </a:r>
            <a:endParaRPr lang="ko-KR" altLang="en-US" dirty="0"/>
          </a:p>
        </p:txBody>
      </p:sp>
      <p:pic>
        <p:nvPicPr>
          <p:cNvPr id="5" name="그림 4">
            <a:extLst>
              <a:ext uri="{FF2B5EF4-FFF2-40B4-BE49-F238E27FC236}">
                <a16:creationId xmlns:a16="http://schemas.microsoft.com/office/drawing/2014/main" id="{5A0ED957-5314-4162-BC78-74F24BECBCC7}"/>
              </a:ext>
            </a:extLst>
          </p:cNvPr>
          <p:cNvPicPr>
            <a:picLocks noChangeAspect="1"/>
          </p:cNvPicPr>
          <p:nvPr/>
        </p:nvPicPr>
        <p:blipFill>
          <a:blip r:embed="rId3"/>
          <a:stretch>
            <a:fillRect/>
          </a:stretch>
        </p:blipFill>
        <p:spPr>
          <a:xfrm>
            <a:off x="1988046" y="3631462"/>
            <a:ext cx="7886700" cy="571500"/>
          </a:xfrm>
          <a:prstGeom prst="rect">
            <a:avLst/>
          </a:prstGeom>
        </p:spPr>
      </p:pic>
      <p:pic>
        <p:nvPicPr>
          <p:cNvPr id="7" name="그림 6">
            <a:extLst>
              <a:ext uri="{FF2B5EF4-FFF2-40B4-BE49-F238E27FC236}">
                <a16:creationId xmlns:a16="http://schemas.microsoft.com/office/drawing/2014/main" id="{DA7DAA43-A79C-48CE-8C1F-231AE637CD4A}"/>
              </a:ext>
            </a:extLst>
          </p:cNvPr>
          <p:cNvPicPr>
            <a:picLocks noChangeAspect="1"/>
          </p:cNvPicPr>
          <p:nvPr/>
        </p:nvPicPr>
        <p:blipFill>
          <a:blip r:embed="rId4"/>
          <a:stretch>
            <a:fillRect/>
          </a:stretch>
        </p:blipFill>
        <p:spPr>
          <a:xfrm>
            <a:off x="1988046" y="1459664"/>
            <a:ext cx="7886700" cy="838200"/>
          </a:xfrm>
          <a:prstGeom prst="rect">
            <a:avLst/>
          </a:prstGeom>
        </p:spPr>
      </p:pic>
    </p:spTree>
    <p:extLst>
      <p:ext uri="{BB962C8B-B14F-4D97-AF65-F5344CB8AC3E}">
        <p14:creationId xmlns:p14="http://schemas.microsoft.com/office/powerpoint/2010/main" val="421505092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a:t>5</a:t>
            </a:r>
            <a:r>
              <a:rPr lang="ko-KR" altLang="en-US" dirty="0"/>
              <a:t>분 </a:t>
            </a:r>
            <a:r>
              <a:rPr lang="en-US" altLang="ko-KR" dirty="0"/>
              <a:t>Quiz</a:t>
            </a:r>
          </a:p>
          <a:p>
            <a:pPr lvl="1"/>
            <a:r>
              <a:rPr lang="ko-KR" altLang="en-US" dirty="0"/>
              <a:t>아래</a:t>
            </a:r>
            <a:r>
              <a:rPr lang="en-US" altLang="ko-KR" dirty="0"/>
              <a:t> </a:t>
            </a:r>
            <a:r>
              <a:rPr lang="ko-KR" altLang="en-US" dirty="0"/>
              <a:t>두 코드를 참고하여 </a:t>
            </a:r>
            <a:r>
              <a:rPr lang="en-US" altLang="ko-KR" dirty="0"/>
              <a:t>‘Hello’</a:t>
            </a:r>
            <a:r>
              <a:rPr lang="ko-KR" altLang="en-US" dirty="0"/>
              <a:t>를</a:t>
            </a:r>
            <a:r>
              <a:rPr lang="en-US" altLang="ko-KR" dirty="0"/>
              <a:t> 10</a:t>
            </a:r>
            <a:r>
              <a:rPr lang="ko-KR" altLang="en-US" dirty="0"/>
              <a:t>번 출력하는 작업 지시서를 작성하시요</a:t>
            </a:r>
            <a:endParaRPr lang="en-US" altLang="ko-KR" dirty="0"/>
          </a:p>
          <a:p>
            <a:pPr lvl="1"/>
            <a:endParaRPr lang="en-US" altLang="ko-KR" dirty="0"/>
          </a:p>
          <a:p>
            <a:pPr lvl="1"/>
            <a:endParaRPr lang="en-US" altLang="ko-KR" dirty="0"/>
          </a:p>
          <a:p>
            <a:pPr lvl="1"/>
            <a:endParaRPr lang="en-US" altLang="ko-KR" dirty="0"/>
          </a:p>
          <a:p>
            <a:pPr lvl="2"/>
            <a:endParaRPr lang="en-US" altLang="ko-KR" dirty="0"/>
          </a:p>
          <a:p>
            <a:pPr lvl="2"/>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267</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a:t>
            </a:r>
            <a:r>
              <a:rPr lang="ko-KR" altLang="en-US" dirty="0"/>
              <a:t> </a:t>
            </a:r>
            <a:r>
              <a:rPr lang="en-US" altLang="ko-KR" dirty="0"/>
              <a:t>– </a:t>
            </a:r>
            <a:r>
              <a:rPr lang="ko-KR" altLang="en-US" dirty="0" err="1"/>
              <a:t>반복문</a:t>
            </a:r>
            <a:r>
              <a:rPr lang="en-US" altLang="ko-KR" dirty="0"/>
              <a:t>(for)</a:t>
            </a:r>
            <a:endParaRPr lang="ko-KR" altLang="en-US" dirty="0"/>
          </a:p>
        </p:txBody>
      </p:sp>
      <p:pic>
        <p:nvPicPr>
          <p:cNvPr id="3" name="그림 2">
            <a:extLst>
              <a:ext uri="{FF2B5EF4-FFF2-40B4-BE49-F238E27FC236}">
                <a16:creationId xmlns:a16="http://schemas.microsoft.com/office/drawing/2014/main" id="{355FD21F-92B6-46FF-ABD1-E335AEDA6579}"/>
              </a:ext>
            </a:extLst>
          </p:cNvPr>
          <p:cNvPicPr>
            <a:picLocks noChangeAspect="1"/>
          </p:cNvPicPr>
          <p:nvPr/>
        </p:nvPicPr>
        <p:blipFill>
          <a:blip r:embed="rId3"/>
          <a:stretch>
            <a:fillRect/>
          </a:stretch>
        </p:blipFill>
        <p:spPr>
          <a:xfrm>
            <a:off x="1957851" y="1469495"/>
            <a:ext cx="7858125" cy="847725"/>
          </a:xfrm>
          <a:prstGeom prst="rect">
            <a:avLst/>
          </a:prstGeom>
        </p:spPr>
      </p:pic>
      <p:pic>
        <p:nvPicPr>
          <p:cNvPr id="6" name="그림 5">
            <a:extLst>
              <a:ext uri="{FF2B5EF4-FFF2-40B4-BE49-F238E27FC236}">
                <a16:creationId xmlns:a16="http://schemas.microsoft.com/office/drawing/2014/main" id="{355B0077-DCDE-4298-8C31-FD7A3CF53223}"/>
              </a:ext>
            </a:extLst>
          </p:cNvPr>
          <p:cNvPicPr>
            <a:picLocks noChangeAspect="1"/>
          </p:cNvPicPr>
          <p:nvPr/>
        </p:nvPicPr>
        <p:blipFill>
          <a:blip r:embed="rId4"/>
          <a:stretch>
            <a:fillRect/>
          </a:stretch>
        </p:blipFill>
        <p:spPr>
          <a:xfrm>
            <a:off x="1926699" y="2446537"/>
            <a:ext cx="7867650" cy="552450"/>
          </a:xfrm>
          <a:prstGeom prst="rect">
            <a:avLst/>
          </a:prstGeom>
        </p:spPr>
      </p:pic>
    </p:spTree>
    <p:extLst>
      <p:ext uri="{BB962C8B-B14F-4D97-AF65-F5344CB8AC3E}">
        <p14:creationId xmlns:p14="http://schemas.microsoft.com/office/powerpoint/2010/main" val="128750487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a:t>5</a:t>
            </a:r>
            <a:r>
              <a:rPr lang="ko-KR" altLang="en-US" dirty="0"/>
              <a:t>분 </a:t>
            </a:r>
            <a:r>
              <a:rPr lang="en-US" altLang="ko-KR" dirty="0"/>
              <a:t>Quiz</a:t>
            </a:r>
          </a:p>
          <a:p>
            <a:pPr lvl="1"/>
            <a:r>
              <a:rPr lang="ko-KR" altLang="en-US" dirty="0"/>
              <a:t>아래</a:t>
            </a:r>
            <a:r>
              <a:rPr lang="en-US" altLang="ko-KR" dirty="0"/>
              <a:t> </a:t>
            </a:r>
            <a:r>
              <a:rPr lang="ko-KR" altLang="en-US" dirty="0"/>
              <a:t>두 코드를 참고하여 </a:t>
            </a:r>
            <a:r>
              <a:rPr lang="en-US" altLang="ko-KR" dirty="0"/>
              <a:t>‘Hello’</a:t>
            </a:r>
            <a:r>
              <a:rPr lang="ko-KR" altLang="en-US" dirty="0"/>
              <a:t>를</a:t>
            </a:r>
            <a:r>
              <a:rPr lang="en-US" altLang="ko-KR" dirty="0"/>
              <a:t> 10</a:t>
            </a:r>
            <a:r>
              <a:rPr lang="ko-KR" altLang="en-US" dirty="0"/>
              <a:t>번 출력하는 작업 지시서를 작성하시요</a:t>
            </a:r>
            <a:endParaRPr lang="en-US" altLang="ko-KR" dirty="0"/>
          </a:p>
          <a:p>
            <a:pPr lvl="1"/>
            <a:endParaRPr lang="en-US" altLang="ko-KR" dirty="0"/>
          </a:p>
          <a:p>
            <a:pPr lvl="1"/>
            <a:endParaRPr lang="en-US" altLang="ko-KR" dirty="0"/>
          </a:p>
          <a:p>
            <a:pPr lvl="1"/>
            <a:endParaRPr lang="en-US" altLang="ko-KR" dirty="0"/>
          </a:p>
          <a:p>
            <a:pPr lvl="2"/>
            <a:endParaRPr lang="en-US" altLang="ko-KR" dirty="0"/>
          </a:p>
          <a:p>
            <a:pPr lvl="2"/>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268</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a:t>
            </a:r>
            <a:r>
              <a:rPr lang="ko-KR" altLang="en-US" dirty="0"/>
              <a:t> </a:t>
            </a:r>
            <a:r>
              <a:rPr lang="en-US" altLang="ko-KR" dirty="0"/>
              <a:t>– </a:t>
            </a:r>
            <a:r>
              <a:rPr lang="ko-KR" altLang="en-US" dirty="0" err="1"/>
              <a:t>반복문</a:t>
            </a:r>
            <a:r>
              <a:rPr lang="en-US" altLang="ko-KR" dirty="0"/>
              <a:t>(for)</a:t>
            </a:r>
            <a:endParaRPr lang="ko-KR" altLang="en-US" dirty="0"/>
          </a:p>
        </p:txBody>
      </p:sp>
      <p:pic>
        <p:nvPicPr>
          <p:cNvPr id="7" name="그림 6">
            <a:extLst>
              <a:ext uri="{FF2B5EF4-FFF2-40B4-BE49-F238E27FC236}">
                <a16:creationId xmlns:a16="http://schemas.microsoft.com/office/drawing/2014/main" id="{6DB16E5A-AA21-4F3E-AB44-D2398AEC09EE}"/>
              </a:ext>
            </a:extLst>
          </p:cNvPr>
          <p:cNvPicPr>
            <a:picLocks noChangeAspect="1"/>
          </p:cNvPicPr>
          <p:nvPr/>
        </p:nvPicPr>
        <p:blipFill>
          <a:blip r:embed="rId3"/>
          <a:stretch>
            <a:fillRect/>
          </a:stretch>
        </p:blipFill>
        <p:spPr>
          <a:xfrm>
            <a:off x="1701198" y="1408262"/>
            <a:ext cx="7867650" cy="2114550"/>
          </a:xfrm>
          <a:prstGeom prst="rect">
            <a:avLst/>
          </a:prstGeom>
        </p:spPr>
      </p:pic>
    </p:spTree>
    <p:extLst>
      <p:ext uri="{BB962C8B-B14F-4D97-AF65-F5344CB8AC3E}">
        <p14:creationId xmlns:p14="http://schemas.microsoft.com/office/powerpoint/2010/main" val="23171072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a:t>5</a:t>
            </a:r>
            <a:r>
              <a:rPr lang="ko-KR" altLang="en-US" dirty="0"/>
              <a:t>분 </a:t>
            </a:r>
            <a:r>
              <a:rPr lang="en-US" altLang="ko-KR" dirty="0"/>
              <a:t>Quiz</a:t>
            </a:r>
          </a:p>
          <a:p>
            <a:pPr lvl="1"/>
            <a:r>
              <a:rPr lang="ko-KR" altLang="en-US" dirty="0"/>
              <a:t>아래</a:t>
            </a:r>
            <a:r>
              <a:rPr lang="en-US" altLang="ko-KR" dirty="0"/>
              <a:t> </a:t>
            </a:r>
            <a:r>
              <a:rPr lang="ko-KR" altLang="en-US" dirty="0"/>
              <a:t>두 코드를 참고하여 </a:t>
            </a:r>
            <a:r>
              <a:rPr lang="en-US" altLang="ko-KR" dirty="0"/>
              <a:t>‘Hello’</a:t>
            </a:r>
            <a:r>
              <a:rPr lang="ko-KR" altLang="en-US" dirty="0"/>
              <a:t>를</a:t>
            </a:r>
            <a:r>
              <a:rPr lang="en-US" altLang="ko-KR" dirty="0"/>
              <a:t> 10</a:t>
            </a:r>
            <a:r>
              <a:rPr lang="ko-KR" altLang="en-US" dirty="0"/>
              <a:t>번 출력하는 작업 지시서를 작성하시요</a:t>
            </a:r>
            <a:endParaRPr lang="en-US" altLang="ko-KR" dirty="0"/>
          </a:p>
          <a:p>
            <a:pPr lvl="1"/>
            <a:endParaRPr lang="en-US" altLang="ko-KR" dirty="0"/>
          </a:p>
          <a:p>
            <a:pPr lvl="1"/>
            <a:endParaRPr lang="en-US" altLang="ko-KR" dirty="0"/>
          </a:p>
          <a:p>
            <a:pPr lvl="1"/>
            <a:endParaRPr lang="en-US" altLang="ko-KR" dirty="0"/>
          </a:p>
          <a:p>
            <a:pPr lvl="2"/>
            <a:endParaRPr lang="en-US" altLang="ko-KR" dirty="0"/>
          </a:p>
          <a:p>
            <a:pPr lvl="2"/>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269</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a:t>
            </a:r>
            <a:r>
              <a:rPr lang="ko-KR" altLang="en-US" dirty="0"/>
              <a:t> </a:t>
            </a:r>
            <a:r>
              <a:rPr lang="en-US" altLang="ko-KR" dirty="0"/>
              <a:t>– </a:t>
            </a:r>
            <a:r>
              <a:rPr lang="ko-KR" altLang="en-US" dirty="0" err="1"/>
              <a:t>반복문</a:t>
            </a:r>
            <a:r>
              <a:rPr lang="en-US" altLang="ko-KR" dirty="0"/>
              <a:t>(for)</a:t>
            </a:r>
            <a:endParaRPr lang="ko-KR" altLang="en-US" dirty="0"/>
          </a:p>
        </p:txBody>
      </p:sp>
      <p:pic>
        <p:nvPicPr>
          <p:cNvPr id="5" name="그림 4">
            <a:extLst>
              <a:ext uri="{FF2B5EF4-FFF2-40B4-BE49-F238E27FC236}">
                <a16:creationId xmlns:a16="http://schemas.microsoft.com/office/drawing/2014/main" id="{A26479D8-0246-4847-8644-0B40CE27ED78}"/>
              </a:ext>
            </a:extLst>
          </p:cNvPr>
          <p:cNvPicPr>
            <a:picLocks noChangeAspect="1"/>
          </p:cNvPicPr>
          <p:nvPr/>
        </p:nvPicPr>
        <p:blipFill>
          <a:blip r:embed="rId3"/>
          <a:stretch>
            <a:fillRect/>
          </a:stretch>
        </p:blipFill>
        <p:spPr>
          <a:xfrm>
            <a:off x="1822449" y="1511895"/>
            <a:ext cx="7877175" cy="3829050"/>
          </a:xfrm>
          <a:prstGeom prst="rect">
            <a:avLst/>
          </a:prstGeom>
        </p:spPr>
      </p:pic>
    </p:spTree>
    <p:extLst>
      <p:ext uri="{BB962C8B-B14F-4D97-AF65-F5344CB8AC3E}">
        <p14:creationId xmlns:p14="http://schemas.microsoft.com/office/powerpoint/2010/main" val="681092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UART(Universal asynchronous </a:t>
            </a:r>
            <a:r>
              <a:rPr lang="en-US" altLang="ko-KR" dirty="0">
                <a:solidFill>
                  <a:srgbClr val="00B050"/>
                </a:solidFill>
              </a:rPr>
              <a:t>receiver/transmitter</a:t>
            </a:r>
            <a:r>
              <a:rPr lang="en-US" altLang="ko-KR" dirty="0"/>
              <a:t>)</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UART</a:t>
            </a:r>
          </a:p>
          <a:p>
            <a:pPr lvl="1"/>
            <a:r>
              <a:rPr lang="en-US" altLang="ko-KR" dirty="0"/>
              <a:t>UART : Serial </a:t>
            </a:r>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r>
              <a:rPr lang="en-US" altLang="ko-KR" dirty="0" err="1"/>
              <a:t>Serial.begin</a:t>
            </a:r>
            <a:r>
              <a:rPr lang="en-US" altLang="ko-KR" dirty="0"/>
              <a:t>(</a:t>
            </a:r>
            <a:r>
              <a:rPr lang="en-US" altLang="ko-KR" dirty="0" err="1"/>
              <a:t>BitRate</a:t>
            </a:r>
            <a:r>
              <a:rPr lang="en-US" altLang="ko-KR" dirty="0"/>
              <a:t>)</a:t>
            </a:r>
          </a:p>
          <a:p>
            <a:pPr lvl="3"/>
            <a:r>
              <a:rPr lang="en-US" altLang="ko-KR" dirty="0" err="1"/>
              <a:t>Serial.begin</a:t>
            </a:r>
            <a:r>
              <a:rPr lang="en-US" altLang="ko-KR" dirty="0"/>
              <a:t>( ) : UART </a:t>
            </a:r>
            <a:r>
              <a:rPr lang="ko-KR" altLang="en-US" dirty="0"/>
              <a:t>통신 준비</a:t>
            </a:r>
            <a:endParaRPr lang="en-US" altLang="ko-KR" dirty="0"/>
          </a:p>
          <a:p>
            <a:pPr lvl="3"/>
            <a:r>
              <a:rPr lang="en-US" altLang="ko-KR" dirty="0" err="1"/>
              <a:t>BitRate</a:t>
            </a:r>
            <a:r>
              <a:rPr lang="en-US" altLang="ko-KR" dirty="0"/>
              <a:t> : 9600[bit per seconds] = 9600[bps]</a:t>
            </a:r>
          </a:p>
          <a:p>
            <a:pPr lvl="2"/>
            <a:r>
              <a:rPr lang="en-US" altLang="ko-KR" dirty="0"/>
              <a:t>byte</a:t>
            </a:r>
            <a:r>
              <a:rPr lang="ko-KR" altLang="en-US" dirty="0"/>
              <a:t>형 변수</a:t>
            </a:r>
            <a:endParaRPr lang="en-US" altLang="ko-KR" dirty="0"/>
          </a:p>
          <a:p>
            <a:pPr lvl="3"/>
            <a:r>
              <a:rPr lang="en-US" altLang="ko-KR" dirty="0"/>
              <a:t>1 byte(8</a:t>
            </a:r>
            <a:r>
              <a:rPr lang="ko-KR" altLang="en-US" dirty="0"/>
              <a:t> </a:t>
            </a:r>
            <a:r>
              <a:rPr lang="en-US" altLang="ko-KR" dirty="0"/>
              <a:t>bits)</a:t>
            </a:r>
            <a:r>
              <a:rPr lang="ko-KR" altLang="en-US" dirty="0"/>
              <a:t> </a:t>
            </a:r>
            <a:r>
              <a:rPr lang="en-US" altLang="ko-KR" dirty="0"/>
              <a:t>:</a:t>
            </a:r>
            <a:r>
              <a:rPr lang="ko-KR" altLang="en-US" dirty="0"/>
              <a:t> </a:t>
            </a:r>
            <a:r>
              <a:rPr lang="en-US" altLang="ko-KR" dirty="0"/>
              <a:t>0~255</a:t>
            </a:r>
          </a:p>
          <a:p>
            <a:pPr lvl="3"/>
            <a:r>
              <a:rPr lang="en-US" altLang="ko-KR" dirty="0"/>
              <a:t>unsigned int</a:t>
            </a:r>
            <a:r>
              <a:rPr lang="ko-KR" altLang="en-US" dirty="0"/>
              <a:t>형 변수</a:t>
            </a:r>
            <a:endParaRPr lang="en-US" altLang="ko-KR" dirty="0"/>
          </a:p>
          <a:p>
            <a:pPr lvl="4"/>
            <a:r>
              <a:rPr lang="ko-KR" altLang="en-US" dirty="0" err="1"/>
              <a:t>아두이노</a:t>
            </a:r>
            <a:r>
              <a:rPr lang="ko-KR" altLang="en-US" dirty="0"/>
              <a:t> 컴파일러의 경우 </a:t>
            </a:r>
            <a:r>
              <a:rPr lang="en-US" altLang="ko-KR" dirty="0"/>
              <a:t>(2byte: 16bit) : 0~2</a:t>
            </a:r>
            <a:r>
              <a:rPr lang="en-US" altLang="ko-KR" baseline="30000" dirty="0"/>
              <a:t>16 </a:t>
            </a:r>
            <a:r>
              <a:rPr lang="en-US" altLang="ko-KR" dirty="0"/>
              <a:t>-1</a:t>
            </a:r>
          </a:p>
          <a:p>
            <a:pPr lvl="3"/>
            <a:r>
              <a:rPr lang="en-US" altLang="ko-KR" dirty="0"/>
              <a:t>unsigned long int</a:t>
            </a:r>
            <a:r>
              <a:rPr lang="ko-KR" altLang="en-US" dirty="0"/>
              <a:t>형 변수</a:t>
            </a:r>
            <a:endParaRPr lang="en-US" altLang="ko-KR" dirty="0"/>
          </a:p>
          <a:p>
            <a:pPr lvl="4"/>
            <a:r>
              <a:rPr lang="ko-KR" altLang="en-US" dirty="0" err="1"/>
              <a:t>아두이노</a:t>
            </a:r>
            <a:r>
              <a:rPr lang="ko-KR" altLang="en-US" dirty="0"/>
              <a:t> 컴파일러의 경우</a:t>
            </a:r>
            <a:r>
              <a:rPr lang="en-US" altLang="ko-KR" dirty="0"/>
              <a:t>(4byte:</a:t>
            </a:r>
            <a:r>
              <a:rPr lang="ko-KR" altLang="en-US" dirty="0"/>
              <a:t> </a:t>
            </a:r>
            <a:r>
              <a:rPr lang="en-US" altLang="ko-KR" dirty="0"/>
              <a:t>32bit)</a:t>
            </a:r>
            <a:r>
              <a:rPr lang="ko-KR" altLang="en-US" dirty="0"/>
              <a:t> </a:t>
            </a:r>
            <a:r>
              <a:rPr lang="en-US" altLang="ko-KR" dirty="0"/>
              <a:t>:</a:t>
            </a:r>
            <a:r>
              <a:rPr lang="ko-KR" altLang="en-US" dirty="0"/>
              <a:t> </a:t>
            </a:r>
            <a:r>
              <a:rPr lang="en-US" altLang="ko-KR" dirty="0"/>
              <a:t>0~2</a:t>
            </a:r>
            <a:r>
              <a:rPr lang="en-US" altLang="ko-KR" baseline="30000" dirty="0"/>
              <a:t>32</a:t>
            </a:r>
            <a:r>
              <a:rPr lang="en-US" altLang="ko-KR" dirty="0"/>
              <a:t> -1</a:t>
            </a:r>
          </a:p>
          <a:p>
            <a:pPr lvl="4"/>
            <a:endParaRPr lang="en-US" altLang="ko-KR" dirty="0"/>
          </a:p>
          <a:p>
            <a:pPr lvl="3"/>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27</a:t>
            </a:fld>
            <a:endParaRPr lang="en-US" dirty="0"/>
          </a:p>
        </p:txBody>
      </p:sp>
      <p:sp>
        <p:nvSpPr>
          <p:cNvPr id="11" name="직사각형 10">
            <a:extLst>
              <a:ext uri="{FF2B5EF4-FFF2-40B4-BE49-F238E27FC236}">
                <a16:creationId xmlns:a16="http://schemas.microsoft.com/office/drawing/2014/main" id="{D9D4AC5A-4511-4747-94F3-B3C5980952C8}"/>
              </a:ext>
            </a:extLst>
          </p:cNvPr>
          <p:cNvSpPr/>
          <p:nvPr/>
        </p:nvSpPr>
        <p:spPr>
          <a:xfrm>
            <a:off x="1152525" y="1370858"/>
            <a:ext cx="3384376" cy="1906041"/>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solidFill>
                <a:latin typeface="맑은 고딕" pitchFamily="50" charset="-127"/>
              </a:rPr>
              <a:t>void setup()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Serial.begin</a:t>
            </a:r>
            <a:r>
              <a:rPr lang="en-US" altLang="ko-KR" sz="1200" b="1" dirty="0">
                <a:solidFill>
                  <a:schemeClr val="tx1"/>
                </a:solidFill>
                <a:latin typeface="맑은 고딕" pitchFamily="50" charset="-127"/>
              </a:rPr>
              <a:t>(9600);</a:t>
            </a:r>
          </a:p>
          <a:p>
            <a:pPr defTabSz="913755">
              <a:spcBef>
                <a:spcPts val="0"/>
              </a:spcBef>
              <a:buClr>
                <a:srgbClr val="506EA5"/>
              </a:buClr>
            </a:pPr>
            <a:r>
              <a:rPr lang="en-US" altLang="ko-KR" sz="1200" b="1" dirty="0">
                <a:solidFill>
                  <a:schemeClr val="tx1"/>
                </a:solidFill>
                <a:latin typeface="맑은 고딕" pitchFamily="50" charset="-127"/>
              </a:rPr>
              <a:t>}</a:t>
            </a:r>
          </a:p>
          <a:p>
            <a:pPr defTabSz="913755">
              <a:spcBef>
                <a:spcPts val="0"/>
              </a:spcBef>
              <a:buClr>
                <a:srgbClr val="506EA5"/>
              </a:buClr>
            </a:pPr>
            <a:r>
              <a:rPr lang="en-US" altLang="ko-KR" sz="1200" b="1" dirty="0">
                <a:solidFill>
                  <a:schemeClr val="accent6">
                    <a:lumMod val="75000"/>
                  </a:schemeClr>
                </a:solidFill>
                <a:latin typeface="맑은 고딕" pitchFamily="50" charset="-127"/>
              </a:rPr>
              <a:t>byte</a:t>
            </a:r>
            <a:r>
              <a:rPr lang="ko-KR" altLang="en-US" sz="1200" b="1" dirty="0">
                <a:solidFill>
                  <a:schemeClr val="tx1"/>
                </a:solidFill>
                <a:latin typeface="맑은 고딕" pitchFamily="50" charset="-127"/>
              </a:rPr>
              <a:t> </a:t>
            </a:r>
            <a:r>
              <a:rPr lang="en-US" altLang="ko-KR" sz="1200" b="1" dirty="0">
                <a:solidFill>
                  <a:schemeClr val="tx1"/>
                </a:solidFill>
                <a:latin typeface="맑은 고딕" pitchFamily="50" charset="-127"/>
              </a:rPr>
              <a:t>count</a:t>
            </a:r>
            <a:r>
              <a:rPr lang="ko-KR" altLang="en-US" sz="1200" b="1" dirty="0">
                <a:solidFill>
                  <a:schemeClr val="tx1"/>
                </a:solidFill>
                <a:latin typeface="맑은 고딕" pitchFamily="50" charset="-127"/>
              </a:rPr>
              <a:t> </a:t>
            </a:r>
            <a:r>
              <a:rPr lang="en-US" altLang="ko-KR" sz="1200" b="1" dirty="0">
                <a:solidFill>
                  <a:schemeClr val="tx1"/>
                </a:solidFill>
                <a:latin typeface="맑은 고딕" pitchFamily="50" charset="-127"/>
              </a:rPr>
              <a:t>=</a:t>
            </a:r>
            <a:r>
              <a:rPr lang="ko-KR" altLang="en-US" sz="1200" b="1" dirty="0">
                <a:solidFill>
                  <a:schemeClr val="tx1"/>
                </a:solidFill>
                <a:latin typeface="맑은 고딕" pitchFamily="50" charset="-127"/>
              </a:rPr>
              <a:t> </a:t>
            </a:r>
            <a:r>
              <a:rPr lang="en-US" altLang="ko-KR" sz="1200" b="1" dirty="0">
                <a:solidFill>
                  <a:schemeClr val="tx1"/>
                </a:solidFill>
                <a:latin typeface="맑은 고딕" pitchFamily="50" charset="-127"/>
              </a:rPr>
              <a:t>0;</a:t>
            </a:r>
          </a:p>
          <a:p>
            <a:pPr defTabSz="913755">
              <a:spcBef>
                <a:spcPts val="0"/>
              </a:spcBef>
              <a:buClr>
                <a:srgbClr val="506EA5"/>
              </a:buClr>
            </a:pPr>
            <a:r>
              <a:rPr lang="en-US" altLang="ko-KR" sz="1200" b="1" dirty="0">
                <a:solidFill>
                  <a:schemeClr val="tx1"/>
                </a:solidFill>
                <a:latin typeface="맑은 고딕" pitchFamily="50" charset="-127"/>
              </a:rPr>
              <a:t>void loop()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a:t>
            </a:r>
            <a:r>
              <a:rPr lang="en-US" altLang="ko-KR" sz="1200" b="1" dirty="0">
                <a:solidFill>
                  <a:schemeClr val="tx1"/>
                </a:solidFill>
                <a:latin typeface="맑은 고딕" pitchFamily="50" charset="-127"/>
              </a:rPr>
              <a:t>(“This is a Phi board v1.0 :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Serial.println</a:t>
            </a:r>
            <a:r>
              <a:rPr lang="en-US" altLang="ko-KR" sz="1200" b="1" dirty="0">
                <a:solidFill>
                  <a:schemeClr val="tx1"/>
                </a:solidFill>
                <a:latin typeface="맑은 고딕" pitchFamily="50" charset="-127"/>
              </a:rPr>
              <a:t>(count++);</a:t>
            </a:r>
          </a:p>
          <a:p>
            <a:pPr defTabSz="913755">
              <a:spcBef>
                <a:spcPts val="0"/>
              </a:spcBef>
              <a:buClr>
                <a:srgbClr val="506EA5"/>
              </a:buClr>
            </a:pPr>
            <a:r>
              <a:rPr lang="en-US" altLang="ko-KR" sz="1200" b="1" dirty="0">
                <a:solidFill>
                  <a:schemeClr val="tx1"/>
                </a:solidFill>
                <a:latin typeface="맑은 고딕" pitchFamily="50" charset="-127"/>
              </a:rPr>
              <a:t>   delay(100);</a:t>
            </a:r>
          </a:p>
          <a:p>
            <a:pPr defTabSz="913755">
              <a:spcBef>
                <a:spcPts val="0"/>
              </a:spcBef>
              <a:buClr>
                <a:srgbClr val="506EA5"/>
              </a:buClr>
            </a:pPr>
            <a:r>
              <a:rPr lang="en-US" altLang="ko-KR" sz="1200" b="1" dirty="0">
                <a:solidFill>
                  <a:schemeClr val="tx1"/>
                </a:solidFill>
                <a:latin typeface="맑은 고딕" pitchFamily="50" charset="-127"/>
              </a:rPr>
              <a:t>}</a:t>
            </a:r>
          </a:p>
        </p:txBody>
      </p:sp>
      <p:sp>
        <p:nvSpPr>
          <p:cNvPr id="12" name="직사각형 11">
            <a:extLst>
              <a:ext uri="{FF2B5EF4-FFF2-40B4-BE49-F238E27FC236}">
                <a16:creationId xmlns:a16="http://schemas.microsoft.com/office/drawing/2014/main" id="{A619ADA4-1357-40E8-8942-EA3DC9EEF7CE}"/>
              </a:ext>
            </a:extLst>
          </p:cNvPr>
          <p:cNvSpPr/>
          <p:nvPr/>
        </p:nvSpPr>
        <p:spPr>
          <a:xfrm>
            <a:off x="1152525" y="1332679"/>
            <a:ext cx="3384376" cy="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A19C72E-EB2E-48B3-A169-7F27691F1C84}"/>
              </a:ext>
            </a:extLst>
          </p:cNvPr>
          <p:cNvPicPr>
            <a:picLocks noChangeAspect="1"/>
          </p:cNvPicPr>
          <p:nvPr/>
        </p:nvPicPr>
        <p:blipFill>
          <a:blip r:embed="rId3"/>
          <a:stretch>
            <a:fillRect/>
          </a:stretch>
        </p:blipFill>
        <p:spPr>
          <a:xfrm>
            <a:off x="5271112" y="1332679"/>
            <a:ext cx="5311140" cy="3444240"/>
          </a:xfrm>
          <a:prstGeom prst="rect">
            <a:avLst/>
          </a:prstGeom>
        </p:spPr>
      </p:pic>
    </p:spTree>
    <p:extLst>
      <p:ext uri="{BB962C8B-B14F-4D97-AF65-F5344CB8AC3E}">
        <p14:creationId xmlns:p14="http://schemas.microsoft.com/office/powerpoint/2010/main" val="330570510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a:t>5</a:t>
            </a:r>
            <a:r>
              <a:rPr lang="ko-KR" altLang="en-US" dirty="0"/>
              <a:t>분 </a:t>
            </a:r>
            <a:r>
              <a:rPr lang="en-US" altLang="ko-KR" dirty="0"/>
              <a:t>Quiz</a:t>
            </a:r>
          </a:p>
          <a:p>
            <a:pPr lvl="1"/>
            <a:r>
              <a:rPr lang="ko-KR" altLang="en-US" dirty="0"/>
              <a:t>아래</a:t>
            </a:r>
            <a:r>
              <a:rPr lang="en-US" altLang="ko-KR" dirty="0"/>
              <a:t> </a:t>
            </a:r>
            <a:r>
              <a:rPr lang="ko-KR" altLang="en-US" dirty="0"/>
              <a:t>두 코드를 참고하여 </a:t>
            </a:r>
            <a:r>
              <a:rPr lang="en-US" altLang="ko-KR" dirty="0"/>
              <a:t>‘Hello’</a:t>
            </a:r>
            <a:r>
              <a:rPr lang="ko-KR" altLang="en-US" dirty="0"/>
              <a:t>를</a:t>
            </a:r>
            <a:r>
              <a:rPr lang="en-US" altLang="ko-KR" dirty="0"/>
              <a:t> 10</a:t>
            </a:r>
            <a:r>
              <a:rPr lang="ko-KR" altLang="en-US" dirty="0"/>
              <a:t>번 출력하는 작업 지시서를 작성하시요</a:t>
            </a:r>
            <a:endParaRPr lang="en-US" altLang="ko-KR" dirty="0"/>
          </a:p>
          <a:p>
            <a:pPr lvl="1"/>
            <a:endParaRPr lang="en-US" altLang="ko-KR" dirty="0"/>
          </a:p>
          <a:p>
            <a:pPr lvl="1"/>
            <a:endParaRPr lang="en-US" altLang="ko-KR" dirty="0"/>
          </a:p>
          <a:p>
            <a:pPr lvl="1"/>
            <a:endParaRPr lang="en-US" altLang="ko-KR" dirty="0"/>
          </a:p>
          <a:p>
            <a:pPr lvl="2"/>
            <a:endParaRPr lang="en-US" altLang="ko-KR" dirty="0"/>
          </a:p>
          <a:p>
            <a:pPr lvl="2"/>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270</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a:t>
            </a:r>
            <a:r>
              <a:rPr lang="ko-KR" altLang="en-US" dirty="0"/>
              <a:t> </a:t>
            </a:r>
            <a:r>
              <a:rPr lang="en-US" altLang="ko-KR" dirty="0"/>
              <a:t>– </a:t>
            </a:r>
            <a:r>
              <a:rPr lang="ko-KR" altLang="en-US" dirty="0" err="1"/>
              <a:t>반복문</a:t>
            </a:r>
            <a:r>
              <a:rPr lang="en-US" altLang="ko-KR" dirty="0"/>
              <a:t>(for)</a:t>
            </a:r>
            <a:endParaRPr lang="ko-KR" altLang="en-US" dirty="0"/>
          </a:p>
        </p:txBody>
      </p:sp>
      <p:pic>
        <p:nvPicPr>
          <p:cNvPr id="6" name="그림 5">
            <a:extLst>
              <a:ext uri="{FF2B5EF4-FFF2-40B4-BE49-F238E27FC236}">
                <a16:creationId xmlns:a16="http://schemas.microsoft.com/office/drawing/2014/main" id="{09849A2F-2C8D-4358-B8E0-7F057B1F8981}"/>
              </a:ext>
            </a:extLst>
          </p:cNvPr>
          <p:cNvPicPr>
            <a:picLocks noChangeAspect="1"/>
          </p:cNvPicPr>
          <p:nvPr/>
        </p:nvPicPr>
        <p:blipFill>
          <a:blip r:embed="rId3"/>
          <a:stretch>
            <a:fillRect/>
          </a:stretch>
        </p:blipFill>
        <p:spPr>
          <a:xfrm>
            <a:off x="648469" y="1467310"/>
            <a:ext cx="7886700" cy="2276475"/>
          </a:xfrm>
          <a:prstGeom prst="rect">
            <a:avLst/>
          </a:prstGeom>
        </p:spPr>
      </p:pic>
      <p:pic>
        <p:nvPicPr>
          <p:cNvPr id="8" name="그림 7">
            <a:extLst>
              <a:ext uri="{FF2B5EF4-FFF2-40B4-BE49-F238E27FC236}">
                <a16:creationId xmlns:a16="http://schemas.microsoft.com/office/drawing/2014/main" id="{E5A85E76-4B04-4A7E-9642-DB3DC58C5AAD}"/>
              </a:ext>
            </a:extLst>
          </p:cNvPr>
          <p:cNvPicPr>
            <a:picLocks noChangeAspect="1"/>
          </p:cNvPicPr>
          <p:nvPr/>
        </p:nvPicPr>
        <p:blipFill>
          <a:blip r:embed="rId4"/>
          <a:stretch>
            <a:fillRect/>
          </a:stretch>
        </p:blipFill>
        <p:spPr>
          <a:xfrm>
            <a:off x="652829" y="3682962"/>
            <a:ext cx="7829550" cy="2257425"/>
          </a:xfrm>
          <a:prstGeom prst="rect">
            <a:avLst/>
          </a:prstGeom>
        </p:spPr>
      </p:pic>
    </p:spTree>
    <p:extLst>
      <p:ext uri="{BB962C8B-B14F-4D97-AF65-F5344CB8AC3E}">
        <p14:creationId xmlns:p14="http://schemas.microsoft.com/office/powerpoint/2010/main" val="101191996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a:t>5</a:t>
            </a:r>
            <a:r>
              <a:rPr lang="ko-KR" altLang="en-US" dirty="0"/>
              <a:t>분 </a:t>
            </a:r>
            <a:r>
              <a:rPr lang="en-US" altLang="ko-KR" dirty="0"/>
              <a:t>Quiz</a:t>
            </a:r>
          </a:p>
          <a:p>
            <a:pPr lvl="1"/>
            <a:r>
              <a:rPr lang="ko-KR" altLang="en-US" dirty="0"/>
              <a:t>아래</a:t>
            </a:r>
            <a:r>
              <a:rPr lang="en-US" altLang="ko-KR" dirty="0"/>
              <a:t> </a:t>
            </a:r>
            <a:r>
              <a:rPr lang="ko-KR" altLang="en-US" dirty="0"/>
              <a:t>두 코드를 참고하여 </a:t>
            </a:r>
            <a:r>
              <a:rPr lang="en-US" altLang="ko-KR" dirty="0"/>
              <a:t>‘Hello’</a:t>
            </a:r>
            <a:r>
              <a:rPr lang="ko-KR" altLang="en-US" dirty="0"/>
              <a:t>를</a:t>
            </a:r>
            <a:r>
              <a:rPr lang="en-US" altLang="ko-KR" dirty="0"/>
              <a:t> 10</a:t>
            </a:r>
            <a:r>
              <a:rPr lang="ko-KR" altLang="en-US" dirty="0"/>
              <a:t>번 출력하는 작업 지시서를 작성하시요</a:t>
            </a:r>
            <a:endParaRPr lang="en-US" altLang="ko-KR" dirty="0"/>
          </a:p>
          <a:p>
            <a:pPr lvl="1"/>
            <a:endParaRPr lang="en-US" altLang="ko-KR" dirty="0"/>
          </a:p>
          <a:p>
            <a:pPr lvl="1"/>
            <a:endParaRPr lang="en-US" altLang="ko-KR" dirty="0"/>
          </a:p>
          <a:p>
            <a:pPr lvl="1"/>
            <a:endParaRPr lang="en-US" altLang="ko-KR" dirty="0"/>
          </a:p>
          <a:p>
            <a:pPr lvl="2"/>
            <a:endParaRPr lang="en-US" altLang="ko-KR" dirty="0"/>
          </a:p>
          <a:p>
            <a:pPr lvl="2"/>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271</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a:t>
            </a:r>
            <a:r>
              <a:rPr lang="ko-KR" altLang="en-US" dirty="0"/>
              <a:t> </a:t>
            </a:r>
            <a:r>
              <a:rPr lang="en-US" altLang="ko-KR" dirty="0"/>
              <a:t>– </a:t>
            </a:r>
            <a:r>
              <a:rPr lang="ko-KR" altLang="en-US" dirty="0" err="1"/>
              <a:t>반복문</a:t>
            </a:r>
            <a:r>
              <a:rPr lang="en-US" altLang="ko-KR" dirty="0"/>
              <a:t>(for)</a:t>
            </a:r>
            <a:endParaRPr lang="ko-KR" altLang="en-US" dirty="0"/>
          </a:p>
        </p:txBody>
      </p:sp>
      <p:pic>
        <p:nvPicPr>
          <p:cNvPr id="5" name="그림 4">
            <a:extLst>
              <a:ext uri="{FF2B5EF4-FFF2-40B4-BE49-F238E27FC236}">
                <a16:creationId xmlns:a16="http://schemas.microsoft.com/office/drawing/2014/main" id="{7F4208F0-C1BE-4021-8E2E-4D716FC8BE57}"/>
              </a:ext>
            </a:extLst>
          </p:cNvPr>
          <p:cNvPicPr>
            <a:picLocks noChangeAspect="1"/>
          </p:cNvPicPr>
          <p:nvPr/>
        </p:nvPicPr>
        <p:blipFill>
          <a:blip r:embed="rId3"/>
          <a:stretch>
            <a:fillRect/>
          </a:stretch>
        </p:blipFill>
        <p:spPr>
          <a:xfrm>
            <a:off x="1701198" y="1457785"/>
            <a:ext cx="7867650" cy="2295525"/>
          </a:xfrm>
          <a:prstGeom prst="rect">
            <a:avLst/>
          </a:prstGeom>
        </p:spPr>
      </p:pic>
    </p:spTree>
    <p:extLst>
      <p:ext uri="{BB962C8B-B14F-4D97-AF65-F5344CB8AC3E}">
        <p14:creationId xmlns:p14="http://schemas.microsoft.com/office/powerpoint/2010/main" val="120895281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a:t>5</a:t>
            </a:r>
            <a:r>
              <a:rPr lang="ko-KR" altLang="en-US" dirty="0"/>
              <a:t>분 </a:t>
            </a:r>
            <a:r>
              <a:rPr lang="en-US" altLang="ko-KR" dirty="0"/>
              <a:t>Quiz</a:t>
            </a:r>
          </a:p>
          <a:p>
            <a:pPr lvl="1"/>
            <a:r>
              <a:rPr lang="ko-KR" altLang="en-US" dirty="0"/>
              <a:t>아래</a:t>
            </a:r>
            <a:r>
              <a:rPr lang="en-US" altLang="ko-KR" dirty="0"/>
              <a:t> </a:t>
            </a:r>
            <a:r>
              <a:rPr lang="ko-KR" altLang="en-US" dirty="0"/>
              <a:t>두 코드를 참고하여 </a:t>
            </a:r>
            <a:r>
              <a:rPr lang="en-US" altLang="ko-KR" dirty="0"/>
              <a:t>‘Hello’</a:t>
            </a:r>
            <a:r>
              <a:rPr lang="ko-KR" altLang="en-US" dirty="0"/>
              <a:t>를</a:t>
            </a:r>
            <a:r>
              <a:rPr lang="en-US" altLang="ko-KR" dirty="0"/>
              <a:t> 10</a:t>
            </a:r>
            <a:r>
              <a:rPr lang="ko-KR" altLang="en-US" dirty="0"/>
              <a:t>번 출력하는 작업 지시서를 작성하시요</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r>
              <a:rPr lang="en-US" altLang="ko-KR" dirty="0"/>
              <a:t>range(N) </a:t>
            </a:r>
            <a:r>
              <a:rPr lang="en-US" altLang="ko-KR" dirty="0">
                <a:sym typeface="Wingdings" panose="05000000000000000000" pitchFamily="2" charset="2"/>
              </a:rPr>
              <a:t> 0</a:t>
            </a:r>
            <a:r>
              <a:rPr lang="ko-KR" altLang="en-US" dirty="0">
                <a:sym typeface="Wingdings" panose="05000000000000000000" pitchFamily="2" charset="2"/>
              </a:rPr>
              <a:t>부터</a:t>
            </a:r>
            <a:r>
              <a:rPr lang="en-US" altLang="ko-KR" dirty="0">
                <a:sym typeface="Wingdings" panose="05000000000000000000" pitchFamily="2" charset="2"/>
              </a:rPr>
              <a:t> N-1</a:t>
            </a:r>
            <a:r>
              <a:rPr lang="ko-KR" altLang="en-US" dirty="0">
                <a:sym typeface="Wingdings" panose="05000000000000000000" pitchFamily="2" charset="2"/>
              </a:rPr>
              <a:t>까지의 정수들로 구성된 </a:t>
            </a:r>
            <a:r>
              <a:rPr lang="en-US" altLang="ko-KR" dirty="0">
                <a:sym typeface="Wingdings" panose="05000000000000000000" pitchFamily="2" charset="2"/>
              </a:rPr>
              <a:t>(</a:t>
            </a:r>
            <a:r>
              <a:rPr lang="ko-KR" altLang="en-US" dirty="0">
                <a:sym typeface="Wingdings" panose="05000000000000000000" pitchFamily="2" charset="2"/>
              </a:rPr>
              <a:t>범위</a:t>
            </a:r>
            <a:r>
              <a:rPr lang="en-US" altLang="ko-KR" dirty="0">
                <a:sym typeface="Wingdings" panose="05000000000000000000" pitchFamily="2" charset="2"/>
              </a:rPr>
              <a:t>)</a:t>
            </a:r>
            <a:r>
              <a:rPr lang="ko-KR" altLang="en-US" dirty="0">
                <a:sym typeface="Wingdings" panose="05000000000000000000" pitchFamily="2" charset="2"/>
              </a:rPr>
              <a:t>를 표현할 수 있는 숫자들을 생성</a:t>
            </a:r>
            <a:endParaRPr lang="en-US" altLang="ko-KR" dirty="0"/>
          </a:p>
          <a:p>
            <a:pPr lvl="1"/>
            <a:endParaRPr lang="en-US" altLang="ko-KR" dirty="0"/>
          </a:p>
          <a:p>
            <a:pPr lvl="1"/>
            <a:endParaRPr lang="en-US" altLang="ko-KR" dirty="0"/>
          </a:p>
          <a:p>
            <a:pPr lvl="1"/>
            <a:endParaRPr lang="en-US" altLang="ko-KR" dirty="0"/>
          </a:p>
          <a:p>
            <a:pPr lvl="2"/>
            <a:endParaRPr lang="en-US" altLang="ko-KR" dirty="0"/>
          </a:p>
          <a:p>
            <a:pPr lvl="2"/>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272</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a:t>
            </a:r>
            <a:r>
              <a:rPr lang="ko-KR" altLang="en-US" dirty="0"/>
              <a:t> </a:t>
            </a:r>
            <a:r>
              <a:rPr lang="en-US" altLang="ko-KR" dirty="0"/>
              <a:t>– </a:t>
            </a:r>
            <a:r>
              <a:rPr lang="ko-KR" altLang="en-US" dirty="0" err="1"/>
              <a:t>반복문</a:t>
            </a:r>
            <a:r>
              <a:rPr lang="en-US" altLang="ko-KR" dirty="0"/>
              <a:t>(for)</a:t>
            </a:r>
            <a:endParaRPr lang="ko-KR" altLang="en-US" dirty="0"/>
          </a:p>
        </p:txBody>
      </p:sp>
      <p:pic>
        <p:nvPicPr>
          <p:cNvPr id="6" name="그림 5">
            <a:extLst>
              <a:ext uri="{FF2B5EF4-FFF2-40B4-BE49-F238E27FC236}">
                <a16:creationId xmlns:a16="http://schemas.microsoft.com/office/drawing/2014/main" id="{CA6D4D2B-97C6-4F57-BFB4-63AA72EF8D84}"/>
              </a:ext>
            </a:extLst>
          </p:cNvPr>
          <p:cNvPicPr>
            <a:picLocks noChangeAspect="1"/>
          </p:cNvPicPr>
          <p:nvPr/>
        </p:nvPicPr>
        <p:blipFill>
          <a:blip r:embed="rId3"/>
          <a:stretch>
            <a:fillRect/>
          </a:stretch>
        </p:blipFill>
        <p:spPr>
          <a:xfrm>
            <a:off x="1817687" y="1511895"/>
            <a:ext cx="7886700" cy="3695700"/>
          </a:xfrm>
          <a:prstGeom prst="rect">
            <a:avLst/>
          </a:prstGeom>
        </p:spPr>
      </p:pic>
    </p:spTree>
    <p:extLst>
      <p:ext uri="{BB962C8B-B14F-4D97-AF65-F5344CB8AC3E}">
        <p14:creationId xmlns:p14="http://schemas.microsoft.com/office/powerpoint/2010/main" val="7291181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a:t>5</a:t>
            </a:r>
            <a:r>
              <a:rPr lang="ko-KR" altLang="en-US" dirty="0"/>
              <a:t>분 </a:t>
            </a:r>
            <a:r>
              <a:rPr lang="en-US" altLang="ko-KR" dirty="0"/>
              <a:t>Quiz</a:t>
            </a:r>
          </a:p>
          <a:p>
            <a:pPr lvl="1"/>
            <a:r>
              <a:rPr lang="ko-KR" altLang="en-US" dirty="0"/>
              <a:t>아래</a:t>
            </a:r>
            <a:r>
              <a:rPr lang="en-US" altLang="ko-KR" dirty="0"/>
              <a:t> </a:t>
            </a:r>
            <a:r>
              <a:rPr lang="ko-KR" altLang="en-US" dirty="0"/>
              <a:t>두 코드를 참고하여 </a:t>
            </a:r>
            <a:r>
              <a:rPr lang="en-US" altLang="ko-KR" dirty="0"/>
              <a:t>‘Hello’</a:t>
            </a:r>
            <a:r>
              <a:rPr lang="ko-KR" altLang="en-US" dirty="0"/>
              <a:t>를</a:t>
            </a:r>
            <a:r>
              <a:rPr lang="en-US" altLang="ko-KR" dirty="0"/>
              <a:t> 10</a:t>
            </a:r>
            <a:r>
              <a:rPr lang="ko-KR" altLang="en-US" dirty="0"/>
              <a:t>번 출력하는 작업 지시서를 작성하시요</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r>
              <a:rPr lang="ko-KR" altLang="en-US" dirty="0"/>
              <a:t>왜 하필이면 </a:t>
            </a:r>
            <a:r>
              <a:rPr lang="en-US" altLang="ko-KR" dirty="0"/>
              <a:t>count </a:t>
            </a:r>
            <a:r>
              <a:rPr lang="ko-KR" altLang="en-US" dirty="0"/>
              <a:t>지</a:t>
            </a:r>
            <a:r>
              <a:rPr lang="en-US" altLang="ko-KR" dirty="0"/>
              <a:t>? </a:t>
            </a:r>
            <a:r>
              <a:rPr lang="en-US" altLang="ko-KR" dirty="0" err="1"/>
              <a:t>dumy</a:t>
            </a:r>
            <a:r>
              <a:rPr lang="ko-KR" altLang="en-US" dirty="0"/>
              <a:t>로 바꾸면 안되나</a:t>
            </a:r>
            <a:r>
              <a:rPr lang="en-US" altLang="ko-KR" dirty="0"/>
              <a:t>? </a:t>
            </a:r>
          </a:p>
          <a:p>
            <a:pPr lvl="1"/>
            <a:endParaRPr lang="en-US" altLang="ko-KR" dirty="0"/>
          </a:p>
          <a:p>
            <a:pPr lvl="1"/>
            <a:endParaRPr lang="en-US" altLang="ko-KR" dirty="0"/>
          </a:p>
          <a:p>
            <a:pPr lvl="1"/>
            <a:endParaRPr lang="en-US" altLang="ko-KR" dirty="0"/>
          </a:p>
          <a:p>
            <a:pPr lvl="2"/>
            <a:endParaRPr lang="en-US" altLang="ko-KR" dirty="0"/>
          </a:p>
          <a:p>
            <a:pPr lvl="2"/>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273</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a:t>
            </a:r>
            <a:r>
              <a:rPr lang="ko-KR" altLang="en-US" dirty="0"/>
              <a:t> </a:t>
            </a:r>
            <a:r>
              <a:rPr lang="en-US" altLang="ko-KR" dirty="0"/>
              <a:t>– </a:t>
            </a:r>
            <a:r>
              <a:rPr lang="ko-KR" altLang="en-US" dirty="0" err="1"/>
              <a:t>반복문</a:t>
            </a:r>
            <a:r>
              <a:rPr lang="en-US" altLang="ko-KR" dirty="0"/>
              <a:t>(for)</a:t>
            </a:r>
            <a:endParaRPr lang="ko-KR" altLang="en-US" dirty="0"/>
          </a:p>
        </p:txBody>
      </p:sp>
      <p:pic>
        <p:nvPicPr>
          <p:cNvPr id="5" name="그림 4">
            <a:extLst>
              <a:ext uri="{FF2B5EF4-FFF2-40B4-BE49-F238E27FC236}">
                <a16:creationId xmlns:a16="http://schemas.microsoft.com/office/drawing/2014/main" id="{410A18D2-BC70-4143-9199-B77E4D80A2DA}"/>
              </a:ext>
            </a:extLst>
          </p:cNvPr>
          <p:cNvPicPr>
            <a:picLocks noChangeAspect="1"/>
          </p:cNvPicPr>
          <p:nvPr/>
        </p:nvPicPr>
        <p:blipFill>
          <a:blip r:embed="rId3"/>
          <a:stretch>
            <a:fillRect/>
          </a:stretch>
        </p:blipFill>
        <p:spPr>
          <a:xfrm>
            <a:off x="792485" y="1413024"/>
            <a:ext cx="7886700" cy="2105025"/>
          </a:xfrm>
          <a:prstGeom prst="rect">
            <a:avLst/>
          </a:prstGeom>
        </p:spPr>
      </p:pic>
      <p:pic>
        <p:nvPicPr>
          <p:cNvPr id="8" name="그림 7">
            <a:extLst>
              <a:ext uri="{FF2B5EF4-FFF2-40B4-BE49-F238E27FC236}">
                <a16:creationId xmlns:a16="http://schemas.microsoft.com/office/drawing/2014/main" id="{F1B952A1-52EA-479F-87C8-B7929460D470}"/>
              </a:ext>
            </a:extLst>
          </p:cNvPr>
          <p:cNvPicPr>
            <a:picLocks noChangeAspect="1"/>
          </p:cNvPicPr>
          <p:nvPr/>
        </p:nvPicPr>
        <p:blipFill>
          <a:blip r:embed="rId4"/>
          <a:stretch>
            <a:fillRect/>
          </a:stretch>
        </p:blipFill>
        <p:spPr>
          <a:xfrm>
            <a:off x="2736701" y="3998301"/>
            <a:ext cx="7848600" cy="2114550"/>
          </a:xfrm>
          <a:prstGeom prst="rect">
            <a:avLst/>
          </a:prstGeom>
        </p:spPr>
      </p:pic>
    </p:spTree>
    <p:extLst>
      <p:ext uri="{BB962C8B-B14F-4D97-AF65-F5344CB8AC3E}">
        <p14:creationId xmlns:p14="http://schemas.microsoft.com/office/powerpoint/2010/main" val="105717700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들여쓰기</a:t>
            </a:r>
            <a:r>
              <a:rPr lang="en-US" altLang="ko-KR" dirty="0"/>
              <a:t>(indentation)</a:t>
            </a:r>
          </a:p>
          <a:p>
            <a:endParaRPr lang="en-US" altLang="ko-KR" dirty="0"/>
          </a:p>
          <a:p>
            <a:endParaRPr lang="en-US" altLang="ko-KR" dirty="0"/>
          </a:p>
          <a:p>
            <a:endParaRPr lang="en-US" altLang="ko-KR" dirty="0"/>
          </a:p>
          <a:p>
            <a:pPr lvl="1"/>
            <a:r>
              <a:rPr lang="ko-KR" altLang="en-US" dirty="0"/>
              <a:t>들여쓰기를 하는 이유</a:t>
            </a:r>
            <a:r>
              <a:rPr lang="en-US" altLang="ko-KR" dirty="0"/>
              <a:t>~</a:t>
            </a:r>
            <a:r>
              <a:rPr lang="ko-KR" altLang="en-US" dirty="0"/>
              <a:t>목적은 구간</a:t>
            </a:r>
            <a:r>
              <a:rPr lang="en-US" altLang="ko-KR" dirty="0"/>
              <a:t>(</a:t>
            </a:r>
            <a:r>
              <a:rPr lang="ko-KR" altLang="en-US" dirty="0"/>
              <a:t>범위</a:t>
            </a:r>
            <a:r>
              <a:rPr lang="en-US" altLang="ko-KR" dirty="0"/>
              <a:t>)</a:t>
            </a:r>
            <a:r>
              <a:rPr lang="ko-KR" altLang="en-US" dirty="0"/>
              <a:t>를 지정</a:t>
            </a:r>
            <a:endParaRPr lang="en-US" altLang="ko-KR" dirty="0"/>
          </a:p>
          <a:p>
            <a:pPr lvl="2"/>
            <a:r>
              <a:rPr lang="ko-KR" altLang="en-US" dirty="0"/>
              <a:t>위 코드에서는 </a:t>
            </a:r>
            <a:r>
              <a:rPr lang="en-US" altLang="ko-KR" dirty="0"/>
              <a:t>for</a:t>
            </a:r>
            <a:r>
              <a:rPr lang="ko-KR" altLang="en-US" dirty="0"/>
              <a:t>문이 영향을 미치는 구간</a:t>
            </a:r>
            <a:r>
              <a:rPr lang="en-US" altLang="ko-KR" dirty="0"/>
              <a:t>(</a:t>
            </a:r>
            <a:r>
              <a:rPr lang="ko-KR" altLang="en-US" dirty="0"/>
              <a:t>범위</a:t>
            </a:r>
            <a:r>
              <a:rPr lang="en-US" altLang="ko-KR" dirty="0"/>
              <a:t>)</a:t>
            </a:r>
            <a:r>
              <a:rPr lang="ko-KR" altLang="en-US" dirty="0"/>
              <a:t>이 </a:t>
            </a:r>
            <a:r>
              <a:rPr lang="en-US" altLang="ko-KR" dirty="0"/>
              <a:t>print(‘Hello’) </a:t>
            </a:r>
            <a:r>
              <a:rPr lang="ko-KR" altLang="en-US" dirty="0"/>
              <a:t>한 줄이라는 의미임</a:t>
            </a:r>
            <a:endParaRPr lang="en-US" altLang="ko-KR" dirty="0"/>
          </a:p>
          <a:p>
            <a:pPr lvl="2"/>
            <a:r>
              <a:rPr lang="ko-KR" altLang="en-US" dirty="0"/>
              <a:t>아래 코드에서는 </a:t>
            </a:r>
            <a:r>
              <a:rPr lang="en-US" altLang="ko-KR" dirty="0"/>
              <a:t>for</a:t>
            </a:r>
            <a:r>
              <a:rPr lang="ko-KR" altLang="en-US" dirty="0"/>
              <a:t>문이 영향을 미치는 구간</a:t>
            </a:r>
            <a:r>
              <a:rPr lang="en-US" altLang="ko-KR" dirty="0"/>
              <a:t>(</a:t>
            </a:r>
            <a:r>
              <a:rPr lang="ko-KR" altLang="en-US" dirty="0"/>
              <a:t>범위</a:t>
            </a:r>
            <a:r>
              <a:rPr lang="en-US" altLang="ko-KR" dirty="0"/>
              <a:t>)</a:t>
            </a:r>
            <a:r>
              <a:rPr lang="ko-KR" altLang="en-US" dirty="0"/>
              <a:t>가 </a:t>
            </a:r>
            <a:r>
              <a:rPr lang="en-US" altLang="ko-KR" dirty="0"/>
              <a:t>print(item), print(‘Hello’) </a:t>
            </a:r>
            <a:r>
              <a:rPr lang="ko-KR" altLang="en-US" dirty="0"/>
              <a:t>두 줄이라는 의미</a:t>
            </a:r>
            <a:endParaRPr lang="en-US" altLang="ko-KR" dirty="0"/>
          </a:p>
          <a:p>
            <a:pPr lvl="2"/>
            <a:endParaRPr lang="en-US" altLang="ko-KR" dirty="0"/>
          </a:p>
          <a:p>
            <a:pPr lvl="2"/>
            <a:endParaRPr lang="en-US" altLang="ko-KR" dirty="0"/>
          </a:p>
          <a:p>
            <a:pPr lvl="2"/>
            <a:r>
              <a:rPr lang="ko-KR" altLang="en-US" dirty="0"/>
              <a:t>들여쓰기 방법</a:t>
            </a:r>
            <a:endParaRPr lang="en-US" altLang="ko-KR" dirty="0"/>
          </a:p>
          <a:p>
            <a:pPr lvl="3"/>
            <a:r>
              <a:rPr lang="ko-KR" altLang="en-US" dirty="0"/>
              <a:t>스페이스를 쓰거나 탭을 쓰거나 통일</a:t>
            </a:r>
            <a:endParaRPr lang="en-US" altLang="ko-KR" dirty="0"/>
          </a:p>
          <a:p>
            <a:pPr lvl="3"/>
            <a:r>
              <a:rPr lang="ko-KR" altLang="en-US" dirty="0"/>
              <a:t>만약 스페이스를 들여쓰기를 한다면 스페이스 개수 통일</a:t>
            </a:r>
            <a:endParaRPr lang="en-US" altLang="ko-KR" dirty="0"/>
          </a:p>
          <a:p>
            <a:pPr lvl="3"/>
            <a:r>
              <a:rPr lang="en-US" altLang="ko-KR" dirty="0" err="1"/>
              <a:t>Jupyter</a:t>
            </a:r>
            <a:r>
              <a:rPr lang="en-US" altLang="ko-KR" dirty="0"/>
              <a:t> notebook</a:t>
            </a:r>
            <a:r>
              <a:rPr lang="ko-KR" altLang="en-US" dirty="0"/>
              <a:t>에서는 자동으로 생성됨</a:t>
            </a:r>
            <a:r>
              <a:rPr lang="en-US" altLang="ko-KR" dirty="0"/>
              <a:t>.</a:t>
            </a:r>
          </a:p>
          <a:p>
            <a:pPr lvl="2"/>
            <a:r>
              <a:rPr lang="ko-KR" altLang="en-US" dirty="0"/>
              <a:t>들여쓰기</a:t>
            </a:r>
            <a:r>
              <a:rPr lang="en-US" altLang="ko-KR" dirty="0"/>
              <a:t>(</a:t>
            </a:r>
            <a:r>
              <a:rPr lang="ko-KR" altLang="en-US" dirty="0"/>
              <a:t>범위 지정</a:t>
            </a:r>
            <a:r>
              <a:rPr lang="en-US" altLang="ko-KR" dirty="0"/>
              <a:t>)</a:t>
            </a:r>
            <a:r>
              <a:rPr lang="ko-KR" altLang="en-US" dirty="0"/>
              <a:t>가 명확하지 않을 경우 에러 발생 </a:t>
            </a:r>
            <a:r>
              <a:rPr lang="en-US" altLang="ko-KR" dirty="0"/>
              <a:t>(</a:t>
            </a:r>
            <a:r>
              <a:rPr lang="en-US" altLang="ko-KR"/>
              <a:t>Indentation Error : unexpected </a:t>
            </a:r>
            <a:r>
              <a:rPr lang="en-US" altLang="ko-KR" dirty="0"/>
              <a:t>indent)</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endParaRPr lang="en-US" altLang="ko-KR" dirty="0"/>
          </a:p>
          <a:p>
            <a:pPr lvl="2"/>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274</a:t>
            </a:fld>
            <a:endParaRPr lang="en-US" dirty="0"/>
          </a:p>
        </p:txBody>
      </p:sp>
      <p:sp>
        <p:nvSpPr>
          <p:cNvPr id="2" name="제목 1"/>
          <p:cNvSpPr>
            <a:spLocks noGrp="1"/>
          </p:cNvSpPr>
          <p:nvPr>
            <p:ph type="title"/>
          </p:nvPr>
        </p:nvSpPr>
        <p:spPr>
          <a:xfrm>
            <a:off x="144413" y="179747"/>
            <a:ext cx="10842913" cy="400049"/>
          </a:xfrm>
        </p:spPr>
        <p:txBody>
          <a:bodyPr/>
          <a:lstStyle/>
          <a:p>
            <a:r>
              <a:rPr lang="ko-KR" altLang="en-US" dirty="0"/>
              <a:t>여기서</a:t>
            </a:r>
            <a:r>
              <a:rPr lang="en-US" altLang="ko-KR" dirty="0"/>
              <a:t> </a:t>
            </a:r>
            <a:r>
              <a:rPr lang="ko-KR" altLang="en-US" dirty="0"/>
              <a:t>잠깐 </a:t>
            </a:r>
            <a:r>
              <a:rPr lang="en-US" altLang="ko-KR" dirty="0"/>
              <a:t>‘</a:t>
            </a:r>
            <a:r>
              <a:rPr lang="ko-KR" altLang="en-US" dirty="0"/>
              <a:t>들여쓰기</a:t>
            </a:r>
            <a:r>
              <a:rPr lang="en-US" altLang="ko-KR" dirty="0"/>
              <a:t>＇</a:t>
            </a:r>
            <a:endParaRPr lang="ko-KR" altLang="en-US" dirty="0"/>
          </a:p>
        </p:txBody>
      </p:sp>
      <p:pic>
        <p:nvPicPr>
          <p:cNvPr id="6" name="그림 5">
            <a:extLst>
              <a:ext uri="{FF2B5EF4-FFF2-40B4-BE49-F238E27FC236}">
                <a16:creationId xmlns:a16="http://schemas.microsoft.com/office/drawing/2014/main" id="{68F46FAB-FC9D-47C3-80CA-3CEA19F7EA30}"/>
              </a:ext>
            </a:extLst>
          </p:cNvPr>
          <p:cNvPicPr>
            <a:picLocks noChangeAspect="1"/>
          </p:cNvPicPr>
          <p:nvPr/>
        </p:nvPicPr>
        <p:blipFill>
          <a:blip r:embed="rId3"/>
          <a:stretch>
            <a:fillRect/>
          </a:stretch>
        </p:blipFill>
        <p:spPr>
          <a:xfrm>
            <a:off x="2016621" y="1223863"/>
            <a:ext cx="6772275" cy="447675"/>
          </a:xfrm>
          <a:prstGeom prst="rect">
            <a:avLst/>
          </a:prstGeom>
        </p:spPr>
      </p:pic>
      <p:cxnSp>
        <p:nvCxnSpPr>
          <p:cNvPr id="9" name="직선 연결선 8">
            <a:extLst>
              <a:ext uri="{FF2B5EF4-FFF2-40B4-BE49-F238E27FC236}">
                <a16:creationId xmlns:a16="http://schemas.microsoft.com/office/drawing/2014/main" id="{73592612-4E55-444B-A9AC-07DD7D1DE071}"/>
              </a:ext>
            </a:extLst>
          </p:cNvPr>
          <p:cNvCxnSpPr/>
          <p:nvPr/>
        </p:nvCxnSpPr>
        <p:spPr>
          <a:xfrm>
            <a:off x="2134003" y="1447700"/>
            <a:ext cx="0" cy="1017837"/>
          </a:xfrm>
          <a:prstGeom prst="line">
            <a:avLst/>
          </a:prstGeom>
          <a:ln w="952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B7F7667-BF0F-4E8A-8C9D-9DF08A6E9CAC}"/>
              </a:ext>
            </a:extLst>
          </p:cNvPr>
          <p:cNvCxnSpPr/>
          <p:nvPr/>
        </p:nvCxnSpPr>
        <p:spPr>
          <a:xfrm>
            <a:off x="2368430" y="1447700"/>
            <a:ext cx="0" cy="1017837"/>
          </a:xfrm>
          <a:prstGeom prst="line">
            <a:avLst/>
          </a:prstGeom>
          <a:ln w="952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BE0DA1BD-23FA-4BD8-AA57-32536D14CAD7}"/>
              </a:ext>
            </a:extLst>
          </p:cNvPr>
          <p:cNvCxnSpPr>
            <a:cxnSpLocks/>
          </p:cNvCxnSpPr>
          <p:nvPr/>
        </p:nvCxnSpPr>
        <p:spPr>
          <a:xfrm>
            <a:off x="2129231" y="2231975"/>
            <a:ext cx="239199" cy="0"/>
          </a:xfrm>
          <a:prstGeom prst="straightConnector1">
            <a:avLst/>
          </a:prstGeom>
          <a:ln w="952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9" name="그림 18">
            <a:extLst>
              <a:ext uri="{FF2B5EF4-FFF2-40B4-BE49-F238E27FC236}">
                <a16:creationId xmlns:a16="http://schemas.microsoft.com/office/drawing/2014/main" id="{1E17E23A-E140-481D-84F7-E2ED35BF9896}"/>
              </a:ext>
            </a:extLst>
          </p:cNvPr>
          <p:cNvPicPr>
            <a:picLocks noChangeAspect="1"/>
          </p:cNvPicPr>
          <p:nvPr/>
        </p:nvPicPr>
        <p:blipFill>
          <a:blip r:embed="rId4"/>
          <a:stretch>
            <a:fillRect/>
          </a:stretch>
        </p:blipFill>
        <p:spPr>
          <a:xfrm>
            <a:off x="2026146" y="3528119"/>
            <a:ext cx="6762750" cy="600075"/>
          </a:xfrm>
          <a:prstGeom prst="rect">
            <a:avLst/>
          </a:prstGeom>
        </p:spPr>
      </p:pic>
    </p:spTree>
    <p:extLst>
      <p:ext uri="{BB962C8B-B14F-4D97-AF65-F5344CB8AC3E}">
        <p14:creationId xmlns:p14="http://schemas.microsoft.com/office/powerpoint/2010/main" val="23647614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a:solidFill>
                  <a:srgbClr val="FF0000"/>
                </a:solidFill>
              </a:rPr>
              <a:t>List</a:t>
            </a:r>
          </a:p>
          <a:p>
            <a:pPr lvl="1"/>
            <a:r>
              <a:rPr lang="ko-KR" altLang="en-US" dirty="0"/>
              <a:t>데이터 목록</a:t>
            </a:r>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275</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 </a:t>
            </a:r>
            <a:r>
              <a:rPr lang="ko-KR" altLang="en-US" dirty="0"/>
              <a:t>기초 </a:t>
            </a:r>
            <a:r>
              <a:rPr lang="en-US" altLang="ko-KR" dirty="0"/>
              <a:t>- List</a:t>
            </a:r>
            <a:endParaRPr lang="ko-KR" altLang="en-US" dirty="0"/>
          </a:p>
        </p:txBody>
      </p:sp>
      <p:sp>
        <p:nvSpPr>
          <p:cNvPr id="8" name="직사각형 7"/>
          <p:cNvSpPr/>
          <p:nvPr/>
        </p:nvSpPr>
        <p:spPr>
          <a:xfrm>
            <a:off x="864493" y="1592672"/>
            <a:ext cx="10225136" cy="1200329"/>
          </a:xfrm>
          <a:prstGeom prst="rect">
            <a:avLst/>
          </a:prstGeom>
          <a:ln w="3175">
            <a:solidFill>
              <a:schemeClr val="tx1"/>
            </a:solidFill>
            <a:prstDash val="sysDot"/>
          </a:ln>
        </p:spPr>
        <p:txBody>
          <a:bodyPr wrap="square">
            <a:spAutoFit/>
          </a:bodyPr>
          <a:lstStyle/>
          <a:p>
            <a:r>
              <a:rPr lang="en-US" altLang="ko-KR" b="1" dirty="0">
                <a:latin typeface="Consolas" panose="020B0609020204030204" pitchFamily="49" charset="0"/>
              </a:rPr>
              <a:t>&gt;&gt;&gt; </a:t>
            </a:r>
            <a:r>
              <a:rPr lang="en-US" altLang="ko-KR" b="1" dirty="0" err="1">
                <a:latin typeface="Consolas" panose="020B0609020204030204" pitchFamily="49" charset="0"/>
              </a:rPr>
              <a:t>lst</a:t>
            </a:r>
            <a:r>
              <a:rPr lang="en-US" altLang="ko-KR" b="1" dirty="0">
                <a:latin typeface="Consolas" panose="020B0609020204030204" pitchFamily="49" charset="0"/>
              </a:rPr>
              <a:t> = [1, 2, 3]</a:t>
            </a:r>
          </a:p>
          <a:p>
            <a:r>
              <a:rPr lang="en-US" altLang="ko-KR" b="1" dirty="0">
                <a:latin typeface="Consolas" panose="020B0609020204030204" pitchFamily="49" charset="0"/>
              </a:rPr>
              <a:t>&gt;&gt;&gt; </a:t>
            </a:r>
            <a:r>
              <a:rPr lang="en-US" altLang="ko-KR" b="1" dirty="0" err="1">
                <a:latin typeface="Consolas" panose="020B0609020204030204" pitchFamily="49" charset="0"/>
              </a:rPr>
              <a:t>lst</a:t>
            </a:r>
            <a:endParaRPr lang="en-US" altLang="ko-KR" b="1" dirty="0">
              <a:latin typeface="Consolas" panose="020B0609020204030204" pitchFamily="49" charset="0"/>
            </a:endParaRPr>
          </a:p>
          <a:p>
            <a:r>
              <a:rPr lang="en-US" altLang="ko-KR" b="1" dirty="0">
                <a:latin typeface="Consolas" panose="020B0609020204030204" pitchFamily="49" charset="0"/>
              </a:rPr>
              <a:t>[1, 2, 3]</a:t>
            </a:r>
          </a:p>
          <a:p>
            <a:r>
              <a:rPr lang="en-US" altLang="ko-KR" b="1" dirty="0">
                <a:latin typeface="Consolas" panose="020B0609020204030204" pitchFamily="49" charset="0"/>
              </a:rPr>
              <a:t>&gt;&gt;&gt;</a:t>
            </a:r>
          </a:p>
        </p:txBody>
      </p:sp>
      <p:sp>
        <p:nvSpPr>
          <p:cNvPr id="7" name="직사각형 6"/>
          <p:cNvSpPr/>
          <p:nvPr/>
        </p:nvSpPr>
        <p:spPr>
          <a:xfrm>
            <a:off x="864493" y="3002632"/>
            <a:ext cx="10225136" cy="1200329"/>
          </a:xfrm>
          <a:prstGeom prst="rect">
            <a:avLst/>
          </a:prstGeom>
          <a:ln w="3175">
            <a:solidFill>
              <a:schemeClr val="tx1"/>
            </a:solidFill>
            <a:prstDash val="sysDot"/>
          </a:ln>
        </p:spPr>
        <p:txBody>
          <a:bodyPr wrap="square">
            <a:spAutoFit/>
          </a:bodyPr>
          <a:lstStyle/>
          <a:p>
            <a:r>
              <a:rPr lang="en-US" altLang="ko-KR" b="1" dirty="0">
                <a:latin typeface="Consolas" panose="020B0609020204030204" pitchFamily="49" charset="0"/>
              </a:rPr>
              <a:t>&gt;&gt;&gt; </a:t>
            </a:r>
            <a:r>
              <a:rPr lang="en-US" altLang="ko-KR" b="1" dirty="0" err="1">
                <a:latin typeface="Consolas" panose="020B0609020204030204" pitchFamily="49" charset="0"/>
              </a:rPr>
              <a:t>lst</a:t>
            </a:r>
            <a:r>
              <a:rPr lang="en-US" altLang="ko-KR" b="1" dirty="0">
                <a:latin typeface="Consolas" panose="020B0609020204030204" pitchFamily="49" charset="0"/>
              </a:rPr>
              <a:t> = [1, 2, 3, ‘a’, ‘</a:t>
            </a:r>
            <a:r>
              <a:rPr lang="en-US" altLang="ko-KR" b="1" dirty="0" err="1">
                <a:latin typeface="Consolas" panose="020B0609020204030204" pitchFamily="49" charset="0"/>
              </a:rPr>
              <a:t>abc</a:t>
            </a:r>
            <a:r>
              <a:rPr lang="en-US" altLang="ko-KR" b="1" dirty="0">
                <a:latin typeface="Consolas" panose="020B0609020204030204" pitchFamily="49" charset="0"/>
              </a:rPr>
              <a:t>’]	# list</a:t>
            </a:r>
            <a:r>
              <a:rPr lang="ko-KR" altLang="en-US" b="1" dirty="0">
                <a:latin typeface="Consolas" panose="020B0609020204030204" pitchFamily="49" charset="0"/>
              </a:rPr>
              <a:t>는</a:t>
            </a:r>
            <a:r>
              <a:rPr lang="en-US" altLang="ko-KR" b="1" dirty="0">
                <a:latin typeface="Consolas" panose="020B0609020204030204" pitchFamily="49" charset="0"/>
              </a:rPr>
              <a:t> </a:t>
            </a:r>
            <a:r>
              <a:rPr lang="ko-KR" altLang="en-US" b="1" dirty="0">
                <a:latin typeface="Consolas" panose="020B0609020204030204" pitchFamily="49" charset="0"/>
              </a:rPr>
              <a:t>동종 또는 이종 데이터들의 나열</a:t>
            </a:r>
            <a:endParaRPr lang="en-US" altLang="ko-KR" b="1" dirty="0">
              <a:latin typeface="Consolas" panose="020B0609020204030204" pitchFamily="49" charset="0"/>
            </a:endParaRPr>
          </a:p>
          <a:p>
            <a:r>
              <a:rPr lang="en-US" altLang="ko-KR" b="1" dirty="0">
                <a:latin typeface="Consolas" panose="020B0609020204030204" pitchFamily="49" charset="0"/>
              </a:rPr>
              <a:t>&gt;&gt;&gt; </a:t>
            </a:r>
            <a:r>
              <a:rPr lang="en-US" altLang="ko-KR" b="1" dirty="0" err="1">
                <a:latin typeface="Consolas" panose="020B0609020204030204" pitchFamily="49" charset="0"/>
              </a:rPr>
              <a:t>lst</a:t>
            </a:r>
            <a:endParaRPr lang="en-US" altLang="ko-KR" b="1" dirty="0">
              <a:latin typeface="Consolas" panose="020B0609020204030204" pitchFamily="49" charset="0"/>
            </a:endParaRPr>
          </a:p>
          <a:p>
            <a:r>
              <a:rPr lang="en-US" altLang="ko-KR" b="1" dirty="0">
                <a:latin typeface="Consolas" panose="020B0609020204030204" pitchFamily="49" charset="0"/>
              </a:rPr>
              <a:t>[1, 2, 3, ‘a’, ‘</a:t>
            </a:r>
            <a:r>
              <a:rPr lang="en-US" altLang="ko-KR" b="1" dirty="0" err="1">
                <a:latin typeface="Consolas" panose="020B0609020204030204" pitchFamily="49" charset="0"/>
              </a:rPr>
              <a:t>abc</a:t>
            </a:r>
            <a:r>
              <a:rPr lang="en-US" altLang="ko-KR" b="1" dirty="0">
                <a:latin typeface="Consolas" panose="020B0609020204030204" pitchFamily="49" charset="0"/>
              </a:rPr>
              <a:t>’]</a:t>
            </a:r>
          </a:p>
          <a:p>
            <a:r>
              <a:rPr lang="en-US" altLang="ko-KR" b="1" dirty="0">
                <a:latin typeface="Consolas" panose="020B0609020204030204" pitchFamily="49" charset="0"/>
              </a:rPr>
              <a:t>&gt;&gt;&gt;</a:t>
            </a:r>
          </a:p>
        </p:txBody>
      </p:sp>
      <p:sp>
        <p:nvSpPr>
          <p:cNvPr id="9" name="직사각형 8"/>
          <p:cNvSpPr/>
          <p:nvPr/>
        </p:nvSpPr>
        <p:spPr>
          <a:xfrm>
            <a:off x="864493" y="4412592"/>
            <a:ext cx="2880320" cy="923330"/>
          </a:xfrm>
          <a:prstGeom prst="rect">
            <a:avLst/>
          </a:prstGeom>
          <a:ln w="3175">
            <a:solidFill>
              <a:schemeClr val="tx1"/>
            </a:solidFill>
            <a:prstDash val="sysDot"/>
          </a:ln>
        </p:spPr>
        <p:txBody>
          <a:bodyPr wrap="square">
            <a:spAutoFit/>
          </a:bodyPr>
          <a:lstStyle/>
          <a:p>
            <a:r>
              <a:rPr lang="en-US" altLang="ko-KR" b="1" dirty="0">
                <a:latin typeface="Consolas" panose="020B0609020204030204" pitchFamily="49" charset="0"/>
              </a:rPr>
              <a:t>&gt;&gt;&gt; </a:t>
            </a:r>
            <a:r>
              <a:rPr lang="en-US" altLang="ko-KR" b="1" dirty="0" err="1">
                <a:latin typeface="Consolas" panose="020B0609020204030204" pitchFamily="49" charset="0"/>
              </a:rPr>
              <a:t>lst</a:t>
            </a:r>
            <a:r>
              <a:rPr lang="en-US" altLang="ko-KR" b="1" dirty="0">
                <a:latin typeface="Consolas" panose="020B0609020204030204" pitchFamily="49" charset="0"/>
              </a:rPr>
              <a:t>[0]</a:t>
            </a:r>
          </a:p>
          <a:p>
            <a:r>
              <a:rPr lang="en-US" altLang="ko-KR" b="1" dirty="0">
                <a:latin typeface="Consolas" panose="020B0609020204030204" pitchFamily="49" charset="0"/>
              </a:rPr>
              <a:t>1</a:t>
            </a:r>
          </a:p>
          <a:p>
            <a:r>
              <a:rPr lang="en-US" altLang="ko-KR" b="1" dirty="0">
                <a:latin typeface="Consolas" panose="020B0609020204030204" pitchFamily="49" charset="0"/>
              </a:rPr>
              <a:t>&gt;&gt;&gt;</a:t>
            </a:r>
          </a:p>
        </p:txBody>
      </p:sp>
      <p:sp>
        <p:nvSpPr>
          <p:cNvPr id="10" name="직사각형 9"/>
          <p:cNvSpPr/>
          <p:nvPr/>
        </p:nvSpPr>
        <p:spPr>
          <a:xfrm>
            <a:off x="4125709" y="4412592"/>
            <a:ext cx="2880320" cy="923330"/>
          </a:xfrm>
          <a:prstGeom prst="rect">
            <a:avLst/>
          </a:prstGeom>
          <a:ln w="3175">
            <a:solidFill>
              <a:schemeClr val="tx1"/>
            </a:solidFill>
            <a:prstDash val="sysDot"/>
          </a:ln>
        </p:spPr>
        <p:txBody>
          <a:bodyPr wrap="square">
            <a:spAutoFit/>
          </a:bodyPr>
          <a:lstStyle/>
          <a:p>
            <a:r>
              <a:rPr lang="en-US" altLang="ko-KR" b="1" dirty="0">
                <a:latin typeface="Consolas" panose="020B0609020204030204" pitchFamily="49" charset="0"/>
              </a:rPr>
              <a:t>&gt;&gt;&gt; </a:t>
            </a:r>
            <a:r>
              <a:rPr lang="en-US" altLang="ko-KR" b="1" dirty="0" err="1">
                <a:latin typeface="Consolas" panose="020B0609020204030204" pitchFamily="49" charset="0"/>
              </a:rPr>
              <a:t>lst</a:t>
            </a:r>
            <a:r>
              <a:rPr lang="en-US" altLang="ko-KR" b="1" dirty="0">
                <a:latin typeface="Consolas" panose="020B0609020204030204" pitchFamily="49" charset="0"/>
              </a:rPr>
              <a:t>[2]</a:t>
            </a:r>
          </a:p>
          <a:p>
            <a:r>
              <a:rPr lang="en-US" altLang="ko-KR" b="1" dirty="0">
                <a:latin typeface="Consolas" panose="020B0609020204030204" pitchFamily="49" charset="0"/>
              </a:rPr>
              <a:t>3</a:t>
            </a:r>
          </a:p>
          <a:p>
            <a:r>
              <a:rPr lang="en-US" altLang="ko-KR" b="1" dirty="0">
                <a:latin typeface="Consolas" panose="020B0609020204030204" pitchFamily="49" charset="0"/>
              </a:rPr>
              <a:t>&gt;&gt;&gt;</a:t>
            </a:r>
          </a:p>
        </p:txBody>
      </p:sp>
      <p:sp>
        <p:nvSpPr>
          <p:cNvPr id="11" name="직사각형 10"/>
          <p:cNvSpPr/>
          <p:nvPr/>
        </p:nvSpPr>
        <p:spPr>
          <a:xfrm>
            <a:off x="7382641" y="4412592"/>
            <a:ext cx="3706988" cy="923330"/>
          </a:xfrm>
          <a:prstGeom prst="rect">
            <a:avLst/>
          </a:prstGeom>
          <a:ln w="3175">
            <a:solidFill>
              <a:schemeClr val="tx1"/>
            </a:solidFill>
            <a:prstDash val="sysDot"/>
          </a:ln>
        </p:spPr>
        <p:txBody>
          <a:bodyPr wrap="square">
            <a:spAutoFit/>
          </a:bodyPr>
          <a:lstStyle/>
          <a:p>
            <a:r>
              <a:rPr lang="en-US" altLang="ko-KR" b="1" dirty="0">
                <a:latin typeface="Consolas" panose="020B0609020204030204" pitchFamily="49" charset="0"/>
              </a:rPr>
              <a:t>&gt;&gt;&gt; </a:t>
            </a:r>
            <a:r>
              <a:rPr lang="en-US" altLang="ko-KR" b="1" dirty="0" err="1">
                <a:latin typeface="Consolas" panose="020B0609020204030204" pitchFamily="49" charset="0"/>
              </a:rPr>
              <a:t>lst</a:t>
            </a:r>
            <a:r>
              <a:rPr lang="en-US" altLang="ko-KR" b="1" dirty="0">
                <a:latin typeface="Consolas" panose="020B0609020204030204" pitchFamily="49" charset="0"/>
              </a:rPr>
              <a:t>[4]</a:t>
            </a:r>
          </a:p>
          <a:p>
            <a:r>
              <a:rPr lang="en-US" altLang="ko-KR" b="1" dirty="0">
                <a:latin typeface="Consolas" panose="020B0609020204030204" pitchFamily="49" charset="0"/>
              </a:rPr>
              <a:t>‘</a:t>
            </a:r>
            <a:r>
              <a:rPr lang="en-US" altLang="ko-KR" b="1" dirty="0" err="1">
                <a:latin typeface="Consolas" panose="020B0609020204030204" pitchFamily="49" charset="0"/>
              </a:rPr>
              <a:t>abc</a:t>
            </a:r>
            <a:r>
              <a:rPr lang="en-US" altLang="ko-KR" b="1" dirty="0">
                <a:latin typeface="Consolas" panose="020B0609020204030204" pitchFamily="49" charset="0"/>
              </a:rPr>
              <a:t>’</a:t>
            </a:r>
          </a:p>
          <a:p>
            <a:r>
              <a:rPr lang="en-US" altLang="ko-KR" b="1" dirty="0">
                <a:latin typeface="Consolas" panose="020B0609020204030204" pitchFamily="49" charset="0"/>
              </a:rPr>
              <a:t>&gt;&gt;&gt;</a:t>
            </a:r>
          </a:p>
        </p:txBody>
      </p:sp>
      <p:pic>
        <p:nvPicPr>
          <p:cNvPr id="5" name="그림 4">
            <a:extLst>
              <a:ext uri="{FF2B5EF4-FFF2-40B4-BE49-F238E27FC236}">
                <a16:creationId xmlns:a16="http://schemas.microsoft.com/office/drawing/2014/main" id="{BFE805D4-6A3B-4ACF-8E50-EE5CD58CED86}"/>
              </a:ext>
            </a:extLst>
          </p:cNvPr>
          <p:cNvPicPr>
            <a:picLocks noChangeAspect="1"/>
          </p:cNvPicPr>
          <p:nvPr/>
        </p:nvPicPr>
        <p:blipFill>
          <a:blip r:embed="rId3"/>
          <a:stretch>
            <a:fillRect/>
          </a:stretch>
        </p:blipFill>
        <p:spPr>
          <a:xfrm>
            <a:off x="5260835" y="1223304"/>
            <a:ext cx="5825998" cy="1744842"/>
          </a:xfrm>
          <a:prstGeom prst="rect">
            <a:avLst/>
          </a:prstGeom>
        </p:spPr>
      </p:pic>
    </p:spTree>
    <p:extLst>
      <p:ext uri="{BB962C8B-B14F-4D97-AF65-F5344CB8AC3E}">
        <p14:creationId xmlns:p14="http://schemas.microsoft.com/office/powerpoint/2010/main" val="2844414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a:solidFill>
                  <a:srgbClr val="FF0000"/>
                </a:solidFill>
              </a:rPr>
              <a:t>List</a:t>
            </a:r>
          </a:p>
          <a:p>
            <a:pPr lvl="1"/>
            <a:r>
              <a:rPr lang="ko-KR" altLang="en-US" dirty="0"/>
              <a:t>데이터 목록</a:t>
            </a:r>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276</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 </a:t>
            </a:r>
            <a:r>
              <a:rPr lang="ko-KR" altLang="en-US" dirty="0"/>
              <a:t>기초 </a:t>
            </a:r>
            <a:r>
              <a:rPr lang="en-US" altLang="ko-KR" dirty="0"/>
              <a:t>- List</a:t>
            </a:r>
            <a:endParaRPr lang="ko-KR" altLang="en-US" dirty="0"/>
          </a:p>
        </p:txBody>
      </p:sp>
      <p:sp>
        <p:nvSpPr>
          <p:cNvPr id="8" name="직사각형 7"/>
          <p:cNvSpPr/>
          <p:nvPr/>
        </p:nvSpPr>
        <p:spPr>
          <a:xfrm>
            <a:off x="864493" y="1592672"/>
            <a:ext cx="10225136" cy="1200329"/>
          </a:xfrm>
          <a:prstGeom prst="rect">
            <a:avLst/>
          </a:prstGeom>
          <a:ln w="3175">
            <a:solidFill>
              <a:schemeClr val="tx1"/>
            </a:solidFill>
            <a:prstDash val="sysDot"/>
          </a:ln>
        </p:spPr>
        <p:txBody>
          <a:bodyPr wrap="square">
            <a:spAutoFit/>
          </a:bodyPr>
          <a:lstStyle/>
          <a:p>
            <a:r>
              <a:rPr lang="en-US" altLang="ko-KR" b="1" dirty="0">
                <a:latin typeface="Consolas" panose="020B0609020204030204" pitchFamily="49" charset="0"/>
              </a:rPr>
              <a:t>&gt;&gt;&gt; </a:t>
            </a:r>
            <a:r>
              <a:rPr lang="en-US" altLang="ko-KR" b="1" dirty="0" err="1">
                <a:latin typeface="Consolas" panose="020B0609020204030204" pitchFamily="49" charset="0"/>
              </a:rPr>
              <a:t>lst</a:t>
            </a:r>
            <a:r>
              <a:rPr lang="en-US" altLang="ko-KR" b="1" dirty="0">
                <a:latin typeface="Consolas" panose="020B0609020204030204" pitchFamily="49" charset="0"/>
              </a:rPr>
              <a:t> = [1, 2, 3, ‘a’, ‘</a:t>
            </a:r>
            <a:r>
              <a:rPr lang="en-US" altLang="ko-KR" b="1" dirty="0" err="1">
                <a:latin typeface="Consolas" panose="020B0609020204030204" pitchFamily="49" charset="0"/>
              </a:rPr>
              <a:t>abc</a:t>
            </a:r>
            <a:r>
              <a:rPr lang="en-US" altLang="ko-KR" b="1" dirty="0">
                <a:latin typeface="Consolas" panose="020B0609020204030204" pitchFamily="49" charset="0"/>
              </a:rPr>
              <a:t>’]   # list</a:t>
            </a:r>
            <a:r>
              <a:rPr lang="ko-KR" altLang="en-US" b="1" dirty="0">
                <a:latin typeface="Consolas" panose="020B0609020204030204" pitchFamily="49" charset="0"/>
              </a:rPr>
              <a:t>는</a:t>
            </a:r>
            <a:r>
              <a:rPr lang="en-US" altLang="ko-KR" b="1" dirty="0">
                <a:latin typeface="Consolas" panose="020B0609020204030204" pitchFamily="49" charset="0"/>
              </a:rPr>
              <a:t> </a:t>
            </a:r>
            <a:r>
              <a:rPr lang="ko-KR" altLang="en-US" b="1" dirty="0">
                <a:latin typeface="Consolas" panose="020B0609020204030204" pitchFamily="49" charset="0"/>
              </a:rPr>
              <a:t>동종 또는 이종 데이터들의 나열 </a:t>
            </a:r>
            <a:endParaRPr lang="en-US" altLang="ko-KR" b="1" dirty="0">
              <a:latin typeface="Consolas" panose="020B0609020204030204" pitchFamily="49" charset="0"/>
            </a:endParaRPr>
          </a:p>
          <a:p>
            <a:r>
              <a:rPr lang="en-US" altLang="ko-KR" b="1" dirty="0">
                <a:latin typeface="Consolas" panose="020B0609020204030204" pitchFamily="49" charset="0"/>
              </a:rPr>
              <a:t>&gt;&gt;&gt; type(</a:t>
            </a:r>
            <a:r>
              <a:rPr lang="en-US" altLang="ko-KR" b="1" dirty="0" err="1">
                <a:latin typeface="Consolas" panose="020B0609020204030204" pitchFamily="49" charset="0"/>
              </a:rPr>
              <a:t>lst</a:t>
            </a:r>
            <a:r>
              <a:rPr lang="en-US" altLang="ko-KR" b="1" dirty="0">
                <a:latin typeface="Consolas" panose="020B0609020204030204" pitchFamily="49" charset="0"/>
              </a:rPr>
              <a:t>)</a:t>
            </a:r>
          </a:p>
          <a:p>
            <a:r>
              <a:rPr lang="en-US" altLang="ko-KR" b="1" dirty="0">
                <a:latin typeface="Consolas" panose="020B0609020204030204" pitchFamily="49" charset="0"/>
              </a:rPr>
              <a:t>&lt;class ‘list’&gt;</a:t>
            </a:r>
          </a:p>
          <a:p>
            <a:r>
              <a:rPr lang="en-US" altLang="ko-KR" b="1" dirty="0">
                <a:latin typeface="Consolas" panose="020B0609020204030204" pitchFamily="49" charset="0"/>
              </a:rPr>
              <a:t>&gt;&gt;&gt;</a:t>
            </a:r>
          </a:p>
        </p:txBody>
      </p:sp>
      <p:sp>
        <p:nvSpPr>
          <p:cNvPr id="7" name="직사각형 6"/>
          <p:cNvSpPr/>
          <p:nvPr/>
        </p:nvSpPr>
        <p:spPr>
          <a:xfrm>
            <a:off x="864493" y="3002632"/>
            <a:ext cx="10225136" cy="1200329"/>
          </a:xfrm>
          <a:prstGeom prst="rect">
            <a:avLst/>
          </a:prstGeom>
          <a:ln w="3175">
            <a:solidFill>
              <a:schemeClr val="tx1"/>
            </a:solidFill>
            <a:prstDash val="sysDot"/>
          </a:ln>
        </p:spPr>
        <p:txBody>
          <a:bodyPr wrap="square">
            <a:spAutoFit/>
          </a:bodyPr>
          <a:lstStyle/>
          <a:p>
            <a:r>
              <a:rPr lang="en-US" altLang="ko-KR" b="1" dirty="0">
                <a:latin typeface="Consolas" panose="020B0609020204030204" pitchFamily="49" charset="0"/>
              </a:rPr>
              <a:t>&gt;&gt;&gt; </a:t>
            </a:r>
            <a:r>
              <a:rPr lang="en-US" altLang="ko-KR" b="1" dirty="0" err="1">
                <a:latin typeface="Consolas" panose="020B0609020204030204" pitchFamily="49" charset="0"/>
              </a:rPr>
              <a:t>lst</a:t>
            </a:r>
            <a:r>
              <a:rPr lang="en-US" altLang="ko-KR" b="1" dirty="0">
                <a:latin typeface="Consolas" panose="020B0609020204030204" pitchFamily="49" charset="0"/>
              </a:rPr>
              <a:t> = [1, 2, 3, ‘a’, ‘</a:t>
            </a:r>
            <a:r>
              <a:rPr lang="en-US" altLang="ko-KR" b="1" dirty="0" err="1">
                <a:latin typeface="Consolas" panose="020B0609020204030204" pitchFamily="49" charset="0"/>
              </a:rPr>
              <a:t>abc</a:t>
            </a:r>
            <a:r>
              <a:rPr lang="en-US" altLang="ko-KR" b="1" dirty="0">
                <a:latin typeface="Consolas" panose="020B0609020204030204" pitchFamily="49" charset="0"/>
              </a:rPr>
              <a:t>’, [44, 55] ]</a:t>
            </a:r>
          </a:p>
          <a:p>
            <a:r>
              <a:rPr lang="en-US" altLang="ko-KR" b="1" dirty="0">
                <a:latin typeface="Consolas" panose="020B0609020204030204" pitchFamily="49" charset="0"/>
              </a:rPr>
              <a:t>&gt;&gt;&gt; </a:t>
            </a:r>
            <a:r>
              <a:rPr lang="en-US" altLang="ko-KR" b="1" dirty="0" err="1">
                <a:latin typeface="Consolas" panose="020B0609020204030204" pitchFamily="49" charset="0"/>
              </a:rPr>
              <a:t>lst</a:t>
            </a:r>
            <a:endParaRPr lang="en-US" altLang="ko-KR" b="1" dirty="0">
              <a:latin typeface="Consolas" panose="020B0609020204030204" pitchFamily="49" charset="0"/>
            </a:endParaRPr>
          </a:p>
          <a:p>
            <a:r>
              <a:rPr lang="en-US" altLang="ko-KR" b="1" dirty="0">
                <a:latin typeface="Consolas" panose="020B0609020204030204" pitchFamily="49" charset="0"/>
              </a:rPr>
              <a:t>[1, 2, 3, ‘a’, ‘</a:t>
            </a:r>
            <a:r>
              <a:rPr lang="en-US" altLang="ko-KR" b="1" dirty="0" err="1">
                <a:latin typeface="Consolas" panose="020B0609020204030204" pitchFamily="49" charset="0"/>
              </a:rPr>
              <a:t>abc</a:t>
            </a:r>
            <a:r>
              <a:rPr lang="en-US" altLang="ko-KR" b="1" dirty="0">
                <a:latin typeface="Consolas" panose="020B0609020204030204" pitchFamily="49" charset="0"/>
              </a:rPr>
              <a:t>’, [44, 55] ]</a:t>
            </a:r>
          </a:p>
          <a:p>
            <a:r>
              <a:rPr lang="en-US" altLang="ko-KR" b="1" dirty="0">
                <a:latin typeface="Consolas" panose="020B0609020204030204" pitchFamily="49" charset="0"/>
              </a:rPr>
              <a:t>&gt;&gt;&gt;</a:t>
            </a:r>
          </a:p>
        </p:txBody>
      </p:sp>
      <p:sp>
        <p:nvSpPr>
          <p:cNvPr id="9" name="직사각형 8"/>
          <p:cNvSpPr/>
          <p:nvPr/>
        </p:nvSpPr>
        <p:spPr>
          <a:xfrm>
            <a:off x="864493" y="4412592"/>
            <a:ext cx="4968552" cy="923330"/>
          </a:xfrm>
          <a:prstGeom prst="rect">
            <a:avLst/>
          </a:prstGeom>
          <a:ln w="3175">
            <a:solidFill>
              <a:schemeClr val="tx1"/>
            </a:solidFill>
            <a:prstDash val="sysDot"/>
          </a:ln>
        </p:spPr>
        <p:txBody>
          <a:bodyPr wrap="square">
            <a:spAutoFit/>
          </a:bodyPr>
          <a:lstStyle/>
          <a:p>
            <a:r>
              <a:rPr lang="en-US" altLang="ko-KR" b="1" dirty="0">
                <a:latin typeface="Consolas" panose="020B0609020204030204" pitchFamily="49" charset="0"/>
              </a:rPr>
              <a:t>&gt;&gt;&gt; </a:t>
            </a:r>
            <a:r>
              <a:rPr lang="en-US" altLang="ko-KR" b="1" dirty="0" err="1">
                <a:latin typeface="Consolas" panose="020B0609020204030204" pitchFamily="49" charset="0"/>
              </a:rPr>
              <a:t>lst</a:t>
            </a:r>
            <a:r>
              <a:rPr lang="en-US" altLang="ko-KR" b="1" dirty="0">
                <a:latin typeface="Consolas" panose="020B0609020204030204" pitchFamily="49" charset="0"/>
              </a:rPr>
              <a:t>[0]</a:t>
            </a:r>
          </a:p>
          <a:p>
            <a:r>
              <a:rPr lang="en-US" altLang="ko-KR" b="1" dirty="0">
                <a:latin typeface="Consolas" panose="020B0609020204030204" pitchFamily="49" charset="0"/>
              </a:rPr>
              <a:t>1</a:t>
            </a:r>
          </a:p>
          <a:p>
            <a:r>
              <a:rPr lang="en-US" altLang="ko-KR" b="1" dirty="0">
                <a:latin typeface="Consolas" panose="020B0609020204030204" pitchFamily="49" charset="0"/>
              </a:rPr>
              <a:t>&gt;&gt;&gt;</a:t>
            </a:r>
          </a:p>
        </p:txBody>
      </p:sp>
      <p:sp>
        <p:nvSpPr>
          <p:cNvPr id="13" name="직사각형 12"/>
          <p:cNvSpPr/>
          <p:nvPr/>
        </p:nvSpPr>
        <p:spPr>
          <a:xfrm>
            <a:off x="6126504" y="4412592"/>
            <a:ext cx="4968552" cy="923330"/>
          </a:xfrm>
          <a:prstGeom prst="rect">
            <a:avLst/>
          </a:prstGeom>
          <a:ln w="3175">
            <a:solidFill>
              <a:schemeClr val="tx1"/>
            </a:solidFill>
            <a:prstDash val="sysDot"/>
          </a:ln>
        </p:spPr>
        <p:txBody>
          <a:bodyPr wrap="square">
            <a:spAutoFit/>
          </a:bodyPr>
          <a:lstStyle/>
          <a:p>
            <a:r>
              <a:rPr lang="en-US" altLang="ko-KR" b="1" dirty="0">
                <a:latin typeface="Consolas" panose="020B0609020204030204" pitchFamily="49" charset="0"/>
              </a:rPr>
              <a:t>&gt;&gt;&gt; </a:t>
            </a:r>
            <a:r>
              <a:rPr lang="en-US" altLang="ko-KR" b="1" dirty="0" err="1">
                <a:latin typeface="Consolas" panose="020B0609020204030204" pitchFamily="49" charset="0"/>
              </a:rPr>
              <a:t>lst</a:t>
            </a:r>
            <a:r>
              <a:rPr lang="en-US" altLang="ko-KR" b="1" dirty="0">
                <a:latin typeface="Consolas" panose="020B0609020204030204" pitchFamily="49" charset="0"/>
              </a:rPr>
              <a:t>[5]</a:t>
            </a:r>
          </a:p>
          <a:p>
            <a:r>
              <a:rPr lang="en-US" altLang="ko-KR" b="1" dirty="0">
                <a:latin typeface="Consolas" panose="020B0609020204030204" pitchFamily="49" charset="0"/>
              </a:rPr>
              <a:t>[44,55]</a:t>
            </a:r>
          </a:p>
          <a:p>
            <a:r>
              <a:rPr lang="en-US" altLang="ko-KR" b="1" dirty="0">
                <a:latin typeface="Consolas" panose="020B0609020204030204" pitchFamily="49" charset="0"/>
              </a:rPr>
              <a:t>&gt;&gt;&gt;</a:t>
            </a:r>
          </a:p>
        </p:txBody>
      </p:sp>
    </p:spTree>
    <p:extLst>
      <p:ext uri="{BB962C8B-B14F-4D97-AF65-F5344CB8AC3E}">
        <p14:creationId xmlns:p14="http://schemas.microsoft.com/office/powerpoint/2010/main" val="10900342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a:solidFill>
                  <a:srgbClr val="FF0000"/>
                </a:solidFill>
              </a:rPr>
              <a:t>List</a:t>
            </a:r>
          </a:p>
          <a:p>
            <a:pPr lvl="1"/>
            <a:r>
              <a:rPr lang="ko-KR" altLang="en-US" dirty="0"/>
              <a:t>데이터 목록</a:t>
            </a:r>
            <a:endParaRPr lang="en-US" altLang="ko-KR" dirty="0"/>
          </a:p>
          <a:p>
            <a:pPr lvl="2"/>
            <a:r>
              <a:rPr lang="ko-KR" altLang="en-US" dirty="0"/>
              <a:t>아래와 같이 입력 후 </a:t>
            </a:r>
            <a:r>
              <a:rPr lang="en-US" altLang="ko-KR" dirty="0"/>
              <a:t>‘Run’ </a:t>
            </a:r>
            <a:r>
              <a:rPr lang="ko-KR" altLang="en-US" dirty="0"/>
              <a:t>아이콘 클릭 </a:t>
            </a:r>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277</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 </a:t>
            </a:r>
            <a:r>
              <a:rPr lang="ko-KR" altLang="en-US" dirty="0"/>
              <a:t>기초 </a:t>
            </a:r>
            <a:r>
              <a:rPr lang="en-US" altLang="ko-KR" dirty="0"/>
              <a:t>- List</a:t>
            </a:r>
            <a:endParaRPr lang="ko-KR" altLang="en-US" dirty="0"/>
          </a:p>
        </p:txBody>
      </p:sp>
      <p:pic>
        <p:nvPicPr>
          <p:cNvPr id="5" name="그림 4">
            <a:extLst>
              <a:ext uri="{FF2B5EF4-FFF2-40B4-BE49-F238E27FC236}">
                <a16:creationId xmlns:a16="http://schemas.microsoft.com/office/drawing/2014/main" id="{A0358D48-6EFD-491B-8614-FF28C2B193F6}"/>
              </a:ext>
            </a:extLst>
          </p:cNvPr>
          <p:cNvPicPr>
            <a:picLocks noChangeAspect="1"/>
          </p:cNvPicPr>
          <p:nvPr/>
        </p:nvPicPr>
        <p:blipFill>
          <a:blip r:embed="rId3"/>
          <a:stretch>
            <a:fillRect/>
          </a:stretch>
        </p:blipFill>
        <p:spPr>
          <a:xfrm>
            <a:off x="1008509" y="1749947"/>
            <a:ext cx="7124700" cy="1123950"/>
          </a:xfrm>
          <a:prstGeom prst="rect">
            <a:avLst/>
          </a:prstGeom>
        </p:spPr>
      </p:pic>
      <p:pic>
        <p:nvPicPr>
          <p:cNvPr id="9" name="그림 8">
            <a:extLst>
              <a:ext uri="{FF2B5EF4-FFF2-40B4-BE49-F238E27FC236}">
                <a16:creationId xmlns:a16="http://schemas.microsoft.com/office/drawing/2014/main" id="{C78F31AC-9B3D-4A2F-8F42-3056233E3FA3}"/>
              </a:ext>
            </a:extLst>
          </p:cNvPr>
          <p:cNvPicPr>
            <a:picLocks noChangeAspect="1"/>
          </p:cNvPicPr>
          <p:nvPr/>
        </p:nvPicPr>
        <p:blipFill>
          <a:blip r:embed="rId4"/>
          <a:stretch>
            <a:fillRect/>
          </a:stretch>
        </p:blipFill>
        <p:spPr>
          <a:xfrm>
            <a:off x="990930" y="2829428"/>
            <a:ext cx="7153275" cy="1095375"/>
          </a:xfrm>
          <a:prstGeom prst="rect">
            <a:avLst/>
          </a:prstGeom>
        </p:spPr>
      </p:pic>
      <p:pic>
        <p:nvPicPr>
          <p:cNvPr id="10" name="그림 9">
            <a:extLst>
              <a:ext uri="{FF2B5EF4-FFF2-40B4-BE49-F238E27FC236}">
                <a16:creationId xmlns:a16="http://schemas.microsoft.com/office/drawing/2014/main" id="{9AB95A2F-9A90-4102-A990-9DC0762833F3}"/>
              </a:ext>
            </a:extLst>
          </p:cNvPr>
          <p:cNvPicPr>
            <a:picLocks noChangeAspect="1"/>
          </p:cNvPicPr>
          <p:nvPr/>
        </p:nvPicPr>
        <p:blipFill>
          <a:blip r:embed="rId5"/>
          <a:stretch>
            <a:fillRect/>
          </a:stretch>
        </p:blipFill>
        <p:spPr>
          <a:xfrm>
            <a:off x="989459" y="3921715"/>
            <a:ext cx="7143750" cy="1238250"/>
          </a:xfrm>
          <a:prstGeom prst="rect">
            <a:avLst/>
          </a:prstGeom>
        </p:spPr>
      </p:pic>
      <p:pic>
        <p:nvPicPr>
          <p:cNvPr id="11" name="그림 10">
            <a:extLst>
              <a:ext uri="{FF2B5EF4-FFF2-40B4-BE49-F238E27FC236}">
                <a16:creationId xmlns:a16="http://schemas.microsoft.com/office/drawing/2014/main" id="{7B1E1499-8C29-479B-B97F-EF71F6103AA8}"/>
              </a:ext>
            </a:extLst>
          </p:cNvPr>
          <p:cNvPicPr>
            <a:picLocks noChangeAspect="1"/>
          </p:cNvPicPr>
          <p:nvPr/>
        </p:nvPicPr>
        <p:blipFill>
          <a:blip r:embed="rId6"/>
          <a:stretch>
            <a:fillRect/>
          </a:stretch>
        </p:blipFill>
        <p:spPr>
          <a:xfrm>
            <a:off x="988515" y="5184303"/>
            <a:ext cx="7143750" cy="781050"/>
          </a:xfrm>
          <a:prstGeom prst="rect">
            <a:avLst/>
          </a:prstGeom>
        </p:spPr>
      </p:pic>
      <p:sp>
        <p:nvSpPr>
          <p:cNvPr id="3" name="TextBox 2">
            <a:extLst>
              <a:ext uri="{FF2B5EF4-FFF2-40B4-BE49-F238E27FC236}">
                <a16:creationId xmlns:a16="http://schemas.microsoft.com/office/drawing/2014/main" id="{7B7D106E-643B-4BB5-AD93-E65BC03D452C}"/>
              </a:ext>
            </a:extLst>
          </p:cNvPr>
          <p:cNvSpPr txBox="1"/>
          <p:nvPr/>
        </p:nvSpPr>
        <p:spPr>
          <a:xfrm>
            <a:off x="9505453" y="2231975"/>
            <a:ext cx="1242648" cy="369332"/>
          </a:xfrm>
          <a:prstGeom prst="rect">
            <a:avLst/>
          </a:prstGeom>
          <a:noFill/>
        </p:spPr>
        <p:txBody>
          <a:bodyPr wrap="none" rtlCol="0">
            <a:spAutoFit/>
          </a:bodyPr>
          <a:lstStyle/>
          <a:p>
            <a:r>
              <a:rPr lang="en-US" altLang="ko-KR" dirty="0" err="1"/>
              <a:t>Ctrl+enter</a:t>
            </a:r>
            <a:endParaRPr lang="en-US" altLang="ko-KR" dirty="0"/>
          </a:p>
        </p:txBody>
      </p:sp>
    </p:spTree>
    <p:extLst>
      <p:ext uri="{BB962C8B-B14F-4D97-AF65-F5344CB8AC3E}">
        <p14:creationId xmlns:p14="http://schemas.microsoft.com/office/powerpoint/2010/main" val="73255825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a:solidFill>
                  <a:srgbClr val="FF0000"/>
                </a:solidFill>
              </a:rPr>
              <a:t>List</a:t>
            </a:r>
          </a:p>
          <a:p>
            <a:pPr lvl="1"/>
            <a:r>
              <a:rPr lang="ko-KR" altLang="en-US" dirty="0"/>
              <a:t>데이터 목록</a:t>
            </a:r>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278</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 </a:t>
            </a:r>
            <a:r>
              <a:rPr lang="ko-KR" altLang="en-US" dirty="0"/>
              <a:t>기초 </a:t>
            </a:r>
            <a:r>
              <a:rPr lang="en-US" altLang="ko-KR" dirty="0"/>
              <a:t>- List</a:t>
            </a:r>
            <a:endParaRPr lang="ko-KR" altLang="en-US" dirty="0"/>
          </a:p>
        </p:txBody>
      </p:sp>
      <p:sp>
        <p:nvSpPr>
          <p:cNvPr id="8" name="직사각형 7"/>
          <p:cNvSpPr/>
          <p:nvPr/>
        </p:nvSpPr>
        <p:spPr>
          <a:xfrm>
            <a:off x="864493" y="1592672"/>
            <a:ext cx="10225136" cy="1754326"/>
          </a:xfrm>
          <a:prstGeom prst="rect">
            <a:avLst/>
          </a:prstGeom>
          <a:ln w="3175">
            <a:solidFill>
              <a:schemeClr val="tx1"/>
            </a:solidFill>
            <a:prstDash val="sysDot"/>
          </a:ln>
        </p:spPr>
        <p:txBody>
          <a:bodyPr wrap="square">
            <a:spAutoFit/>
          </a:bodyPr>
          <a:lstStyle/>
          <a:p>
            <a:r>
              <a:rPr lang="en-US" altLang="ko-KR" b="1" dirty="0">
                <a:latin typeface="Consolas" panose="020B0609020204030204" pitchFamily="49" charset="0"/>
              </a:rPr>
              <a:t>&gt;&gt;&gt; </a:t>
            </a:r>
            <a:r>
              <a:rPr lang="en-US" altLang="ko-KR" b="1" dirty="0" err="1">
                <a:latin typeface="Consolas" panose="020B0609020204030204" pitchFamily="49" charset="0"/>
              </a:rPr>
              <a:t>lst</a:t>
            </a:r>
            <a:r>
              <a:rPr lang="en-US" altLang="ko-KR" b="1" dirty="0">
                <a:latin typeface="Consolas" panose="020B0609020204030204" pitchFamily="49" charset="0"/>
              </a:rPr>
              <a:t> = [1, 2, 3, ‘a’, ‘</a:t>
            </a:r>
            <a:r>
              <a:rPr lang="en-US" altLang="ko-KR" b="1" dirty="0" err="1">
                <a:latin typeface="Consolas" panose="020B0609020204030204" pitchFamily="49" charset="0"/>
              </a:rPr>
              <a:t>abc</a:t>
            </a:r>
            <a:r>
              <a:rPr lang="en-US" altLang="ko-KR" b="1" dirty="0">
                <a:latin typeface="Consolas" panose="020B0609020204030204" pitchFamily="49" charset="0"/>
              </a:rPr>
              <a:t>’, [44, 55] ]</a:t>
            </a:r>
          </a:p>
          <a:p>
            <a:r>
              <a:rPr lang="en-US" altLang="ko-KR" b="1" dirty="0">
                <a:latin typeface="Consolas" panose="020B0609020204030204" pitchFamily="49" charset="0"/>
              </a:rPr>
              <a:t>&gt;&gt;&gt; </a:t>
            </a:r>
            <a:r>
              <a:rPr lang="en-US" altLang="ko-KR" b="1" dirty="0" err="1">
                <a:latin typeface="Consolas" panose="020B0609020204030204" pitchFamily="49" charset="0"/>
              </a:rPr>
              <a:t>lst</a:t>
            </a:r>
            <a:r>
              <a:rPr lang="en-US" altLang="ko-KR" b="1" dirty="0">
                <a:latin typeface="Consolas" panose="020B0609020204030204" pitchFamily="49" charset="0"/>
              </a:rPr>
              <a:t>[0:3]</a:t>
            </a:r>
          </a:p>
          <a:p>
            <a:r>
              <a:rPr lang="en-US" altLang="ko-KR" b="1" dirty="0">
                <a:latin typeface="Consolas" panose="020B0609020204030204" pitchFamily="49" charset="0"/>
              </a:rPr>
              <a:t>[1, 2, 3]</a:t>
            </a:r>
          </a:p>
          <a:p>
            <a:r>
              <a:rPr lang="en-US" altLang="ko-KR" b="1" dirty="0">
                <a:latin typeface="Consolas" panose="020B0609020204030204" pitchFamily="49" charset="0"/>
              </a:rPr>
              <a:t>&gt;&gt;&gt; </a:t>
            </a:r>
            <a:r>
              <a:rPr lang="en-US" altLang="ko-KR" b="1" dirty="0" err="1">
                <a:latin typeface="Consolas" panose="020B0609020204030204" pitchFamily="49" charset="0"/>
              </a:rPr>
              <a:t>lst</a:t>
            </a:r>
            <a:r>
              <a:rPr lang="en-US" altLang="ko-KR" b="1" dirty="0">
                <a:latin typeface="Consolas" panose="020B0609020204030204" pitchFamily="49" charset="0"/>
              </a:rPr>
              <a:t>[2:5]</a:t>
            </a:r>
          </a:p>
          <a:p>
            <a:r>
              <a:rPr lang="en-US" altLang="ko-KR" b="1" dirty="0">
                <a:latin typeface="Consolas" panose="020B0609020204030204" pitchFamily="49" charset="0"/>
              </a:rPr>
              <a:t>[3, ‘a’, ‘</a:t>
            </a:r>
            <a:r>
              <a:rPr lang="en-US" altLang="ko-KR" b="1" dirty="0" err="1">
                <a:latin typeface="Consolas" panose="020B0609020204030204" pitchFamily="49" charset="0"/>
              </a:rPr>
              <a:t>abc</a:t>
            </a:r>
            <a:r>
              <a:rPr lang="en-US" altLang="ko-KR" b="1" dirty="0">
                <a:latin typeface="Consolas" panose="020B0609020204030204" pitchFamily="49" charset="0"/>
              </a:rPr>
              <a:t>’]</a:t>
            </a:r>
          </a:p>
          <a:p>
            <a:r>
              <a:rPr lang="en-US" altLang="ko-KR" b="1" dirty="0">
                <a:latin typeface="Consolas" panose="020B0609020204030204" pitchFamily="49" charset="0"/>
              </a:rPr>
              <a:t>&gt;&gt;&gt;</a:t>
            </a:r>
          </a:p>
        </p:txBody>
      </p:sp>
      <p:sp>
        <p:nvSpPr>
          <p:cNvPr id="9" name="직사각형 8"/>
          <p:cNvSpPr/>
          <p:nvPr/>
        </p:nvSpPr>
        <p:spPr>
          <a:xfrm>
            <a:off x="864493" y="3600127"/>
            <a:ext cx="10225136" cy="1477328"/>
          </a:xfrm>
          <a:prstGeom prst="rect">
            <a:avLst/>
          </a:prstGeom>
          <a:ln w="3175">
            <a:solidFill>
              <a:schemeClr val="tx1"/>
            </a:solidFill>
            <a:prstDash val="sysDot"/>
          </a:ln>
        </p:spPr>
        <p:txBody>
          <a:bodyPr wrap="square">
            <a:spAutoFit/>
          </a:bodyPr>
          <a:lstStyle/>
          <a:p>
            <a:r>
              <a:rPr lang="en-US" altLang="ko-KR" b="1" dirty="0">
                <a:latin typeface="Consolas" panose="020B0609020204030204" pitchFamily="49" charset="0"/>
              </a:rPr>
              <a:t>&gt;&gt;&gt; list( range(0, 10) )</a:t>
            </a:r>
          </a:p>
          <a:p>
            <a:r>
              <a:rPr lang="en-US" altLang="ko-KR" b="1" dirty="0">
                <a:latin typeface="Consolas" panose="020B0609020204030204" pitchFamily="49" charset="0"/>
              </a:rPr>
              <a:t>[0, 1, 2, 3, 4, 5, 6 ,7, 8, 9] </a:t>
            </a:r>
          </a:p>
          <a:p>
            <a:r>
              <a:rPr lang="en-US" altLang="ko-KR" b="1" dirty="0">
                <a:latin typeface="Consolas" panose="020B0609020204030204" pitchFamily="49" charset="0"/>
              </a:rPr>
              <a:t>&gt;&gt;&gt; lst2 = list( range(0,5) )</a:t>
            </a:r>
          </a:p>
          <a:p>
            <a:r>
              <a:rPr lang="en-US" altLang="ko-KR" b="1" dirty="0">
                <a:latin typeface="Consolas" panose="020B0609020204030204" pitchFamily="49" charset="0"/>
              </a:rPr>
              <a:t>&gt;&gt;&gt; lst2</a:t>
            </a:r>
          </a:p>
          <a:p>
            <a:r>
              <a:rPr lang="en-US" altLang="ko-KR" b="1" dirty="0">
                <a:latin typeface="Consolas" panose="020B0609020204030204" pitchFamily="49" charset="0"/>
              </a:rPr>
              <a:t>[0, 1, 2, 3, 4]</a:t>
            </a:r>
          </a:p>
        </p:txBody>
      </p:sp>
    </p:spTree>
    <p:extLst>
      <p:ext uri="{BB962C8B-B14F-4D97-AF65-F5344CB8AC3E}">
        <p14:creationId xmlns:p14="http://schemas.microsoft.com/office/powerpoint/2010/main" val="11814920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a:solidFill>
                  <a:srgbClr val="FF0000"/>
                </a:solidFill>
              </a:rPr>
              <a:t>List</a:t>
            </a:r>
          </a:p>
          <a:p>
            <a:pPr lvl="1"/>
            <a:r>
              <a:rPr lang="ko-KR" altLang="en-US" dirty="0"/>
              <a:t>데이터 목록</a:t>
            </a:r>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279</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 </a:t>
            </a:r>
            <a:r>
              <a:rPr lang="ko-KR" altLang="en-US" dirty="0"/>
              <a:t>기초 </a:t>
            </a:r>
            <a:r>
              <a:rPr lang="en-US" altLang="ko-KR" dirty="0"/>
              <a:t>- List</a:t>
            </a:r>
            <a:endParaRPr lang="ko-KR" altLang="en-US" dirty="0"/>
          </a:p>
        </p:txBody>
      </p:sp>
      <p:sp>
        <p:nvSpPr>
          <p:cNvPr id="8" name="직사각형 7"/>
          <p:cNvSpPr/>
          <p:nvPr/>
        </p:nvSpPr>
        <p:spPr>
          <a:xfrm>
            <a:off x="864493" y="1592672"/>
            <a:ext cx="10225136" cy="2862322"/>
          </a:xfrm>
          <a:prstGeom prst="rect">
            <a:avLst/>
          </a:prstGeom>
          <a:ln w="3175">
            <a:solidFill>
              <a:schemeClr val="tx1"/>
            </a:solidFill>
            <a:prstDash val="sysDot"/>
          </a:ln>
        </p:spPr>
        <p:txBody>
          <a:bodyPr wrap="square">
            <a:spAutoFit/>
          </a:bodyPr>
          <a:lstStyle/>
          <a:p>
            <a:r>
              <a:rPr lang="en-US" altLang="ko-KR" b="1" dirty="0">
                <a:latin typeface="Consolas" panose="020B0609020204030204" pitchFamily="49" charset="0"/>
              </a:rPr>
              <a:t>&gt;&gt;&gt; </a:t>
            </a:r>
            <a:r>
              <a:rPr lang="en-US" altLang="ko-KR" b="1" dirty="0" err="1">
                <a:latin typeface="Consolas" panose="020B0609020204030204" pitchFamily="49" charset="0"/>
              </a:rPr>
              <a:t>lis</a:t>
            </a:r>
            <a:r>
              <a:rPr lang="en-US" altLang="ko-KR" b="1" dirty="0">
                <a:latin typeface="Consolas" panose="020B0609020204030204" pitchFamily="49" charset="0"/>
              </a:rPr>
              <a:t> = ['&lt;li&gt;hello&lt;/li&gt;', '&lt;li&gt;bye&lt;/li&gt;', '&lt;li&gt;welcome&lt;/li&gt;']</a:t>
            </a:r>
          </a:p>
          <a:p>
            <a:r>
              <a:rPr lang="en-US" altLang="ko-KR" b="1" dirty="0">
                <a:latin typeface="Consolas" panose="020B0609020204030204" pitchFamily="49" charset="0"/>
              </a:rPr>
              <a:t>&gt;&gt;&gt; </a:t>
            </a:r>
            <a:r>
              <a:rPr lang="en-US" altLang="ko-KR" b="1" dirty="0" err="1">
                <a:latin typeface="Consolas" panose="020B0609020204030204" pitchFamily="49" charset="0"/>
              </a:rPr>
              <a:t>lis</a:t>
            </a:r>
            <a:endParaRPr lang="en-US" altLang="ko-KR" b="1" dirty="0">
              <a:latin typeface="Consolas" panose="020B0609020204030204" pitchFamily="49" charset="0"/>
            </a:endParaRPr>
          </a:p>
          <a:p>
            <a:r>
              <a:rPr lang="it-IT" altLang="ko-KR" b="1" dirty="0">
                <a:latin typeface="Consolas" panose="020B0609020204030204" pitchFamily="49" charset="0"/>
              </a:rPr>
              <a:t>[&lt;li&gt;hello&lt;/li&gt;, &lt;li&gt;bye&lt;/li&gt;, &lt;li&gt;welcome&lt;/li&gt;]</a:t>
            </a:r>
            <a:endParaRPr lang="en-US" altLang="ko-KR" b="1" dirty="0">
              <a:latin typeface="Consolas" panose="020B0609020204030204" pitchFamily="49" charset="0"/>
            </a:endParaRPr>
          </a:p>
          <a:p>
            <a:r>
              <a:rPr lang="en-US" altLang="ko-KR" b="1" dirty="0">
                <a:latin typeface="Consolas" panose="020B0609020204030204" pitchFamily="49" charset="0"/>
              </a:rPr>
              <a:t>&gt;&gt;&gt; </a:t>
            </a:r>
            <a:r>
              <a:rPr lang="en-US" altLang="ko-KR" b="1" dirty="0" err="1">
                <a:latin typeface="Consolas" panose="020B0609020204030204" pitchFamily="49" charset="0"/>
              </a:rPr>
              <a:t>lis</a:t>
            </a:r>
            <a:r>
              <a:rPr lang="en-US" altLang="ko-KR" b="1" dirty="0">
                <a:latin typeface="Consolas" panose="020B0609020204030204" pitchFamily="49" charset="0"/>
              </a:rPr>
              <a:t>[0]</a:t>
            </a:r>
          </a:p>
          <a:p>
            <a:r>
              <a:rPr lang="en-US" altLang="ko-KR" b="1" dirty="0">
                <a:latin typeface="Consolas" panose="020B0609020204030204" pitchFamily="49" charset="0"/>
              </a:rPr>
              <a:t>&lt;li&gt;hello&lt;/li&gt;</a:t>
            </a:r>
          </a:p>
          <a:p>
            <a:r>
              <a:rPr lang="en-US" altLang="ko-KR" b="1" dirty="0">
                <a:latin typeface="Consolas" panose="020B0609020204030204" pitchFamily="49" charset="0"/>
              </a:rPr>
              <a:t>&gt;&gt;&gt; </a:t>
            </a:r>
            <a:r>
              <a:rPr lang="en-US" altLang="ko-KR" b="1" dirty="0" err="1">
                <a:latin typeface="Consolas" panose="020B0609020204030204" pitchFamily="49" charset="0"/>
              </a:rPr>
              <a:t>lis</a:t>
            </a:r>
            <a:r>
              <a:rPr lang="en-US" altLang="ko-KR" b="1" dirty="0">
                <a:latin typeface="Consolas" panose="020B0609020204030204" pitchFamily="49" charset="0"/>
              </a:rPr>
              <a:t>[1]</a:t>
            </a:r>
          </a:p>
          <a:p>
            <a:r>
              <a:rPr lang="en-US" altLang="ko-KR" b="1" dirty="0">
                <a:latin typeface="Consolas" panose="020B0609020204030204" pitchFamily="49" charset="0"/>
              </a:rPr>
              <a:t>&lt;li&gt;bye&lt;/li&gt;</a:t>
            </a:r>
          </a:p>
          <a:p>
            <a:r>
              <a:rPr lang="en-US" altLang="ko-KR" b="1" dirty="0">
                <a:latin typeface="Consolas" panose="020B0609020204030204" pitchFamily="49" charset="0"/>
              </a:rPr>
              <a:t>&gt;&gt;&gt; </a:t>
            </a:r>
            <a:r>
              <a:rPr lang="en-US" altLang="ko-KR" b="1" dirty="0" err="1">
                <a:latin typeface="Consolas" panose="020B0609020204030204" pitchFamily="49" charset="0"/>
              </a:rPr>
              <a:t>lis</a:t>
            </a:r>
            <a:r>
              <a:rPr lang="en-US" altLang="ko-KR" b="1" dirty="0">
                <a:latin typeface="Consolas" panose="020B0609020204030204" pitchFamily="49" charset="0"/>
              </a:rPr>
              <a:t>[2]</a:t>
            </a:r>
          </a:p>
          <a:p>
            <a:r>
              <a:rPr lang="en-US" altLang="ko-KR" b="1" dirty="0">
                <a:latin typeface="Consolas" panose="020B0609020204030204" pitchFamily="49" charset="0"/>
              </a:rPr>
              <a:t>&lt;li&gt;welcome&lt;/li&gt;</a:t>
            </a:r>
          </a:p>
          <a:p>
            <a:r>
              <a:rPr lang="en-US" altLang="ko-KR" b="1" dirty="0">
                <a:latin typeface="Consolas" panose="020B0609020204030204" pitchFamily="49" charset="0"/>
              </a:rPr>
              <a:t>&gt;&gt;&gt;</a:t>
            </a:r>
          </a:p>
        </p:txBody>
      </p:sp>
    </p:spTree>
    <p:extLst>
      <p:ext uri="{BB962C8B-B14F-4D97-AF65-F5344CB8AC3E}">
        <p14:creationId xmlns:p14="http://schemas.microsoft.com/office/powerpoint/2010/main" val="1475441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fontScale="90000"/>
          </a:bodyPr>
          <a:lstStyle/>
          <a:p>
            <a:r>
              <a:rPr lang="en-US" altLang="ko-KR" b="1" dirty="0"/>
              <a:t>Digital Input</a:t>
            </a:r>
            <a:br>
              <a:rPr lang="en-US" altLang="ko-KR" b="1" dirty="0"/>
            </a:br>
            <a:r>
              <a:rPr lang="en-US" altLang="ko-KR" sz="4900" b="1" dirty="0"/>
              <a:t>User Switch</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170851158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Python - Data type : List </a:t>
            </a:r>
            <a:endParaRPr lang="ko-KR" altLang="en-US" dirty="0"/>
          </a:p>
        </p:txBody>
      </p:sp>
      <p:sp>
        <p:nvSpPr>
          <p:cNvPr id="2" name="내용 개체 틀 1"/>
          <p:cNvSpPr>
            <a:spLocks noGrp="1"/>
          </p:cNvSpPr>
          <p:nvPr>
            <p:ph sz="quarter" idx="11"/>
          </p:nvPr>
        </p:nvSpPr>
        <p:spPr>
          <a:xfrm>
            <a:off x="266400" y="578149"/>
            <a:ext cx="9311061" cy="1745730"/>
          </a:xfrm>
        </p:spPr>
        <p:txBody>
          <a:bodyPr/>
          <a:lstStyle/>
          <a:p>
            <a:r>
              <a:rPr lang="en-US" altLang="ko-KR" dirty="0"/>
              <a:t>List </a:t>
            </a:r>
            <a:r>
              <a:rPr lang="en-US" altLang="ko-KR" dirty="0">
                <a:sym typeface="Wingdings" panose="05000000000000000000" pitchFamily="2" charset="2"/>
              </a:rPr>
              <a:t> </a:t>
            </a:r>
            <a:r>
              <a:rPr lang="en-US" altLang="ko-KR" dirty="0">
                <a:solidFill>
                  <a:srgbClr val="FF0000"/>
                </a:solidFill>
                <a:sym typeface="Wingdings" panose="05000000000000000000" pitchFamily="2" charset="2"/>
              </a:rPr>
              <a:t>[ ]</a:t>
            </a:r>
            <a:endParaRPr lang="en-US" altLang="ko-KR" dirty="0">
              <a:solidFill>
                <a:srgbClr val="FF0000"/>
              </a:solidFill>
            </a:endParaRPr>
          </a:p>
          <a:p>
            <a:pPr lvl="1"/>
            <a:r>
              <a:rPr lang="en-US" altLang="ko-KR" dirty="0"/>
              <a:t>Weekdays = [ ‘Monday’, ‘Tuesday’, ‘Wednesday’, ‘</a:t>
            </a:r>
            <a:r>
              <a:rPr lang="en-US" altLang="ko-KR" dirty="0" err="1"/>
              <a:t>Tursday</a:t>
            </a:r>
            <a:r>
              <a:rPr lang="en-US" altLang="ko-KR" dirty="0"/>
              <a:t>’, ‘</a:t>
            </a:r>
            <a:r>
              <a:rPr lang="en-US" altLang="ko-KR" dirty="0" err="1"/>
              <a:t>Firday</a:t>
            </a:r>
            <a:r>
              <a:rPr lang="en-US" altLang="ko-KR" dirty="0"/>
              <a:t>’]</a:t>
            </a:r>
          </a:p>
          <a:p>
            <a:pPr lvl="1"/>
            <a:r>
              <a:rPr lang="en-US" altLang="ko-KR" dirty="0"/>
              <a:t>print(Weekdays)</a:t>
            </a:r>
          </a:p>
          <a:p>
            <a:pPr marL="342900" lvl="1" indent="0">
              <a:buNone/>
            </a:pPr>
            <a:r>
              <a:rPr lang="en-US" altLang="ko-KR" dirty="0"/>
              <a:t>   </a:t>
            </a:r>
            <a:r>
              <a:rPr lang="en-US" altLang="ko-KR" dirty="0">
                <a:solidFill>
                  <a:srgbClr val="0070C0"/>
                </a:solidFill>
              </a:rPr>
              <a:t>['Monday', 'Tuesday', 'Wednesday', '</a:t>
            </a:r>
            <a:r>
              <a:rPr lang="en-US" altLang="ko-KR" dirty="0" err="1">
                <a:solidFill>
                  <a:srgbClr val="0070C0"/>
                </a:solidFill>
              </a:rPr>
              <a:t>Tursday</a:t>
            </a:r>
            <a:r>
              <a:rPr lang="en-US" altLang="ko-KR" dirty="0">
                <a:solidFill>
                  <a:srgbClr val="0070C0"/>
                </a:solidFill>
              </a:rPr>
              <a:t>', '</a:t>
            </a:r>
            <a:r>
              <a:rPr lang="en-US" altLang="ko-KR" dirty="0" err="1">
                <a:solidFill>
                  <a:srgbClr val="0070C0"/>
                </a:solidFill>
              </a:rPr>
              <a:t>Firday</a:t>
            </a:r>
            <a:r>
              <a:rPr lang="en-US" altLang="ko-KR" dirty="0">
                <a:solidFill>
                  <a:srgbClr val="0070C0"/>
                </a:solidFill>
              </a:rPr>
              <a:t>']</a:t>
            </a:r>
          </a:p>
          <a:p>
            <a:pPr lvl="1"/>
            <a:r>
              <a:rPr lang="en-US" altLang="ko-KR" dirty="0"/>
              <a:t>print( Weekdays[0] ) </a:t>
            </a:r>
          </a:p>
          <a:p>
            <a:pPr marL="342900" lvl="1" indent="0">
              <a:buNone/>
            </a:pPr>
            <a:r>
              <a:rPr lang="en-US" altLang="ko-KR" dirty="0"/>
              <a:t>   Monday</a:t>
            </a:r>
          </a:p>
          <a:p>
            <a:pPr lvl="1"/>
            <a:r>
              <a:rPr lang="en-US" altLang="ko-KR" dirty="0"/>
              <a:t>print( Weekdays[4] )</a:t>
            </a:r>
          </a:p>
          <a:p>
            <a:pPr marL="342900" lvl="1" indent="0">
              <a:buNone/>
            </a:pPr>
            <a:r>
              <a:rPr lang="en-US" altLang="ko-KR" dirty="0"/>
              <a:t>   </a:t>
            </a:r>
            <a:r>
              <a:rPr lang="en-US" altLang="ko-KR" dirty="0" err="1"/>
              <a:t>Firday</a:t>
            </a:r>
            <a:endParaRPr lang="en-US" altLang="ko-KR" dirty="0"/>
          </a:p>
          <a:p>
            <a:pPr lvl="1"/>
            <a:r>
              <a:rPr lang="en-US" altLang="ko-KR" dirty="0"/>
              <a:t>print( Weekdays[5] )</a:t>
            </a:r>
          </a:p>
          <a:p>
            <a:pPr marL="342900" lvl="1" indent="0">
              <a:buNone/>
            </a:pPr>
            <a:r>
              <a:rPr lang="en-US" altLang="ko-KR" dirty="0"/>
              <a:t>   </a:t>
            </a:r>
            <a:r>
              <a:rPr lang="en-US" altLang="ko-KR" dirty="0" err="1">
                <a:solidFill>
                  <a:srgbClr val="FF0000"/>
                </a:solidFill>
              </a:rPr>
              <a:t>Traceback</a:t>
            </a:r>
            <a:r>
              <a:rPr lang="en-US" altLang="ko-KR" dirty="0">
                <a:solidFill>
                  <a:srgbClr val="FF0000"/>
                </a:solidFill>
              </a:rPr>
              <a:t> (most recent call last):</a:t>
            </a:r>
          </a:p>
          <a:p>
            <a:pPr marL="342900" lvl="1" indent="0">
              <a:buNone/>
            </a:pPr>
            <a:r>
              <a:rPr lang="en-US" altLang="ko-KR" dirty="0">
                <a:solidFill>
                  <a:srgbClr val="FF0000"/>
                </a:solidFill>
              </a:rPr>
              <a:t>     File "&lt;pyshell#2&gt;", line 1, in &lt;module&gt;</a:t>
            </a:r>
          </a:p>
          <a:p>
            <a:pPr marL="342900" lvl="1" indent="0">
              <a:buNone/>
            </a:pPr>
            <a:r>
              <a:rPr lang="en-US" altLang="ko-KR" dirty="0">
                <a:solidFill>
                  <a:srgbClr val="FF0000"/>
                </a:solidFill>
              </a:rPr>
              <a:t>         print(Weekdays[5])</a:t>
            </a:r>
          </a:p>
          <a:p>
            <a:pPr marL="342900" lvl="1" indent="0">
              <a:buNone/>
            </a:pPr>
            <a:r>
              <a:rPr lang="en-US" altLang="ko-KR" dirty="0">
                <a:solidFill>
                  <a:srgbClr val="FF0000"/>
                </a:solidFill>
              </a:rPr>
              <a:t>   </a:t>
            </a:r>
            <a:r>
              <a:rPr lang="en-US" altLang="ko-KR" dirty="0" err="1">
                <a:solidFill>
                  <a:srgbClr val="FF0000"/>
                </a:solidFill>
              </a:rPr>
              <a:t>IndexError</a:t>
            </a:r>
            <a:r>
              <a:rPr lang="en-US" altLang="ko-KR" dirty="0">
                <a:solidFill>
                  <a:srgbClr val="FF0000"/>
                </a:solidFill>
              </a:rPr>
              <a:t>: list index out of range</a:t>
            </a:r>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280</a:t>
            </a:fld>
            <a:endParaRPr lang="en-US" dirty="0"/>
          </a:p>
        </p:txBody>
      </p:sp>
    </p:spTree>
    <p:extLst>
      <p:ext uri="{BB962C8B-B14F-4D97-AF65-F5344CB8AC3E}">
        <p14:creationId xmlns:p14="http://schemas.microsoft.com/office/powerpoint/2010/main" val="61222469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Python - Data type : List</a:t>
            </a:r>
            <a:endParaRPr lang="ko-KR" altLang="en-US" dirty="0"/>
          </a:p>
        </p:txBody>
      </p:sp>
      <p:sp>
        <p:nvSpPr>
          <p:cNvPr id="2" name="내용 개체 틀 1"/>
          <p:cNvSpPr>
            <a:spLocks noGrp="1"/>
          </p:cNvSpPr>
          <p:nvPr>
            <p:ph sz="quarter" idx="11"/>
          </p:nvPr>
        </p:nvSpPr>
        <p:spPr>
          <a:xfrm>
            <a:off x="266400" y="578149"/>
            <a:ext cx="9311061" cy="1745730"/>
          </a:xfrm>
        </p:spPr>
        <p:txBody>
          <a:bodyPr/>
          <a:lstStyle/>
          <a:p>
            <a:r>
              <a:rPr lang="en-US" altLang="ko-KR" dirty="0"/>
              <a:t>List of list </a:t>
            </a:r>
            <a:r>
              <a:rPr lang="en-US" altLang="ko-KR" dirty="0">
                <a:sym typeface="Wingdings" panose="05000000000000000000" pitchFamily="2" charset="2"/>
              </a:rPr>
              <a:t> </a:t>
            </a:r>
            <a:r>
              <a:rPr lang="en-US" altLang="ko-KR" dirty="0">
                <a:solidFill>
                  <a:srgbClr val="FF0000"/>
                </a:solidFill>
                <a:sym typeface="Wingdings" panose="05000000000000000000" pitchFamily="2" charset="2"/>
              </a:rPr>
              <a:t>[ [ ], [ ], [ ] ]</a:t>
            </a:r>
          </a:p>
          <a:p>
            <a:pPr lvl="1"/>
            <a:r>
              <a:rPr lang="en-US" altLang="ko-KR" dirty="0" err="1"/>
              <a:t>smallCars</a:t>
            </a:r>
            <a:r>
              <a:rPr lang="en-US" altLang="ko-KR" dirty="0"/>
              <a:t> =  [ ‘Tico’, ‘Spark’, ‘Morning‘]</a:t>
            </a:r>
          </a:p>
          <a:p>
            <a:pPr lvl="1"/>
            <a:r>
              <a:rPr lang="en-US" altLang="ko-KR" dirty="0" err="1"/>
              <a:t>middleCars</a:t>
            </a:r>
            <a:r>
              <a:rPr lang="en-US" altLang="ko-KR" dirty="0"/>
              <a:t> = [ ‘</a:t>
            </a:r>
            <a:r>
              <a:rPr lang="en-US" altLang="ko-KR" dirty="0" err="1"/>
              <a:t>Avante</a:t>
            </a:r>
            <a:r>
              <a:rPr lang="en-US" altLang="ko-KR" dirty="0"/>
              <a:t>’, ‘Sonata’]</a:t>
            </a:r>
          </a:p>
          <a:p>
            <a:pPr lvl="1"/>
            <a:r>
              <a:rPr lang="en-US" altLang="ko-KR" dirty="0" err="1"/>
              <a:t>bigCars</a:t>
            </a:r>
            <a:r>
              <a:rPr lang="en-US" altLang="ko-KR" dirty="0"/>
              <a:t> = [ ‘EQ900’, ‘G80’]</a:t>
            </a:r>
          </a:p>
          <a:p>
            <a:pPr lvl="1"/>
            <a:r>
              <a:rPr lang="en-US" altLang="ko-KR" dirty="0"/>
              <a:t>cars = [ </a:t>
            </a:r>
            <a:r>
              <a:rPr lang="en-US" altLang="ko-KR" dirty="0" err="1"/>
              <a:t>smallCars</a:t>
            </a:r>
            <a:r>
              <a:rPr lang="en-US" altLang="ko-KR" dirty="0"/>
              <a:t>, </a:t>
            </a:r>
            <a:r>
              <a:rPr lang="en-US" altLang="ko-KR" dirty="0" err="1"/>
              <a:t>middleCars</a:t>
            </a:r>
            <a:r>
              <a:rPr lang="en-US" altLang="ko-KR" dirty="0"/>
              <a:t>, </a:t>
            </a:r>
            <a:r>
              <a:rPr lang="en-US" altLang="ko-KR" dirty="0" err="1"/>
              <a:t>bigCars</a:t>
            </a:r>
            <a:r>
              <a:rPr lang="en-US" altLang="ko-KR" dirty="0"/>
              <a:t>]</a:t>
            </a:r>
          </a:p>
          <a:p>
            <a:pPr lvl="1"/>
            <a:r>
              <a:rPr lang="en-US" altLang="ko-KR" dirty="0"/>
              <a:t>print( cars )</a:t>
            </a:r>
          </a:p>
          <a:p>
            <a:pPr marL="342900" lvl="1" indent="0">
              <a:buNone/>
            </a:pPr>
            <a:r>
              <a:rPr lang="en-US" altLang="ko-KR" dirty="0"/>
              <a:t>   [['Tico', 'Spark', 'Morning'], ['</a:t>
            </a:r>
            <a:r>
              <a:rPr lang="en-US" altLang="ko-KR" dirty="0" err="1"/>
              <a:t>Avante</a:t>
            </a:r>
            <a:r>
              <a:rPr lang="en-US" altLang="ko-KR" dirty="0"/>
              <a:t>', 'Sonata'], ['EQ900', 'G80']]</a:t>
            </a:r>
          </a:p>
          <a:p>
            <a:pPr lvl="1"/>
            <a:r>
              <a:rPr lang="en-US" altLang="ko-KR" dirty="0"/>
              <a:t>print( cars[1] )</a:t>
            </a:r>
          </a:p>
          <a:p>
            <a:pPr marL="342900" lvl="1" indent="0">
              <a:buNone/>
            </a:pPr>
            <a:r>
              <a:rPr lang="en-US" altLang="ko-KR" dirty="0"/>
              <a:t>   ['</a:t>
            </a:r>
            <a:r>
              <a:rPr lang="en-US" altLang="ko-KR" dirty="0" err="1"/>
              <a:t>Avante</a:t>
            </a:r>
            <a:r>
              <a:rPr lang="en-US" altLang="ko-KR" dirty="0"/>
              <a:t>', 'Sonata']</a:t>
            </a:r>
          </a:p>
          <a:p>
            <a:pPr lvl="1"/>
            <a:r>
              <a:rPr lang="en-US" altLang="ko-KR" dirty="0"/>
              <a:t>print( cars[1][1] )</a:t>
            </a:r>
          </a:p>
          <a:p>
            <a:pPr marL="342900" lvl="1" indent="0">
              <a:buNone/>
            </a:pPr>
            <a:r>
              <a:rPr lang="en-US" altLang="ko-KR" dirty="0"/>
              <a:t>   Sonata</a:t>
            </a:r>
          </a:p>
          <a:p>
            <a:pPr lvl="1"/>
            <a:r>
              <a:rPr lang="en-US" altLang="ko-KR" dirty="0"/>
              <a:t>cars[1][1] = ‘SM3’</a:t>
            </a:r>
          </a:p>
          <a:p>
            <a:pPr lvl="1"/>
            <a:r>
              <a:rPr lang="en-US" altLang="ko-KR" dirty="0"/>
              <a:t>print( cars )</a:t>
            </a:r>
          </a:p>
          <a:p>
            <a:pPr marL="342900" lvl="1" indent="0">
              <a:buNone/>
            </a:pPr>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281</a:t>
            </a:fld>
            <a:endParaRPr lang="en-US" dirty="0"/>
          </a:p>
        </p:txBody>
      </p:sp>
    </p:spTree>
    <p:extLst>
      <p:ext uri="{BB962C8B-B14F-4D97-AF65-F5344CB8AC3E}">
        <p14:creationId xmlns:p14="http://schemas.microsoft.com/office/powerpoint/2010/main" val="315329318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a:solidFill>
                  <a:srgbClr val="FF0000"/>
                </a:solidFill>
              </a:rPr>
              <a:t>List</a:t>
            </a:r>
          </a:p>
          <a:p>
            <a:pPr lvl="1"/>
            <a:r>
              <a:rPr lang="ko-KR" altLang="en-US" dirty="0"/>
              <a:t>추가</a:t>
            </a:r>
            <a:r>
              <a:rPr lang="en-US" altLang="ko-KR" dirty="0"/>
              <a:t>(append)</a:t>
            </a:r>
          </a:p>
          <a:p>
            <a:pPr lvl="1"/>
            <a:endParaRPr lang="en-US" altLang="ko-KR" dirty="0"/>
          </a:p>
          <a:p>
            <a:pPr lvl="1"/>
            <a:endParaRPr lang="en-US" altLang="ko-KR" dirty="0"/>
          </a:p>
          <a:p>
            <a:pPr lvl="1"/>
            <a:endParaRPr lang="en-US" altLang="ko-KR" dirty="0"/>
          </a:p>
          <a:p>
            <a:pPr lvl="1"/>
            <a:endParaRPr lang="en-US" altLang="ko-KR" dirty="0"/>
          </a:p>
          <a:p>
            <a:pPr lvl="1"/>
            <a:r>
              <a:rPr lang="ko-KR" altLang="en-US" dirty="0"/>
              <a:t>삽입</a:t>
            </a:r>
            <a:r>
              <a:rPr lang="en-US" altLang="ko-KR" dirty="0"/>
              <a:t>(insert)</a:t>
            </a:r>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282</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 </a:t>
            </a:r>
            <a:r>
              <a:rPr lang="ko-KR" altLang="en-US" dirty="0"/>
              <a:t>기초 </a:t>
            </a:r>
            <a:r>
              <a:rPr lang="en-US" altLang="ko-KR" dirty="0"/>
              <a:t>- List</a:t>
            </a:r>
            <a:endParaRPr lang="ko-KR" altLang="en-US" dirty="0"/>
          </a:p>
        </p:txBody>
      </p:sp>
      <p:sp>
        <p:nvSpPr>
          <p:cNvPr id="8" name="직사각형 7"/>
          <p:cNvSpPr/>
          <p:nvPr/>
        </p:nvSpPr>
        <p:spPr>
          <a:xfrm>
            <a:off x="864493" y="1439887"/>
            <a:ext cx="10225136" cy="1477328"/>
          </a:xfrm>
          <a:prstGeom prst="rect">
            <a:avLst/>
          </a:prstGeom>
          <a:ln w="3175">
            <a:solidFill>
              <a:schemeClr val="tx1"/>
            </a:solidFill>
            <a:prstDash val="sysDot"/>
          </a:ln>
        </p:spPr>
        <p:txBody>
          <a:bodyPr wrap="square">
            <a:spAutoFit/>
          </a:bodyPr>
          <a:lstStyle/>
          <a:p>
            <a:r>
              <a:rPr lang="en-US" altLang="ko-KR" b="1" dirty="0">
                <a:latin typeface="Consolas" panose="020B0609020204030204" pitchFamily="49" charset="0"/>
              </a:rPr>
              <a:t>&gt;&gt;&gt; </a:t>
            </a:r>
            <a:r>
              <a:rPr lang="en-US" altLang="ko-KR" b="1" dirty="0" err="1">
                <a:latin typeface="Consolas" panose="020B0609020204030204" pitchFamily="49" charset="0"/>
              </a:rPr>
              <a:t>lst</a:t>
            </a:r>
            <a:r>
              <a:rPr lang="en-US" altLang="ko-KR" b="1" dirty="0">
                <a:latin typeface="Consolas" panose="020B0609020204030204" pitchFamily="49" charset="0"/>
              </a:rPr>
              <a:t> = [1, 2, 3, ‘a’, ‘</a:t>
            </a:r>
            <a:r>
              <a:rPr lang="en-US" altLang="ko-KR" b="1" dirty="0" err="1">
                <a:latin typeface="Consolas" panose="020B0609020204030204" pitchFamily="49" charset="0"/>
              </a:rPr>
              <a:t>abc</a:t>
            </a:r>
            <a:r>
              <a:rPr lang="en-US" altLang="ko-KR" b="1" dirty="0">
                <a:latin typeface="Consolas" panose="020B0609020204030204" pitchFamily="49" charset="0"/>
              </a:rPr>
              <a:t>’, [44, 55] ]</a:t>
            </a:r>
          </a:p>
          <a:p>
            <a:r>
              <a:rPr lang="en-US" altLang="ko-KR" b="1" dirty="0">
                <a:latin typeface="Consolas" panose="020B0609020204030204" pitchFamily="49" charset="0"/>
              </a:rPr>
              <a:t>&gt;&gt;&gt; </a:t>
            </a:r>
            <a:r>
              <a:rPr lang="en-US" altLang="ko-KR" b="1" dirty="0" err="1">
                <a:latin typeface="Consolas" panose="020B0609020204030204" pitchFamily="49" charset="0"/>
              </a:rPr>
              <a:t>lst.append</a:t>
            </a:r>
            <a:r>
              <a:rPr lang="en-US" altLang="ko-KR" b="1" dirty="0">
                <a:latin typeface="Consolas" panose="020B0609020204030204" pitchFamily="49" charset="0"/>
              </a:rPr>
              <a:t>(‘123’)</a:t>
            </a:r>
          </a:p>
          <a:p>
            <a:r>
              <a:rPr lang="en-US" altLang="ko-KR" b="1" dirty="0">
                <a:latin typeface="Consolas" panose="020B0609020204030204" pitchFamily="49" charset="0"/>
              </a:rPr>
              <a:t>&gt;&gt;&gt; </a:t>
            </a:r>
            <a:r>
              <a:rPr lang="en-US" altLang="ko-KR" b="1" dirty="0" err="1">
                <a:latin typeface="Consolas" panose="020B0609020204030204" pitchFamily="49" charset="0"/>
              </a:rPr>
              <a:t>lst</a:t>
            </a:r>
            <a:endParaRPr lang="en-US" altLang="ko-KR" b="1" dirty="0">
              <a:latin typeface="Consolas" panose="020B0609020204030204" pitchFamily="49" charset="0"/>
            </a:endParaRPr>
          </a:p>
          <a:p>
            <a:r>
              <a:rPr lang="en-US" altLang="ko-KR" b="1" dirty="0">
                <a:latin typeface="Consolas" panose="020B0609020204030204" pitchFamily="49" charset="0"/>
              </a:rPr>
              <a:t>[1, 2, 3, ‘a’, ‘</a:t>
            </a:r>
            <a:r>
              <a:rPr lang="en-US" altLang="ko-KR" b="1" dirty="0" err="1">
                <a:latin typeface="Consolas" panose="020B0609020204030204" pitchFamily="49" charset="0"/>
              </a:rPr>
              <a:t>abc</a:t>
            </a:r>
            <a:r>
              <a:rPr lang="en-US" altLang="ko-KR" b="1" dirty="0">
                <a:latin typeface="Consolas" panose="020B0609020204030204" pitchFamily="49" charset="0"/>
              </a:rPr>
              <a:t>’, [44, 55], ‘123’]</a:t>
            </a:r>
          </a:p>
          <a:p>
            <a:r>
              <a:rPr lang="en-US" altLang="ko-KR" b="1" dirty="0">
                <a:latin typeface="Consolas" panose="020B0609020204030204" pitchFamily="49" charset="0"/>
              </a:rPr>
              <a:t>&gt;&gt;&gt;</a:t>
            </a:r>
          </a:p>
        </p:txBody>
      </p:sp>
      <p:sp>
        <p:nvSpPr>
          <p:cNvPr id="9" name="직사각형 8"/>
          <p:cNvSpPr/>
          <p:nvPr/>
        </p:nvSpPr>
        <p:spPr>
          <a:xfrm>
            <a:off x="864493" y="3240087"/>
            <a:ext cx="10225136" cy="1477328"/>
          </a:xfrm>
          <a:prstGeom prst="rect">
            <a:avLst/>
          </a:prstGeom>
          <a:ln w="3175">
            <a:solidFill>
              <a:schemeClr val="tx1"/>
            </a:solidFill>
            <a:prstDash val="sysDot"/>
          </a:ln>
        </p:spPr>
        <p:txBody>
          <a:bodyPr wrap="square">
            <a:spAutoFit/>
          </a:bodyPr>
          <a:lstStyle/>
          <a:p>
            <a:r>
              <a:rPr lang="en-US" altLang="ko-KR" b="1" dirty="0">
                <a:latin typeface="Consolas" panose="020B0609020204030204" pitchFamily="49" charset="0"/>
              </a:rPr>
              <a:t>&gt;&gt;&gt; </a:t>
            </a:r>
            <a:r>
              <a:rPr lang="en-US" altLang="ko-KR" b="1" dirty="0" err="1">
                <a:latin typeface="Consolas" panose="020B0609020204030204" pitchFamily="49" charset="0"/>
              </a:rPr>
              <a:t>lst</a:t>
            </a:r>
            <a:r>
              <a:rPr lang="en-US" altLang="ko-KR" b="1" dirty="0">
                <a:latin typeface="Consolas" panose="020B0609020204030204" pitchFamily="49" charset="0"/>
              </a:rPr>
              <a:t> = [ 1, 2, 3, 4]</a:t>
            </a:r>
          </a:p>
          <a:p>
            <a:r>
              <a:rPr lang="en-US" altLang="ko-KR" b="1" dirty="0">
                <a:latin typeface="Consolas" panose="020B0609020204030204" pitchFamily="49" charset="0"/>
              </a:rPr>
              <a:t>&gt;&gt;&gt; </a:t>
            </a:r>
            <a:r>
              <a:rPr lang="en-US" altLang="ko-KR" b="1" dirty="0" err="1">
                <a:latin typeface="Consolas" panose="020B0609020204030204" pitchFamily="49" charset="0"/>
              </a:rPr>
              <a:t>lst.insert</a:t>
            </a:r>
            <a:r>
              <a:rPr lang="en-US" altLang="ko-KR" b="1" dirty="0">
                <a:latin typeface="Consolas" panose="020B0609020204030204" pitchFamily="49" charset="0"/>
              </a:rPr>
              <a:t>(2, ‘</a:t>
            </a:r>
            <a:r>
              <a:rPr lang="en-US" altLang="ko-KR" b="1" dirty="0" err="1">
                <a:latin typeface="Consolas" panose="020B0609020204030204" pitchFamily="49" charset="0"/>
              </a:rPr>
              <a:t>aa</a:t>
            </a:r>
            <a:r>
              <a:rPr lang="en-US" altLang="ko-KR" b="1" dirty="0">
                <a:latin typeface="Consolas" panose="020B0609020204030204" pitchFamily="49" charset="0"/>
              </a:rPr>
              <a:t>’)</a:t>
            </a:r>
          </a:p>
          <a:p>
            <a:r>
              <a:rPr lang="en-US" altLang="ko-KR" b="1" dirty="0">
                <a:latin typeface="Consolas" panose="020B0609020204030204" pitchFamily="49" charset="0"/>
              </a:rPr>
              <a:t>&gt;&gt;&gt; </a:t>
            </a:r>
            <a:r>
              <a:rPr lang="en-US" altLang="ko-KR" b="1" dirty="0" err="1">
                <a:latin typeface="Consolas" panose="020B0609020204030204" pitchFamily="49" charset="0"/>
              </a:rPr>
              <a:t>lst</a:t>
            </a:r>
            <a:endParaRPr lang="en-US" altLang="ko-KR" b="1" dirty="0">
              <a:latin typeface="Consolas" panose="020B0609020204030204" pitchFamily="49" charset="0"/>
            </a:endParaRPr>
          </a:p>
          <a:p>
            <a:r>
              <a:rPr lang="en-US" altLang="ko-KR" b="1" dirty="0">
                <a:latin typeface="Consolas" panose="020B0609020204030204" pitchFamily="49" charset="0"/>
              </a:rPr>
              <a:t>[1, 2, ‘</a:t>
            </a:r>
            <a:r>
              <a:rPr lang="en-US" altLang="ko-KR" b="1" dirty="0" err="1">
                <a:latin typeface="Consolas" panose="020B0609020204030204" pitchFamily="49" charset="0"/>
              </a:rPr>
              <a:t>aa</a:t>
            </a:r>
            <a:r>
              <a:rPr lang="en-US" altLang="ko-KR" b="1" dirty="0">
                <a:latin typeface="Consolas" panose="020B0609020204030204" pitchFamily="49" charset="0"/>
              </a:rPr>
              <a:t>’, 3, 4]</a:t>
            </a:r>
          </a:p>
          <a:p>
            <a:r>
              <a:rPr lang="en-US" altLang="ko-KR" b="1" dirty="0">
                <a:latin typeface="Consolas" panose="020B0609020204030204" pitchFamily="49" charset="0"/>
              </a:rPr>
              <a:t>&gt;&gt;&gt;</a:t>
            </a:r>
          </a:p>
        </p:txBody>
      </p:sp>
    </p:spTree>
    <p:extLst>
      <p:ext uri="{BB962C8B-B14F-4D97-AF65-F5344CB8AC3E}">
        <p14:creationId xmlns:p14="http://schemas.microsoft.com/office/powerpoint/2010/main" val="108912354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a:solidFill>
                  <a:srgbClr val="FF0000"/>
                </a:solidFill>
              </a:rPr>
              <a:t>List</a:t>
            </a:r>
          </a:p>
          <a:p>
            <a:pPr lvl="1"/>
            <a:r>
              <a:rPr lang="ko-KR" altLang="en-US" dirty="0"/>
              <a:t>확장</a:t>
            </a:r>
            <a:r>
              <a:rPr lang="en-US" altLang="ko-KR" dirty="0"/>
              <a:t>(extend)</a:t>
            </a:r>
          </a:p>
          <a:p>
            <a:pPr lvl="1"/>
            <a:endParaRPr lang="en-US" altLang="ko-KR" dirty="0"/>
          </a:p>
          <a:p>
            <a:pPr lvl="1"/>
            <a:endParaRPr lang="en-US" altLang="ko-KR" dirty="0"/>
          </a:p>
          <a:p>
            <a:pPr lvl="1"/>
            <a:endParaRPr lang="en-US" altLang="ko-KR" dirty="0"/>
          </a:p>
          <a:p>
            <a:pPr lvl="1"/>
            <a:endParaRPr lang="en-US" altLang="ko-KR" dirty="0"/>
          </a:p>
          <a:p>
            <a:pPr lvl="1"/>
            <a:r>
              <a:rPr lang="ko-KR" altLang="en-US" dirty="0"/>
              <a:t>위치 확인</a:t>
            </a:r>
            <a:r>
              <a:rPr lang="en-US" altLang="ko-KR" dirty="0"/>
              <a:t>(index)</a:t>
            </a:r>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283</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 </a:t>
            </a:r>
            <a:r>
              <a:rPr lang="ko-KR" altLang="en-US" dirty="0"/>
              <a:t>기초 </a:t>
            </a:r>
            <a:r>
              <a:rPr lang="en-US" altLang="ko-KR" dirty="0"/>
              <a:t>- List</a:t>
            </a:r>
            <a:endParaRPr lang="ko-KR" altLang="en-US" dirty="0"/>
          </a:p>
        </p:txBody>
      </p:sp>
      <p:sp>
        <p:nvSpPr>
          <p:cNvPr id="8" name="직사각형 7"/>
          <p:cNvSpPr/>
          <p:nvPr/>
        </p:nvSpPr>
        <p:spPr>
          <a:xfrm>
            <a:off x="864493" y="1439887"/>
            <a:ext cx="10225136" cy="1477328"/>
          </a:xfrm>
          <a:prstGeom prst="rect">
            <a:avLst/>
          </a:prstGeom>
          <a:ln w="3175">
            <a:solidFill>
              <a:schemeClr val="tx1"/>
            </a:solidFill>
            <a:prstDash val="sysDot"/>
          </a:ln>
        </p:spPr>
        <p:txBody>
          <a:bodyPr wrap="square">
            <a:spAutoFit/>
          </a:bodyPr>
          <a:lstStyle/>
          <a:p>
            <a:r>
              <a:rPr lang="en-US" altLang="ko-KR" b="1" dirty="0">
                <a:latin typeface="Consolas" panose="020B0609020204030204" pitchFamily="49" charset="0"/>
              </a:rPr>
              <a:t>&gt;&gt;&gt; </a:t>
            </a:r>
            <a:r>
              <a:rPr lang="en-US" altLang="ko-KR" b="1" dirty="0" err="1">
                <a:latin typeface="Consolas" panose="020B0609020204030204" pitchFamily="49" charset="0"/>
              </a:rPr>
              <a:t>lst</a:t>
            </a:r>
            <a:r>
              <a:rPr lang="en-US" altLang="ko-KR" b="1" dirty="0">
                <a:latin typeface="Consolas" panose="020B0609020204030204" pitchFamily="49" charset="0"/>
              </a:rPr>
              <a:t> = [1, 2, 3, 4]</a:t>
            </a:r>
          </a:p>
          <a:p>
            <a:r>
              <a:rPr lang="en-US" altLang="ko-KR" b="1" dirty="0">
                <a:latin typeface="Consolas" panose="020B0609020204030204" pitchFamily="49" charset="0"/>
              </a:rPr>
              <a:t>&gt;&gt;&gt; </a:t>
            </a:r>
            <a:r>
              <a:rPr lang="en-US" altLang="ko-KR" b="1" dirty="0" err="1">
                <a:latin typeface="Consolas" panose="020B0609020204030204" pitchFamily="49" charset="0"/>
              </a:rPr>
              <a:t>lst.extend</a:t>
            </a:r>
            <a:r>
              <a:rPr lang="en-US" altLang="ko-KR" b="1" dirty="0">
                <a:latin typeface="Consolas" panose="020B0609020204030204" pitchFamily="49" charset="0"/>
              </a:rPr>
              <a:t>([‘1’, ‘2’, ‘3’])</a:t>
            </a:r>
          </a:p>
          <a:p>
            <a:r>
              <a:rPr lang="en-US" altLang="ko-KR" b="1" dirty="0">
                <a:latin typeface="Consolas" panose="020B0609020204030204" pitchFamily="49" charset="0"/>
              </a:rPr>
              <a:t>&gt;&gt;&gt; </a:t>
            </a:r>
            <a:r>
              <a:rPr lang="en-US" altLang="ko-KR" b="1" dirty="0" err="1">
                <a:latin typeface="Consolas" panose="020B0609020204030204" pitchFamily="49" charset="0"/>
              </a:rPr>
              <a:t>lst</a:t>
            </a:r>
            <a:endParaRPr lang="en-US" altLang="ko-KR" b="1" dirty="0">
              <a:latin typeface="Consolas" panose="020B0609020204030204" pitchFamily="49" charset="0"/>
            </a:endParaRPr>
          </a:p>
          <a:p>
            <a:r>
              <a:rPr lang="en-US" altLang="ko-KR" b="1" dirty="0">
                <a:latin typeface="Consolas" panose="020B0609020204030204" pitchFamily="49" charset="0"/>
              </a:rPr>
              <a:t>[1, 2, 3, 4, ‘1’, ‘2’, ‘3’]</a:t>
            </a:r>
          </a:p>
          <a:p>
            <a:r>
              <a:rPr lang="en-US" altLang="ko-KR" b="1" dirty="0">
                <a:latin typeface="Consolas" panose="020B0609020204030204" pitchFamily="49" charset="0"/>
              </a:rPr>
              <a:t>&gt;&gt;&gt;</a:t>
            </a:r>
          </a:p>
        </p:txBody>
      </p:sp>
      <p:sp>
        <p:nvSpPr>
          <p:cNvPr id="9" name="직사각형 8"/>
          <p:cNvSpPr/>
          <p:nvPr/>
        </p:nvSpPr>
        <p:spPr>
          <a:xfrm>
            <a:off x="864493" y="3240087"/>
            <a:ext cx="10225136" cy="1200329"/>
          </a:xfrm>
          <a:prstGeom prst="rect">
            <a:avLst/>
          </a:prstGeom>
          <a:ln w="3175">
            <a:solidFill>
              <a:schemeClr val="tx1"/>
            </a:solidFill>
            <a:prstDash val="sysDot"/>
          </a:ln>
        </p:spPr>
        <p:txBody>
          <a:bodyPr wrap="square">
            <a:spAutoFit/>
          </a:bodyPr>
          <a:lstStyle/>
          <a:p>
            <a:r>
              <a:rPr lang="en-US" altLang="ko-KR" b="1" dirty="0">
                <a:latin typeface="Consolas" panose="020B0609020204030204" pitchFamily="49" charset="0"/>
              </a:rPr>
              <a:t>&gt;&gt;&gt; </a:t>
            </a:r>
            <a:r>
              <a:rPr lang="en-US" altLang="ko-KR" b="1" dirty="0" err="1">
                <a:latin typeface="Consolas" panose="020B0609020204030204" pitchFamily="49" charset="0"/>
              </a:rPr>
              <a:t>lst</a:t>
            </a:r>
            <a:r>
              <a:rPr lang="en-US" altLang="ko-KR" b="1" dirty="0">
                <a:latin typeface="Consolas" panose="020B0609020204030204" pitchFamily="49" charset="0"/>
              </a:rPr>
              <a:t> = [ 1, 2, 3, 4]</a:t>
            </a:r>
          </a:p>
          <a:p>
            <a:r>
              <a:rPr lang="en-US" altLang="ko-KR" b="1" dirty="0">
                <a:latin typeface="Consolas" panose="020B0609020204030204" pitchFamily="49" charset="0"/>
              </a:rPr>
              <a:t>&gt;&gt;&gt; </a:t>
            </a:r>
            <a:r>
              <a:rPr lang="en-US" altLang="ko-KR" b="1" dirty="0" err="1">
                <a:latin typeface="Consolas" panose="020B0609020204030204" pitchFamily="49" charset="0"/>
              </a:rPr>
              <a:t>lst.index</a:t>
            </a:r>
            <a:r>
              <a:rPr lang="en-US" altLang="ko-KR" b="1" dirty="0">
                <a:latin typeface="Consolas" panose="020B0609020204030204" pitchFamily="49" charset="0"/>
              </a:rPr>
              <a:t>(3)	# 3</a:t>
            </a:r>
            <a:r>
              <a:rPr lang="ko-KR" altLang="en-US" b="1" dirty="0">
                <a:latin typeface="Consolas" panose="020B0609020204030204" pitchFamily="49" charset="0"/>
              </a:rPr>
              <a:t>이 </a:t>
            </a:r>
            <a:r>
              <a:rPr lang="ko-KR" altLang="en-US" b="1" dirty="0" err="1">
                <a:latin typeface="Consolas" panose="020B0609020204030204" pitchFamily="49" charset="0"/>
              </a:rPr>
              <a:t>몇번째</a:t>
            </a:r>
            <a:r>
              <a:rPr lang="ko-KR" altLang="en-US" b="1" dirty="0">
                <a:latin typeface="Consolas" panose="020B0609020204030204" pitchFamily="49" charset="0"/>
              </a:rPr>
              <a:t> 항목인가</a:t>
            </a:r>
            <a:r>
              <a:rPr lang="en-US" altLang="ko-KR" b="1" dirty="0">
                <a:latin typeface="Consolas" panose="020B0609020204030204" pitchFamily="49" charset="0"/>
              </a:rPr>
              <a:t>?</a:t>
            </a:r>
          </a:p>
          <a:p>
            <a:r>
              <a:rPr lang="en-US" altLang="ko-KR" b="1" dirty="0">
                <a:latin typeface="Consolas" panose="020B0609020204030204" pitchFamily="49" charset="0"/>
              </a:rPr>
              <a:t>2</a:t>
            </a:r>
          </a:p>
          <a:p>
            <a:r>
              <a:rPr lang="en-US" altLang="ko-KR" b="1" dirty="0">
                <a:latin typeface="Consolas" panose="020B0609020204030204" pitchFamily="49" charset="0"/>
              </a:rPr>
              <a:t>&gt;&gt;&gt;</a:t>
            </a:r>
          </a:p>
        </p:txBody>
      </p:sp>
    </p:spTree>
    <p:extLst>
      <p:ext uri="{BB962C8B-B14F-4D97-AF65-F5344CB8AC3E}">
        <p14:creationId xmlns:p14="http://schemas.microsoft.com/office/powerpoint/2010/main" val="204497914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a:solidFill>
                  <a:srgbClr val="FF0000"/>
                </a:solidFill>
              </a:rPr>
              <a:t>List</a:t>
            </a:r>
          </a:p>
          <a:p>
            <a:pPr lvl="1"/>
            <a:r>
              <a:rPr lang="ko-KR" altLang="en-US" dirty="0"/>
              <a:t>요소 수</a:t>
            </a:r>
            <a:r>
              <a:rPr lang="en-US" altLang="ko-KR" dirty="0"/>
              <a:t>(count)</a:t>
            </a:r>
          </a:p>
          <a:p>
            <a:pPr lvl="1"/>
            <a:endParaRPr lang="en-US" altLang="ko-KR" dirty="0"/>
          </a:p>
          <a:p>
            <a:pPr lvl="1"/>
            <a:endParaRPr lang="en-US" altLang="ko-KR" dirty="0"/>
          </a:p>
          <a:p>
            <a:pPr lvl="1"/>
            <a:endParaRPr lang="en-US" altLang="ko-KR" dirty="0"/>
          </a:p>
          <a:p>
            <a:pPr lvl="1"/>
            <a:r>
              <a:rPr lang="ko-KR" altLang="en-US" dirty="0"/>
              <a:t>요소 꺼내기</a:t>
            </a:r>
            <a:r>
              <a:rPr lang="en-US" altLang="ko-KR" dirty="0"/>
              <a:t>(pop)</a:t>
            </a:r>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284</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 </a:t>
            </a:r>
            <a:r>
              <a:rPr lang="ko-KR" altLang="en-US" dirty="0"/>
              <a:t>기초 </a:t>
            </a:r>
            <a:r>
              <a:rPr lang="en-US" altLang="ko-KR" dirty="0"/>
              <a:t>- List</a:t>
            </a:r>
            <a:endParaRPr lang="ko-KR" altLang="en-US" dirty="0"/>
          </a:p>
        </p:txBody>
      </p:sp>
      <p:sp>
        <p:nvSpPr>
          <p:cNvPr id="8" name="직사각형 7"/>
          <p:cNvSpPr/>
          <p:nvPr/>
        </p:nvSpPr>
        <p:spPr>
          <a:xfrm>
            <a:off x="864493" y="1367879"/>
            <a:ext cx="10225136" cy="1200329"/>
          </a:xfrm>
          <a:prstGeom prst="rect">
            <a:avLst/>
          </a:prstGeom>
          <a:ln w="3175">
            <a:solidFill>
              <a:schemeClr val="tx1"/>
            </a:solidFill>
            <a:prstDash val="sysDot"/>
          </a:ln>
        </p:spPr>
        <p:txBody>
          <a:bodyPr wrap="square">
            <a:spAutoFit/>
          </a:bodyPr>
          <a:lstStyle/>
          <a:p>
            <a:r>
              <a:rPr lang="en-US" altLang="ko-KR" b="1" dirty="0">
                <a:latin typeface="Consolas" panose="020B0609020204030204" pitchFamily="49" charset="0"/>
              </a:rPr>
              <a:t>&gt;&gt;&gt; </a:t>
            </a:r>
            <a:r>
              <a:rPr lang="en-US" altLang="ko-KR" b="1" dirty="0" err="1">
                <a:latin typeface="Consolas" panose="020B0609020204030204" pitchFamily="49" charset="0"/>
              </a:rPr>
              <a:t>lst</a:t>
            </a:r>
            <a:r>
              <a:rPr lang="en-US" altLang="ko-KR" b="1" dirty="0">
                <a:latin typeface="Consolas" panose="020B0609020204030204" pitchFamily="49" charset="0"/>
              </a:rPr>
              <a:t> = [1, 2, 3, 4, 4, 4, 5]</a:t>
            </a:r>
          </a:p>
          <a:p>
            <a:r>
              <a:rPr lang="en-US" altLang="ko-KR" b="1" dirty="0">
                <a:latin typeface="Consolas" panose="020B0609020204030204" pitchFamily="49" charset="0"/>
              </a:rPr>
              <a:t>&gt;&gt;&gt; </a:t>
            </a:r>
            <a:r>
              <a:rPr lang="en-US" altLang="ko-KR" b="1" dirty="0" err="1">
                <a:latin typeface="Consolas" panose="020B0609020204030204" pitchFamily="49" charset="0"/>
              </a:rPr>
              <a:t>lst.count</a:t>
            </a:r>
            <a:r>
              <a:rPr lang="en-US" altLang="ko-KR" b="1" dirty="0">
                <a:latin typeface="Consolas" panose="020B0609020204030204" pitchFamily="49" charset="0"/>
              </a:rPr>
              <a:t>(4)</a:t>
            </a:r>
          </a:p>
          <a:p>
            <a:r>
              <a:rPr lang="en-US" altLang="ko-KR" b="1" dirty="0">
                <a:latin typeface="Consolas" panose="020B0609020204030204" pitchFamily="49" charset="0"/>
              </a:rPr>
              <a:t>3</a:t>
            </a:r>
          </a:p>
          <a:p>
            <a:r>
              <a:rPr lang="en-US" altLang="ko-KR" b="1" dirty="0">
                <a:latin typeface="Consolas" panose="020B0609020204030204" pitchFamily="49" charset="0"/>
              </a:rPr>
              <a:t>&gt;&gt;&gt;</a:t>
            </a:r>
          </a:p>
        </p:txBody>
      </p:sp>
      <p:sp>
        <p:nvSpPr>
          <p:cNvPr id="9" name="직사각형 8"/>
          <p:cNvSpPr/>
          <p:nvPr/>
        </p:nvSpPr>
        <p:spPr>
          <a:xfrm>
            <a:off x="864493" y="2880047"/>
            <a:ext cx="10225136" cy="2862322"/>
          </a:xfrm>
          <a:prstGeom prst="rect">
            <a:avLst/>
          </a:prstGeom>
          <a:ln w="3175">
            <a:solidFill>
              <a:schemeClr val="tx1"/>
            </a:solidFill>
            <a:prstDash val="sysDot"/>
          </a:ln>
        </p:spPr>
        <p:txBody>
          <a:bodyPr wrap="square">
            <a:spAutoFit/>
          </a:bodyPr>
          <a:lstStyle/>
          <a:p>
            <a:r>
              <a:rPr lang="en-US" altLang="ko-KR" b="1" dirty="0">
                <a:latin typeface="Consolas" panose="020B0609020204030204" pitchFamily="49" charset="0"/>
              </a:rPr>
              <a:t>&gt;&gt;&gt; </a:t>
            </a:r>
            <a:r>
              <a:rPr lang="en-US" altLang="ko-KR" b="1" dirty="0" err="1">
                <a:latin typeface="Consolas" panose="020B0609020204030204" pitchFamily="49" charset="0"/>
              </a:rPr>
              <a:t>lst</a:t>
            </a:r>
            <a:r>
              <a:rPr lang="en-US" altLang="ko-KR" b="1" dirty="0">
                <a:latin typeface="Consolas" panose="020B0609020204030204" pitchFamily="49" charset="0"/>
              </a:rPr>
              <a:t> = [ 1, 2, 3, 4, 4, 4, 5]</a:t>
            </a:r>
          </a:p>
          <a:p>
            <a:r>
              <a:rPr lang="en-US" altLang="ko-KR" b="1" dirty="0">
                <a:latin typeface="Consolas" panose="020B0609020204030204" pitchFamily="49" charset="0"/>
              </a:rPr>
              <a:t>&gt;&gt;&gt; </a:t>
            </a:r>
            <a:r>
              <a:rPr lang="en-US" altLang="ko-KR" b="1" dirty="0" err="1">
                <a:latin typeface="Consolas" panose="020B0609020204030204" pitchFamily="49" charset="0"/>
              </a:rPr>
              <a:t>lst.pop</a:t>
            </a:r>
            <a:r>
              <a:rPr lang="en-US" altLang="ko-KR" b="1" dirty="0">
                <a:latin typeface="Consolas" panose="020B0609020204030204" pitchFamily="49" charset="0"/>
              </a:rPr>
              <a:t>()</a:t>
            </a:r>
          </a:p>
          <a:p>
            <a:r>
              <a:rPr lang="en-US" altLang="ko-KR" b="1" dirty="0">
                <a:latin typeface="Consolas" panose="020B0609020204030204" pitchFamily="49" charset="0"/>
              </a:rPr>
              <a:t>5</a:t>
            </a:r>
          </a:p>
          <a:p>
            <a:r>
              <a:rPr lang="en-US" altLang="ko-KR" b="1" dirty="0">
                <a:latin typeface="Consolas" panose="020B0609020204030204" pitchFamily="49" charset="0"/>
              </a:rPr>
              <a:t>&gt;&gt;&gt; </a:t>
            </a:r>
            <a:r>
              <a:rPr lang="en-US" altLang="ko-KR" b="1" dirty="0" err="1">
                <a:latin typeface="Consolas" panose="020B0609020204030204" pitchFamily="49" charset="0"/>
              </a:rPr>
              <a:t>lst</a:t>
            </a:r>
            <a:endParaRPr lang="en-US" altLang="ko-KR" b="1" dirty="0">
              <a:latin typeface="Consolas" panose="020B0609020204030204" pitchFamily="49" charset="0"/>
            </a:endParaRPr>
          </a:p>
          <a:p>
            <a:r>
              <a:rPr lang="en-US" altLang="ko-KR" b="1" dirty="0">
                <a:latin typeface="Consolas" panose="020B0609020204030204" pitchFamily="49" charset="0"/>
              </a:rPr>
              <a:t>[1, 2, 3, 4, 4, 4]</a:t>
            </a:r>
          </a:p>
          <a:p>
            <a:r>
              <a:rPr lang="en-US" altLang="ko-KR" b="1" dirty="0">
                <a:latin typeface="Consolas" panose="020B0609020204030204" pitchFamily="49" charset="0"/>
              </a:rPr>
              <a:t>&gt;&gt;&gt; </a:t>
            </a:r>
            <a:r>
              <a:rPr lang="en-US" altLang="ko-KR" b="1" dirty="0" err="1">
                <a:latin typeface="Consolas" panose="020B0609020204030204" pitchFamily="49" charset="0"/>
              </a:rPr>
              <a:t>lst.pop</a:t>
            </a:r>
            <a:r>
              <a:rPr lang="en-US" altLang="ko-KR" b="1" dirty="0">
                <a:latin typeface="Consolas" panose="020B0609020204030204" pitchFamily="49" charset="0"/>
              </a:rPr>
              <a:t>(1)</a:t>
            </a:r>
          </a:p>
          <a:p>
            <a:r>
              <a:rPr lang="en-US" altLang="ko-KR" b="1" dirty="0">
                <a:latin typeface="Consolas" panose="020B0609020204030204" pitchFamily="49" charset="0"/>
              </a:rPr>
              <a:t>2</a:t>
            </a:r>
          </a:p>
          <a:p>
            <a:r>
              <a:rPr lang="en-US" altLang="ko-KR" b="1" dirty="0">
                <a:latin typeface="Consolas" panose="020B0609020204030204" pitchFamily="49" charset="0"/>
              </a:rPr>
              <a:t>&gt;&gt;&gt; </a:t>
            </a:r>
            <a:r>
              <a:rPr lang="en-US" altLang="ko-KR" b="1" dirty="0" err="1">
                <a:latin typeface="Consolas" panose="020B0609020204030204" pitchFamily="49" charset="0"/>
              </a:rPr>
              <a:t>lst</a:t>
            </a:r>
            <a:endParaRPr lang="en-US" altLang="ko-KR" b="1" dirty="0">
              <a:latin typeface="Consolas" panose="020B0609020204030204" pitchFamily="49" charset="0"/>
            </a:endParaRPr>
          </a:p>
          <a:p>
            <a:r>
              <a:rPr lang="en-US" altLang="ko-KR" b="1" dirty="0">
                <a:latin typeface="Consolas" panose="020B0609020204030204" pitchFamily="49" charset="0"/>
              </a:rPr>
              <a:t>[1, 3, 4, 4, 4]</a:t>
            </a:r>
          </a:p>
          <a:p>
            <a:r>
              <a:rPr lang="en-US" altLang="ko-KR" b="1" dirty="0">
                <a:latin typeface="Consolas" panose="020B0609020204030204" pitchFamily="49" charset="0"/>
              </a:rPr>
              <a:t>&gt;&gt;&gt;</a:t>
            </a:r>
          </a:p>
        </p:txBody>
      </p:sp>
    </p:spTree>
    <p:extLst>
      <p:ext uri="{BB962C8B-B14F-4D97-AF65-F5344CB8AC3E}">
        <p14:creationId xmlns:p14="http://schemas.microsoft.com/office/powerpoint/2010/main" val="13109603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a:solidFill>
                  <a:srgbClr val="FF0000"/>
                </a:solidFill>
              </a:rPr>
              <a:t>For - List </a:t>
            </a:r>
          </a:p>
          <a:p>
            <a:pPr lvl="1"/>
            <a:r>
              <a:rPr lang="ko-KR" altLang="en-US" dirty="0"/>
              <a:t>데이터 목록</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r>
              <a:rPr lang="en-US" altLang="ko-KR" dirty="0"/>
              <a:t>print( type(</a:t>
            </a:r>
            <a:r>
              <a:rPr lang="en-US" altLang="ko-KR" dirty="0" err="1"/>
              <a:t>lis</a:t>
            </a:r>
            <a:r>
              <a:rPr lang="en-US" altLang="ko-KR" dirty="0"/>
              <a:t>) )  </a:t>
            </a:r>
            <a:r>
              <a:rPr lang="en-US" altLang="ko-KR" dirty="0">
                <a:sym typeface="Wingdings" pitchFamily="2" charset="2"/>
              </a:rPr>
              <a:t> &lt;class ‘list’&gt;</a:t>
            </a:r>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285</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 </a:t>
            </a:r>
            <a:r>
              <a:rPr lang="ko-KR" altLang="en-US" dirty="0"/>
              <a:t>기초 </a:t>
            </a:r>
            <a:r>
              <a:rPr lang="en-US" altLang="ko-KR" dirty="0"/>
              <a:t>- List</a:t>
            </a:r>
            <a:endParaRPr lang="ko-KR" altLang="en-US" dirty="0"/>
          </a:p>
        </p:txBody>
      </p:sp>
      <p:sp>
        <p:nvSpPr>
          <p:cNvPr id="8" name="직사각형 7"/>
          <p:cNvSpPr/>
          <p:nvPr/>
        </p:nvSpPr>
        <p:spPr>
          <a:xfrm>
            <a:off x="864493" y="1592672"/>
            <a:ext cx="10225136" cy="1200329"/>
          </a:xfrm>
          <a:prstGeom prst="rect">
            <a:avLst/>
          </a:prstGeom>
          <a:ln w="3175">
            <a:solidFill>
              <a:schemeClr val="tx1"/>
            </a:solidFill>
            <a:prstDash val="sysDot"/>
          </a:ln>
        </p:spPr>
        <p:txBody>
          <a:bodyPr wrap="square">
            <a:spAutoFit/>
          </a:bodyPr>
          <a:lstStyle/>
          <a:p>
            <a:r>
              <a:rPr lang="en-US" altLang="ko-KR" b="1" dirty="0" err="1">
                <a:latin typeface="Consolas" panose="020B0609020204030204" pitchFamily="49" charset="0"/>
              </a:rPr>
              <a:t>lis</a:t>
            </a:r>
            <a:r>
              <a:rPr lang="en-US" altLang="ko-KR" b="1" dirty="0">
                <a:latin typeface="Consolas" panose="020B0609020204030204" pitchFamily="49" charset="0"/>
              </a:rPr>
              <a:t> = ['&lt;li&gt;hello&lt;/li&gt;', '&lt;li&gt;bye&lt;/li&gt;', '&lt;li&gt;welcome&lt;/li&gt;']</a:t>
            </a:r>
          </a:p>
          <a:p>
            <a:r>
              <a:rPr lang="en-US" altLang="ko-KR" b="1" dirty="0">
                <a:latin typeface="Consolas" panose="020B0609020204030204" pitchFamily="49" charset="0"/>
              </a:rPr>
              <a:t># print(type(</a:t>
            </a:r>
            <a:r>
              <a:rPr lang="en-US" altLang="ko-KR" b="1" dirty="0" err="1">
                <a:latin typeface="Consolas" panose="020B0609020204030204" pitchFamily="49" charset="0"/>
              </a:rPr>
              <a:t>lis</a:t>
            </a:r>
            <a:r>
              <a:rPr lang="en-US" altLang="ko-KR" b="1" dirty="0">
                <a:latin typeface="Consolas" panose="020B0609020204030204" pitchFamily="49" charset="0"/>
              </a:rPr>
              <a:t>))</a:t>
            </a:r>
          </a:p>
          <a:p>
            <a:r>
              <a:rPr lang="en-US" altLang="ko-KR" b="1" dirty="0">
                <a:latin typeface="Consolas" panose="020B0609020204030204" pitchFamily="49" charset="0"/>
              </a:rPr>
              <a:t>for x in </a:t>
            </a:r>
            <a:r>
              <a:rPr lang="en-US" altLang="ko-KR" b="1" dirty="0" err="1">
                <a:latin typeface="Consolas" panose="020B0609020204030204" pitchFamily="49" charset="0"/>
              </a:rPr>
              <a:t>lis</a:t>
            </a:r>
            <a:r>
              <a:rPr lang="en-US" altLang="ko-KR" b="1" dirty="0">
                <a:latin typeface="Consolas" panose="020B0609020204030204" pitchFamily="49" charset="0"/>
              </a:rPr>
              <a:t>:</a:t>
            </a:r>
          </a:p>
          <a:p>
            <a:r>
              <a:rPr lang="en-US" altLang="ko-KR" b="1" dirty="0">
                <a:latin typeface="Consolas" panose="020B0609020204030204" pitchFamily="49" charset="0"/>
              </a:rPr>
              <a:t>   print(x)</a:t>
            </a:r>
          </a:p>
        </p:txBody>
      </p:sp>
      <p:sp>
        <p:nvSpPr>
          <p:cNvPr id="6" name="직사각형 5"/>
          <p:cNvSpPr/>
          <p:nvPr/>
        </p:nvSpPr>
        <p:spPr>
          <a:xfrm>
            <a:off x="851037" y="3384103"/>
            <a:ext cx="10225136" cy="923330"/>
          </a:xfrm>
          <a:prstGeom prst="rect">
            <a:avLst/>
          </a:prstGeom>
          <a:ln w="3175">
            <a:solidFill>
              <a:schemeClr val="tx1"/>
            </a:solidFill>
            <a:prstDash val="sysDot"/>
          </a:ln>
        </p:spPr>
        <p:txBody>
          <a:bodyPr wrap="square">
            <a:spAutoFit/>
          </a:bodyPr>
          <a:lstStyle/>
          <a:p>
            <a:r>
              <a:rPr lang="it-IT" altLang="ko-KR" b="1" dirty="0">
                <a:latin typeface="Consolas" panose="020B0609020204030204" pitchFamily="49" charset="0"/>
              </a:rPr>
              <a:t>&lt;li&gt;hello&lt;/li&gt;</a:t>
            </a:r>
          </a:p>
          <a:p>
            <a:r>
              <a:rPr lang="it-IT" altLang="ko-KR" b="1" dirty="0">
                <a:latin typeface="Consolas" panose="020B0609020204030204" pitchFamily="49" charset="0"/>
              </a:rPr>
              <a:t>&lt;li&gt;bye&lt;/li&gt;</a:t>
            </a:r>
          </a:p>
          <a:p>
            <a:r>
              <a:rPr lang="it-IT" altLang="ko-KR" b="1" dirty="0">
                <a:latin typeface="Consolas" panose="020B0609020204030204" pitchFamily="49" charset="0"/>
              </a:rPr>
              <a:t>&lt;li&gt;welcome&lt;/li&gt;</a:t>
            </a:r>
            <a:endParaRPr lang="en-US" altLang="ko-KR" b="1" dirty="0">
              <a:latin typeface="Consolas" panose="020B0609020204030204" pitchFamily="49" charset="0"/>
            </a:endParaRPr>
          </a:p>
        </p:txBody>
      </p:sp>
    </p:spTree>
    <p:extLst>
      <p:ext uri="{BB962C8B-B14F-4D97-AF65-F5344CB8AC3E}">
        <p14:creationId xmlns:p14="http://schemas.microsoft.com/office/powerpoint/2010/main" val="333780116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6E34C53-D70F-4022-844C-001F88C4DEAE}"/>
              </a:ext>
            </a:extLst>
          </p:cNvPr>
          <p:cNvSpPr>
            <a:spLocks noGrp="1"/>
          </p:cNvSpPr>
          <p:nvPr>
            <p:ph sz="quarter" idx="11"/>
          </p:nvPr>
        </p:nvSpPr>
        <p:spPr/>
        <p:txBody>
          <a:bodyPr/>
          <a:lstStyle/>
          <a:p>
            <a:r>
              <a:rPr lang="ko-KR" altLang="en-US" dirty="0"/>
              <a:t>다음</a:t>
            </a:r>
            <a:r>
              <a:rPr lang="en-US" altLang="ko-KR" dirty="0"/>
              <a:t> </a:t>
            </a:r>
            <a:r>
              <a:rPr lang="ko-KR" altLang="en-US" dirty="0"/>
              <a:t>코드를 실행하고 결과에 대해 생각해보세요</a:t>
            </a:r>
            <a:r>
              <a:rPr lang="en-US" altLang="ko-KR" dirty="0"/>
              <a:t>.</a:t>
            </a:r>
          </a:p>
          <a:p>
            <a:pPr lvl="1"/>
            <a:r>
              <a:rPr lang="en-US" altLang="ko-KR" dirty="0"/>
              <a:t>Code</a:t>
            </a:r>
            <a:r>
              <a:rPr lang="ko-KR" altLang="en-US" dirty="0"/>
              <a:t> </a:t>
            </a:r>
            <a:r>
              <a:rPr lang="en-US" altLang="ko-KR" dirty="0"/>
              <a:t>1</a:t>
            </a:r>
          </a:p>
          <a:p>
            <a:pPr lvl="1"/>
            <a:endParaRPr lang="en-US" altLang="ko-KR" dirty="0"/>
          </a:p>
          <a:p>
            <a:pPr lvl="1"/>
            <a:endParaRPr lang="en-US" altLang="ko-KR" dirty="0"/>
          </a:p>
          <a:p>
            <a:pPr lvl="1"/>
            <a:endParaRPr lang="en-US" altLang="ko-KR" dirty="0"/>
          </a:p>
          <a:p>
            <a:pPr lvl="1"/>
            <a:r>
              <a:rPr lang="en-US" altLang="ko-KR" dirty="0"/>
              <a:t>Code 2</a:t>
            </a:r>
          </a:p>
          <a:p>
            <a:pPr lvl="1"/>
            <a:endParaRPr lang="en-US" altLang="ko-KR" dirty="0"/>
          </a:p>
          <a:p>
            <a:pPr lvl="1"/>
            <a:endParaRPr lang="en-US" altLang="ko-KR" dirty="0"/>
          </a:p>
          <a:p>
            <a:pPr lvl="1"/>
            <a:endParaRPr lang="en-US" altLang="ko-KR" dirty="0"/>
          </a:p>
          <a:p>
            <a:pPr lvl="1"/>
            <a:r>
              <a:rPr lang="en-US" altLang="ko-KR" dirty="0"/>
              <a:t>Code 3</a:t>
            </a:r>
          </a:p>
          <a:p>
            <a:pPr lvl="1"/>
            <a:endParaRPr lang="ko-KR" altLang="en-US" dirty="0"/>
          </a:p>
        </p:txBody>
      </p:sp>
      <p:sp>
        <p:nvSpPr>
          <p:cNvPr id="3" name="슬라이드 번호 개체 틀 2">
            <a:extLst>
              <a:ext uri="{FF2B5EF4-FFF2-40B4-BE49-F238E27FC236}">
                <a16:creationId xmlns:a16="http://schemas.microsoft.com/office/drawing/2014/main" id="{FB85E0EA-AC47-49A0-A62A-AA9F282AB14A}"/>
              </a:ext>
            </a:extLst>
          </p:cNvPr>
          <p:cNvSpPr>
            <a:spLocks noGrp="1"/>
          </p:cNvSpPr>
          <p:nvPr>
            <p:ph type="sldNum" sz="quarter" idx="13"/>
          </p:nvPr>
        </p:nvSpPr>
        <p:spPr/>
        <p:txBody>
          <a:bodyPr/>
          <a:lstStyle/>
          <a:p>
            <a:pPr defTabSz="1028700">
              <a:defRPr/>
            </a:pPr>
            <a:fld id="{070A3F4A-4E56-472D-A19C-7CE7449ABD1B}" type="slidenum">
              <a:rPr lang="en-US" altLang="ko-KR" smtClean="0"/>
              <a:pPr defTabSz="1028700">
                <a:defRPr/>
              </a:pPr>
              <a:t>286</a:t>
            </a:fld>
            <a:endParaRPr lang="en-US" dirty="0"/>
          </a:p>
        </p:txBody>
      </p:sp>
      <p:sp>
        <p:nvSpPr>
          <p:cNvPr id="4" name="제목 3">
            <a:extLst>
              <a:ext uri="{FF2B5EF4-FFF2-40B4-BE49-F238E27FC236}">
                <a16:creationId xmlns:a16="http://schemas.microsoft.com/office/drawing/2014/main" id="{B656C55E-4245-415D-9326-FCF6E9614FE0}"/>
              </a:ext>
            </a:extLst>
          </p:cNvPr>
          <p:cNvSpPr>
            <a:spLocks noGrp="1"/>
          </p:cNvSpPr>
          <p:nvPr>
            <p:ph type="title"/>
          </p:nvPr>
        </p:nvSpPr>
        <p:spPr>
          <a:xfrm>
            <a:off x="144413" y="179747"/>
            <a:ext cx="10842913" cy="400049"/>
          </a:xfrm>
        </p:spPr>
        <p:txBody>
          <a:bodyPr/>
          <a:lstStyle/>
          <a:p>
            <a:r>
              <a:rPr lang="en-US" altLang="ko-KR" dirty="0"/>
              <a:t>For</a:t>
            </a:r>
            <a:endParaRPr lang="ko-KR" altLang="en-US" dirty="0"/>
          </a:p>
        </p:txBody>
      </p:sp>
      <p:pic>
        <p:nvPicPr>
          <p:cNvPr id="5" name="그림 4">
            <a:extLst>
              <a:ext uri="{FF2B5EF4-FFF2-40B4-BE49-F238E27FC236}">
                <a16:creationId xmlns:a16="http://schemas.microsoft.com/office/drawing/2014/main" id="{EDA7C475-9456-48FE-9024-D56C9AF2F5DD}"/>
              </a:ext>
            </a:extLst>
          </p:cNvPr>
          <p:cNvPicPr>
            <a:picLocks noChangeAspect="1"/>
          </p:cNvPicPr>
          <p:nvPr/>
        </p:nvPicPr>
        <p:blipFill>
          <a:blip r:embed="rId2"/>
          <a:stretch>
            <a:fillRect/>
          </a:stretch>
        </p:blipFill>
        <p:spPr>
          <a:xfrm>
            <a:off x="864493" y="1541581"/>
            <a:ext cx="7096125" cy="647700"/>
          </a:xfrm>
          <a:prstGeom prst="rect">
            <a:avLst/>
          </a:prstGeom>
        </p:spPr>
      </p:pic>
      <p:pic>
        <p:nvPicPr>
          <p:cNvPr id="6" name="그림 5">
            <a:extLst>
              <a:ext uri="{FF2B5EF4-FFF2-40B4-BE49-F238E27FC236}">
                <a16:creationId xmlns:a16="http://schemas.microsoft.com/office/drawing/2014/main" id="{EB7A68E6-7590-4341-87EB-5FC402118A5C}"/>
              </a:ext>
            </a:extLst>
          </p:cNvPr>
          <p:cNvPicPr>
            <a:picLocks noChangeAspect="1"/>
          </p:cNvPicPr>
          <p:nvPr/>
        </p:nvPicPr>
        <p:blipFill>
          <a:blip r:embed="rId3"/>
          <a:stretch>
            <a:fillRect/>
          </a:stretch>
        </p:blipFill>
        <p:spPr>
          <a:xfrm>
            <a:off x="842939" y="2930524"/>
            <a:ext cx="7153275" cy="619125"/>
          </a:xfrm>
          <a:prstGeom prst="rect">
            <a:avLst/>
          </a:prstGeom>
        </p:spPr>
      </p:pic>
      <p:pic>
        <p:nvPicPr>
          <p:cNvPr id="7" name="그림 6">
            <a:extLst>
              <a:ext uri="{FF2B5EF4-FFF2-40B4-BE49-F238E27FC236}">
                <a16:creationId xmlns:a16="http://schemas.microsoft.com/office/drawing/2014/main" id="{CE5E860C-8653-4C49-8F99-EB3884A03B0D}"/>
              </a:ext>
            </a:extLst>
          </p:cNvPr>
          <p:cNvPicPr>
            <a:picLocks noChangeAspect="1"/>
          </p:cNvPicPr>
          <p:nvPr/>
        </p:nvPicPr>
        <p:blipFill>
          <a:blip r:embed="rId4"/>
          <a:stretch>
            <a:fillRect/>
          </a:stretch>
        </p:blipFill>
        <p:spPr>
          <a:xfrm>
            <a:off x="797800" y="4320207"/>
            <a:ext cx="7143750" cy="676275"/>
          </a:xfrm>
          <a:prstGeom prst="rect">
            <a:avLst/>
          </a:prstGeom>
        </p:spPr>
      </p:pic>
    </p:spTree>
    <p:extLst>
      <p:ext uri="{BB962C8B-B14F-4D97-AF65-F5344CB8AC3E}">
        <p14:creationId xmlns:p14="http://schemas.microsoft.com/office/powerpoint/2010/main" val="14414742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6E34C53-D70F-4022-844C-001F88C4DEAE}"/>
              </a:ext>
            </a:extLst>
          </p:cNvPr>
          <p:cNvSpPr>
            <a:spLocks noGrp="1"/>
          </p:cNvSpPr>
          <p:nvPr>
            <p:ph sz="quarter" idx="11"/>
          </p:nvPr>
        </p:nvSpPr>
        <p:spPr/>
        <p:txBody>
          <a:bodyPr/>
          <a:lstStyle/>
          <a:p>
            <a:r>
              <a:rPr lang="ko-KR" altLang="en-US" dirty="0"/>
              <a:t>다음</a:t>
            </a:r>
            <a:r>
              <a:rPr lang="en-US" altLang="ko-KR" dirty="0"/>
              <a:t> </a:t>
            </a:r>
            <a:r>
              <a:rPr lang="ko-KR" altLang="en-US" dirty="0"/>
              <a:t>코드를 실행하고 결과에 대해 생각해보세요</a:t>
            </a:r>
            <a:r>
              <a:rPr lang="en-US" altLang="ko-KR" dirty="0"/>
              <a:t>.</a:t>
            </a:r>
          </a:p>
          <a:p>
            <a:pPr lvl="1"/>
            <a:r>
              <a:rPr lang="en-US" altLang="ko-KR" dirty="0"/>
              <a:t>Code</a:t>
            </a:r>
            <a:r>
              <a:rPr lang="ko-KR" altLang="en-US" dirty="0"/>
              <a:t> </a:t>
            </a:r>
            <a:r>
              <a:rPr lang="en-US" altLang="ko-KR" dirty="0"/>
              <a:t>1</a:t>
            </a:r>
          </a:p>
          <a:p>
            <a:pPr lvl="1"/>
            <a:endParaRPr lang="en-US" altLang="ko-KR" dirty="0"/>
          </a:p>
          <a:p>
            <a:pPr lvl="1"/>
            <a:endParaRPr lang="en-US" altLang="ko-KR" dirty="0"/>
          </a:p>
          <a:p>
            <a:pPr lvl="1"/>
            <a:endParaRPr lang="en-US" altLang="ko-KR" dirty="0"/>
          </a:p>
          <a:p>
            <a:pPr lvl="1"/>
            <a:r>
              <a:rPr lang="en-US" altLang="ko-KR" dirty="0"/>
              <a:t>Code 2</a:t>
            </a:r>
          </a:p>
          <a:p>
            <a:pPr lvl="1"/>
            <a:endParaRPr lang="en-US" altLang="ko-KR" dirty="0"/>
          </a:p>
          <a:p>
            <a:pPr lvl="1"/>
            <a:endParaRPr lang="en-US" altLang="ko-KR" dirty="0"/>
          </a:p>
          <a:p>
            <a:pPr lvl="1"/>
            <a:endParaRPr lang="en-US" altLang="ko-KR" dirty="0"/>
          </a:p>
          <a:p>
            <a:pPr lvl="1"/>
            <a:r>
              <a:rPr lang="en-US" altLang="ko-KR" dirty="0"/>
              <a:t>Code 3</a:t>
            </a:r>
          </a:p>
          <a:p>
            <a:pPr lvl="1"/>
            <a:endParaRPr lang="en-US" altLang="ko-KR" dirty="0"/>
          </a:p>
          <a:p>
            <a:pPr lvl="1"/>
            <a:endParaRPr lang="en-US" altLang="ko-KR" dirty="0"/>
          </a:p>
          <a:p>
            <a:pPr lvl="1"/>
            <a:endParaRPr lang="en-US" altLang="ko-KR" dirty="0"/>
          </a:p>
          <a:p>
            <a:pPr lvl="1"/>
            <a:endParaRPr lang="en-US" altLang="ko-KR" dirty="0"/>
          </a:p>
          <a:p>
            <a:pPr lvl="1"/>
            <a:endParaRPr lang="ko-KR" altLang="en-US" dirty="0"/>
          </a:p>
        </p:txBody>
      </p:sp>
      <p:sp>
        <p:nvSpPr>
          <p:cNvPr id="3" name="슬라이드 번호 개체 틀 2">
            <a:extLst>
              <a:ext uri="{FF2B5EF4-FFF2-40B4-BE49-F238E27FC236}">
                <a16:creationId xmlns:a16="http://schemas.microsoft.com/office/drawing/2014/main" id="{FB85E0EA-AC47-49A0-A62A-AA9F282AB14A}"/>
              </a:ext>
            </a:extLst>
          </p:cNvPr>
          <p:cNvSpPr>
            <a:spLocks noGrp="1"/>
          </p:cNvSpPr>
          <p:nvPr>
            <p:ph type="sldNum" sz="quarter" idx="13"/>
          </p:nvPr>
        </p:nvSpPr>
        <p:spPr/>
        <p:txBody>
          <a:bodyPr/>
          <a:lstStyle/>
          <a:p>
            <a:pPr defTabSz="1028700">
              <a:defRPr/>
            </a:pPr>
            <a:fld id="{070A3F4A-4E56-472D-A19C-7CE7449ABD1B}" type="slidenum">
              <a:rPr lang="en-US" altLang="ko-KR" smtClean="0"/>
              <a:pPr defTabSz="1028700">
                <a:defRPr/>
              </a:pPr>
              <a:t>287</a:t>
            </a:fld>
            <a:endParaRPr lang="en-US" dirty="0"/>
          </a:p>
        </p:txBody>
      </p:sp>
      <p:sp>
        <p:nvSpPr>
          <p:cNvPr id="4" name="제목 3">
            <a:extLst>
              <a:ext uri="{FF2B5EF4-FFF2-40B4-BE49-F238E27FC236}">
                <a16:creationId xmlns:a16="http://schemas.microsoft.com/office/drawing/2014/main" id="{B656C55E-4245-415D-9326-FCF6E9614FE0}"/>
              </a:ext>
            </a:extLst>
          </p:cNvPr>
          <p:cNvSpPr>
            <a:spLocks noGrp="1"/>
          </p:cNvSpPr>
          <p:nvPr>
            <p:ph type="title"/>
          </p:nvPr>
        </p:nvSpPr>
        <p:spPr>
          <a:xfrm>
            <a:off x="144413" y="179747"/>
            <a:ext cx="10842913" cy="400049"/>
          </a:xfrm>
        </p:spPr>
        <p:txBody>
          <a:bodyPr/>
          <a:lstStyle/>
          <a:p>
            <a:r>
              <a:rPr lang="en-US" altLang="ko-KR" dirty="0"/>
              <a:t>For</a:t>
            </a:r>
            <a:endParaRPr lang="ko-KR" altLang="en-US" dirty="0"/>
          </a:p>
        </p:txBody>
      </p:sp>
      <p:pic>
        <p:nvPicPr>
          <p:cNvPr id="9" name="그림 8">
            <a:extLst>
              <a:ext uri="{FF2B5EF4-FFF2-40B4-BE49-F238E27FC236}">
                <a16:creationId xmlns:a16="http://schemas.microsoft.com/office/drawing/2014/main" id="{8FA8FEE5-28C8-4434-B4CB-E2BAFFA96AE0}"/>
              </a:ext>
            </a:extLst>
          </p:cNvPr>
          <p:cNvPicPr>
            <a:picLocks noChangeAspect="1"/>
          </p:cNvPicPr>
          <p:nvPr/>
        </p:nvPicPr>
        <p:blipFill>
          <a:blip r:embed="rId2"/>
          <a:stretch>
            <a:fillRect/>
          </a:stretch>
        </p:blipFill>
        <p:spPr>
          <a:xfrm>
            <a:off x="792485" y="1498071"/>
            <a:ext cx="7115175" cy="819150"/>
          </a:xfrm>
          <a:prstGeom prst="rect">
            <a:avLst/>
          </a:prstGeom>
        </p:spPr>
      </p:pic>
      <p:pic>
        <p:nvPicPr>
          <p:cNvPr id="10" name="그림 9">
            <a:extLst>
              <a:ext uri="{FF2B5EF4-FFF2-40B4-BE49-F238E27FC236}">
                <a16:creationId xmlns:a16="http://schemas.microsoft.com/office/drawing/2014/main" id="{21993332-08FB-4028-ACF1-93E23DF4E99A}"/>
              </a:ext>
            </a:extLst>
          </p:cNvPr>
          <p:cNvPicPr>
            <a:picLocks noChangeAspect="1"/>
          </p:cNvPicPr>
          <p:nvPr/>
        </p:nvPicPr>
        <p:blipFill>
          <a:blip r:embed="rId3"/>
          <a:stretch>
            <a:fillRect/>
          </a:stretch>
        </p:blipFill>
        <p:spPr>
          <a:xfrm>
            <a:off x="792485" y="2869566"/>
            <a:ext cx="7124700" cy="781050"/>
          </a:xfrm>
          <a:prstGeom prst="rect">
            <a:avLst/>
          </a:prstGeom>
        </p:spPr>
      </p:pic>
      <p:pic>
        <p:nvPicPr>
          <p:cNvPr id="11" name="그림 10">
            <a:extLst>
              <a:ext uri="{FF2B5EF4-FFF2-40B4-BE49-F238E27FC236}">
                <a16:creationId xmlns:a16="http://schemas.microsoft.com/office/drawing/2014/main" id="{6CE570B6-CDD0-42E7-B7D3-4660101964AA}"/>
              </a:ext>
            </a:extLst>
          </p:cNvPr>
          <p:cNvPicPr>
            <a:picLocks noChangeAspect="1"/>
          </p:cNvPicPr>
          <p:nvPr/>
        </p:nvPicPr>
        <p:blipFill>
          <a:blip r:embed="rId4"/>
          <a:stretch>
            <a:fillRect/>
          </a:stretch>
        </p:blipFill>
        <p:spPr>
          <a:xfrm>
            <a:off x="811535" y="4353454"/>
            <a:ext cx="7096125" cy="1257300"/>
          </a:xfrm>
          <a:prstGeom prst="rect">
            <a:avLst/>
          </a:prstGeom>
        </p:spPr>
      </p:pic>
    </p:spTree>
    <p:extLst>
      <p:ext uri="{BB962C8B-B14F-4D97-AF65-F5344CB8AC3E}">
        <p14:creationId xmlns:p14="http://schemas.microsoft.com/office/powerpoint/2010/main" val="344456380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ko-KR" altLang="en-US" dirty="0"/>
              <a:t>다음</a:t>
            </a:r>
            <a:r>
              <a:rPr lang="en-US" altLang="ko-KR" dirty="0"/>
              <a:t> </a:t>
            </a:r>
            <a:r>
              <a:rPr lang="ko-KR" altLang="en-US" dirty="0"/>
              <a:t>코드를 실행 시키기 전에 결과를 예상해 보고 출력 결과와 비교 </a:t>
            </a:r>
            <a:r>
              <a:rPr lang="ko-KR" altLang="en-US" dirty="0" err="1"/>
              <a:t>하시오</a:t>
            </a:r>
            <a:r>
              <a:rPr lang="en-US" altLang="ko-KR" dirty="0"/>
              <a:t>.</a:t>
            </a:r>
          </a:p>
          <a:p>
            <a:pPr lvl="1"/>
            <a:r>
              <a:rPr lang="en-US" altLang="ko-KR" dirty="0"/>
              <a:t>Code 1</a:t>
            </a:r>
          </a:p>
          <a:p>
            <a:pPr lvl="1"/>
            <a:endParaRPr lang="en-US" altLang="ko-KR" dirty="0"/>
          </a:p>
          <a:p>
            <a:pPr lvl="1"/>
            <a:endParaRPr lang="en-US" altLang="ko-KR" dirty="0"/>
          </a:p>
          <a:p>
            <a:pPr lvl="1"/>
            <a:endParaRPr lang="en-US" altLang="ko-KR" dirty="0"/>
          </a:p>
          <a:p>
            <a:pPr lvl="1"/>
            <a:r>
              <a:rPr lang="en-US" altLang="ko-KR" dirty="0"/>
              <a:t>Code 2</a:t>
            </a:r>
          </a:p>
          <a:p>
            <a:endParaRPr lang="en-US" altLang="ko-KR" dirty="0"/>
          </a:p>
          <a:p>
            <a:pPr lvl="1"/>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288</a:t>
            </a:fld>
            <a:endParaRPr lang="en-US" dirty="0"/>
          </a:p>
        </p:txBody>
      </p:sp>
      <p:sp>
        <p:nvSpPr>
          <p:cNvPr id="2" name="제목 1"/>
          <p:cNvSpPr>
            <a:spLocks noGrp="1"/>
          </p:cNvSpPr>
          <p:nvPr>
            <p:ph type="title"/>
          </p:nvPr>
        </p:nvSpPr>
        <p:spPr>
          <a:xfrm>
            <a:off x="144413" y="179747"/>
            <a:ext cx="10842913" cy="400049"/>
          </a:xfrm>
        </p:spPr>
        <p:txBody>
          <a:bodyPr/>
          <a:lstStyle/>
          <a:p>
            <a:r>
              <a:rPr lang="ko-KR" altLang="en-US" dirty="0"/>
              <a:t>여기서 잠깐 </a:t>
            </a:r>
            <a:r>
              <a:rPr lang="en-US" altLang="ko-KR" dirty="0"/>
              <a:t>– Python </a:t>
            </a:r>
            <a:r>
              <a:rPr lang="ko-KR" altLang="en-US" dirty="0"/>
              <a:t>기초</a:t>
            </a:r>
          </a:p>
        </p:txBody>
      </p:sp>
      <p:pic>
        <p:nvPicPr>
          <p:cNvPr id="3" name="그림 2">
            <a:extLst>
              <a:ext uri="{FF2B5EF4-FFF2-40B4-BE49-F238E27FC236}">
                <a16:creationId xmlns:a16="http://schemas.microsoft.com/office/drawing/2014/main" id="{5D8A474B-EEBC-4072-BDD7-AD414765205C}"/>
              </a:ext>
            </a:extLst>
          </p:cNvPr>
          <p:cNvPicPr>
            <a:picLocks noChangeAspect="1"/>
          </p:cNvPicPr>
          <p:nvPr/>
        </p:nvPicPr>
        <p:blipFill>
          <a:blip r:embed="rId3"/>
          <a:stretch>
            <a:fillRect/>
          </a:stretch>
        </p:blipFill>
        <p:spPr>
          <a:xfrm>
            <a:off x="1872605" y="1439887"/>
            <a:ext cx="7105650" cy="952500"/>
          </a:xfrm>
          <a:prstGeom prst="rect">
            <a:avLst/>
          </a:prstGeom>
        </p:spPr>
      </p:pic>
      <p:pic>
        <p:nvPicPr>
          <p:cNvPr id="5" name="그림 4">
            <a:extLst>
              <a:ext uri="{FF2B5EF4-FFF2-40B4-BE49-F238E27FC236}">
                <a16:creationId xmlns:a16="http://schemas.microsoft.com/office/drawing/2014/main" id="{6435BADA-F04A-4001-ACAC-460A44A97F48}"/>
              </a:ext>
            </a:extLst>
          </p:cNvPr>
          <p:cNvPicPr>
            <a:picLocks noChangeAspect="1"/>
          </p:cNvPicPr>
          <p:nvPr/>
        </p:nvPicPr>
        <p:blipFill>
          <a:blip r:embed="rId4"/>
          <a:stretch>
            <a:fillRect/>
          </a:stretch>
        </p:blipFill>
        <p:spPr>
          <a:xfrm>
            <a:off x="1851448" y="2861767"/>
            <a:ext cx="7096125" cy="647700"/>
          </a:xfrm>
          <a:prstGeom prst="rect">
            <a:avLst/>
          </a:prstGeom>
        </p:spPr>
      </p:pic>
    </p:spTree>
    <p:extLst>
      <p:ext uri="{BB962C8B-B14F-4D97-AF65-F5344CB8AC3E}">
        <p14:creationId xmlns:p14="http://schemas.microsoft.com/office/powerpoint/2010/main" val="268171481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solidFill>
                  <a:schemeClr val="bg1">
                    <a:lumMod val="75000"/>
                  </a:schemeClr>
                </a:solidFill>
              </a:rPr>
              <a:t>Python - Data type : List</a:t>
            </a:r>
            <a:endParaRPr lang="ko-KR" altLang="en-US" dirty="0">
              <a:solidFill>
                <a:schemeClr val="bg1">
                  <a:lumMod val="75000"/>
                </a:schemeClr>
              </a:solidFill>
            </a:endParaRPr>
          </a:p>
        </p:txBody>
      </p:sp>
      <p:sp>
        <p:nvSpPr>
          <p:cNvPr id="2" name="내용 개체 틀 1"/>
          <p:cNvSpPr>
            <a:spLocks noGrp="1"/>
          </p:cNvSpPr>
          <p:nvPr>
            <p:ph sz="quarter" idx="11"/>
          </p:nvPr>
        </p:nvSpPr>
        <p:spPr>
          <a:xfrm>
            <a:off x="266400" y="578149"/>
            <a:ext cx="9311061" cy="1745730"/>
          </a:xfrm>
        </p:spPr>
        <p:txBody>
          <a:bodyPr/>
          <a:lstStyle/>
          <a:p>
            <a:r>
              <a:rPr lang="en-US" altLang="ko-KR" dirty="0">
                <a:solidFill>
                  <a:schemeClr val="bg1">
                    <a:lumMod val="75000"/>
                  </a:schemeClr>
                </a:solidFill>
              </a:rPr>
              <a:t>List Comprehensions</a:t>
            </a:r>
          </a:p>
          <a:p>
            <a:pPr lvl="1"/>
            <a:r>
              <a:rPr lang="en-US" altLang="ko-KR" dirty="0"/>
              <a:t>Comprehensions : (</a:t>
            </a:r>
            <a:r>
              <a:rPr lang="ko-KR" altLang="en-US" dirty="0"/>
              <a:t>언어</a:t>
            </a:r>
            <a:r>
              <a:rPr lang="en-US" altLang="ko-KR" dirty="0"/>
              <a:t>) </a:t>
            </a:r>
            <a:r>
              <a:rPr lang="ko-KR" altLang="en-US" dirty="0"/>
              <a:t>이해력</a:t>
            </a:r>
            <a:endParaRPr lang="en-US" altLang="ko-KR" dirty="0"/>
          </a:p>
          <a:p>
            <a:pPr lvl="1"/>
            <a:r>
              <a:rPr lang="en-US" altLang="ko-KR" dirty="0"/>
              <a:t>1, 2, 3, 4, …, 9, 10</a:t>
            </a:r>
            <a:r>
              <a:rPr lang="ko-KR" altLang="en-US" dirty="0"/>
              <a:t>를 항으로 갖는 리스트</a:t>
            </a:r>
            <a:r>
              <a:rPr lang="en-US" altLang="ko-KR" dirty="0"/>
              <a:t> </a:t>
            </a:r>
            <a:r>
              <a:rPr lang="ko-KR" altLang="en-US" dirty="0"/>
              <a:t>생성</a:t>
            </a:r>
            <a:endParaRPr lang="en-US" altLang="ko-KR" dirty="0"/>
          </a:p>
          <a:p>
            <a:pPr lvl="2"/>
            <a:r>
              <a:rPr lang="en-US" altLang="ko-KR" dirty="0" err="1">
                <a:solidFill>
                  <a:schemeClr val="bg1">
                    <a:lumMod val="65000"/>
                  </a:schemeClr>
                </a:solidFill>
              </a:rPr>
              <a:t>numList</a:t>
            </a:r>
            <a:r>
              <a:rPr lang="en-US" altLang="ko-KR" dirty="0">
                <a:solidFill>
                  <a:schemeClr val="bg1">
                    <a:lumMod val="65000"/>
                  </a:schemeClr>
                </a:solidFill>
              </a:rPr>
              <a:t> = list( range(1, 11) )</a:t>
            </a:r>
          </a:p>
          <a:p>
            <a:pPr lvl="2"/>
            <a:r>
              <a:rPr lang="en-US" altLang="ko-KR" dirty="0" err="1"/>
              <a:t>numList</a:t>
            </a:r>
            <a:r>
              <a:rPr lang="en-US" altLang="ko-KR" dirty="0"/>
              <a:t> = [ number for number in range(1, 11) ]</a:t>
            </a:r>
          </a:p>
          <a:p>
            <a:pPr lvl="1"/>
            <a:r>
              <a:rPr lang="en-US" altLang="ko-KR" dirty="0"/>
              <a:t>1</a:t>
            </a:r>
            <a:r>
              <a:rPr lang="ko-KR" altLang="en-US" dirty="0"/>
              <a:t>부터</a:t>
            </a:r>
            <a:r>
              <a:rPr lang="en-US" altLang="ko-KR" dirty="0"/>
              <a:t> 10</a:t>
            </a:r>
            <a:r>
              <a:rPr lang="ko-KR" altLang="en-US" dirty="0"/>
              <a:t>까지 숫자 중 홀수를 항으로 갖는 리스트 생성</a:t>
            </a:r>
            <a:endParaRPr lang="en-US" altLang="ko-KR" dirty="0"/>
          </a:p>
          <a:p>
            <a:pPr lvl="2"/>
            <a:r>
              <a:rPr lang="en-US" altLang="ko-KR" dirty="0" err="1">
                <a:solidFill>
                  <a:schemeClr val="bg1">
                    <a:lumMod val="65000"/>
                  </a:schemeClr>
                </a:solidFill>
              </a:rPr>
              <a:t>numList</a:t>
            </a:r>
            <a:r>
              <a:rPr lang="en-US" altLang="ko-KR" dirty="0">
                <a:solidFill>
                  <a:schemeClr val="bg1">
                    <a:lumMod val="65000"/>
                  </a:schemeClr>
                </a:solidFill>
              </a:rPr>
              <a:t> = list( range(1, 11, 2) )</a:t>
            </a:r>
          </a:p>
          <a:p>
            <a:pPr lvl="2"/>
            <a:r>
              <a:rPr lang="en-US" altLang="ko-KR" dirty="0" err="1"/>
              <a:t>numList</a:t>
            </a:r>
            <a:r>
              <a:rPr lang="en-US" altLang="ko-KR" dirty="0"/>
              <a:t> = [ number for number in range(1, 11, 2) ]</a:t>
            </a:r>
          </a:p>
          <a:p>
            <a:pPr lvl="1"/>
            <a:r>
              <a:rPr lang="en-US" altLang="ko-KR" dirty="0"/>
              <a:t>1</a:t>
            </a:r>
            <a:r>
              <a:rPr lang="ko-KR" altLang="en-US" dirty="0"/>
              <a:t>부터</a:t>
            </a:r>
            <a:r>
              <a:rPr lang="en-US" altLang="ko-KR" dirty="0"/>
              <a:t> 10</a:t>
            </a:r>
            <a:r>
              <a:rPr lang="ko-KR" altLang="en-US" dirty="0"/>
              <a:t>까지 숫자 중 짝수를 항으로 갖는 리스트 생성</a:t>
            </a:r>
            <a:endParaRPr lang="en-US" altLang="ko-KR" dirty="0"/>
          </a:p>
          <a:p>
            <a:pPr lvl="2"/>
            <a:r>
              <a:rPr lang="en-US" altLang="ko-KR" dirty="0" err="1">
                <a:solidFill>
                  <a:schemeClr val="bg1">
                    <a:lumMod val="65000"/>
                  </a:schemeClr>
                </a:solidFill>
              </a:rPr>
              <a:t>numList</a:t>
            </a:r>
            <a:r>
              <a:rPr lang="en-US" altLang="ko-KR" dirty="0">
                <a:solidFill>
                  <a:schemeClr val="bg1">
                    <a:lumMod val="65000"/>
                  </a:schemeClr>
                </a:solidFill>
              </a:rPr>
              <a:t> = list( range(0, 11, 2) )</a:t>
            </a:r>
          </a:p>
          <a:p>
            <a:pPr lvl="2"/>
            <a:r>
              <a:rPr lang="en-US" altLang="ko-KR" dirty="0" err="1"/>
              <a:t>numList</a:t>
            </a:r>
            <a:r>
              <a:rPr lang="en-US" altLang="ko-KR" dirty="0"/>
              <a:t> = [ </a:t>
            </a:r>
            <a:r>
              <a:rPr lang="en-US" altLang="ko-KR" dirty="0">
                <a:solidFill>
                  <a:srgbClr val="FF0000"/>
                </a:solidFill>
              </a:rPr>
              <a:t>number for number in range(1, 11) if number % 2 == 0 </a:t>
            </a:r>
            <a:r>
              <a:rPr lang="en-US" altLang="ko-KR" dirty="0"/>
              <a:t>]</a:t>
            </a:r>
          </a:p>
          <a:p>
            <a:pPr lvl="1"/>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289</a:t>
            </a:fld>
            <a:endParaRPr lang="en-US" dirty="0"/>
          </a:p>
        </p:txBody>
      </p:sp>
      <p:cxnSp>
        <p:nvCxnSpPr>
          <p:cNvPr id="12" name="직선 연결선 11"/>
          <p:cNvCxnSpPr/>
          <p:nvPr/>
        </p:nvCxnSpPr>
        <p:spPr>
          <a:xfrm>
            <a:off x="4464893" y="4392215"/>
            <a:ext cx="1224136" cy="0"/>
          </a:xfrm>
          <a:prstGeom prst="line">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a:off x="3096741" y="4536231"/>
            <a:ext cx="2592288" cy="0"/>
          </a:xfrm>
          <a:prstGeom prst="line">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a:off x="3096741" y="4752255"/>
            <a:ext cx="4608512" cy="0"/>
          </a:xfrm>
          <a:prstGeom prst="line">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524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Digital Input</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USER SWITCH Test</a:t>
            </a:r>
          </a:p>
          <a:p>
            <a:pPr lvl="1"/>
            <a:r>
              <a:rPr lang="en-US" altLang="ko-KR" dirty="0"/>
              <a:t>Phi board v1.0</a:t>
            </a:r>
            <a:r>
              <a:rPr lang="ko-KR" altLang="en-US" dirty="0"/>
              <a:t>의 </a:t>
            </a:r>
            <a:r>
              <a:rPr lang="en-US" altLang="ko-KR" dirty="0"/>
              <a:t>User Switch : </a:t>
            </a:r>
            <a:r>
              <a:rPr lang="en-US" altLang="ko-KR" dirty="0">
                <a:solidFill>
                  <a:srgbClr val="FF0000"/>
                </a:solidFill>
              </a:rPr>
              <a:t>D8</a:t>
            </a:r>
          </a:p>
          <a:p>
            <a:pPr lvl="1"/>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r>
              <a:rPr lang="en-US" altLang="ko-KR" dirty="0"/>
              <a:t>User Switch</a:t>
            </a:r>
            <a:r>
              <a:rPr lang="ko-KR" altLang="en-US" dirty="0"/>
              <a:t>는 </a:t>
            </a:r>
            <a:r>
              <a:rPr lang="en-US" altLang="ko-KR" dirty="0"/>
              <a:t>pull down </a:t>
            </a:r>
            <a:r>
              <a:rPr lang="ko-KR" altLang="en-US" dirty="0"/>
              <a:t>구조로 구성되어 있음</a:t>
            </a:r>
            <a:r>
              <a:rPr lang="en-US" altLang="ko-KR" dirty="0"/>
              <a:t>.</a:t>
            </a:r>
          </a:p>
          <a:p>
            <a:pPr lvl="3"/>
            <a:r>
              <a:rPr lang="en-US" altLang="ko-KR" dirty="0"/>
              <a:t>Switch</a:t>
            </a:r>
            <a:r>
              <a:rPr lang="ko-KR" altLang="en-US" dirty="0"/>
              <a:t>를 누르면 </a:t>
            </a:r>
            <a:r>
              <a:rPr lang="en-US" altLang="ko-KR" dirty="0"/>
              <a:t>HIGH, </a:t>
            </a:r>
            <a:r>
              <a:rPr lang="ko-KR" altLang="en-US" dirty="0"/>
              <a:t>누르지 않으면</a:t>
            </a:r>
            <a:r>
              <a:rPr lang="en-US" altLang="ko-KR" dirty="0"/>
              <a:t>(</a:t>
            </a:r>
            <a:r>
              <a:rPr lang="ko-KR" altLang="en-US" dirty="0"/>
              <a:t>평상시</a:t>
            </a:r>
            <a:r>
              <a:rPr lang="en-US" altLang="ko-KR" dirty="0"/>
              <a:t>)</a:t>
            </a:r>
            <a:r>
              <a:rPr lang="ko-KR" altLang="en-US" dirty="0"/>
              <a:t> </a:t>
            </a:r>
            <a:r>
              <a:rPr lang="en-US" altLang="ko-KR" dirty="0"/>
              <a:t>LOW</a:t>
            </a:r>
          </a:p>
          <a:p>
            <a:pPr lvl="2"/>
            <a:r>
              <a:rPr lang="en-US" altLang="ko-KR" dirty="0"/>
              <a:t>Phi board v1.0</a:t>
            </a:r>
            <a:r>
              <a:rPr lang="ko-KR" altLang="en-US" dirty="0"/>
              <a:t>에서 </a:t>
            </a:r>
            <a:r>
              <a:rPr lang="en-US" altLang="ko-KR" dirty="0"/>
              <a:t>D0</a:t>
            </a:r>
            <a:r>
              <a:rPr lang="ko-KR" altLang="en-US" dirty="0"/>
              <a:t>핀에는 </a:t>
            </a:r>
            <a:r>
              <a:rPr lang="en-US" altLang="ko-KR" dirty="0"/>
              <a:t>LED</a:t>
            </a:r>
            <a:r>
              <a:rPr lang="ko-KR" altLang="en-US" dirty="0"/>
              <a:t>가 부논리로 부착되어 있음</a:t>
            </a:r>
            <a:r>
              <a:rPr lang="en-US" altLang="ko-KR" dirty="0"/>
              <a:t>.</a:t>
            </a:r>
          </a:p>
          <a:p>
            <a:pPr lvl="3"/>
            <a:r>
              <a:rPr lang="en-US" altLang="ko-KR" dirty="0"/>
              <a:t>LOW</a:t>
            </a:r>
            <a:r>
              <a:rPr lang="ko-KR" altLang="en-US" dirty="0"/>
              <a:t> 출력  </a:t>
            </a:r>
            <a:r>
              <a:rPr lang="en-US" altLang="ko-KR" dirty="0">
                <a:sym typeface="Wingdings" panose="05000000000000000000" pitchFamily="2" charset="2"/>
              </a:rPr>
              <a:t> </a:t>
            </a:r>
            <a:r>
              <a:rPr lang="ko-KR" altLang="en-US" dirty="0"/>
              <a:t> </a:t>
            </a:r>
            <a:r>
              <a:rPr lang="en-US" altLang="ko-KR" dirty="0"/>
              <a:t>LED ON</a:t>
            </a:r>
          </a:p>
          <a:p>
            <a:pPr lvl="3"/>
            <a:r>
              <a:rPr lang="en-US" altLang="ko-KR" dirty="0"/>
              <a:t>HIGH </a:t>
            </a:r>
            <a:r>
              <a:rPr lang="ko-KR" altLang="en-US" dirty="0"/>
              <a:t>출력 </a:t>
            </a:r>
            <a:r>
              <a:rPr lang="en-US" altLang="ko-KR" dirty="0">
                <a:sym typeface="Wingdings" panose="05000000000000000000" pitchFamily="2" charset="2"/>
              </a:rPr>
              <a:t></a:t>
            </a:r>
            <a:r>
              <a:rPr lang="ko-KR" altLang="en-US" dirty="0"/>
              <a:t> </a:t>
            </a:r>
            <a:r>
              <a:rPr lang="en-US" altLang="ko-KR" dirty="0"/>
              <a:t>LED OFF</a:t>
            </a:r>
          </a:p>
          <a:p>
            <a:pPr lvl="2"/>
            <a:r>
              <a:rPr lang="en-US" altLang="ko-KR" dirty="0"/>
              <a:t>User Switch</a:t>
            </a:r>
            <a:r>
              <a:rPr lang="ko-KR" altLang="en-US" dirty="0"/>
              <a:t>를 누르지 않았을 때 </a:t>
            </a:r>
            <a:r>
              <a:rPr lang="en-US" altLang="ko-KR" dirty="0"/>
              <a:t>LED(D0) On!!</a:t>
            </a:r>
          </a:p>
          <a:p>
            <a:pPr lvl="3"/>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29</a:t>
            </a:fld>
            <a:endParaRPr lang="en-US" dirty="0"/>
          </a:p>
        </p:txBody>
      </p:sp>
      <p:sp>
        <p:nvSpPr>
          <p:cNvPr id="7" name="직사각형 6">
            <a:extLst>
              <a:ext uri="{FF2B5EF4-FFF2-40B4-BE49-F238E27FC236}">
                <a16:creationId xmlns:a16="http://schemas.microsoft.com/office/drawing/2014/main" id="{50D9563C-6B2C-4E67-9612-94F261C0644A}"/>
              </a:ext>
            </a:extLst>
          </p:cNvPr>
          <p:cNvSpPr/>
          <p:nvPr/>
        </p:nvSpPr>
        <p:spPr>
          <a:xfrm>
            <a:off x="1440557" y="1334045"/>
            <a:ext cx="4392488" cy="233809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solidFill>
                <a:latin typeface="맑은 고딕" pitchFamily="50" charset="-127"/>
              </a:rPr>
              <a:t>#define USER_LED	D0</a:t>
            </a:r>
          </a:p>
          <a:p>
            <a:pPr defTabSz="913755">
              <a:spcBef>
                <a:spcPts val="0"/>
              </a:spcBef>
              <a:buClr>
                <a:srgbClr val="506EA5"/>
              </a:buClr>
            </a:pPr>
            <a:r>
              <a:rPr lang="en-US" altLang="ko-KR" sz="1200" b="1" dirty="0">
                <a:solidFill>
                  <a:schemeClr val="tx1"/>
                </a:solidFill>
                <a:latin typeface="맑은 고딕" pitchFamily="50" charset="-127"/>
              </a:rPr>
              <a:t>#define USER_SW	D8</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void setup()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pinMode</a:t>
            </a:r>
            <a:r>
              <a:rPr lang="en-US" altLang="ko-KR" sz="1200" b="1" dirty="0">
                <a:solidFill>
                  <a:schemeClr val="tx1"/>
                </a:solidFill>
                <a:latin typeface="맑은 고딕" pitchFamily="50" charset="-127"/>
              </a:rPr>
              <a:t>(USER_LED, OUTPUT);</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pinMode</a:t>
            </a:r>
            <a:r>
              <a:rPr lang="en-US" altLang="ko-KR" sz="1200" b="1" dirty="0">
                <a:solidFill>
                  <a:schemeClr val="tx1"/>
                </a:solidFill>
                <a:latin typeface="맑은 고딕" pitchFamily="50" charset="-127"/>
              </a:rPr>
              <a:t>(USER_SW, INPUT);</a:t>
            </a:r>
          </a:p>
          <a:p>
            <a:pPr defTabSz="913755">
              <a:spcBef>
                <a:spcPts val="0"/>
              </a:spcBef>
              <a:buClr>
                <a:srgbClr val="506EA5"/>
              </a:buClr>
            </a:pPr>
            <a:r>
              <a:rPr lang="en-US" altLang="ko-KR" sz="1200" b="1" dirty="0">
                <a:solidFill>
                  <a:schemeClr val="tx1"/>
                </a:solidFill>
                <a:latin typeface="맑은 고딕" pitchFamily="50" charset="-127"/>
              </a:rPr>
              <a:t>}</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void loop() {</a:t>
            </a:r>
          </a:p>
          <a:p>
            <a:pPr defTabSz="913755">
              <a:spcBef>
                <a:spcPts val="0"/>
              </a:spcBef>
              <a:buClr>
                <a:srgbClr val="506EA5"/>
              </a:buClr>
            </a:pPr>
            <a:r>
              <a:rPr lang="en-US" altLang="ko-KR" sz="1200" b="1" dirty="0">
                <a:solidFill>
                  <a:schemeClr val="tx1"/>
                </a:solidFill>
                <a:latin typeface="맑은 고딕" pitchFamily="50" charset="-127"/>
              </a:rPr>
              <a:t>   int </a:t>
            </a:r>
            <a:r>
              <a:rPr lang="en-US" altLang="ko-KR" sz="1200" b="1" dirty="0" err="1">
                <a:solidFill>
                  <a:schemeClr val="tx1"/>
                </a:solidFill>
                <a:latin typeface="맑은 고딕" pitchFamily="50" charset="-127"/>
              </a:rPr>
              <a:t>userSwitch</a:t>
            </a:r>
            <a:r>
              <a:rPr lang="en-US" altLang="ko-KR" sz="1200" b="1" dirty="0">
                <a:solidFill>
                  <a:schemeClr val="tx1"/>
                </a:solidFill>
                <a:latin typeface="맑은 고딕" pitchFamily="50" charset="-127"/>
              </a:rPr>
              <a:t> = </a:t>
            </a:r>
            <a:r>
              <a:rPr lang="en-US" altLang="ko-KR" sz="1200" b="1" dirty="0" err="1">
                <a:solidFill>
                  <a:schemeClr val="tx1"/>
                </a:solidFill>
                <a:latin typeface="맑은 고딕" pitchFamily="50" charset="-127"/>
              </a:rPr>
              <a:t>digitalRead</a:t>
            </a:r>
            <a:r>
              <a:rPr lang="en-US" altLang="ko-KR" sz="1200" b="1" dirty="0">
                <a:solidFill>
                  <a:schemeClr val="tx1"/>
                </a:solidFill>
                <a:latin typeface="맑은 고딕" pitchFamily="50" charset="-127"/>
              </a:rPr>
              <a:t>(USER_SW);</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digitalWrite</a:t>
            </a:r>
            <a:r>
              <a:rPr lang="en-US" altLang="ko-KR" sz="1200" b="1" dirty="0">
                <a:solidFill>
                  <a:schemeClr val="tx1"/>
                </a:solidFill>
                <a:latin typeface="맑은 고딕" pitchFamily="50" charset="-127"/>
              </a:rPr>
              <a:t>(USER_LED, </a:t>
            </a:r>
            <a:r>
              <a:rPr lang="en-US" altLang="ko-KR" sz="1200" b="1" dirty="0" err="1">
                <a:solidFill>
                  <a:schemeClr val="tx1"/>
                </a:solidFill>
                <a:latin typeface="맑은 고딕" pitchFamily="50" charset="-127"/>
              </a:rPr>
              <a:t>userSwitch</a:t>
            </a:r>
            <a:r>
              <a:rPr lang="en-US" altLang="ko-KR" sz="1200" b="1" dirty="0">
                <a:solidFill>
                  <a:schemeClr val="tx1"/>
                </a:solidFill>
                <a:latin typeface="맑은 고딕" pitchFamily="50" charset="-127"/>
              </a:rPr>
              <a:t>);</a:t>
            </a:r>
          </a:p>
          <a:p>
            <a:pPr defTabSz="913755">
              <a:spcBef>
                <a:spcPts val="0"/>
              </a:spcBef>
              <a:buClr>
                <a:srgbClr val="506EA5"/>
              </a:buClr>
            </a:pPr>
            <a:r>
              <a:rPr lang="en-US" altLang="ko-KR" sz="1200" b="1" dirty="0">
                <a:solidFill>
                  <a:schemeClr val="tx1"/>
                </a:solidFill>
                <a:latin typeface="맑은 고딕" pitchFamily="50" charset="-127"/>
              </a:rPr>
              <a:t>}</a:t>
            </a:r>
          </a:p>
        </p:txBody>
      </p:sp>
      <p:sp>
        <p:nvSpPr>
          <p:cNvPr id="9" name="직사각형 8">
            <a:extLst>
              <a:ext uri="{FF2B5EF4-FFF2-40B4-BE49-F238E27FC236}">
                <a16:creationId xmlns:a16="http://schemas.microsoft.com/office/drawing/2014/main" id="{662EB30D-854A-44DB-B087-79A37A3C88D4}"/>
              </a:ext>
            </a:extLst>
          </p:cNvPr>
          <p:cNvSpPr/>
          <p:nvPr/>
        </p:nvSpPr>
        <p:spPr>
          <a:xfrm>
            <a:off x="1440557" y="1295865"/>
            <a:ext cx="4392488" cy="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 name="Picture 2" descr="뜨거운 판매 공장 Pricewifi 칩 가격 Esp8266 12e 직렬 Wifi 모듈 Esp-12e Arduino Uno Esp8266  - Buy Esp8266 Wifi Product on Alibaba.com">
            <a:extLst>
              <a:ext uri="{FF2B5EF4-FFF2-40B4-BE49-F238E27FC236}">
                <a16:creationId xmlns:a16="http://schemas.microsoft.com/office/drawing/2014/main" id="{7E6C6472-0328-44C8-ADCC-F7314A72F0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7493" y="791815"/>
            <a:ext cx="2159968" cy="2159968"/>
          </a:xfrm>
          <a:prstGeom prst="rect">
            <a:avLst/>
          </a:prstGeom>
          <a:noFill/>
          <a:extLst>
            <a:ext uri="{909E8E84-426E-40DD-AFC4-6F175D3DCCD1}">
              <a14:hiddenFill xmlns:a14="http://schemas.microsoft.com/office/drawing/2010/main">
                <a:solidFill>
                  <a:srgbClr val="FFFFFF"/>
                </a:solidFill>
              </a14:hiddenFill>
            </a:ext>
          </a:extLst>
        </p:spPr>
      </p:pic>
      <p:sp>
        <p:nvSpPr>
          <p:cNvPr id="10" name="타원 9">
            <a:extLst>
              <a:ext uri="{FF2B5EF4-FFF2-40B4-BE49-F238E27FC236}">
                <a16:creationId xmlns:a16="http://schemas.microsoft.com/office/drawing/2014/main" id="{56CF4C7D-3AC7-4787-892A-2F7B450470EF}"/>
              </a:ext>
            </a:extLst>
          </p:cNvPr>
          <p:cNvSpPr/>
          <p:nvPr/>
        </p:nvSpPr>
        <p:spPr>
          <a:xfrm>
            <a:off x="8641629" y="1223863"/>
            <a:ext cx="64807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2" name="그림 11">
            <a:extLst>
              <a:ext uri="{FF2B5EF4-FFF2-40B4-BE49-F238E27FC236}">
                <a16:creationId xmlns:a16="http://schemas.microsoft.com/office/drawing/2014/main" id="{F31E8F2B-40A5-4AAF-817C-FAC1C0F2999A}"/>
              </a:ext>
            </a:extLst>
          </p:cNvPr>
          <p:cNvPicPr>
            <a:picLocks noChangeAspect="1"/>
          </p:cNvPicPr>
          <p:nvPr/>
        </p:nvPicPr>
        <p:blipFill>
          <a:blip r:embed="rId4"/>
          <a:stretch>
            <a:fillRect/>
          </a:stretch>
        </p:blipFill>
        <p:spPr>
          <a:xfrm>
            <a:off x="7273205" y="2808039"/>
            <a:ext cx="2495550" cy="1524000"/>
          </a:xfrm>
          <a:prstGeom prst="rect">
            <a:avLst/>
          </a:prstGeom>
        </p:spPr>
      </p:pic>
      <p:graphicFrame>
        <p:nvGraphicFramePr>
          <p:cNvPr id="11" name="표 4">
            <a:extLst>
              <a:ext uri="{FF2B5EF4-FFF2-40B4-BE49-F238E27FC236}">
                <a16:creationId xmlns:a16="http://schemas.microsoft.com/office/drawing/2014/main" id="{0B65AC79-DFF6-4787-9268-63B3E6438441}"/>
              </a:ext>
            </a:extLst>
          </p:cNvPr>
          <p:cNvGraphicFramePr>
            <a:graphicFrameLocks noGrp="1"/>
          </p:cNvGraphicFramePr>
          <p:nvPr/>
        </p:nvGraphicFramePr>
        <p:xfrm>
          <a:off x="6340904" y="4526639"/>
          <a:ext cx="4680520" cy="579120"/>
        </p:xfrm>
        <a:graphic>
          <a:graphicData uri="http://schemas.openxmlformats.org/drawingml/2006/table">
            <a:tbl>
              <a:tblPr firstRow="1" bandRow="1">
                <a:tableStyleId>{5C22544A-7EE6-4342-B048-85BDC9FD1C3A}</a:tableStyleId>
              </a:tblPr>
              <a:tblGrid>
                <a:gridCol w="1296144">
                  <a:extLst>
                    <a:ext uri="{9D8B030D-6E8A-4147-A177-3AD203B41FA5}">
                      <a16:colId xmlns:a16="http://schemas.microsoft.com/office/drawing/2014/main" val="485857095"/>
                    </a:ext>
                  </a:extLst>
                </a:gridCol>
                <a:gridCol w="1080120">
                  <a:extLst>
                    <a:ext uri="{9D8B030D-6E8A-4147-A177-3AD203B41FA5}">
                      <a16:colId xmlns:a16="http://schemas.microsoft.com/office/drawing/2014/main" val="3779181476"/>
                    </a:ext>
                  </a:extLst>
                </a:gridCol>
                <a:gridCol w="2304256">
                  <a:extLst>
                    <a:ext uri="{9D8B030D-6E8A-4147-A177-3AD203B41FA5}">
                      <a16:colId xmlns:a16="http://schemas.microsoft.com/office/drawing/2014/main" val="2026473094"/>
                    </a:ext>
                  </a:extLst>
                </a:gridCol>
              </a:tblGrid>
              <a:tr h="269334">
                <a:tc>
                  <a:txBody>
                    <a:bodyPr/>
                    <a:lstStyle/>
                    <a:p>
                      <a:pPr algn="ctr" latinLnBrk="1"/>
                      <a:r>
                        <a:rPr lang="ko-KR" altLang="en-US" sz="1400" dirty="0"/>
                        <a:t>핀 이름</a:t>
                      </a:r>
                    </a:p>
                  </a:txBody>
                  <a:tcPr/>
                </a:tc>
                <a:tc>
                  <a:txBody>
                    <a:bodyPr/>
                    <a:lstStyle/>
                    <a:p>
                      <a:pPr algn="ctr" latinLnBrk="1"/>
                      <a:r>
                        <a:rPr lang="ko-KR" altLang="en-US" sz="1400" dirty="0"/>
                        <a:t>통신방식</a:t>
                      </a:r>
                    </a:p>
                  </a:txBody>
                  <a:tcPr/>
                </a:tc>
                <a:tc>
                  <a:txBody>
                    <a:bodyPr/>
                    <a:lstStyle/>
                    <a:p>
                      <a:pPr algn="ctr" latinLnBrk="1"/>
                      <a:r>
                        <a:rPr lang="ko-KR" altLang="en-US" sz="1400" dirty="0"/>
                        <a:t>연결소자</a:t>
                      </a:r>
                    </a:p>
                  </a:txBody>
                  <a:tcPr/>
                </a:tc>
                <a:extLst>
                  <a:ext uri="{0D108BD9-81ED-4DB2-BD59-A6C34878D82A}">
                    <a16:rowId xmlns:a16="http://schemas.microsoft.com/office/drawing/2014/main" val="1861532120"/>
                  </a:ext>
                </a:extLst>
              </a:tr>
              <a:tr h="269334">
                <a:tc>
                  <a:txBody>
                    <a:bodyPr/>
                    <a:lstStyle/>
                    <a:p>
                      <a:pPr algn="ctr" latinLnBrk="1"/>
                      <a:r>
                        <a:rPr lang="en-US" altLang="ko-KR" sz="1200" dirty="0"/>
                        <a:t>D8(GPIO15)</a:t>
                      </a:r>
                      <a:endParaRPr lang="ko-KR" altLang="en-US" sz="1200" dirty="0"/>
                    </a:p>
                  </a:txBody>
                  <a:tcPr/>
                </a:tc>
                <a:tc>
                  <a:txBody>
                    <a:bodyPr/>
                    <a:lstStyle/>
                    <a:p>
                      <a:pPr algn="ctr" latinLnBrk="1"/>
                      <a:r>
                        <a:rPr lang="en-US" altLang="ko-KR" sz="1200" dirty="0"/>
                        <a:t>Digital I/O</a:t>
                      </a:r>
                      <a:endParaRPr lang="ko-KR" altLang="en-US" sz="1200" dirty="0"/>
                    </a:p>
                  </a:txBody>
                  <a:tcPr/>
                </a:tc>
                <a:tc>
                  <a:txBody>
                    <a:bodyPr/>
                    <a:lstStyle/>
                    <a:p>
                      <a:pPr algn="ctr" latinLnBrk="1"/>
                      <a:r>
                        <a:rPr lang="en-US" altLang="ko-KR" sz="1200" dirty="0"/>
                        <a:t>USER Switch</a:t>
                      </a:r>
                      <a:endParaRPr lang="ko-KR" altLang="en-US" sz="1200" dirty="0"/>
                    </a:p>
                  </a:txBody>
                  <a:tcPr/>
                </a:tc>
                <a:extLst>
                  <a:ext uri="{0D108BD9-81ED-4DB2-BD59-A6C34878D82A}">
                    <a16:rowId xmlns:a16="http://schemas.microsoft.com/office/drawing/2014/main" val="2777976337"/>
                  </a:ext>
                </a:extLst>
              </a:tr>
            </a:tbl>
          </a:graphicData>
        </a:graphic>
      </p:graphicFrame>
    </p:spTree>
    <p:extLst>
      <p:ext uri="{BB962C8B-B14F-4D97-AF65-F5344CB8AC3E}">
        <p14:creationId xmlns:p14="http://schemas.microsoft.com/office/powerpoint/2010/main" val="75358635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err="1">
                <a:solidFill>
                  <a:srgbClr val="FF0000"/>
                </a:solidFill>
              </a:rPr>
              <a:t>dictonary</a:t>
            </a:r>
            <a:endParaRPr lang="en-US" altLang="ko-KR" dirty="0">
              <a:solidFill>
                <a:srgbClr val="FF0000"/>
              </a:solidFill>
            </a:endParaRPr>
          </a:p>
          <a:p>
            <a:pPr lvl="1"/>
            <a:r>
              <a:rPr lang="ko-KR" altLang="en-US" dirty="0"/>
              <a:t>데이터 목록</a:t>
            </a:r>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290</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 </a:t>
            </a:r>
            <a:r>
              <a:rPr lang="ko-KR" altLang="en-US" dirty="0"/>
              <a:t>기초 </a:t>
            </a:r>
            <a:r>
              <a:rPr lang="en-US" altLang="ko-KR" dirty="0"/>
              <a:t>- </a:t>
            </a:r>
            <a:r>
              <a:rPr lang="en-US" altLang="ko-KR" dirty="0" err="1"/>
              <a:t>Dictonary</a:t>
            </a:r>
            <a:endParaRPr lang="ko-KR" altLang="en-US" dirty="0"/>
          </a:p>
        </p:txBody>
      </p:sp>
      <p:sp>
        <p:nvSpPr>
          <p:cNvPr id="8" name="직사각형 7"/>
          <p:cNvSpPr/>
          <p:nvPr/>
        </p:nvSpPr>
        <p:spPr>
          <a:xfrm>
            <a:off x="636976" y="2801066"/>
            <a:ext cx="10656813" cy="3139321"/>
          </a:xfrm>
          <a:prstGeom prst="rect">
            <a:avLst/>
          </a:prstGeom>
          <a:ln w="3175">
            <a:solidFill>
              <a:schemeClr val="tx1"/>
            </a:solidFill>
            <a:prstDash val="sysDot"/>
          </a:ln>
        </p:spPr>
        <p:txBody>
          <a:bodyPr wrap="square">
            <a:spAutoFit/>
          </a:bodyPr>
          <a:lstStyle/>
          <a:p>
            <a:r>
              <a:rPr lang="en-US" altLang="ko-KR" b="1" dirty="0">
                <a:latin typeface="Consolas" panose="020B0609020204030204" pitchFamily="49" charset="0"/>
              </a:rPr>
              <a:t>&gt;&gt;&gt; </a:t>
            </a:r>
            <a:r>
              <a:rPr lang="en-US" altLang="ko-KR" b="1" dirty="0" err="1">
                <a:latin typeface="Consolas" panose="020B0609020204030204" pitchFamily="49" charset="0"/>
              </a:rPr>
              <a:t>dic</a:t>
            </a:r>
            <a:r>
              <a:rPr lang="en-US" altLang="ko-KR" b="1" dirty="0">
                <a:latin typeface="Consolas" panose="020B0609020204030204" pitchFamily="49" charset="0"/>
              </a:rPr>
              <a:t> = {‘boy’ : [‘1.</a:t>
            </a:r>
            <a:r>
              <a:rPr lang="ko-KR" altLang="en-US" b="1" dirty="0">
                <a:latin typeface="Consolas" panose="020B0609020204030204" pitchFamily="49" charset="0"/>
              </a:rPr>
              <a:t>소년</a:t>
            </a:r>
            <a:r>
              <a:rPr lang="en-US" altLang="ko-KR" b="1" dirty="0">
                <a:latin typeface="Consolas" panose="020B0609020204030204" pitchFamily="49" charset="0"/>
              </a:rPr>
              <a:t>, </a:t>
            </a:r>
            <a:r>
              <a:rPr lang="ko-KR" altLang="en-US" b="1" dirty="0">
                <a:latin typeface="Consolas" panose="020B0609020204030204" pitchFamily="49" charset="0"/>
              </a:rPr>
              <a:t>남자 아이</a:t>
            </a:r>
            <a:r>
              <a:rPr lang="en-US" altLang="ko-KR" b="1" dirty="0">
                <a:latin typeface="Consolas" panose="020B0609020204030204" pitchFamily="49" charset="0"/>
              </a:rPr>
              <a:t>’, ‘2.(</a:t>
            </a:r>
            <a:r>
              <a:rPr lang="ko-KR" altLang="en-US" b="1" dirty="0">
                <a:latin typeface="Consolas" panose="020B0609020204030204" pitchFamily="49" charset="0"/>
              </a:rPr>
              <a:t>어린</a:t>
            </a:r>
            <a:r>
              <a:rPr lang="en-US" altLang="ko-KR" b="1" dirty="0">
                <a:latin typeface="Consolas" panose="020B0609020204030204" pitchFamily="49" charset="0"/>
              </a:rPr>
              <a:t>) </a:t>
            </a:r>
            <a:r>
              <a:rPr lang="ko-KR" altLang="en-US" b="1" dirty="0">
                <a:latin typeface="Consolas" panose="020B0609020204030204" pitchFamily="49" charset="0"/>
              </a:rPr>
              <a:t>아들</a:t>
            </a:r>
            <a:r>
              <a:rPr lang="en-US" altLang="ko-KR" b="1" dirty="0">
                <a:latin typeface="Consolas" panose="020B0609020204030204" pitchFamily="49" charset="0"/>
              </a:rPr>
              <a:t>’, ‘3.(</a:t>
            </a:r>
            <a:r>
              <a:rPr lang="ko-KR" altLang="en-US" b="1" dirty="0">
                <a:latin typeface="Consolas" panose="020B0609020204030204" pitchFamily="49" charset="0"/>
              </a:rPr>
              <a:t>특정한 일을 하는</a:t>
            </a:r>
            <a:r>
              <a:rPr lang="en-US" altLang="ko-KR" b="1" dirty="0">
                <a:latin typeface="Consolas" panose="020B0609020204030204" pitchFamily="49" charset="0"/>
              </a:rPr>
              <a:t>)</a:t>
            </a:r>
            <a:r>
              <a:rPr lang="ko-KR" altLang="en-US" b="1" dirty="0">
                <a:latin typeface="Consolas" panose="020B0609020204030204" pitchFamily="49" charset="0"/>
              </a:rPr>
              <a:t>남자</a:t>
            </a:r>
            <a:r>
              <a:rPr lang="en-US" altLang="ko-KR" b="1" dirty="0">
                <a:latin typeface="Consolas" panose="020B0609020204030204" pitchFamily="49" charset="0"/>
              </a:rPr>
              <a:t>’] }</a:t>
            </a:r>
          </a:p>
          <a:p>
            <a:r>
              <a:rPr lang="en-US" altLang="ko-KR" b="1" dirty="0">
                <a:latin typeface="Consolas" panose="020B0609020204030204" pitchFamily="49" charset="0"/>
              </a:rPr>
              <a:t>&gt;&gt;&gt; </a:t>
            </a:r>
            <a:r>
              <a:rPr lang="en-US" altLang="ko-KR" b="1" dirty="0" err="1">
                <a:latin typeface="Consolas" panose="020B0609020204030204" pitchFamily="49" charset="0"/>
              </a:rPr>
              <a:t>dic</a:t>
            </a:r>
            <a:endParaRPr lang="en-US" altLang="ko-KR" b="1" dirty="0">
              <a:latin typeface="Consolas" panose="020B0609020204030204" pitchFamily="49" charset="0"/>
            </a:endParaRPr>
          </a:p>
          <a:p>
            <a:r>
              <a:rPr lang="en-US" altLang="ko-KR" b="1" dirty="0">
                <a:latin typeface="Consolas" panose="020B0609020204030204" pitchFamily="49" charset="0"/>
              </a:rPr>
              <a:t>{‘boy’ : [‘1.</a:t>
            </a:r>
            <a:r>
              <a:rPr lang="ko-KR" altLang="en-US" b="1" dirty="0">
                <a:latin typeface="Consolas" panose="020B0609020204030204" pitchFamily="49" charset="0"/>
              </a:rPr>
              <a:t>소년</a:t>
            </a:r>
            <a:r>
              <a:rPr lang="en-US" altLang="ko-KR" b="1" dirty="0">
                <a:latin typeface="Consolas" panose="020B0609020204030204" pitchFamily="49" charset="0"/>
              </a:rPr>
              <a:t>, </a:t>
            </a:r>
            <a:r>
              <a:rPr lang="ko-KR" altLang="en-US" b="1" dirty="0">
                <a:latin typeface="Consolas" panose="020B0609020204030204" pitchFamily="49" charset="0"/>
              </a:rPr>
              <a:t>남자 아이</a:t>
            </a:r>
            <a:r>
              <a:rPr lang="en-US" altLang="ko-KR" b="1" dirty="0">
                <a:latin typeface="Consolas" panose="020B0609020204030204" pitchFamily="49" charset="0"/>
              </a:rPr>
              <a:t>’, ‘2.(</a:t>
            </a:r>
            <a:r>
              <a:rPr lang="ko-KR" altLang="en-US" b="1" dirty="0">
                <a:latin typeface="Consolas" panose="020B0609020204030204" pitchFamily="49" charset="0"/>
              </a:rPr>
              <a:t>어린</a:t>
            </a:r>
            <a:r>
              <a:rPr lang="en-US" altLang="ko-KR" b="1" dirty="0">
                <a:latin typeface="Consolas" panose="020B0609020204030204" pitchFamily="49" charset="0"/>
              </a:rPr>
              <a:t>) </a:t>
            </a:r>
            <a:r>
              <a:rPr lang="ko-KR" altLang="en-US" b="1" dirty="0">
                <a:latin typeface="Consolas" panose="020B0609020204030204" pitchFamily="49" charset="0"/>
              </a:rPr>
              <a:t>아들</a:t>
            </a:r>
            <a:r>
              <a:rPr lang="en-US" altLang="ko-KR" b="1" dirty="0">
                <a:latin typeface="Consolas" panose="020B0609020204030204" pitchFamily="49" charset="0"/>
              </a:rPr>
              <a:t>’, ‘3.(</a:t>
            </a:r>
            <a:r>
              <a:rPr lang="ko-KR" altLang="en-US" b="1" dirty="0">
                <a:latin typeface="Consolas" panose="020B0609020204030204" pitchFamily="49" charset="0"/>
              </a:rPr>
              <a:t>특정한 일을 하는</a:t>
            </a:r>
            <a:r>
              <a:rPr lang="en-US" altLang="ko-KR" b="1" dirty="0">
                <a:latin typeface="Consolas" panose="020B0609020204030204" pitchFamily="49" charset="0"/>
              </a:rPr>
              <a:t>)</a:t>
            </a:r>
            <a:r>
              <a:rPr lang="ko-KR" altLang="en-US" b="1" dirty="0">
                <a:latin typeface="Consolas" panose="020B0609020204030204" pitchFamily="49" charset="0"/>
              </a:rPr>
              <a:t>남자</a:t>
            </a:r>
            <a:r>
              <a:rPr lang="en-US" altLang="ko-KR" b="1" dirty="0">
                <a:latin typeface="Consolas" panose="020B0609020204030204" pitchFamily="49" charset="0"/>
              </a:rPr>
              <a:t>’] }</a:t>
            </a:r>
          </a:p>
          <a:p>
            <a:r>
              <a:rPr lang="en-US" altLang="ko-KR" b="1" dirty="0">
                <a:latin typeface="Consolas" panose="020B0609020204030204" pitchFamily="49" charset="0"/>
              </a:rPr>
              <a:t>&gt;&gt;&gt; </a:t>
            </a:r>
            <a:r>
              <a:rPr lang="en-US" altLang="ko-KR" b="1" dirty="0" err="1">
                <a:latin typeface="Consolas" panose="020B0609020204030204" pitchFamily="49" charset="0"/>
              </a:rPr>
              <a:t>dic</a:t>
            </a:r>
            <a:r>
              <a:rPr lang="en-US" altLang="ko-KR" b="1" dirty="0">
                <a:latin typeface="Consolas" panose="020B0609020204030204" pitchFamily="49" charset="0"/>
              </a:rPr>
              <a:t> = {‘boy’ : [‘1.</a:t>
            </a:r>
            <a:r>
              <a:rPr lang="ko-KR" altLang="en-US" b="1" dirty="0">
                <a:latin typeface="Consolas" panose="020B0609020204030204" pitchFamily="49" charset="0"/>
              </a:rPr>
              <a:t>소년</a:t>
            </a:r>
            <a:r>
              <a:rPr lang="en-US" altLang="ko-KR" b="1" dirty="0">
                <a:latin typeface="Consolas" panose="020B0609020204030204" pitchFamily="49" charset="0"/>
              </a:rPr>
              <a:t>, </a:t>
            </a:r>
            <a:r>
              <a:rPr lang="ko-KR" altLang="en-US" b="1" dirty="0">
                <a:latin typeface="Consolas" panose="020B0609020204030204" pitchFamily="49" charset="0"/>
              </a:rPr>
              <a:t>남자 아이</a:t>
            </a:r>
            <a:r>
              <a:rPr lang="en-US" altLang="ko-KR" b="1" dirty="0">
                <a:latin typeface="Consolas" panose="020B0609020204030204" pitchFamily="49" charset="0"/>
              </a:rPr>
              <a:t>’, ‘2.(</a:t>
            </a:r>
            <a:r>
              <a:rPr lang="ko-KR" altLang="en-US" b="1" dirty="0">
                <a:latin typeface="Consolas" panose="020B0609020204030204" pitchFamily="49" charset="0"/>
              </a:rPr>
              <a:t>어린</a:t>
            </a:r>
            <a:r>
              <a:rPr lang="en-US" altLang="ko-KR" b="1" dirty="0">
                <a:latin typeface="Consolas" panose="020B0609020204030204" pitchFamily="49" charset="0"/>
              </a:rPr>
              <a:t>) </a:t>
            </a:r>
            <a:r>
              <a:rPr lang="ko-KR" altLang="en-US" b="1" dirty="0">
                <a:latin typeface="Consolas" panose="020B0609020204030204" pitchFamily="49" charset="0"/>
              </a:rPr>
              <a:t>아들</a:t>
            </a:r>
            <a:r>
              <a:rPr lang="en-US" altLang="ko-KR" b="1" dirty="0">
                <a:latin typeface="Consolas" panose="020B0609020204030204" pitchFamily="49" charset="0"/>
              </a:rPr>
              <a:t>’, ‘3.(</a:t>
            </a:r>
            <a:r>
              <a:rPr lang="ko-KR" altLang="en-US" b="1" dirty="0">
                <a:latin typeface="Consolas" panose="020B0609020204030204" pitchFamily="49" charset="0"/>
              </a:rPr>
              <a:t>특정한 일을 하는</a:t>
            </a:r>
            <a:r>
              <a:rPr lang="en-US" altLang="ko-KR" b="1" dirty="0">
                <a:latin typeface="Consolas" panose="020B0609020204030204" pitchFamily="49" charset="0"/>
              </a:rPr>
              <a:t>)</a:t>
            </a:r>
            <a:r>
              <a:rPr lang="ko-KR" altLang="en-US" b="1" dirty="0">
                <a:latin typeface="Consolas" panose="020B0609020204030204" pitchFamily="49" charset="0"/>
              </a:rPr>
              <a:t>남자</a:t>
            </a:r>
            <a:r>
              <a:rPr lang="en-US" altLang="ko-KR" b="1" dirty="0">
                <a:latin typeface="Consolas" panose="020B0609020204030204" pitchFamily="49" charset="0"/>
              </a:rPr>
              <a:t>’], ‘girl’ : ‘</a:t>
            </a:r>
            <a:r>
              <a:rPr lang="ko-KR" altLang="en-US" b="1" dirty="0">
                <a:latin typeface="Consolas" panose="020B0609020204030204" pitchFamily="49" charset="0"/>
              </a:rPr>
              <a:t>소녀</a:t>
            </a:r>
            <a:r>
              <a:rPr lang="en-US" altLang="ko-KR" b="1" dirty="0">
                <a:latin typeface="Consolas" panose="020B0609020204030204" pitchFamily="49" charset="0"/>
              </a:rPr>
              <a:t>, </a:t>
            </a:r>
            <a:r>
              <a:rPr lang="ko-KR" altLang="en-US" b="1" dirty="0">
                <a:latin typeface="Consolas" panose="020B0609020204030204" pitchFamily="49" charset="0"/>
              </a:rPr>
              <a:t>여자 아이</a:t>
            </a:r>
            <a:r>
              <a:rPr lang="en-US" altLang="ko-KR" b="1" dirty="0">
                <a:latin typeface="Consolas" panose="020B0609020204030204" pitchFamily="49" charset="0"/>
              </a:rPr>
              <a:t>’ }</a:t>
            </a:r>
          </a:p>
          <a:p>
            <a:r>
              <a:rPr lang="en-US" altLang="ko-KR" b="1" dirty="0">
                <a:latin typeface="Consolas" panose="020B0609020204030204" pitchFamily="49" charset="0"/>
              </a:rPr>
              <a:t>&gt;&gt;&gt; </a:t>
            </a:r>
            <a:r>
              <a:rPr lang="en-US" altLang="ko-KR" b="1" dirty="0" err="1">
                <a:solidFill>
                  <a:srgbClr val="FF0000"/>
                </a:solidFill>
                <a:latin typeface="Consolas" panose="020B0609020204030204" pitchFamily="49" charset="0"/>
              </a:rPr>
              <a:t>dic</a:t>
            </a:r>
            <a:r>
              <a:rPr lang="en-US" altLang="ko-KR" b="1" dirty="0">
                <a:solidFill>
                  <a:srgbClr val="FF0000"/>
                </a:solidFill>
                <a:latin typeface="Consolas" panose="020B0609020204030204" pitchFamily="49" charset="0"/>
              </a:rPr>
              <a:t>[‘girl’]</a:t>
            </a:r>
          </a:p>
          <a:p>
            <a:r>
              <a:rPr lang="en-US" altLang="ko-KR" b="1" dirty="0">
                <a:latin typeface="Consolas" panose="020B0609020204030204" pitchFamily="49" charset="0"/>
              </a:rPr>
              <a:t>‘</a:t>
            </a:r>
            <a:r>
              <a:rPr lang="ko-KR" altLang="en-US" b="1" dirty="0">
                <a:latin typeface="Consolas" panose="020B0609020204030204" pitchFamily="49" charset="0"/>
              </a:rPr>
              <a:t>소녀</a:t>
            </a:r>
            <a:r>
              <a:rPr lang="en-US" altLang="ko-KR" b="1" dirty="0">
                <a:latin typeface="Consolas" panose="020B0609020204030204" pitchFamily="49" charset="0"/>
              </a:rPr>
              <a:t>, </a:t>
            </a:r>
            <a:r>
              <a:rPr lang="ko-KR" altLang="en-US" b="1" dirty="0">
                <a:latin typeface="Consolas" panose="020B0609020204030204" pitchFamily="49" charset="0"/>
              </a:rPr>
              <a:t>여자 아니</a:t>
            </a:r>
            <a:r>
              <a:rPr lang="en-US" altLang="ko-KR" b="1" dirty="0">
                <a:latin typeface="Consolas" panose="020B0609020204030204" pitchFamily="49" charset="0"/>
              </a:rPr>
              <a:t>‘</a:t>
            </a:r>
          </a:p>
          <a:p>
            <a:r>
              <a:rPr lang="en-US" altLang="ko-KR" b="1" dirty="0">
                <a:latin typeface="Consolas" panose="020B0609020204030204" pitchFamily="49" charset="0"/>
              </a:rPr>
              <a:t>&gt;&gt;&gt; </a:t>
            </a:r>
            <a:r>
              <a:rPr lang="en-US" altLang="ko-KR" b="1" dirty="0" err="1">
                <a:solidFill>
                  <a:srgbClr val="FF0000"/>
                </a:solidFill>
                <a:latin typeface="Consolas" panose="020B0609020204030204" pitchFamily="49" charset="0"/>
              </a:rPr>
              <a:t>dic</a:t>
            </a:r>
            <a:r>
              <a:rPr lang="en-US" altLang="ko-KR" b="1" dirty="0">
                <a:solidFill>
                  <a:srgbClr val="FF0000"/>
                </a:solidFill>
                <a:latin typeface="Consolas" panose="020B0609020204030204" pitchFamily="49" charset="0"/>
              </a:rPr>
              <a:t>[‘boy’]</a:t>
            </a:r>
          </a:p>
          <a:p>
            <a:r>
              <a:rPr lang="en-US" altLang="ko-KR" b="1" dirty="0">
                <a:latin typeface="Consolas" panose="020B0609020204030204" pitchFamily="49" charset="0"/>
              </a:rPr>
              <a:t>[‘1.</a:t>
            </a:r>
            <a:r>
              <a:rPr lang="ko-KR" altLang="en-US" b="1" dirty="0">
                <a:latin typeface="Consolas" panose="020B0609020204030204" pitchFamily="49" charset="0"/>
              </a:rPr>
              <a:t>소년</a:t>
            </a:r>
            <a:r>
              <a:rPr lang="en-US" altLang="ko-KR" b="1" dirty="0">
                <a:latin typeface="Consolas" panose="020B0609020204030204" pitchFamily="49" charset="0"/>
              </a:rPr>
              <a:t>, </a:t>
            </a:r>
            <a:r>
              <a:rPr lang="ko-KR" altLang="en-US" b="1" dirty="0">
                <a:latin typeface="Consolas" panose="020B0609020204030204" pitchFamily="49" charset="0"/>
              </a:rPr>
              <a:t>남자 아이</a:t>
            </a:r>
            <a:r>
              <a:rPr lang="en-US" altLang="ko-KR" b="1" dirty="0">
                <a:latin typeface="Consolas" panose="020B0609020204030204" pitchFamily="49" charset="0"/>
              </a:rPr>
              <a:t>’, ‘2.(</a:t>
            </a:r>
            <a:r>
              <a:rPr lang="ko-KR" altLang="en-US" b="1" dirty="0">
                <a:latin typeface="Consolas" panose="020B0609020204030204" pitchFamily="49" charset="0"/>
              </a:rPr>
              <a:t>어린</a:t>
            </a:r>
            <a:r>
              <a:rPr lang="en-US" altLang="ko-KR" b="1" dirty="0">
                <a:latin typeface="Consolas" panose="020B0609020204030204" pitchFamily="49" charset="0"/>
              </a:rPr>
              <a:t>) </a:t>
            </a:r>
            <a:r>
              <a:rPr lang="ko-KR" altLang="en-US" b="1" dirty="0">
                <a:latin typeface="Consolas" panose="020B0609020204030204" pitchFamily="49" charset="0"/>
              </a:rPr>
              <a:t>아들</a:t>
            </a:r>
            <a:r>
              <a:rPr lang="en-US" altLang="ko-KR" b="1" dirty="0">
                <a:latin typeface="Consolas" panose="020B0609020204030204" pitchFamily="49" charset="0"/>
              </a:rPr>
              <a:t>’, ‘3.(</a:t>
            </a:r>
            <a:r>
              <a:rPr lang="ko-KR" altLang="en-US" b="1" dirty="0">
                <a:latin typeface="Consolas" panose="020B0609020204030204" pitchFamily="49" charset="0"/>
              </a:rPr>
              <a:t>특정한 일을 하는</a:t>
            </a:r>
            <a:r>
              <a:rPr lang="en-US" altLang="ko-KR" b="1" dirty="0">
                <a:latin typeface="Consolas" panose="020B0609020204030204" pitchFamily="49" charset="0"/>
              </a:rPr>
              <a:t>)</a:t>
            </a:r>
            <a:r>
              <a:rPr lang="ko-KR" altLang="en-US" b="1" dirty="0">
                <a:latin typeface="Consolas" panose="020B0609020204030204" pitchFamily="49" charset="0"/>
              </a:rPr>
              <a:t>남자</a:t>
            </a:r>
            <a:r>
              <a:rPr lang="en-US" altLang="ko-KR" b="1" dirty="0">
                <a:latin typeface="Consolas" panose="020B0609020204030204" pitchFamily="49" charset="0"/>
              </a:rPr>
              <a:t>‘]</a:t>
            </a:r>
          </a:p>
          <a:p>
            <a:r>
              <a:rPr lang="en-US" altLang="ko-KR" b="1" dirty="0">
                <a:latin typeface="Consolas" panose="020B0609020204030204" pitchFamily="49" charset="0"/>
              </a:rPr>
              <a:t>&gt;&gt;&gt;</a:t>
            </a:r>
          </a:p>
          <a:p>
            <a:endParaRPr lang="en-US" altLang="ko-KR" b="1" dirty="0">
              <a:latin typeface="Consolas" panose="020B0609020204030204" pitchFamily="49" charset="0"/>
            </a:endParaRPr>
          </a:p>
        </p:txBody>
      </p:sp>
      <p:pic>
        <p:nvPicPr>
          <p:cNvPr id="3" name="그림 2"/>
          <p:cNvPicPr>
            <a:picLocks noChangeAspect="1"/>
          </p:cNvPicPr>
          <p:nvPr/>
        </p:nvPicPr>
        <p:blipFill>
          <a:blip r:embed="rId3"/>
          <a:stretch>
            <a:fillRect/>
          </a:stretch>
        </p:blipFill>
        <p:spPr>
          <a:xfrm>
            <a:off x="636976" y="1592672"/>
            <a:ext cx="6210300" cy="1133475"/>
          </a:xfrm>
          <a:prstGeom prst="rect">
            <a:avLst/>
          </a:prstGeom>
        </p:spPr>
      </p:pic>
    </p:spTree>
    <p:extLst>
      <p:ext uri="{BB962C8B-B14F-4D97-AF65-F5344CB8AC3E}">
        <p14:creationId xmlns:p14="http://schemas.microsoft.com/office/powerpoint/2010/main" val="26601827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err="1">
                <a:solidFill>
                  <a:srgbClr val="FF0000"/>
                </a:solidFill>
              </a:rPr>
              <a:t>dictonary</a:t>
            </a:r>
            <a:endParaRPr lang="en-US" altLang="ko-KR" dirty="0">
              <a:solidFill>
                <a:srgbClr val="FF0000"/>
              </a:solidFill>
            </a:endParaRPr>
          </a:p>
          <a:p>
            <a:pPr lvl="1"/>
            <a:r>
              <a:rPr lang="ko-KR" altLang="en-US" dirty="0"/>
              <a:t>데이터 목록</a:t>
            </a:r>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291</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 </a:t>
            </a:r>
            <a:r>
              <a:rPr lang="ko-KR" altLang="en-US" dirty="0"/>
              <a:t>기초 </a:t>
            </a:r>
            <a:r>
              <a:rPr lang="en-US" altLang="ko-KR" dirty="0"/>
              <a:t>- </a:t>
            </a:r>
            <a:r>
              <a:rPr lang="en-US" altLang="ko-KR" dirty="0" err="1"/>
              <a:t>Dictonary</a:t>
            </a:r>
            <a:endParaRPr lang="ko-KR" altLang="en-US" dirty="0"/>
          </a:p>
        </p:txBody>
      </p:sp>
      <p:sp>
        <p:nvSpPr>
          <p:cNvPr id="8" name="직사각형 7"/>
          <p:cNvSpPr/>
          <p:nvPr/>
        </p:nvSpPr>
        <p:spPr>
          <a:xfrm>
            <a:off x="662001" y="1592672"/>
            <a:ext cx="10656813" cy="2308324"/>
          </a:xfrm>
          <a:prstGeom prst="rect">
            <a:avLst/>
          </a:prstGeom>
          <a:ln w="3175">
            <a:solidFill>
              <a:schemeClr val="tx1"/>
            </a:solidFill>
            <a:prstDash val="sysDot"/>
          </a:ln>
        </p:spPr>
        <p:txBody>
          <a:bodyPr wrap="square">
            <a:spAutoFit/>
          </a:bodyPr>
          <a:lstStyle/>
          <a:p>
            <a:endParaRPr lang="en-US" altLang="ko-KR" b="1" dirty="0">
              <a:latin typeface="Consolas" panose="020B0609020204030204" pitchFamily="49" charset="0"/>
            </a:endParaRPr>
          </a:p>
          <a:p>
            <a:r>
              <a:rPr lang="en-US" altLang="ko-KR" b="1" dirty="0">
                <a:latin typeface="Consolas" panose="020B0609020204030204" pitchFamily="49" charset="0"/>
              </a:rPr>
              <a:t>&gt;&gt;&gt; </a:t>
            </a:r>
            <a:r>
              <a:rPr lang="en-US" altLang="ko-KR" b="1" dirty="0" err="1">
                <a:latin typeface="Consolas" panose="020B0609020204030204" pitchFamily="49" charset="0"/>
              </a:rPr>
              <a:t>dic</a:t>
            </a:r>
            <a:r>
              <a:rPr lang="en-US" altLang="ko-KR" b="1" dirty="0">
                <a:latin typeface="Consolas" panose="020B0609020204030204" pitchFamily="49" charset="0"/>
              </a:rPr>
              <a:t> = {‘boy’ : [‘1.</a:t>
            </a:r>
            <a:r>
              <a:rPr lang="ko-KR" altLang="en-US" b="1" dirty="0">
                <a:latin typeface="Consolas" panose="020B0609020204030204" pitchFamily="49" charset="0"/>
              </a:rPr>
              <a:t>소년</a:t>
            </a:r>
            <a:r>
              <a:rPr lang="en-US" altLang="ko-KR" b="1" dirty="0">
                <a:latin typeface="Consolas" panose="020B0609020204030204" pitchFamily="49" charset="0"/>
              </a:rPr>
              <a:t>, </a:t>
            </a:r>
            <a:r>
              <a:rPr lang="ko-KR" altLang="en-US" b="1" dirty="0">
                <a:latin typeface="Consolas" panose="020B0609020204030204" pitchFamily="49" charset="0"/>
              </a:rPr>
              <a:t>남자 아이</a:t>
            </a:r>
            <a:r>
              <a:rPr lang="en-US" altLang="ko-KR" b="1" dirty="0">
                <a:latin typeface="Consolas" panose="020B0609020204030204" pitchFamily="49" charset="0"/>
              </a:rPr>
              <a:t>”, ‘2.(</a:t>
            </a:r>
            <a:r>
              <a:rPr lang="ko-KR" altLang="en-US" b="1" dirty="0">
                <a:latin typeface="Consolas" panose="020B0609020204030204" pitchFamily="49" charset="0"/>
              </a:rPr>
              <a:t>어린</a:t>
            </a:r>
            <a:r>
              <a:rPr lang="en-US" altLang="ko-KR" b="1" dirty="0">
                <a:latin typeface="Consolas" panose="020B0609020204030204" pitchFamily="49" charset="0"/>
              </a:rPr>
              <a:t>) </a:t>
            </a:r>
            <a:r>
              <a:rPr lang="ko-KR" altLang="en-US" b="1" dirty="0">
                <a:latin typeface="Consolas" panose="020B0609020204030204" pitchFamily="49" charset="0"/>
              </a:rPr>
              <a:t>아들</a:t>
            </a:r>
            <a:r>
              <a:rPr lang="en-US" altLang="ko-KR" b="1" dirty="0">
                <a:latin typeface="Consolas" panose="020B0609020204030204" pitchFamily="49" charset="0"/>
              </a:rPr>
              <a:t>’, ‘3.(</a:t>
            </a:r>
            <a:r>
              <a:rPr lang="ko-KR" altLang="en-US" b="1" dirty="0">
                <a:latin typeface="Consolas" panose="020B0609020204030204" pitchFamily="49" charset="0"/>
              </a:rPr>
              <a:t>특정한 일을 하는</a:t>
            </a:r>
            <a:r>
              <a:rPr lang="en-US" altLang="ko-KR" b="1" dirty="0">
                <a:latin typeface="Consolas" panose="020B0609020204030204" pitchFamily="49" charset="0"/>
              </a:rPr>
              <a:t>)</a:t>
            </a:r>
            <a:r>
              <a:rPr lang="ko-KR" altLang="en-US" b="1" dirty="0">
                <a:latin typeface="Consolas" panose="020B0609020204030204" pitchFamily="49" charset="0"/>
              </a:rPr>
              <a:t>남자</a:t>
            </a:r>
            <a:r>
              <a:rPr lang="en-US" altLang="ko-KR" b="1" dirty="0">
                <a:latin typeface="Consolas" panose="020B0609020204030204" pitchFamily="49" charset="0"/>
              </a:rPr>
              <a:t>’], ‘girl’ : ‘</a:t>
            </a:r>
            <a:r>
              <a:rPr lang="ko-KR" altLang="en-US" b="1" dirty="0">
                <a:latin typeface="Consolas" panose="020B0609020204030204" pitchFamily="49" charset="0"/>
              </a:rPr>
              <a:t>소녀</a:t>
            </a:r>
            <a:r>
              <a:rPr lang="en-US" altLang="ko-KR" b="1" dirty="0">
                <a:latin typeface="Consolas" panose="020B0609020204030204" pitchFamily="49" charset="0"/>
              </a:rPr>
              <a:t>, </a:t>
            </a:r>
            <a:r>
              <a:rPr lang="ko-KR" altLang="en-US" b="1" dirty="0">
                <a:latin typeface="Consolas" panose="020B0609020204030204" pitchFamily="49" charset="0"/>
              </a:rPr>
              <a:t>여자 아이</a:t>
            </a:r>
            <a:r>
              <a:rPr lang="en-US" altLang="ko-KR" b="1" dirty="0">
                <a:latin typeface="Consolas" panose="020B0609020204030204" pitchFamily="49" charset="0"/>
              </a:rPr>
              <a:t>’ }</a:t>
            </a:r>
          </a:p>
          <a:p>
            <a:endParaRPr lang="en-US" altLang="ko-KR" b="1" dirty="0">
              <a:latin typeface="Consolas" panose="020B0609020204030204" pitchFamily="49" charset="0"/>
            </a:endParaRPr>
          </a:p>
          <a:p>
            <a:r>
              <a:rPr lang="en-US" altLang="ko-KR" b="1" dirty="0" err="1">
                <a:solidFill>
                  <a:schemeClr val="bg1">
                    <a:lumMod val="50000"/>
                  </a:schemeClr>
                </a:solidFill>
                <a:latin typeface="Consolas" panose="020B0609020204030204" pitchFamily="49" charset="0"/>
              </a:rPr>
              <a:t>dic</a:t>
            </a:r>
            <a:r>
              <a:rPr lang="en-US" altLang="ko-KR" b="1" dirty="0">
                <a:solidFill>
                  <a:schemeClr val="bg1">
                    <a:lumMod val="50000"/>
                  </a:schemeClr>
                </a:solidFill>
                <a:latin typeface="Consolas" panose="020B0609020204030204" pitchFamily="49" charset="0"/>
              </a:rPr>
              <a:t> = {</a:t>
            </a:r>
          </a:p>
          <a:p>
            <a:r>
              <a:rPr lang="en-US" altLang="ko-KR" b="1" dirty="0">
                <a:solidFill>
                  <a:schemeClr val="bg1">
                    <a:lumMod val="50000"/>
                  </a:schemeClr>
                </a:solidFill>
                <a:latin typeface="Consolas" panose="020B0609020204030204" pitchFamily="49" charset="0"/>
              </a:rPr>
              <a:t>   ‘boy’ : [‘1.</a:t>
            </a:r>
            <a:r>
              <a:rPr lang="ko-KR" altLang="en-US" b="1" dirty="0">
                <a:solidFill>
                  <a:schemeClr val="bg1">
                    <a:lumMod val="50000"/>
                  </a:schemeClr>
                </a:solidFill>
                <a:latin typeface="Consolas" panose="020B0609020204030204" pitchFamily="49" charset="0"/>
              </a:rPr>
              <a:t>소년</a:t>
            </a:r>
            <a:r>
              <a:rPr lang="en-US" altLang="ko-KR" b="1" dirty="0">
                <a:solidFill>
                  <a:schemeClr val="bg1">
                    <a:lumMod val="50000"/>
                  </a:schemeClr>
                </a:solidFill>
                <a:latin typeface="Consolas" panose="020B0609020204030204" pitchFamily="49" charset="0"/>
              </a:rPr>
              <a:t>, </a:t>
            </a:r>
            <a:r>
              <a:rPr lang="ko-KR" altLang="en-US" b="1" dirty="0">
                <a:solidFill>
                  <a:schemeClr val="bg1">
                    <a:lumMod val="50000"/>
                  </a:schemeClr>
                </a:solidFill>
                <a:latin typeface="Consolas" panose="020B0609020204030204" pitchFamily="49" charset="0"/>
              </a:rPr>
              <a:t>남자 아이</a:t>
            </a:r>
            <a:r>
              <a:rPr lang="en-US" altLang="ko-KR" b="1" dirty="0">
                <a:solidFill>
                  <a:schemeClr val="bg1">
                    <a:lumMod val="50000"/>
                  </a:schemeClr>
                </a:solidFill>
                <a:latin typeface="Consolas" panose="020B0609020204030204" pitchFamily="49" charset="0"/>
              </a:rPr>
              <a:t>”, ‘2.(</a:t>
            </a:r>
            <a:r>
              <a:rPr lang="ko-KR" altLang="en-US" b="1" dirty="0">
                <a:solidFill>
                  <a:schemeClr val="bg1">
                    <a:lumMod val="50000"/>
                  </a:schemeClr>
                </a:solidFill>
                <a:latin typeface="Consolas" panose="020B0609020204030204" pitchFamily="49" charset="0"/>
              </a:rPr>
              <a:t>어린</a:t>
            </a:r>
            <a:r>
              <a:rPr lang="en-US" altLang="ko-KR" b="1" dirty="0">
                <a:solidFill>
                  <a:schemeClr val="bg1">
                    <a:lumMod val="50000"/>
                  </a:schemeClr>
                </a:solidFill>
                <a:latin typeface="Consolas" panose="020B0609020204030204" pitchFamily="49" charset="0"/>
              </a:rPr>
              <a:t>) </a:t>
            </a:r>
            <a:r>
              <a:rPr lang="ko-KR" altLang="en-US" b="1" dirty="0">
                <a:solidFill>
                  <a:schemeClr val="bg1">
                    <a:lumMod val="50000"/>
                  </a:schemeClr>
                </a:solidFill>
                <a:latin typeface="Consolas" panose="020B0609020204030204" pitchFamily="49" charset="0"/>
              </a:rPr>
              <a:t>아들</a:t>
            </a:r>
            <a:r>
              <a:rPr lang="en-US" altLang="ko-KR" b="1" dirty="0">
                <a:solidFill>
                  <a:schemeClr val="bg1">
                    <a:lumMod val="50000"/>
                  </a:schemeClr>
                </a:solidFill>
                <a:latin typeface="Consolas" panose="020B0609020204030204" pitchFamily="49" charset="0"/>
              </a:rPr>
              <a:t>’, ‘3.(</a:t>
            </a:r>
            <a:r>
              <a:rPr lang="ko-KR" altLang="en-US" b="1" dirty="0">
                <a:solidFill>
                  <a:schemeClr val="bg1">
                    <a:lumMod val="50000"/>
                  </a:schemeClr>
                </a:solidFill>
                <a:latin typeface="Consolas" panose="020B0609020204030204" pitchFamily="49" charset="0"/>
              </a:rPr>
              <a:t>특정한 일을 하는</a:t>
            </a:r>
            <a:r>
              <a:rPr lang="en-US" altLang="ko-KR" b="1" dirty="0">
                <a:solidFill>
                  <a:schemeClr val="bg1">
                    <a:lumMod val="50000"/>
                  </a:schemeClr>
                </a:solidFill>
                <a:latin typeface="Consolas" panose="020B0609020204030204" pitchFamily="49" charset="0"/>
              </a:rPr>
              <a:t>)</a:t>
            </a:r>
            <a:r>
              <a:rPr lang="ko-KR" altLang="en-US" b="1" dirty="0">
                <a:solidFill>
                  <a:schemeClr val="bg1">
                    <a:lumMod val="50000"/>
                  </a:schemeClr>
                </a:solidFill>
                <a:latin typeface="Consolas" panose="020B0609020204030204" pitchFamily="49" charset="0"/>
              </a:rPr>
              <a:t>남자</a:t>
            </a:r>
            <a:r>
              <a:rPr lang="en-US" altLang="ko-KR" b="1" dirty="0">
                <a:solidFill>
                  <a:schemeClr val="bg1">
                    <a:lumMod val="50000"/>
                  </a:schemeClr>
                </a:solidFill>
                <a:latin typeface="Consolas" panose="020B0609020204030204" pitchFamily="49" charset="0"/>
              </a:rPr>
              <a:t>’]</a:t>
            </a:r>
          </a:p>
          <a:p>
            <a:r>
              <a:rPr lang="en-US" altLang="ko-KR" b="1" dirty="0">
                <a:solidFill>
                  <a:schemeClr val="bg1">
                    <a:lumMod val="50000"/>
                  </a:schemeClr>
                </a:solidFill>
                <a:latin typeface="Consolas" panose="020B0609020204030204" pitchFamily="49" charset="0"/>
              </a:rPr>
              <a:t>   ‘girl’: ‘</a:t>
            </a:r>
            <a:r>
              <a:rPr lang="ko-KR" altLang="en-US" b="1" dirty="0">
                <a:solidFill>
                  <a:schemeClr val="bg1">
                    <a:lumMod val="50000"/>
                  </a:schemeClr>
                </a:solidFill>
                <a:latin typeface="Consolas" panose="020B0609020204030204" pitchFamily="49" charset="0"/>
              </a:rPr>
              <a:t>소녀</a:t>
            </a:r>
            <a:r>
              <a:rPr lang="en-US" altLang="ko-KR" b="1" dirty="0">
                <a:solidFill>
                  <a:schemeClr val="bg1">
                    <a:lumMod val="50000"/>
                  </a:schemeClr>
                </a:solidFill>
                <a:latin typeface="Consolas" panose="020B0609020204030204" pitchFamily="49" charset="0"/>
              </a:rPr>
              <a:t>, </a:t>
            </a:r>
            <a:r>
              <a:rPr lang="ko-KR" altLang="en-US" b="1" dirty="0">
                <a:solidFill>
                  <a:schemeClr val="bg1">
                    <a:lumMod val="50000"/>
                  </a:schemeClr>
                </a:solidFill>
                <a:latin typeface="Consolas" panose="020B0609020204030204" pitchFamily="49" charset="0"/>
              </a:rPr>
              <a:t>여자 아이</a:t>
            </a:r>
            <a:r>
              <a:rPr lang="en-US" altLang="ko-KR" b="1" dirty="0">
                <a:solidFill>
                  <a:schemeClr val="bg1">
                    <a:lumMod val="50000"/>
                  </a:schemeClr>
                </a:solidFill>
                <a:latin typeface="Consolas" panose="020B0609020204030204" pitchFamily="49" charset="0"/>
              </a:rPr>
              <a:t>＇</a:t>
            </a:r>
          </a:p>
          <a:p>
            <a:r>
              <a:rPr lang="en-US" altLang="ko-KR" b="1" dirty="0">
                <a:solidFill>
                  <a:schemeClr val="bg1">
                    <a:lumMod val="50000"/>
                  </a:schemeClr>
                </a:solidFill>
                <a:latin typeface="Consolas" panose="020B0609020204030204" pitchFamily="49" charset="0"/>
              </a:rPr>
              <a:t>}</a:t>
            </a:r>
          </a:p>
        </p:txBody>
      </p:sp>
    </p:spTree>
    <p:extLst>
      <p:ext uri="{BB962C8B-B14F-4D97-AF65-F5344CB8AC3E}">
        <p14:creationId xmlns:p14="http://schemas.microsoft.com/office/powerpoint/2010/main" val="365106007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err="1">
                <a:solidFill>
                  <a:srgbClr val="FF0000"/>
                </a:solidFill>
              </a:rPr>
              <a:t>dictonary</a:t>
            </a:r>
            <a:endParaRPr lang="en-US" altLang="ko-KR" dirty="0">
              <a:solidFill>
                <a:srgbClr val="FF0000"/>
              </a:solidFill>
            </a:endParaRPr>
          </a:p>
          <a:p>
            <a:pPr lvl="1"/>
            <a:r>
              <a:rPr lang="ko-KR" altLang="en-US" dirty="0"/>
              <a:t>데이터 목록</a:t>
            </a:r>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292</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 </a:t>
            </a:r>
            <a:r>
              <a:rPr lang="ko-KR" altLang="en-US" dirty="0"/>
              <a:t>기초 </a:t>
            </a:r>
            <a:r>
              <a:rPr lang="en-US" altLang="ko-KR" dirty="0"/>
              <a:t>- </a:t>
            </a:r>
            <a:r>
              <a:rPr lang="en-US" altLang="ko-KR" dirty="0" err="1"/>
              <a:t>Dictonary</a:t>
            </a:r>
            <a:endParaRPr lang="ko-KR" altLang="en-US" dirty="0"/>
          </a:p>
        </p:txBody>
      </p:sp>
      <p:sp>
        <p:nvSpPr>
          <p:cNvPr id="8" name="직사각형 7"/>
          <p:cNvSpPr/>
          <p:nvPr/>
        </p:nvSpPr>
        <p:spPr>
          <a:xfrm>
            <a:off x="662001" y="1592672"/>
            <a:ext cx="10656813" cy="3970318"/>
          </a:xfrm>
          <a:prstGeom prst="rect">
            <a:avLst/>
          </a:prstGeom>
          <a:ln w="3175">
            <a:solidFill>
              <a:schemeClr val="tx1"/>
            </a:solidFill>
            <a:prstDash val="sysDot"/>
          </a:ln>
        </p:spPr>
        <p:txBody>
          <a:bodyPr wrap="square">
            <a:spAutoFit/>
          </a:bodyPr>
          <a:lstStyle/>
          <a:p>
            <a:r>
              <a:rPr lang="en-US" altLang="ko-KR" b="1" dirty="0">
                <a:latin typeface="Consolas" panose="020B0609020204030204" pitchFamily="49" charset="0"/>
              </a:rPr>
              <a:t>&gt;&gt;&gt; </a:t>
            </a:r>
            <a:r>
              <a:rPr lang="en-US" altLang="ko-KR" b="1" dirty="0" err="1">
                <a:latin typeface="Consolas" panose="020B0609020204030204" pitchFamily="49" charset="0"/>
              </a:rPr>
              <a:t>dic</a:t>
            </a:r>
            <a:r>
              <a:rPr lang="en-US" altLang="ko-KR" b="1" dirty="0">
                <a:latin typeface="Consolas" panose="020B0609020204030204" pitchFamily="49" charset="0"/>
              </a:rPr>
              <a:t> = {‘boy’ : [‘1.</a:t>
            </a:r>
            <a:r>
              <a:rPr lang="ko-KR" altLang="en-US" b="1" dirty="0">
                <a:latin typeface="Consolas" panose="020B0609020204030204" pitchFamily="49" charset="0"/>
              </a:rPr>
              <a:t>소년</a:t>
            </a:r>
            <a:r>
              <a:rPr lang="en-US" altLang="ko-KR" b="1" dirty="0">
                <a:latin typeface="Consolas" panose="020B0609020204030204" pitchFamily="49" charset="0"/>
              </a:rPr>
              <a:t>, </a:t>
            </a:r>
            <a:r>
              <a:rPr lang="ko-KR" altLang="en-US" b="1" dirty="0">
                <a:latin typeface="Consolas" panose="020B0609020204030204" pitchFamily="49" charset="0"/>
              </a:rPr>
              <a:t>남자 아이</a:t>
            </a:r>
            <a:r>
              <a:rPr lang="en-US" altLang="ko-KR" b="1" dirty="0">
                <a:latin typeface="Consolas" panose="020B0609020204030204" pitchFamily="49" charset="0"/>
              </a:rPr>
              <a:t>”, ‘2.(</a:t>
            </a:r>
            <a:r>
              <a:rPr lang="ko-KR" altLang="en-US" b="1" dirty="0">
                <a:latin typeface="Consolas" panose="020B0609020204030204" pitchFamily="49" charset="0"/>
              </a:rPr>
              <a:t>어린</a:t>
            </a:r>
            <a:r>
              <a:rPr lang="en-US" altLang="ko-KR" b="1" dirty="0">
                <a:latin typeface="Consolas" panose="020B0609020204030204" pitchFamily="49" charset="0"/>
              </a:rPr>
              <a:t>) </a:t>
            </a:r>
            <a:r>
              <a:rPr lang="ko-KR" altLang="en-US" b="1" dirty="0">
                <a:latin typeface="Consolas" panose="020B0609020204030204" pitchFamily="49" charset="0"/>
              </a:rPr>
              <a:t>아들</a:t>
            </a:r>
            <a:r>
              <a:rPr lang="en-US" altLang="ko-KR" b="1" dirty="0">
                <a:latin typeface="Consolas" panose="020B0609020204030204" pitchFamily="49" charset="0"/>
              </a:rPr>
              <a:t>’, ‘3.(</a:t>
            </a:r>
            <a:r>
              <a:rPr lang="ko-KR" altLang="en-US" b="1" dirty="0">
                <a:latin typeface="Consolas" panose="020B0609020204030204" pitchFamily="49" charset="0"/>
              </a:rPr>
              <a:t>특정한 일을 하는</a:t>
            </a:r>
            <a:r>
              <a:rPr lang="en-US" altLang="ko-KR" b="1" dirty="0">
                <a:latin typeface="Consolas" panose="020B0609020204030204" pitchFamily="49" charset="0"/>
              </a:rPr>
              <a:t>)</a:t>
            </a:r>
            <a:r>
              <a:rPr lang="ko-KR" altLang="en-US" b="1" dirty="0">
                <a:latin typeface="Consolas" panose="020B0609020204030204" pitchFamily="49" charset="0"/>
              </a:rPr>
              <a:t>남자</a:t>
            </a:r>
            <a:r>
              <a:rPr lang="en-US" altLang="ko-KR" b="1" dirty="0">
                <a:latin typeface="Consolas" panose="020B0609020204030204" pitchFamily="49" charset="0"/>
              </a:rPr>
              <a:t>’], ‘girl’ : ‘</a:t>
            </a:r>
            <a:r>
              <a:rPr lang="ko-KR" altLang="en-US" b="1" dirty="0">
                <a:latin typeface="Consolas" panose="020B0609020204030204" pitchFamily="49" charset="0"/>
              </a:rPr>
              <a:t>소녀</a:t>
            </a:r>
            <a:r>
              <a:rPr lang="en-US" altLang="ko-KR" b="1" dirty="0">
                <a:latin typeface="Consolas" panose="020B0609020204030204" pitchFamily="49" charset="0"/>
              </a:rPr>
              <a:t>, </a:t>
            </a:r>
            <a:r>
              <a:rPr lang="ko-KR" altLang="en-US" b="1" dirty="0">
                <a:latin typeface="Consolas" panose="020B0609020204030204" pitchFamily="49" charset="0"/>
              </a:rPr>
              <a:t>여자 아이</a:t>
            </a:r>
            <a:r>
              <a:rPr lang="en-US" altLang="ko-KR" b="1" dirty="0">
                <a:latin typeface="Consolas" panose="020B0609020204030204" pitchFamily="49" charset="0"/>
              </a:rPr>
              <a:t>’ }</a:t>
            </a:r>
          </a:p>
          <a:p>
            <a:endParaRPr lang="en-US" altLang="ko-KR" b="1" dirty="0">
              <a:latin typeface="Consolas" panose="020B0609020204030204" pitchFamily="49" charset="0"/>
            </a:endParaRPr>
          </a:p>
          <a:p>
            <a:r>
              <a:rPr lang="en-US" altLang="ko-KR" b="1" dirty="0" err="1">
                <a:solidFill>
                  <a:schemeClr val="bg1">
                    <a:lumMod val="50000"/>
                  </a:schemeClr>
                </a:solidFill>
                <a:latin typeface="Consolas" panose="020B0609020204030204" pitchFamily="49" charset="0"/>
              </a:rPr>
              <a:t>dic</a:t>
            </a:r>
            <a:r>
              <a:rPr lang="en-US" altLang="ko-KR" b="1" dirty="0">
                <a:solidFill>
                  <a:schemeClr val="bg1">
                    <a:lumMod val="50000"/>
                  </a:schemeClr>
                </a:solidFill>
                <a:latin typeface="Consolas" panose="020B0609020204030204" pitchFamily="49" charset="0"/>
              </a:rPr>
              <a:t> = {</a:t>
            </a:r>
          </a:p>
          <a:p>
            <a:r>
              <a:rPr lang="en-US" altLang="ko-KR" b="1" dirty="0">
                <a:solidFill>
                  <a:schemeClr val="bg1">
                    <a:lumMod val="50000"/>
                  </a:schemeClr>
                </a:solidFill>
                <a:latin typeface="Consolas" panose="020B0609020204030204" pitchFamily="49" charset="0"/>
              </a:rPr>
              <a:t>   ‘boy’ : [‘1.</a:t>
            </a:r>
            <a:r>
              <a:rPr lang="ko-KR" altLang="en-US" b="1" dirty="0">
                <a:solidFill>
                  <a:schemeClr val="bg1">
                    <a:lumMod val="50000"/>
                  </a:schemeClr>
                </a:solidFill>
                <a:latin typeface="Consolas" panose="020B0609020204030204" pitchFamily="49" charset="0"/>
              </a:rPr>
              <a:t>소년</a:t>
            </a:r>
            <a:r>
              <a:rPr lang="en-US" altLang="ko-KR" b="1" dirty="0">
                <a:solidFill>
                  <a:schemeClr val="bg1">
                    <a:lumMod val="50000"/>
                  </a:schemeClr>
                </a:solidFill>
                <a:latin typeface="Consolas" panose="020B0609020204030204" pitchFamily="49" charset="0"/>
              </a:rPr>
              <a:t>, </a:t>
            </a:r>
            <a:r>
              <a:rPr lang="ko-KR" altLang="en-US" b="1" dirty="0">
                <a:solidFill>
                  <a:schemeClr val="bg1">
                    <a:lumMod val="50000"/>
                  </a:schemeClr>
                </a:solidFill>
                <a:latin typeface="Consolas" panose="020B0609020204030204" pitchFamily="49" charset="0"/>
              </a:rPr>
              <a:t>남자 아이</a:t>
            </a:r>
            <a:r>
              <a:rPr lang="en-US" altLang="ko-KR" b="1" dirty="0">
                <a:solidFill>
                  <a:schemeClr val="bg1">
                    <a:lumMod val="50000"/>
                  </a:schemeClr>
                </a:solidFill>
                <a:latin typeface="Consolas" panose="020B0609020204030204" pitchFamily="49" charset="0"/>
              </a:rPr>
              <a:t>”, ‘2.(</a:t>
            </a:r>
            <a:r>
              <a:rPr lang="ko-KR" altLang="en-US" b="1" dirty="0">
                <a:solidFill>
                  <a:schemeClr val="bg1">
                    <a:lumMod val="50000"/>
                  </a:schemeClr>
                </a:solidFill>
                <a:latin typeface="Consolas" panose="020B0609020204030204" pitchFamily="49" charset="0"/>
              </a:rPr>
              <a:t>어린</a:t>
            </a:r>
            <a:r>
              <a:rPr lang="en-US" altLang="ko-KR" b="1" dirty="0">
                <a:solidFill>
                  <a:schemeClr val="bg1">
                    <a:lumMod val="50000"/>
                  </a:schemeClr>
                </a:solidFill>
                <a:latin typeface="Consolas" panose="020B0609020204030204" pitchFamily="49" charset="0"/>
              </a:rPr>
              <a:t>) </a:t>
            </a:r>
            <a:r>
              <a:rPr lang="ko-KR" altLang="en-US" b="1" dirty="0">
                <a:solidFill>
                  <a:schemeClr val="bg1">
                    <a:lumMod val="50000"/>
                  </a:schemeClr>
                </a:solidFill>
                <a:latin typeface="Consolas" panose="020B0609020204030204" pitchFamily="49" charset="0"/>
              </a:rPr>
              <a:t>아들</a:t>
            </a:r>
            <a:r>
              <a:rPr lang="en-US" altLang="ko-KR" b="1" dirty="0">
                <a:solidFill>
                  <a:schemeClr val="bg1">
                    <a:lumMod val="50000"/>
                  </a:schemeClr>
                </a:solidFill>
                <a:latin typeface="Consolas" panose="020B0609020204030204" pitchFamily="49" charset="0"/>
              </a:rPr>
              <a:t>’, ‘3.(</a:t>
            </a:r>
            <a:r>
              <a:rPr lang="ko-KR" altLang="en-US" b="1" dirty="0">
                <a:solidFill>
                  <a:schemeClr val="bg1">
                    <a:lumMod val="50000"/>
                  </a:schemeClr>
                </a:solidFill>
                <a:latin typeface="Consolas" panose="020B0609020204030204" pitchFamily="49" charset="0"/>
              </a:rPr>
              <a:t>특정한 일을 하는</a:t>
            </a:r>
            <a:r>
              <a:rPr lang="en-US" altLang="ko-KR" b="1" dirty="0">
                <a:solidFill>
                  <a:schemeClr val="bg1">
                    <a:lumMod val="50000"/>
                  </a:schemeClr>
                </a:solidFill>
                <a:latin typeface="Consolas" panose="020B0609020204030204" pitchFamily="49" charset="0"/>
              </a:rPr>
              <a:t>)</a:t>
            </a:r>
            <a:r>
              <a:rPr lang="ko-KR" altLang="en-US" b="1" dirty="0">
                <a:solidFill>
                  <a:schemeClr val="bg1">
                    <a:lumMod val="50000"/>
                  </a:schemeClr>
                </a:solidFill>
                <a:latin typeface="Consolas" panose="020B0609020204030204" pitchFamily="49" charset="0"/>
              </a:rPr>
              <a:t>남자</a:t>
            </a:r>
            <a:r>
              <a:rPr lang="en-US" altLang="ko-KR" b="1" dirty="0">
                <a:solidFill>
                  <a:schemeClr val="bg1">
                    <a:lumMod val="50000"/>
                  </a:schemeClr>
                </a:solidFill>
                <a:latin typeface="Consolas" panose="020B0609020204030204" pitchFamily="49" charset="0"/>
              </a:rPr>
              <a:t>’]</a:t>
            </a:r>
          </a:p>
          <a:p>
            <a:r>
              <a:rPr lang="en-US" altLang="ko-KR" b="1" dirty="0">
                <a:solidFill>
                  <a:schemeClr val="bg1">
                    <a:lumMod val="50000"/>
                  </a:schemeClr>
                </a:solidFill>
                <a:latin typeface="Consolas" panose="020B0609020204030204" pitchFamily="49" charset="0"/>
              </a:rPr>
              <a:t>   ‘girl’: ‘</a:t>
            </a:r>
            <a:r>
              <a:rPr lang="ko-KR" altLang="en-US" b="1" dirty="0">
                <a:solidFill>
                  <a:schemeClr val="bg1">
                    <a:lumMod val="50000"/>
                  </a:schemeClr>
                </a:solidFill>
                <a:latin typeface="Consolas" panose="020B0609020204030204" pitchFamily="49" charset="0"/>
              </a:rPr>
              <a:t>소녀</a:t>
            </a:r>
            <a:r>
              <a:rPr lang="en-US" altLang="ko-KR" b="1" dirty="0">
                <a:solidFill>
                  <a:schemeClr val="bg1">
                    <a:lumMod val="50000"/>
                  </a:schemeClr>
                </a:solidFill>
                <a:latin typeface="Consolas" panose="020B0609020204030204" pitchFamily="49" charset="0"/>
              </a:rPr>
              <a:t>, </a:t>
            </a:r>
            <a:r>
              <a:rPr lang="ko-KR" altLang="en-US" b="1" dirty="0">
                <a:solidFill>
                  <a:schemeClr val="bg1">
                    <a:lumMod val="50000"/>
                  </a:schemeClr>
                </a:solidFill>
                <a:latin typeface="Consolas" panose="020B0609020204030204" pitchFamily="49" charset="0"/>
              </a:rPr>
              <a:t>여자 아이</a:t>
            </a:r>
            <a:r>
              <a:rPr lang="en-US" altLang="ko-KR" b="1" dirty="0">
                <a:solidFill>
                  <a:schemeClr val="bg1">
                    <a:lumMod val="50000"/>
                  </a:schemeClr>
                </a:solidFill>
                <a:latin typeface="Consolas" panose="020B0609020204030204" pitchFamily="49" charset="0"/>
              </a:rPr>
              <a:t>＇</a:t>
            </a:r>
          </a:p>
          <a:p>
            <a:r>
              <a:rPr lang="en-US" altLang="ko-KR" b="1" dirty="0">
                <a:solidFill>
                  <a:schemeClr val="bg1">
                    <a:lumMod val="50000"/>
                  </a:schemeClr>
                </a:solidFill>
                <a:latin typeface="Consolas" panose="020B0609020204030204" pitchFamily="49" charset="0"/>
              </a:rPr>
              <a:t>}</a:t>
            </a:r>
          </a:p>
          <a:p>
            <a:endParaRPr lang="en-US" altLang="ko-KR" b="1" dirty="0">
              <a:solidFill>
                <a:schemeClr val="bg1">
                  <a:lumMod val="50000"/>
                </a:schemeClr>
              </a:solidFill>
              <a:latin typeface="Consolas" panose="020B0609020204030204" pitchFamily="49" charset="0"/>
            </a:endParaRPr>
          </a:p>
          <a:p>
            <a:r>
              <a:rPr lang="en-US" altLang="ko-KR" b="1" dirty="0">
                <a:latin typeface="Consolas" panose="020B0609020204030204" pitchFamily="49" charset="0"/>
              </a:rPr>
              <a:t>&gt;&gt;&gt; </a:t>
            </a:r>
            <a:r>
              <a:rPr lang="en-US" altLang="ko-KR" b="1" dirty="0" err="1">
                <a:latin typeface="Consolas" panose="020B0609020204030204" pitchFamily="49" charset="0"/>
              </a:rPr>
              <a:t>dic</a:t>
            </a:r>
            <a:r>
              <a:rPr lang="en-US" altLang="ko-KR" b="1" dirty="0">
                <a:latin typeface="Consolas" panose="020B0609020204030204" pitchFamily="49" charset="0"/>
              </a:rPr>
              <a:t>[‘boy’]</a:t>
            </a:r>
          </a:p>
          <a:p>
            <a:r>
              <a:rPr lang="en-US" altLang="ko-KR" b="1" dirty="0">
                <a:latin typeface="Consolas" panose="020B0609020204030204" pitchFamily="49" charset="0"/>
              </a:rPr>
              <a:t>[‘1.</a:t>
            </a:r>
            <a:r>
              <a:rPr lang="ko-KR" altLang="en-US" b="1" dirty="0">
                <a:latin typeface="Consolas" panose="020B0609020204030204" pitchFamily="49" charset="0"/>
              </a:rPr>
              <a:t>소년</a:t>
            </a:r>
            <a:r>
              <a:rPr lang="en-US" altLang="ko-KR" b="1" dirty="0">
                <a:latin typeface="Consolas" panose="020B0609020204030204" pitchFamily="49" charset="0"/>
              </a:rPr>
              <a:t>, </a:t>
            </a:r>
            <a:r>
              <a:rPr lang="ko-KR" altLang="en-US" b="1" dirty="0">
                <a:latin typeface="Consolas" panose="020B0609020204030204" pitchFamily="49" charset="0"/>
              </a:rPr>
              <a:t>남자 아이</a:t>
            </a:r>
            <a:r>
              <a:rPr lang="en-US" altLang="ko-KR" b="1" dirty="0">
                <a:latin typeface="Consolas" panose="020B0609020204030204" pitchFamily="49" charset="0"/>
              </a:rPr>
              <a:t>’, ‘2.(</a:t>
            </a:r>
            <a:r>
              <a:rPr lang="ko-KR" altLang="en-US" b="1" dirty="0">
                <a:latin typeface="Consolas" panose="020B0609020204030204" pitchFamily="49" charset="0"/>
              </a:rPr>
              <a:t>어린</a:t>
            </a:r>
            <a:r>
              <a:rPr lang="en-US" altLang="ko-KR" b="1" dirty="0">
                <a:latin typeface="Consolas" panose="020B0609020204030204" pitchFamily="49" charset="0"/>
              </a:rPr>
              <a:t>) </a:t>
            </a:r>
            <a:r>
              <a:rPr lang="ko-KR" altLang="en-US" b="1" dirty="0">
                <a:latin typeface="Consolas" panose="020B0609020204030204" pitchFamily="49" charset="0"/>
              </a:rPr>
              <a:t>아들</a:t>
            </a:r>
            <a:r>
              <a:rPr lang="en-US" altLang="ko-KR" b="1" dirty="0">
                <a:latin typeface="Consolas" panose="020B0609020204030204" pitchFamily="49" charset="0"/>
              </a:rPr>
              <a:t>’, ‘3.(</a:t>
            </a:r>
            <a:r>
              <a:rPr lang="ko-KR" altLang="en-US" b="1" dirty="0">
                <a:latin typeface="Consolas" panose="020B0609020204030204" pitchFamily="49" charset="0"/>
              </a:rPr>
              <a:t>특정한 일을 하는</a:t>
            </a:r>
            <a:r>
              <a:rPr lang="en-US" altLang="ko-KR" b="1" dirty="0">
                <a:latin typeface="Consolas" panose="020B0609020204030204" pitchFamily="49" charset="0"/>
              </a:rPr>
              <a:t>)</a:t>
            </a:r>
            <a:r>
              <a:rPr lang="ko-KR" altLang="en-US" b="1" dirty="0">
                <a:latin typeface="Consolas" panose="020B0609020204030204" pitchFamily="49" charset="0"/>
              </a:rPr>
              <a:t>남자</a:t>
            </a:r>
            <a:r>
              <a:rPr lang="en-US" altLang="ko-KR" b="1" dirty="0">
                <a:latin typeface="Consolas" panose="020B0609020204030204" pitchFamily="49" charset="0"/>
              </a:rPr>
              <a:t>’]</a:t>
            </a:r>
          </a:p>
          <a:p>
            <a:r>
              <a:rPr lang="en-US" altLang="ko-KR" b="1" dirty="0">
                <a:latin typeface="Consolas" panose="020B0609020204030204" pitchFamily="49" charset="0"/>
              </a:rPr>
              <a:t>&gt;&gt;&gt; </a:t>
            </a:r>
            <a:r>
              <a:rPr lang="en-US" altLang="ko-KR" b="1" dirty="0" err="1">
                <a:latin typeface="Consolas" panose="020B0609020204030204" pitchFamily="49" charset="0"/>
              </a:rPr>
              <a:t>ws</a:t>
            </a:r>
            <a:r>
              <a:rPr lang="en-US" altLang="ko-KR" b="1" dirty="0">
                <a:latin typeface="Consolas" panose="020B0609020204030204" pitchFamily="49" charset="0"/>
              </a:rPr>
              <a:t> = </a:t>
            </a:r>
            <a:r>
              <a:rPr lang="en-US" altLang="ko-KR" b="1" dirty="0" err="1">
                <a:latin typeface="Consolas" panose="020B0609020204030204" pitchFamily="49" charset="0"/>
              </a:rPr>
              <a:t>dic</a:t>
            </a:r>
            <a:r>
              <a:rPr lang="en-US" altLang="ko-KR" b="1" dirty="0">
                <a:latin typeface="Consolas" panose="020B0609020204030204" pitchFamily="49" charset="0"/>
              </a:rPr>
              <a:t>[‘boy’]</a:t>
            </a:r>
          </a:p>
          <a:p>
            <a:r>
              <a:rPr lang="en-US" altLang="ko-KR" b="1" dirty="0">
                <a:latin typeface="Consolas" panose="020B0609020204030204" pitchFamily="49" charset="0"/>
              </a:rPr>
              <a:t>&gt;&gt;&gt; </a:t>
            </a:r>
            <a:r>
              <a:rPr lang="en-US" altLang="ko-KR" b="1" dirty="0" err="1">
                <a:latin typeface="Consolas" panose="020B0609020204030204" pitchFamily="49" charset="0"/>
              </a:rPr>
              <a:t>ws</a:t>
            </a:r>
            <a:r>
              <a:rPr lang="en-US" altLang="ko-KR" b="1" dirty="0">
                <a:latin typeface="Consolas" panose="020B0609020204030204" pitchFamily="49" charset="0"/>
              </a:rPr>
              <a:t>[0]</a:t>
            </a:r>
          </a:p>
          <a:p>
            <a:r>
              <a:rPr lang="en-US" altLang="ko-KR" b="1" dirty="0">
                <a:latin typeface="Consolas" panose="020B0609020204030204" pitchFamily="49" charset="0"/>
              </a:rPr>
              <a:t>‘1.</a:t>
            </a:r>
            <a:r>
              <a:rPr lang="ko-KR" altLang="en-US" b="1" dirty="0">
                <a:latin typeface="Consolas" panose="020B0609020204030204" pitchFamily="49" charset="0"/>
              </a:rPr>
              <a:t>소년</a:t>
            </a:r>
            <a:r>
              <a:rPr lang="en-US" altLang="ko-KR" b="1" dirty="0">
                <a:latin typeface="Consolas" panose="020B0609020204030204" pitchFamily="49" charset="0"/>
              </a:rPr>
              <a:t>, </a:t>
            </a:r>
            <a:r>
              <a:rPr lang="ko-KR" altLang="en-US" b="1" dirty="0">
                <a:latin typeface="Consolas" panose="020B0609020204030204" pitchFamily="49" charset="0"/>
              </a:rPr>
              <a:t>남자 아이</a:t>
            </a:r>
            <a:r>
              <a:rPr lang="en-US" altLang="ko-KR" b="1" dirty="0">
                <a:latin typeface="Consolas" panose="020B0609020204030204" pitchFamily="49" charset="0"/>
              </a:rPr>
              <a:t>’</a:t>
            </a:r>
          </a:p>
          <a:p>
            <a:r>
              <a:rPr lang="en-US" altLang="ko-KR" b="1" dirty="0">
                <a:latin typeface="Consolas" panose="020B0609020204030204" pitchFamily="49" charset="0"/>
              </a:rPr>
              <a:t>&gt;&gt;&gt;  </a:t>
            </a:r>
          </a:p>
        </p:txBody>
      </p:sp>
    </p:spTree>
    <p:extLst>
      <p:ext uri="{BB962C8B-B14F-4D97-AF65-F5344CB8AC3E}">
        <p14:creationId xmlns:p14="http://schemas.microsoft.com/office/powerpoint/2010/main" val="315914687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err="1">
                <a:solidFill>
                  <a:srgbClr val="FF0000"/>
                </a:solidFill>
              </a:rPr>
              <a:t>dictonary</a:t>
            </a:r>
            <a:endParaRPr lang="en-US" altLang="ko-KR" dirty="0">
              <a:solidFill>
                <a:srgbClr val="FF0000"/>
              </a:solidFill>
            </a:endParaRPr>
          </a:p>
          <a:p>
            <a:pPr lvl="1"/>
            <a:r>
              <a:rPr lang="ko-KR" altLang="en-US" dirty="0"/>
              <a:t>데이터 목록</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ko-KR" altLang="en-US" dirty="0"/>
              <a:t>여기</a:t>
            </a:r>
            <a:r>
              <a:rPr lang="en-US" altLang="ko-KR" dirty="0"/>
              <a:t>( </a:t>
            </a:r>
            <a:r>
              <a:rPr lang="en-US" altLang="ko-KR" dirty="0">
                <a:hlinkClick r:id="rId3"/>
              </a:rPr>
              <a:t>https://cafe.naver.com/studyonarduino/5837</a:t>
            </a:r>
            <a:r>
              <a:rPr lang="en-US" altLang="ko-KR" dirty="0"/>
              <a:t> )</a:t>
            </a:r>
            <a:r>
              <a:rPr lang="ko-KR" altLang="en-US" dirty="0"/>
              <a:t> </a:t>
            </a:r>
            <a:r>
              <a:rPr lang="ko-KR" altLang="en-US" dirty="0">
                <a:solidFill>
                  <a:srgbClr val="FF0000"/>
                </a:solidFill>
              </a:rPr>
              <a:t>첨부 파일 꼭</a:t>
            </a:r>
            <a:r>
              <a:rPr lang="en-US" altLang="ko-KR" dirty="0">
                <a:solidFill>
                  <a:srgbClr val="FF0000"/>
                </a:solidFill>
              </a:rPr>
              <a:t> </a:t>
            </a:r>
            <a:r>
              <a:rPr lang="ko-KR" altLang="en-US" dirty="0">
                <a:solidFill>
                  <a:srgbClr val="FF0000"/>
                </a:solidFill>
              </a:rPr>
              <a:t>확인</a:t>
            </a:r>
            <a:r>
              <a:rPr lang="en-US" altLang="ko-KR" dirty="0">
                <a:solidFill>
                  <a:srgbClr val="FF0000"/>
                </a:solidFill>
              </a:rPr>
              <a:t>!</a:t>
            </a:r>
          </a:p>
          <a:p>
            <a:pPr marL="342900" lvl="1" indent="0">
              <a:buNone/>
            </a:pPr>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293</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 </a:t>
            </a:r>
            <a:r>
              <a:rPr lang="ko-KR" altLang="en-US" dirty="0"/>
              <a:t>기초 </a:t>
            </a:r>
            <a:r>
              <a:rPr lang="en-US" altLang="ko-KR" dirty="0"/>
              <a:t>- </a:t>
            </a:r>
            <a:r>
              <a:rPr lang="en-US" altLang="ko-KR" dirty="0" err="1"/>
              <a:t>Dictonary</a:t>
            </a:r>
            <a:endParaRPr lang="ko-KR" altLang="en-US" dirty="0"/>
          </a:p>
        </p:txBody>
      </p:sp>
      <p:sp>
        <p:nvSpPr>
          <p:cNvPr id="8" name="직사각형 7"/>
          <p:cNvSpPr/>
          <p:nvPr/>
        </p:nvSpPr>
        <p:spPr>
          <a:xfrm>
            <a:off x="662001" y="1592672"/>
            <a:ext cx="10656813" cy="2585323"/>
          </a:xfrm>
          <a:prstGeom prst="rect">
            <a:avLst/>
          </a:prstGeom>
          <a:ln w="3175">
            <a:solidFill>
              <a:schemeClr val="tx1"/>
            </a:solidFill>
            <a:prstDash val="sysDot"/>
          </a:ln>
        </p:spPr>
        <p:txBody>
          <a:bodyPr wrap="square">
            <a:spAutoFit/>
          </a:bodyPr>
          <a:lstStyle/>
          <a:p>
            <a:r>
              <a:rPr lang="en-US" altLang="ko-KR" b="1" dirty="0">
                <a:latin typeface="Consolas" panose="020B0609020204030204" pitchFamily="49" charset="0"/>
              </a:rPr>
              <a:t>&gt;&gt;&gt; </a:t>
            </a:r>
            <a:r>
              <a:rPr lang="en-US" altLang="ko-KR" b="1" dirty="0" err="1">
                <a:latin typeface="Consolas" panose="020B0609020204030204" pitchFamily="49" charset="0"/>
              </a:rPr>
              <a:t>dic</a:t>
            </a:r>
            <a:r>
              <a:rPr lang="en-US" altLang="ko-KR" b="1" dirty="0">
                <a:latin typeface="Consolas" panose="020B0609020204030204" pitchFamily="49" charset="0"/>
              </a:rPr>
              <a:t> = {‘boy’ : [‘1.</a:t>
            </a:r>
            <a:r>
              <a:rPr lang="ko-KR" altLang="en-US" b="1" dirty="0">
                <a:latin typeface="Consolas" panose="020B0609020204030204" pitchFamily="49" charset="0"/>
              </a:rPr>
              <a:t>소년</a:t>
            </a:r>
            <a:r>
              <a:rPr lang="en-US" altLang="ko-KR" b="1" dirty="0">
                <a:latin typeface="Consolas" panose="020B0609020204030204" pitchFamily="49" charset="0"/>
              </a:rPr>
              <a:t>, </a:t>
            </a:r>
            <a:r>
              <a:rPr lang="ko-KR" altLang="en-US" b="1" dirty="0">
                <a:latin typeface="Consolas" panose="020B0609020204030204" pitchFamily="49" charset="0"/>
              </a:rPr>
              <a:t>남자 아이</a:t>
            </a:r>
            <a:r>
              <a:rPr lang="en-US" altLang="ko-KR" b="1" dirty="0">
                <a:latin typeface="Consolas" panose="020B0609020204030204" pitchFamily="49" charset="0"/>
              </a:rPr>
              <a:t>”, ‘2.(</a:t>
            </a:r>
            <a:r>
              <a:rPr lang="ko-KR" altLang="en-US" b="1" dirty="0">
                <a:latin typeface="Consolas" panose="020B0609020204030204" pitchFamily="49" charset="0"/>
              </a:rPr>
              <a:t>어린</a:t>
            </a:r>
            <a:r>
              <a:rPr lang="en-US" altLang="ko-KR" b="1" dirty="0">
                <a:latin typeface="Consolas" panose="020B0609020204030204" pitchFamily="49" charset="0"/>
              </a:rPr>
              <a:t>) </a:t>
            </a:r>
            <a:r>
              <a:rPr lang="ko-KR" altLang="en-US" b="1" dirty="0">
                <a:latin typeface="Consolas" panose="020B0609020204030204" pitchFamily="49" charset="0"/>
              </a:rPr>
              <a:t>아들</a:t>
            </a:r>
            <a:r>
              <a:rPr lang="en-US" altLang="ko-KR" b="1" dirty="0">
                <a:latin typeface="Consolas" panose="020B0609020204030204" pitchFamily="49" charset="0"/>
              </a:rPr>
              <a:t>’, ‘3.(</a:t>
            </a:r>
            <a:r>
              <a:rPr lang="ko-KR" altLang="en-US" b="1" dirty="0">
                <a:latin typeface="Consolas" panose="020B0609020204030204" pitchFamily="49" charset="0"/>
              </a:rPr>
              <a:t>특정한 일을 하는</a:t>
            </a:r>
            <a:r>
              <a:rPr lang="en-US" altLang="ko-KR" b="1" dirty="0">
                <a:latin typeface="Consolas" panose="020B0609020204030204" pitchFamily="49" charset="0"/>
              </a:rPr>
              <a:t>)</a:t>
            </a:r>
            <a:r>
              <a:rPr lang="ko-KR" altLang="en-US" b="1" dirty="0">
                <a:latin typeface="Consolas" panose="020B0609020204030204" pitchFamily="49" charset="0"/>
              </a:rPr>
              <a:t>남자</a:t>
            </a:r>
            <a:r>
              <a:rPr lang="en-US" altLang="ko-KR" b="1" dirty="0">
                <a:latin typeface="Consolas" panose="020B0609020204030204" pitchFamily="49" charset="0"/>
              </a:rPr>
              <a:t>’], ‘girl’ : ‘</a:t>
            </a:r>
            <a:r>
              <a:rPr lang="ko-KR" altLang="en-US" b="1" dirty="0">
                <a:latin typeface="Consolas" panose="020B0609020204030204" pitchFamily="49" charset="0"/>
              </a:rPr>
              <a:t>소녀</a:t>
            </a:r>
            <a:r>
              <a:rPr lang="en-US" altLang="ko-KR" b="1" dirty="0">
                <a:latin typeface="Consolas" panose="020B0609020204030204" pitchFamily="49" charset="0"/>
              </a:rPr>
              <a:t>, </a:t>
            </a:r>
            <a:r>
              <a:rPr lang="ko-KR" altLang="en-US" b="1" dirty="0">
                <a:latin typeface="Consolas" panose="020B0609020204030204" pitchFamily="49" charset="0"/>
              </a:rPr>
              <a:t>여자 아이</a:t>
            </a:r>
            <a:r>
              <a:rPr lang="en-US" altLang="ko-KR" b="1" dirty="0">
                <a:latin typeface="Consolas" panose="020B0609020204030204" pitchFamily="49" charset="0"/>
              </a:rPr>
              <a:t>’ }</a:t>
            </a:r>
          </a:p>
          <a:p>
            <a:r>
              <a:rPr lang="en-US" altLang="ko-KR" b="1" dirty="0">
                <a:latin typeface="Consolas" panose="020B0609020204030204" pitchFamily="49" charset="0"/>
              </a:rPr>
              <a:t>&gt;&gt;&gt; </a:t>
            </a:r>
            <a:r>
              <a:rPr lang="en-US" altLang="ko-KR" b="1" dirty="0" err="1">
                <a:latin typeface="Consolas" panose="020B0609020204030204" pitchFamily="49" charset="0"/>
              </a:rPr>
              <a:t>dic.keys</a:t>
            </a:r>
            <a:r>
              <a:rPr lang="en-US" altLang="ko-KR" b="1" dirty="0">
                <a:latin typeface="Consolas" panose="020B0609020204030204" pitchFamily="49" charset="0"/>
              </a:rPr>
              <a:t>()</a:t>
            </a:r>
          </a:p>
          <a:p>
            <a:r>
              <a:rPr lang="en-US" altLang="ko-KR" b="1" dirty="0" err="1">
                <a:latin typeface="Consolas" panose="020B0609020204030204" pitchFamily="49" charset="0"/>
              </a:rPr>
              <a:t>dict_keys</a:t>
            </a:r>
            <a:r>
              <a:rPr lang="en-US" altLang="ko-KR" b="1" dirty="0">
                <a:latin typeface="Consolas" panose="020B0609020204030204" pitchFamily="49" charset="0"/>
              </a:rPr>
              <a:t>([‘boy’, ‘girl’])</a:t>
            </a:r>
          </a:p>
          <a:p>
            <a:r>
              <a:rPr lang="en-US" altLang="ko-KR" b="1" dirty="0">
                <a:latin typeface="Consolas" panose="020B0609020204030204" pitchFamily="49" charset="0"/>
              </a:rPr>
              <a:t>&gt;&gt;&gt; for </a:t>
            </a:r>
            <a:r>
              <a:rPr lang="en-US" altLang="ko-KR" b="1" dirty="0" err="1">
                <a:latin typeface="Consolas" panose="020B0609020204030204" pitchFamily="49" charset="0"/>
              </a:rPr>
              <a:t>i</a:t>
            </a:r>
            <a:r>
              <a:rPr lang="en-US" altLang="ko-KR" b="1" dirty="0">
                <a:latin typeface="Consolas" panose="020B0609020204030204" pitchFamily="49" charset="0"/>
              </a:rPr>
              <a:t> in </a:t>
            </a:r>
            <a:r>
              <a:rPr lang="en-US" altLang="ko-KR" b="1" dirty="0" err="1">
                <a:latin typeface="Consolas" panose="020B0609020204030204" pitchFamily="49" charset="0"/>
              </a:rPr>
              <a:t>dic.keys</a:t>
            </a:r>
            <a:r>
              <a:rPr lang="en-US" altLang="ko-KR" b="1" dirty="0">
                <a:latin typeface="Consolas" panose="020B0609020204030204" pitchFamily="49" charset="0"/>
              </a:rPr>
              <a:t>():</a:t>
            </a:r>
          </a:p>
          <a:p>
            <a:r>
              <a:rPr lang="en-US" altLang="ko-KR" b="1" dirty="0">
                <a:latin typeface="Consolas" panose="020B0609020204030204" pitchFamily="49" charset="0"/>
              </a:rPr>
              <a:t>	print(</a:t>
            </a:r>
            <a:r>
              <a:rPr lang="en-US" altLang="ko-KR" b="1" dirty="0" err="1">
                <a:latin typeface="Consolas" panose="020B0609020204030204" pitchFamily="49" charset="0"/>
              </a:rPr>
              <a:t>i</a:t>
            </a:r>
            <a:r>
              <a:rPr lang="en-US" altLang="ko-KR" b="1" dirty="0">
                <a:latin typeface="Consolas" panose="020B0609020204030204" pitchFamily="49" charset="0"/>
              </a:rPr>
              <a:t>)</a:t>
            </a:r>
          </a:p>
          <a:p>
            <a:r>
              <a:rPr lang="en-US" altLang="ko-KR" b="1" dirty="0">
                <a:latin typeface="Consolas" panose="020B0609020204030204" pitchFamily="49" charset="0"/>
              </a:rPr>
              <a:t>boy</a:t>
            </a:r>
          </a:p>
          <a:p>
            <a:r>
              <a:rPr lang="en-US" altLang="ko-KR" b="1" dirty="0">
                <a:latin typeface="Consolas" panose="020B0609020204030204" pitchFamily="49" charset="0"/>
              </a:rPr>
              <a:t>girl</a:t>
            </a:r>
          </a:p>
          <a:p>
            <a:r>
              <a:rPr lang="en-US" altLang="ko-KR" b="1" dirty="0">
                <a:latin typeface="Consolas" panose="020B0609020204030204" pitchFamily="49" charset="0"/>
              </a:rPr>
              <a:t>&gt;&gt;&gt;</a:t>
            </a:r>
          </a:p>
        </p:txBody>
      </p:sp>
    </p:spTree>
    <p:extLst>
      <p:ext uri="{BB962C8B-B14F-4D97-AF65-F5344CB8AC3E}">
        <p14:creationId xmlns:p14="http://schemas.microsoft.com/office/powerpoint/2010/main" val="149786166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내용 개체 틀 15"/>
          <p:cNvSpPr>
            <a:spLocks noGrp="1"/>
          </p:cNvSpPr>
          <p:nvPr>
            <p:ph sz="quarter" idx="11"/>
          </p:nvPr>
        </p:nvSpPr>
        <p:spPr>
          <a:xfrm>
            <a:off x="180417" y="719807"/>
            <a:ext cx="10909212" cy="1745730"/>
          </a:xfrm>
        </p:spPr>
        <p:txBody>
          <a:bodyPr/>
          <a:lstStyle/>
          <a:p>
            <a:r>
              <a:rPr lang="en-US" altLang="ko-KR" dirty="0" err="1">
                <a:solidFill>
                  <a:srgbClr val="FF0000"/>
                </a:solidFill>
              </a:rPr>
              <a:t>dictonary</a:t>
            </a:r>
            <a:endParaRPr lang="en-US" altLang="ko-KR" dirty="0">
              <a:solidFill>
                <a:srgbClr val="FF0000"/>
              </a:solidFill>
            </a:endParaRPr>
          </a:p>
          <a:p>
            <a:pPr marL="342900" lvl="1" indent="0">
              <a:buNone/>
            </a:pPr>
            <a:endParaRPr lang="en-US" altLang="ko-KR" dirty="0"/>
          </a:p>
        </p:txBody>
      </p:sp>
      <p:sp>
        <p:nvSpPr>
          <p:cNvPr id="4" name="슬라이드 번호 개체 틀 3"/>
          <p:cNvSpPr>
            <a:spLocks noGrp="1"/>
          </p:cNvSpPr>
          <p:nvPr>
            <p:ph type="sldNum" sz="quarter" idx="13"/>
          </p:nvPr>
        </p:nvSpPr>
        <p:spPr>
          <a:prstGeom prst="rect">
            <a:avLst/>
          </a:prstGeom>
        </p:spPr>
        <p:txBody>
          <a:bodyPr/>
          <a:lstStyle/>
          <a:p>
            <a:pPr defTabSz="1028700">
              <a:defRPr/>
            </a:pPr>
            <a:fld id="{070A3F4A-4E56-472D-A19C-7CE7449ABD1B}" type="slidenum">
              <a:rPr lang="en-US" altLang="ko-KR" smtClean="0"/>
              <a:pPr defTabSz="1028700">
                <a:defRPr/>
              </a:pPr>
              <a:t>294</a:t>
            </a:fld>
            <a:endParaRPr lang="en-US" dirty="0"/>
          </a:p>
        </p:txBody>
      </p:sp>
      <p:sp>
        <p:nvSpPr>
          <p:cNvPr id="2" name="제목 1"/>
          <p:cNvSpPr>
            <a:spLocks noGrp="1"/>
          </p:cNvSpPr>
          <p:nvPr>
            <p:ph type="title"/>
          </p:nvPr>
        </p:nvSpPr>
        <p:spPr>
          <a:xfrm>
            <a:off x="144413" y="179747"/>
            <a:ext cx="10842913" cy="400049"/>
          </a:xfrm>
        </p:spPr>
        <p:txBody>
          <a:bodyPr/>
          <a:lstStyle/>
          <a:p>
            <a:r>
              <a:rPr lang="en-US" altLang="ko-KR" dirty="0"/>
              <a:t>Python </a:t>
            </a:r>
            <a:r>
              <a:rPr lang="ko-KR" altLang="en-US" dirty="0"/>
              <a:t>기초 </a:t>
            </a:r>
            <a:r>
              <a:rPr lang="en-US" altLang="ko-KR" dirty="0"/>
              <a:t>- </a:t>
            </a:r>
            <a:r>
              <a:rPr lang="en-US" altLang="ko-KR" dirty="0" err="1"/>
              <a:t>Dictonary</a:t>
            </a:r>
            <a:endParaRPr lang="ko-KR" altLang="en-US" dirty="0"/>
          </a:p>
        </p:txBody>
      </p:sp>
      <p:pic>
        <p:nvPicPr>
          <p:cNvPr id="5" name="그림 4">
            <a:extLst>
              <a:ext uri="{FF2B5EF4-FFF2-40B4-BE49-F238E27FC236}">
                <a16:creationId xmlns:a16="http://schemas.microsoft.com/office/drawing/2014/main" id="{3D64E031-F807-4573-B9C1-8CB30A5A32E2}"/>
              </a:ext>
            </a:extLst>
          </p:cNvPr>
          <p:cNvPicPr>
            <a:picLocks noChangeAspect="1"/>
          </p:cNvPicPr>
          <p:nvPr/>
        </p:nvPicPr>
        <p:blipFill>
          <a:blip r:embed="rId3"/>
          <a:stretch>
            <a:fillRect/>
          </a:stretch>
        </p:blipFill>
        <p:spPr>
          <a:xfrm>
            <a:off x="1039081" y="1183774"/>
            <a:ext cx="4121944" cy="4807744"/>
          </a:xfrm>
          <a:prstGeom prst="rect">
            <a:avLst/>
          </a:prstGeom>
        </p:spPr>
      </p:pic>
      <p:pic>
        <p:nvPicPr>
          <p:cNvPr id="7" name="그림 6">
            <a:extLst>
              <a:ext uri="{FF2B5EF4-FFF2-40B4-BE49-F238E27FC236}">
                <a16:creationId xmlns:a16="http://schemas.microsoft.com/office/drawing/2014/main" id="{F797E176-D7AF-4653-B50E-8DBE0F4942DD}"/>
              </a:ext>
            </a:extLst>
          </p:cNvPr>
          <p:cNvPicPr>
            <a:picLocks noChangeAspect="1"/>
          </p:cNvPicPr>
          <p:nvPr/>
        </p:nvPicPr>
        <p:blipFill>
          <a:blip r:embed="rId4"/>
          <a:stretch>
            <a:fillRect/>
          </a:stretch>
        </p:blipFill>
        <p:spPr>
          <a:xfrm>
            <a:off x="6019689" y="1183774"/>
            <a:ext cx="4129088" cy="3414713"/>
          </a:xfrm>
          <a:prstGeom prst="rect">
            <a:avLst/>
          </a:prstGeom>
        </p:spPr>
      </p:pic>
    </p:spTree>
    <p:extLst>
      <p:ext uri="{BB962C8B-B14F-4D97-AF65-F5344CB8AC3E}">
        <p14:creationId xmlns:p14="http://schemas.microsoft.com/office/powerpoint/2010/main" val="230554473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Python - String</a:t>
            </a:r>
            <a:endParaRPr lang="ko-KR" altLang="en-US" dirty="0"/>
          </a:p>
        </p:txBody>
      </p:sp>
      <p:sp>
        <p:nvSpPr>
          <p:cNvPr id="2" name="내용 개체 틀 1"/>
          <p:cNvSpPr>
            <a:spLocks noGrp="1"/>
          </p:cNvSpPr>
          <p:nvPr>
            <p:ph sz="quarter" idx="11"/>
          </p:nvPr>
        </p:nvSpPr>
        <p:spPr>
          <a:xfrm>
            <a:off x="266400" y="578149"/>
            <a:ext cx="9311061" cy="1745730"/>
          </a:xfrm>
        </p:spPr>
        <p:txBody>
          <a:bodyPr/>
          <a:lstStyle/>
          <a:p>
            <a:r>
              <a:rPr lang="en-US" altLang="ko-KR" dirty="0">
                <a:solidFill>
                  <a:srgbClr val="FF0000"/>
                </a:solidFill>
                <a:sym typeface="Wingdings" panose="05000000000000000000" pitchFamily="2" charset="2"/>
              </a:rPr>
              <a:t>String</a:t>
            </a:r>
          </a:p>
          <a:p>
            <a:pPr marL="342900" lvl="1" indent="0">
              <a:buNone/>
            </a:pPr>
            <a:endParaRPr lang="en-US" altLang="ko-KR" dirty="0">
              <a:solidFill>
                <a:srgbClr val="FF0000"/>
              </a:solidFill>
              <a:sym typeface="Wingdings" panose="05000000000000000000" pitchFamily="2" charset="2"/>
            </a:endParaRPr>
          </a:p>
          <a:p>
            <a:pPr marL="342900" lvl="1" indent="0">
              <a:buNone/>
            </a:pPr>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295</a:t>
            </a:fld>
            <a:endParaRPr lang="en-US" dirty="0"/>
          </a:p>
        </p:txBody>
      </p:sp>
      <p:pic>
        <p:nvPicPr>
          <p:cNvPr id="10" name="그림 9">
            <a:extLst>
              <a:ext uri="{FF2B5EF4-FFF2-40B4-BE49-F238E27FC236}">
                <a16:creationId xmlns:a16="http://schemas.microsoft.com/office/drawing/2014/main" id="{CECD5432-44A6-44E6-98A0-AA02A72F60D6}"/>
              </a:ext>
            </a:extLst>
          </p:cNvPr>
          <p:cNvPicPr>
            <a:picLocks noChangeAspect="1"/>
          </p:cNvPicPr>
          <p:nvPr/>
        </p:nvPicPr>
        <p:blipFill>
          <a:blip r:embed="rId3"/>
          <a:stretch>
            <a:fillRect/>
          </a:stretch>
        </p:blipFill>
        <p:spPr>
          <a:xfrm>
            <a:off x="2894012" y="1382712"/>
            <a:ext cx="5734050" cy="3714750"/>
          </a:xfrm>
          <a:prstGeom prst="rect">
            <a:avLst/>
          </a:prstGeom>
        </p:spPr>
      </p:pic>
    </p:spTree>
    <p:extLst>
      <p:ext uri="{BB962C8B-B14F-4D97-AF65-F5344CB8AC3E}">
        <p14:creationId xmlns:p14="http://schemas.microsoft.com/office/powerpoint/2010/main" val="104374483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Python - String</a:t>
            </a:r>
            <a:endParaRPr lang="ko-KR" altLang="en-US" dirty="0"/>
          </a:p>
        </p:txBody>
      </p:sp>
      <p:sp>
        <p:nvSpPr>
          <p:cNvPr id="2" name="내용 개체 틀 1"/>
          <p:cNvSpPr>
            <a:spLocks noGrp="1"/>
          </p:cNvSpPr>
          <p:nvPr>
            <p:ph sz="quarter" idx="11"/>
          </p:nvPr>
        </p:nvSpPr>
        <p:spPr>
          <a:xfrm>
            <a:off x="266400" y="578149"/>
            <a:ext cx="9311061" cy="1745730"/>
          </a:xfrm>
        </p:spPr>
        <p:txBody>
          <a:bodyPr/>
          <a:lstStyle/>
          <a:p>
            <a:r>
              <a:rPr lang="en-US" altLang="ko-KR" dirty="0">
                <a:solidFill>
                  <a:srgbClr val="FF0000"/>
                </a:solidFill>
                <a:sym typeface="Wingdings" panose="05000000000000000000" pitchFamily="2" charset="2"/>
              </a:rPr>
              <a:t>String</a:t>
            </a:r>
          </a:p>
          <a:p>
            <a:pPr marL="342900" lvl="1" indent="0">
              <a:buNone/>
            </a:pPr>
            <a:endParaRPr lang="en-US" altLang="ko-KR" dirty="0">
              <a:solidFill>
                <a:srgbClr val="FF0000"/>
              </a:solidFill>
              <a:sym typeface="Wingdings" panose="05000000000000000000" pitchFamily="2" charset="2"/>
            </a:endParaRPr>
          </a:p>
          <a:p>
            <a:pPr marL="342900" lvl="1" indent="0">
              <a:buNone/>
            </a:pPr>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296</a:t>
            </a:fld>
            <a:endParaRPr lang="en-US" dirty="0"/>
          </a:p>
        </p:txBody>
      </p:sp>
      <p:pic>
        <p:nvPicPr>
          <p:cNvPr id="5" name="그림 4">
            <a:extLst>
              <a:ext uri="{FF2B5EF4-FFF2-40B4-BE49-F238E27FC236}">
                <a16:creationId xmlns:a16="http://schemas.microsoft.com/office/drawing/2014/main" id="{5B0051E2-56BF-4657-9570-FE3EC2C774C9}"/>
              </a:ext>
            </a:extLst>
          </p:cNvPr>
          <p:cNvPicPr>
            <a:picLocks noChangeAspect="1"/>
          </p:cNvPicPr>
          <p:nvPr/>
        </p:nvPicPr>
        <p:blipFill>
          <a:blip r:embed="rId3"/>
          <a:stretch>
            <a:fillRect/>
          </a:stretch>
        </p:blipFill>
        <p:spPr>
          <a:xfrm>
            <a:off x="3312765" y="1249362"/>
            <a:ext cx="5676900" cy="3981450"/>
          </a:xfrm>
          <a:prstGeom prst="rect">
            <a:avLst/>
          </a:prstGeom>
        </p:spPr>
      </p:pic>
    </p:spTree>
    <p:extLst>
      <p:ext uri="{BB962C8B-B14F-4D97-AF65-F5344CB8AC3E}">
        <p14:creationId xmlns:p14="http://schemas.microsoft.com/office/powerpoint/2010/main" val="209187477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Python - String</a:t>
            </a:r>
            <a:endParaRPr lang="ko-KR" altLang="en-US" dirty="0"/>
          </a:p>
        </p:txBody>
      </p:sp>
      <p:sp>
        <p:nvSpPr>
          <p:cNvPr id="2" name="내용 개체 틀 1"/>
          <p:cNvSpPr>
            <a:spLocks noGrp="1"/>
          </p:cNvSpPr>
          <p:nvPr>
            <p:ph sz="quarter" idx="11"/>
          </p:nvPr>
        </p:nvSpPr>
        <p:spPr>
          <a:xfrm>
            <a:off x="266400" y="578149"/>
            <a:ext cx="9311061" cy="1745730"/>
          </a:xfrm>
        </p:spPr>
        <p:txBody>
          <a:bodyPr/>
          <a:lstStyle/>
          <a:p>
            <a:r>
              <a:rPr lang="ko-KR" altLang="en-US" dirty="0">
                <a:solidFill>
                  <a:srgbClr val="FF0000"/>
                </a:solidFill>
                <a:sym typeface="Wingdings" panose="05000000000000000000" pitchFamily="2" charset="2"/>
              </a:rPr>
              <a:t>코드</a:t>
            </a:r>
            <a:r>
              <a:rPr lang="en-US" altLang="ko-KR" dirty="0">
                <a:solidFill>
                  <a:srgbClr val="FF0000"/>
                </a:solidFill>
                <a:sym typeface="Wingdings" panose="05000000000000000000" pitchFamily="2" charset="2"/>
              </a:rPr>
              <a:t> </a:t>
            </a:r>
            <a:r>
              <a:rPr lang="ko-KR" altLang="en-US" dirty="0">
                <a:solidFill>
                  <a:srgbClr val="FF0000"/>
                </a:solidFill>
                <a:sym typeface="Wingdings" panose="05000000000000000000" pitchFamily="2" charset="2"/>
              </a:rPr>
              <a:t>분석</a:t>
            </a:r>
            <a:endParaRPr lang="en-US" altLang="ko-KR" dirty="0">
              <a:solidFill>
                <a:srgbClr val="FF0000"/>
              </a:solidFill>
              <a:sym typeface="Wingdings" panose="05000000000000000000" pitchFamily="2" charset="2"/>
            </a:endParaRPr>
          </a:p>
          <a:p>
            <a:pPr marL="342900" lvl="1" indent="0">
              <a:buNone/>
            </a:pPr>
            <a:endParaRPr lang="en-US" altLang="ko-KR" dirty="0">
              <a:solidFill>
                <a:srgbClr val="FF0000"/>
              </a:solidFill>
              <a:sym typeface="Wingdings" panose="05000000000000000000" pitchFamily="2" charset="2"/>
            </a:endParaRPr>
          </a:p>
          <a:p>
            <a:pPr marL="342900" lvl="1" indent="0">
              <a:buNone/>
            </a:pPr>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297</a:t>
            </a:fld>
            <a:endParaRPr lang="en-US" dirty="0"/>
          </a:p>
        </p:txBody>
      </p:sp>
      <p:pic>
        <p:nvPicPr>
          <p:cNvPr id="7" name="그림 6">
            <a:extLst>
              <a:ext uri="{FF2B5EF4-FFF2-40B4-BE49-F238E27FC236}">
                <a16:creationId xmlns:a16="http://schemas.microsoft.com/office/drawing/2014/main" id="{0414985C-AD97-4315-B924-2F6854B956B3}"/>
              </a:ext>
            </a:extLst>
          </p:cNvPr>
          <p:cNvPicPr>
            <a:picLocks noChangeAspect="1"/>
          </p:cNvPicPr>
          <p:nvPr/>
        </p:nvPicPr>
        <p:blipFill>
          <a:blip r:embed="rId3"/>
          <a:stretch>
            <a:fillRect/>
          </a:stretch>
        </p:blipFill>
        <p:spPr>
          <a:xfrm>
            <a:off x="576461" y="1079847"/>
            <a:ext cx="4980623" cy="4080510"/>
          </a:xfrm>
          <a:prstGeom prst="rect">
            <a:avLst/>
          </a:prstGeom>
        </p:spPr>
      </p:pic>
      <p:pic>
        <p:nvPicPr>
          <p:cNvPr id="9" name="그림 8">
            <a:extLst>
              <a:ext uri="{FF2B5EF4-FFF2-40B4-BE49-F238E27FC236}">
                <a16:creationId xmlns:a16="http://schemas.microsoft.com/office/drawing/2014/main" id="{53E805FC-4F6B-430F-80E6-98076B4CC1FB}"/>
              </a:ext>
            </a:extLst>
          </p:cNvPr>
          <p:cNvPicPr>
            <a:picLocks noChangeAspect="1"/>
          </p:cNvPicPr>
          <p:nvPr/>
        </p:nvPicPr>
        <p:blipFill>
          <a:blip r:embed="rId4"/>
          <a:stretch>
            <a:fillRect/>
          </a:stretch>
        </p:blipFill>
        <p:spPr>
          <a:xfrm>
            <a:off x="5842704" y="1135426"/>
            <a:ext cx="4963478" cy="4046220"/>
          </a:xfrm>
          <a:prstGeom prst="rect">
            <a:avLst/>
          </a:prstGeom>
        </p:spPr>
      </p:pic>
    </p:spTree>
    <p:extLst>
      <p:ext uri="{BB962C8B-B14F-4D97-AF65-F5344CB8AC3E}">
        <p14:creationId xmlns:p14="http://schemas.microsoft.com/office/powerpoint/2010/main" val="27223359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Python - String</a:t>
            </a:r>
            <a:endParaRPr lang="ko-KR" altLang="en-US" dirty="0"/>
          </a:p>
        </p:txBody>
      </p:sp>
      <p:sp>
        <p:nvSpPr>
          <p:cNvPr id="2" name="내용 개체 틀 1"/>
          <p:cNvSpPr>
            <a:spLocks noGrp="1"/>
          </p:cNvSpPr>
          <p:nvPr>
            <p:ph sz="quarter" idx="11"/>
          </p:nvPr>
        </p:nvSpPr>
        <p:spPr>
          <a:xfrm>
            <a:off x="266400" y="578149"/>
            <a:ext cx="9311061" cy="1745730"/>
          </a:xfrm>
        </p:spPr>
        <p:txBody>
          <a:bodyPr/>
          <a:lstStyle/>
          <a:p>
            <a:r>
              <a:rPr lang="ko-KR" altLang="en-US" dirty="0">
                <a:solidFill>
                  <a:srgbClr val="FF0000"/>
                </a:solidFill>
                <a:sym typeface="Wingdings" panose="05000000000000000000" pitchFamily="2" charset="2"/>
              </a:rPr>
              <a:t>코드</a:t>
            </a:r>
            <a:r>
              <a:rPr lang="en-US" altLang="ko-KR" dirty="0">
                <a:solidFill>
                  <a:srgbClr val="FF0000"/>
                </a:solidFill>
                <a:sym typeface="Wingdings" panose="05000000000000000000" pitchFamily="2" charset="2"/>
              </a:rPr>
              <a:t> </a:t>
            </a:r>
            <a:r>
              <a:rPr lang="ko-KR" altLang="en-US" dirty="0">
                <a:solidFill>
                  <a:srgbClr val="FF0000"/>
                </a:solidFill>
                <a:sym typeface="Wingdings" panose="05000000000000000000" pitchFamily="2" charset="2"/>
              </a:rPr>
              <a:t>분석</a:t>
            </a:r>
            <a:endParaRPr lang="en-US" altLang="ko-KR" dirty="0">
              <a:solidFill>
                <a:srgbClr val="FF0000"/>
              </a:solidFill>
              <a:sym typeface="Wingdings" panose="05000000000000000000" pitchFamily="2" charset="2"/>
            </a:endParaRPr>
          </a:p>
          <a:p>
            <a:pPr marL="342900" lvl="1" indent="0">
              <a:buNone/>
            </a:pPr>
            <a:endParaRPr lang="en-US" altLang="ko-KR" dirty="0">
              <a:solidFill>
                <a:srgbClr val="FF0000"/>
              </a:solidFill>
              <a:sym typeface="Wingdings" panose="05000000000000000000" pitchFamily="2" charset="2"/>
            </a:endParaRPr>
          </a:p>
          <a:p>
            <a:pPr marL="342900" lvl="1" indent="0">
              <a:buNone/>
            </a:pPr>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298</a:t>
            </a:fld>
            <a:endParaRPr lang="en-US" dirty="0"/>
          </a:p>
        </p:txBody>
      </p:sp>
      <p:pic>
        <p:nvPicPr>
          <p:cNvPr id="10" name="그림 9">
            <a:extLst>
              <a:ext uri="{FF2B5EF4-FFF2-40B4-BE49-F238E27FC236}">
                <a16:creationId xmlns:a16="http://schemas.microsoft.com/office/drawing/2014/main" id="{AC23C022-087C-4ADB-BDE3-08777C368837}"/>
              </a:ext>
            </a:extLst>
          </p:cNvPr>
          <p:cNvPicPr>
            <a:picLocks noChangeAspect="1"/>
          </p:cNvPicPr>
          <p:nvPr/>
        </p:nvPicPr>
        <p:blipFill>
          <a:blip r:embed="rId3"/>
          <a:stretch>
            <a:fillRect/>
          </a:stretch>
        </p:blipFill>
        <p:spPr>
          <a:xfrm>
            <a:off x="3283584" y="1029552"/>
            <a:ext cx="4954905" cy="4792028"/>
          </a:xfrm>
          <a:prstGeom prst="rect">
            <a:avLst/>
          </a:prstGeom>
        </p:spPr>
      </p:pic>
    </p:spTree>
    <p:extLst>
      <p:ext uri="{BB962C8B-B14F-4D97-AF65-F5344CB8AC3E}">
        <p14:creationId xmlns:p14="http://schemas.microsoft.com/office/powerpoint/2010/main" val="368029155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err="1"/>
              <a:t>Influxdb</a:t>
            </a:r>
            <a:endParaRPr lang="en-US" altLang="ko-KR" dirty="0"/>
          </a:p>
          <a:p>
            <a:pPr lvl="1"/>
            <a:r>
              <a:rPr lang="en-US" altLang="ko-KR" dirty="0"/>
              <a:t>$ influx </a:t>
            </a:r>
            <a:r>
              <a:rPr lang="en-US" altLang="ko-KR" i="1" dirty="0">
                <a:solidFill>
                  <a:schemeClr val="bg1">
                    <a:lumMod val="75000"/>
                  </a:schemeClr>
                </a:solidFill>
              </a:rPr>
              <a:t>[Enter]</a:t>
            </a:r>
          </a:p>
          <a:p>
            <a:pPr lvl="1"/>
            <a:endParaRPr lang="en-US" altLang="ko-KR" i="1" dirty="0">
              <a:solidFill>
                <a:schemeClr val="bg1">
                  <a:lumMod val="75000"/>
                </a:schemeClr>
              </a:solidFill>
            </a:endParaRPr>
          </a:p>
          <a:p>
            <a:pPr lvl="1"/>
            <a:r>
              <a:rPr lang="ko-KR" altLang="en-US" dirty="0"/>
              <a:t>데이터베이스 생성</a:t>
            </a:r>
            <a:endParaRPr lang="en-US" altLang="ko-KR" dirty="0"/>
          </a:p>
          <a:p>
            <a:pPr lvl="2"/>
            <a:r>
              <a:rPr lang="en-US" altLang="ko-KR" dirty="0"/>
              <a:t>&gt; create database </a:t>
            </a:r>
            <a:r>
              <a:rPr lang="en-US" altLang="ko-KR" dirty="0" err="1"/>
              <a:t>db_riatech</a:t>
            </a:r>
            <a:endParaRPr lang="en-US" altLang="ko-KR" dirty="0"/>
          </a:p>
          <a:p>
            <a:pPr lvl="2"/>
            <a:r>
              <a:rPr lang="en-US" altLang="ko-KR" dirty="0"/>
              <a:t>&gt; use </a:t>
            </a:r>
            <a:r>
              <a:rPr lang="en-US" altLang="ko-KR" dirty="0" err="1"/>
              <a:t>db_riatech</a:t>
            </a:r>
            <a:endParaRPr lang="en-US" altLang="ko-KR" dirty="0"/>
          </a:p>
          <a:p>
            <a:pPr lvl="1"/>
            <a:r>
              <a:rPr lang="ko-KR" altLang="en-US" dirty="0"/>
              <a:t>사용자 생성 및 권한 부여</a:t>
            </a:r>
            <a:endParaRPr lang="en-US" altLang="ko-KR" dirty="0"/>
          </a:p>
          <a:p>
            <a:pPr lvl="2"/>
            <a:r>
              <a:rPr lang="en-US" altLang="ko-KR" dirty="0"/>
              <a:t>&gt; create user </a:t>
            </a:r>
            <a:r>
              <a:rPr lang="en-US" altLang="ko-KR" dirty="0" err="1"/>
              <a:t>influx_phirippa</a:t>
            </a:r>
            <a:r>
              <a:rPr lang="en-US" altLang="ko-KR" dirty="0"/>
              <a:t> with password ‘1234’ with all privileges</a:t>
            </a:r>
          </a:p>
          <a:p>
            <a:pPr lvl="2"/>
            <a:r>
              <a:rPr lang="en-US" altLang="ko-KR" dirty="0"/>
              <a:t>&gt; grant all privileges on </a:t>
            </a:r>
            <a:r>
              <a:rPr lang="en-US" altLang="ko-KR" dirty="0" err="1"/>
              <a:t>db_riatech</a:t>
            </a:r>
            <a:r>
              <a:rPr lang="en-US" altLang="ko-KR" dirty="0"/>
              <a:t> to </a:t>
            </a:r>
            <a:r>
              <a:rPr lang="en-US" altLang="ko-KR" dirty="0" err="1"/>
              <a:t>influx_phirippa</a:t>
            </a:r>
            <a:endParaRPr lang="en-US" altLang="ko-KR" dirty="0"/>
          </a:p>
          <a:p>
            <a:pPr lvl="2"/>
            <a:r>
              <a:rPr lang="en-US" altLang="ko-KR" dirty="0"/>
              <a:t>&gt; show users</a:t>
            </a:r>
          </a:p>
          <a:p>
            <a:pPr lvl="2"/>
            <a:r>
              <a:rPr lang="en-US" altLang="ko-KR" dirty="0"/>
              <a:t>&gt; create user </a:t>
            </a:r>
            <a:r>
              <a:rPr lang="en-US" altLang="ko-KR" dirty="0" err="1"/>
              <a:t>influx_ship</a:t>
            </a:r>
            <a:r>
              <a:rPr lang="en-US" altLang="ko-KR" dirty="0"/>
              <a:t> with password ‘1234’ with all privileges</a:t>
            </a:r>
          </a:p>
          <a:p>
            <a:pPr lvl="2"/>
            <a:r>
              <a:rPr lang="en-US" altLang="ko-KR" dirty="0"/>
              <a:t>&gt; grant all privileges on </a:t>
            </a:r>
            <a:r>
              <a:rPr lang="en-US" altLang="ko-KR" dirty="0" err="1"/>
              <a:t>db_riatech</a:t>
            </a:r>
            <a:r>
              <a:rPr lang="en-US" altLang="ko-KR" dirty="0"/>
              <a:t> to </a:t>
            </a:r>
            <a:r>
              <a:rPr lang="en-US" altLang="ko-KR" dirty="0" err="1"/>
              <a:t>influx_ship</a:t>
            </a:r>
            <a:endParaRPr lang="en-US" altLang="ko-KR" dirty="0"/>
          </a:p>
          <a:p>
            <a:pPr lvl="2"/>
            <a:r>
              <a:rPr lang="en-US" altLang="ko-KR" dirty="0"/>
              <a:t>&gt; show users</a:t>
            </a:r>
          </a:p>
          <a:p>
            <a:pPr lvl="1"/>
            <a:r>
              <a:rPr lang="ko-KR" altLang="en-US" dirty="0">
                <a:solidFill>
                  <a:schemeClr val="bg1">
                    <a:lumMod val="75000"/>
                  </a:schemeClr>
                </a:solidFill>
              </a:rPr>
              <a:t>사용자의 권한 확인</a:t>
            </a:r>
            <a:endParaRPr lang="en-US" altLang="ko-KR" dirty="0">
              <a:solidFill>
                <a:schemeClr val="bg1">
                  <a:lumMod val="75000"/>
                </a:schemeClr>
              </a:solidFill>
            </a:endParaRPr>
          </a:p>
          <a:p>
            <a:pPr lvl="2"/>
            <a:r>
              <a:rPr lang="en-US" altLang="ko-KR" dirty="0">
                <a:solidFill>
                  <a:schemeClr val="bg1">
                    <a:lumMod val="75000"/>
                  </a:schemeClr>
                </a:solidFill>
              </a:rPr>
              <a:t>&gt; show</a:t>
            </a:r>
            <a:r>
              <a:rPr lang="ko-KR" altLang="en-US" dirty="0">
                <a:solidFill>
                  <a:schemeClr val="bg1">
                    <a:lumMod val="75000"/>
                  </a:schemeClr>
                </a:solidFill>
              </a:rPr>
              <a:t> </a:t>
            </a:r>
            <a:r>
              <a:rPr lang="en-US" altLang="ko-KR" dirty="0">
                <a:solidFill>
                  <a:schemeClr val="bg1">
                    <a:lumMod val="75000"/>
                  </a:schemeClr>
                </a:solidFill>
              </a:rPr>
              <a:t>grants</a:t>
            </a:r>
            <a:r>
              <a:rPr lang="ko-KR" altLang="en-US" dirty="0">
                <a:solidFill>
                  <a:schemeClr val="bg1">
                    <a:lumMod val="75000"/>
                  </a:schemeClr>
                </a:solidFill>
              </a:rPr>
              <a:t> </a:t>
            </a:r>
            <a:r>
              <a:rPr lang="en-US" altLang="ko-KR" dirty="0">
                <a:solidFill>
                  <a:schemeClr val="bg1">
                    <a:lumMod val="75000"/>
                  </a:schemeClr>
                </a:solidFill>
              </a:rPr>
              <a:t>for</a:t>
            </a:r>
            <a:r>
              <a:rPr lang="ko-KR" altLang="en-US" dirty="0">
                <a:solidFill>
                  <a:schemeClr val="bg1">
                    <a:lumMod val="75000"/>
                  </a:schemeClr>
                </a:solidFill>
              </a:rPr>
              <a:t> </a:t>
            </a:r>
            <a:r>
              <a:rPr lang="en-US" altLang="ko-KR" dirty="0" err="1">
                <a:solidFill>
                  <a:schemeClr val="bg1">
                    <a:lumMod val="75000"/>
                  </a:schemeClr>
                </a:solidFill>
              </a:rPr>
              <a:t>influx_ship</a:t>
            </a:r>
            <a:endParaRPr lang="en-US" altLang="ko-KR" dirty="0">
              <a:solidFill>
                <a:schemeClr val="bg1">
                  <a:lumMod val="75000"/>
                </a:schemeClr>
              </a:solidFill>
            </a:endParaRPr>
          </a:p>
          <a:p>
            <a:pPr lvl="2"/>
            <a:endParaRPr lang="en-US" altLang="ko-KR" dirty="0"/>
          </a:p>
          <a:p>
            <a:pPr lvl="2"/>
            <a:endParaRPr lang="en-US" altLang="ko-KR" dirty="0"/>
          </a:p>
          <a:p>
            <a:pPr lvl="2"/>
            <a:endParaRPr lang="en-US" altLang="ko-KR" dirty="0"/>
          </a:p>
          <a:p>
            <a:pPr lvl="2"/>
            <a:endParaRPr lang="en-US" altLang="ko-KR" sz="1050"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299</a:t>
            </a:fld>
            <a:endParaRPr lang="en-US" dirty="0"/>
          </a:p>
        </p:txBody>
      </p:sp>
    </p:spTree>
    <p:extLst>
      <p:ext uri="{BB962C8B-B14F-4D97-AF65-F5344CB8AC3E}">
        <p14:creationId xmlns:p14="http://schemas.microsoft.com/office/powerpoint/2010/main" val="3554119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Phi board v1.0</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Phi board v1.0</a:t>
            </a:r>
          </a:p>
          <a:p>
            <a:pPr lvl="1"/>
            <a:r>
              <a:rPr lang="ko-KR" altLang="en-US" dirty="0" err="1"/>
              <a:t>아두이노</a:t>
            </a:r>
            <a:r>
              <a:rPr lang="ko-KR" altLang="en-US" dirty="0"/>
              <a:t> 보드 호환</a:t>
            </a:r>
            <a:r>
              <a:rPr lang="en-US" altLang="ko-KR" dirty="0"/>
              <a:t>(</a:t>
            </a:r>
            <a:r>
              <a:rPr lang="en-US" altLang="ko-KR" dirty="0" err="1"/>
              <a:t>NodeMCU</a:t>
            </a:r>
            <a:r>
              <a:rPr lang="en-US" altLang="ko-KR" dirty="0"/>
              <a:t> v1.0 </a:t>
            </a:r>
            <a:r>
              <a:rPr lang="ko-KR" altLang="en-US" dirty="0"/>
              <a:t>호환</a:t>
            </a:r>
            <a:r>
              <a:rPr lang="en-US" altLang="ko-KR" dirty="0"/>
              <a:t>)</a:t>
            </a:r>
          </a:p>
          <a:p>
            <a:pPr lvl="2"/>
            <a:r>
              <a:rPr lang="en-US" altLang="ko-KR" sz="1200" dirty="0"/>
              <a:t>MCU : ESP-12E</a:t>
            </a:r>
          </a:p>
          <a:p>
            <a:pPr lvl="2"/>
            <a:r>
              <a:rPr lang="en-US" altLang="ko-KR" sz="1200" dirty="0"/>
              <a:t>USB to UART bridge : CP210x</a:t>
            </a:r>
          </a:p>
          <a:p>
            <a:pPr lvl="2"/>
            <a:r>
              <a:rPr lang="en-US" altLang="ko-KR" sz="1200" dirty="0"/>
              <a:t>Regulator : NCP1117ST33T3G </a:t>
            </a:r>
          </a:p>
          <a:p>
            <a:pPr lvl="2"/>
            <a:r>
              <a:rPr lang="ko-KR" altLang="en-US" sz="1200" dirty="0"/>
              <a:t>전력</a:t>
            </a:r>
            <a:r>
              <a:rPr lang="en-US" altLang="ko-KR" sz="1200" dirty="0"/>
              <a:t> </a:t>
            </a:r>
            <a:r>
              <a:rPr lang="ko-KR" altLang="en-US" sz="1200" dirty="0"/>
              <a:t>공급 </a:t>
            </a:r>
            <a:r>
              <a:rPr lang="en-US" altLang="ko-KR" sz="1200" dirty="0"/>
              <a:t>: USB </a:t>
            </a:r>
            <a:r>
              <a:rPr lang="ko-KR" altLang="en-US" sz="1200" dirty="0"/>
              <a:t>또는</a:t>
            </a:r>
            <a:r>
              <a:rPr lang="en-US" altLang="ko-KR" sz="1200" dirty="0"/>
              <a:t> </a:t>
            </a:r>
            <a:r>
              <a:rPr lang="ko-KR" altLang="en-US" sz="1200" dirty="0" err="1"/>
              <a:t>아답터</a:t>
            </a:r>
            <a:r>
              <a:rPr lang="en-US" altLang="ko-KR" sz="1200" dirty="0"/>
              <a:t>(5~12V) </a:t>
            </a:r>
            <a:r>
              <a:rPr lang="en-US" altLang="ko-KR" sz="1200" dirty="0">
                <a:sym typeface="Wingdings" panose="05000000000000000000" pitchFamily="2" charset="2"/>
              </a:rPr>
              <a:t> </a:t>
            </a:r>
            <a:r>
              <a:rPr lang="ko-KR" altLang="en-US" sz="1200" dirty="0">
                <a:sym typeface="Wingdings" panose="05000000000000000000" pitchFamily="2" charset="2"/>
              </a:rPr>
              <a:t>보드 구동 전압 </a:t>
            </a:r>
            <a:r>
              <a:rPr lang="en-US" altLang="ko-KR" sz="1200" dirty="0">
                <a:sym typeface="Wingdings" panose="05000000000000000000" pitchFamily="2" charset="2"/>
              </a:rPr>
              <a:t>3.3V</a:t>
            </a:r>
            <a:endParaRPr lang="en-US" altLang="ko-KR" sz="1200" dirty="0"/>
          </a:p>
          <a:p>
            <a:pPr lvl="3"/>
            <a:r>
              <a:rPr lang="ko-KR" altLang="en-US" sz="1000" dirty="0">
                <a:solidFill>
                  <a:srgbClr val="00B050"/>
                </a:solidFill>
              </a:rPr>
              <a:t>옵션</a:t>
            </a:r>
            <a:r>
              <a:rPr lang="ko-KR" altLang="en-US" sz="1000" dirty="0"/>
              <a:t> </a:t>
            </a:r>
            <a:r>
              <a:rPr lang="en-US" altLang="ko-KR" sz="1000" dirty="0"/>
              <a:t>: </a:t>
            </a:r>
            <a:r>
              <a:rPr lang="ko-KR" altLang="en-US" sz="1000" dirty="0" err="1"/>
              <a:t>아답터</a:t>
            </a:r>
            <a:endParaRPr lang="en-US" altLang="ko-KR" sz="1000" dirty="0"/>
          </a:p>
          <a:p>
            <a:pPr lvl="1"/>
            <a:r>
              <a:rPr lang="ko-KR" altLang="en-US" dirty="0"/>
              <a:t>입력 장치</a:t>
            </a:r>
            <a:endParaRPr lang="en-US" altLang="ko-KR" dirty="0"/>
          </a:p>
          <a:p>
            <a:pPr lvl="2"/>
            <a:r>
              <a:rPr lang="en-US" altLang="ko-KR" sz="1200" dirty="0"/>
              <a:t>User Switch</a:t>
            </a:r>
          </a:p>
          <a:p>
            <a:pPr lvl="2"/>
            <a:r>
              <a:rPr lang="ko-KR" altLang="en-US" sz="1200" dirty="0" err="1"/>
              <a:t>온습도</a:t>
            </a:r>
            <a:r>
              <a:rPr lang="ko-KR" altLang="en-US" sz="1200" dirty="0"/>
              <a:t> 센서</a:t>
            </a:r>
            <a:r>
              <a:rPr lang="en-US" altLang="ko-KR" sz="1200" dirty="0"/>
              <a:t>(DHT11), One-wire Interface</a:t>
            </a:r>
          </a:p>
          <a:p>
            <a:pPr lvl="2"/>
            <a:r>
              <a:rPr lang="ko-KR" altLang="en-US" sz="1200" dirty="0"/>
              <a:t>조도센서 </a:t>
            </a:r>
            <a:r>
              <a:rPr lang="en-US" altLang="ko-KR" sz="1200" dirty="0"/>
              <a:t>(BH1750), I</a:t>
            </a:r>
            <a:r>
              <a:rPr lang="en-US" altLang="ko-KR" sz="1200" baseline="30000" dirty="0"/>
              <a:t>2</a:t>
            </a:r>
            <a:r>
              <a:rPr lang="en-US" altLang="ko-KR" sz="1200" dirty="0"/>
              <a:t>C Interface</a:t>
            </a:r>
          </a:p>
          <a:p>
            <a:pPr lvl="2"/>
            <a:r>
              <a:rPr lang="ko-KR" altLang="en-US" sz="1200" dirty="0"/>
              <a:t>가속도</a:t>
            </a:r>
            <a:r>
              <a:rPr lang="en-US" altLang="ko-KR" sz="1200" dirty="0"/>
              <a:t>(</a:t>
            </a:r>
            <a:r>
              <a:rPr lang="ko-KR" altLang="en-US" sz="1200" dirty="0"/>
              <a:t>진동</a:t>
            </a:r>
            <a:r>
              <a:rPr lang="en-US" altLang="ko-KR" sz="1200" dirty="0"/>
              <a:t>)</a:t>
            </a:r>
            <a:r>
              <a:rPr lang="ko-KR" altLang="en-US" sz="1200" dirty="0"/>
              <a:t>센서</a:t>
            </a:r>
            <a:r>
              <a:rPr lang="en-US" altLang="ko-KR" sz="1200" dirty="0"/>
              <a:t>(LIS3DH), I</a:t>
            </a:r>
            <a:r>
              <a:rPr lang="en-US" altLang="ko-KR" sz="1200" baseline="30000" dirty="0"/>
              <a:t>2</a:t>
            </a:r>
            <a:r>
              <a:rPr lang="en-US" altLang="ko-KR" sz="1200" dirty="0"/>
              <a:t>C Interface</a:t>
            </a:r>
          </a:p>
          <a:p>
            <a:pPr lvl="2"/>
            <a:r>
              <a:rPr lang="en-US" altLang="ko-KR" sz="1200" dirty="0"/>
              <a:t>ADC(ADS1015)</a:t>
            </a:r>
            <a:r>
              <a:rPr lang="ko-KR" altLang="en-US" sz="1200" dirty="0"/>
              <a:t> </a:t>
            </a:r>
            <a:r>
              <a:rPr lang="en-US" altLang="ko-KR" sz="1200" dirty="0"/>
              <a:t>:</a:t>
            </a:r>
            <a:r>
              <a:rPr lang="ko-KR" altLang="en-US" sz="1200" dirty="0"/>
              <a:t> </a:t>
            </a:r>
            <a:r>
              <a:rPr lang="en-US" altLang="ko-KR" sz="1200" dirty="0"/>
              <a:t>4 </a:t>
            </a:r>
            <a:r>
              <a:rPr lang="ko-KR" altLang="en-US" sz="1200" dirty="0"/>
              <a:t>채널 </a:t>
            </a:r>
            <a:r>
              <a:rPr lang="en-US" altLang="ko-KR" sz="1200" dirty="0"/>
              <a:t>12bit </a:t>
            </a:r>
            <a:r>
              <a:rPr lang="ko-KR" altLang="en-US" sz="1200" dirty="0"/>
              <a:t>분해능</a:t>
            </a:r>
            <a:r>
              <a:rPr lang="en-US" altLang="ko-KR" sz="1200" dirty="0"/>
              <a:t>, I</a:t>
            </a:r>
            <a:r>
              <a:rPr lang="en-US" altLang="ko-KR" sz="1200" baseline="30000" dirty="0"/>
              <a:t>2</a:t>
            </a:r>
            <a:r>
              <a:rPr lang="en-US" altLang="ko-KR" sz="1200" dirty="0"/>
              <a:t>C Interface</a:t>
            </a:r>
          </a:p>
          <a:p>
            <a:pPr lvl="3"/>
            <a:r>
              <a:rPr lang="ko-KR" altLang="en-US" sz="1100" dirty="0">
                <a:solidFill>
                  <a:srgbClr val="00B050"/>
                </a:solidFill>
              </a:rPr>
              <a:t>옵션</a:t>
            </a:r>
            <a:r>
              <a:rPr lang="ko-KR" altLang="en-US" sz="1100" dirty="0"/>
              <a:t> </a:t>
            </a:r>
            <a:r>
              <a:rPr lang="en-US" altLang="ko-KR" sz="1100" dirty="0"/>
              <a:t>: </a:t>
            </a:r>
            <a:r>
              <a:rPr lang="ko-KR" altLang="en-US" sz="1100" dirty="0"/>
              <a:t>전류센서</a:t>
            </a:r>
            <a:r>
              <a:rPr lang="en-US" altLang="ko-KR" sz="1100" dirty="0"/>
              <a:t>(SCT-013 XX)</a:t>
            </a:r>
          </a:p>
          <a:p>
            <a:pPr lvl="1"/>
            <a:r>
              <a:rPr lang="ko-KR" altLang="en-US" dirty="0"/>
              <a:t>출력 장치</a:t>
            </a:r>
            <a:endParaRPr lang="en-US" altLang="ko-KR" dirty="0"/>
          </a:p>
          <a:p>
            <a:pPr lvl="2"/>
            <a:r>
              <a:rPr lang="en-US" altLang="ko-KR" sz="1200" dirty="0"/>
              <a:t>LED </a:t>
            </a:r>
          </a:p>
          <a:p>
            <a:pPr lvl="2"/>
            <a:r>
              <a:rPr lang="en-US" altLang="ko-KR" sz="1200" dirty="0"/>
              <a:t>OLED(SSD1306), I</a:t>
            </a:r>
            <a:r>
              <a:rPr lang="en-US" altLang="ko-KR" sz="1200" baseline="30000" dirty="0"/>
              <a:t>2</a:t>
            </a:r>
            <a:r>
              <a:rPr lang="en-US" altLang="ko-KR" sz="1200" dirty="0"/>
              <a:t>C Interface</a:t>
            </a:r>
            <a:endParaRPr lang="en-US" altLang="ko-KR" dirty="0"/>
          </a:p>
          <a:p>
            <a:pPr lvl="1"/>
            <a:r>
              <a:rPr lang="ko-KR" altLang="en-US" dirty="0"/>
              <a:t>저장 장치</a:t>
            </a:r>
            <a:endParaRPr lang="en-US" altLang="ko-KR" dirty="0"/>
          </a:p>
          <a:p>
            <a:pPr lvl="2"/>
            <a:r>
              <a:rPr lang="en-US" altLang="ko-KR" sz="1200" dirty="0"/>
              <a:t>microSD Socket</a:t>
            </a:r>
          </a:p>
          <a:p>
            <a:pPr lvl="3"/>
            <a:r>
              <a:rPr lang="ko-KR" altLang="en-US" sz="1000" dirty="0">
                <a:solidFill>
                  <a:srgbClr val="00B050"/>
                </a:solidFill>
              </a:rPr>
              <a:t>옵션</a:t>
            </a:r>
            <a:r>
              <a:rPr lang="en-US" altLang="ko-KR" sz="1000" dirty="0"/>
              <a:t>:  microSD memory card{4G, 8G, 16G}</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a:t>
            </a:fld>
            <a:endParaRPr lang="en-US" dirty="0"/>
          </a:p>
        </p:txBody>
      </p:sp>
      <p:pic>
        <p:nvPicPr>
          <p:cNvPr id="8" name="그림 7">
            <a:extLst>
              <a:ext uri="{FF2B5EF4-FFF2-40B4-BE49-F238E27FC236}">
                <a16:creationId xmlns:a16="http://schemas.microsoft.com/office/drawing/2014/main" id="{5FE6A7C6-9A5A-4900-9DFA-F16E205E4110}"/>
              </a:ext>
            </a:extLst>
          </p:cNvPr>
          <p:cNvPicPr>
            <a:picLocks noChangeAspect="1"/>
          </p:cNvPicPr>
          <p:nvPr/>
        </p:nvPicPr>
        <p:blipFill>
          <a:blip r:embed="rId3"/>
          <a:stretch>
            <a:fillRect/>
          </a:stretch>
        </p:blipFill>
        <p:spPr>
          <a:xfrm rot="16200000">
            <a:off x="5880066" y="1014956"/>
            <a:ext cx="4536503" cy="4522267"/>
          </a:xfrm>
          <a:prstGeom prst="rect">
            <a:avLst/>
          </a:prstGeom>
        </p:spPr>
      </p:pic>
    </p:spTree>
    <p:extLst>
      <p:ext uri="{BB962C8B-B14F-4D97-AF65-F5344CB8AC3E}">
        <p14:creationId xmlns:p14="http://schemas.microsoft.com/office/powerpoint/2010/main" val="4273383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fontScale="90000"/>
          </a:bodyPr>
          <a:lstStyle/>
          <a:p>
            <a:r>
              <a:rPr lang="en-US" altLang="ko-KR" b="1" dirty="0"/>
              <a:t>Phi board v1.0</a:t>
            </a:r>
            <a:br>
              <a:rPr lang="en-US" altLang="ko-KR" b="1" dirty="0"/>
            </a:br>
            <a:r>
              <a:rPr lang="en-US" altLang="ko-KR" b="1" dirty="0"/>
              <a:t>Analog Input of ESP-12E</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187293330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데이터를 </a:t>
            </a:r>
            <a:r>
              <a:rPr lang="en-US" altLang="ko-KR" dirty="0" err="1"/>
              <a:t>InfluxDB</a:t>
            </a:r>
            <a:r>
              <a:rPr lang="ko-KR" altLang="en-US" dirty="0"/>
              <a:t>에 넣기</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en-US" altLang="ko-KR" dirty="0"/>
              <a:t>Python </a:t>
            </a:r>
            <a:r>
              <a:rPr lang="ko-KR" altLang="en-US" dirty="0"/>
              <a:t>코드로 </a:t>
            </a:r>
            <a:r>
              <a:rPr lang="en-US" altLang="ko-KR" dirty="0"/>
              <a:t>Influx </a:t>
            </a:r>
            <a:r>
              <a:rPr lang="ko-KR" altLang="en-US" dirty="0"/>
              <a:t>데이터베이스에 데이터를 넣기</a:t>
            </a:r>
            <a:r>
              <a:rPr lang="en-US" altLang="ko-KR" dirty="0"/>
              <a:t>(Insert)</a:t>
            </a:r>
          </a:p>
          <a:p>
            <a:pPr lvl="1"/>
            <a:r>
              <a:rPr lang="ko-KR" altLang="en-US" dirty="0"/>
              <a:t>모듈 설치</a:t>
            </a:r>
            <a:endParaRPr lang="en-US" altLang="ko-KR" dirty="0"/>
          </a:p>
          <a:p>
            <a:pPr lvl="2"/>
            <a:endParaRPr lang="en-US" altLang="ko-KR" sz="1050"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300</a:t>
            </a:fld>
            <a:endParaRPr lang="en-US" dirty="0"/>
          </a:p>
        </p:txBody>
      </p:sp>
      <p:pic>
        <p:nvPicPr>
          <p:cNvPr id="7" name="그림 6">
            <a:extLst>
              <a:ext uri="{FF2B5EF4-FFF2-40B4-BE49-F238E27FC236}">
                <a16:creationId xmlns:a16="http://schemas.microsoft.com/office/drawing/2014/main" id="{8B240323-1855-4B20-8B61-D9D97C58CAE2}"/>
              </a:ext>
            </a:extLst>
          </p:cNvPr>
          <p:cNvPicPr>
            <a:picLocks noChangeAspect="1"/>
          </p:cNvPicPr>
          <p:nvPr/>
        </p:nvPicPr>
        <p:blipFill>
          <a:blip r:embed="rId3"/>
          <a:stretch>
            <a:fillRect/>
          </a:stretch>
        </p:blipFill>
        <p:spPr>
          <a:xfrm>
            <a:off x="2380837" y="1454564"/>
            <a:ext cx="6810375" cy="1200150"/>
          </a:xfrm>
          <a:prstGeom prst="rect">
            <a:avLst/>
          </a:prstGeom>
        </p:spPr>
      </p:pic>
    </p:spTree>
    <p:extLst>
      <p:ext uri="{BB962C8B-B14F-4D97-AF65-F5344CB8AC3E}">
        <p14:creationId xmlns:p14="http://schemas.microsoft.com/office/powerpoint/2010/main" val="173544746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데이터를 </a:t>
            </a:r>
            <a:r>
              <a:rPr lang="en-US" altLang="ko-KR" dirty="0" err="1"/>
              <a:t>InfluxDB</a:t>
            </a:r>
            <a:r>
              <a:rPr lang="ko-KR" altLang="en-US" dirty="0"/>
              <a:t>에 넣기</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en-US" altLang="ko-KR" dirty="0"/>
              <a:t>Python </a:t>
            </a:r>
            <a:r>
              <a:rPr lang="ko-KR" altLang="en-US" dirty="0"/>
              <a:t>코드로 </a:t>
            </a:r>
            <a:r>
              <a:rPr lang="en-US" altLang="ko-KR" dirty="0"/>
              <a:t>Influx </a:t>
            </a:r>
            <a:r>
              <a:rPr lang="ko-KR" altLang="en-US" dirty="0"/>
              <a:t>데이터베이스에 데이터를 넣기</a:t>
            </a:r>
            <a:r>
              <a:rPr lang="en-US" altLang="ko-KR" dirty="0"/>
              <a:t>(Insert)</a:t>
            </a:r>
          </a:p>
          <a:p>
            <a:pPr lvl="1"/>
            <a:r>
              <a:rPr lang="en-US" altLang="ko-KR" dirty="0"/>
              <a:t>Python </a:t>
            </a:r>
            <a:r>
              <a:rPr lang="ko-KR" altLang="en-US" dirty="0"/>
              <a:t>코드 작성</a:t>
            </a:r>
            <a:endParaRPr lang="en-US" altLang="ko-KR" dirty="0"/>
          </a:p>
          <a:p>
            <a:pPr lvl="2"/>
            <a:r>
              <a:rPr lang="en-US" altLang="ko-KR" dirty="0"/>
              <a:t>Making a Connection – Create a new instance of the </a:t>
            </a:r>
            <a:r>
              <a:rPr lang="en-US" altLang="ko-KR" dirty="0" err="1"/>
              <a:t>InfluxDBClient</a:t>
            </a:r>
            <a:endParaRPr lang="en-US" altLang="ko-KR" dirty="0"/>
          </a:p>
          <a:p>
            <a:pPr lvl="2"/>
            <a:endParaRPr lang="en-US" altLang="ko-KR" dirty="0"/>
          </a:p>
          <a:p>
            <a:pPr lvl="3"/>
            <a:endParaRPr lang="en-US" altLang="ko-KR" dirty="0"/>
          </a:p>
          <a:p>
            <a:pPr lvl="3"/>
            <a:r>
              <a:rPr lang="en-US" altLang="ko-KR" dirty="0"/>
              <a:t>Host</a:t>
            </a:r>
            <a:r>
              <a:rPr lang="ko-KR" altLang="en-US" dirty="0"/>
              <a:t>는 </a:t>
            </a:r>
            <a:r>
              <a:rPr lang="en-US" altLang="ko-KR" dirty="0" err="1"/>
              <a:t>InfluxDB</a:t>
            </a:r>
            <a:r>
              <a:rPr lang="ko-KR" altLang="en-US" dirty="0"/>
              <a:t>가 있는 컴퓨터의 </a:t>
            </a:r>
            <a:r>
              <a:rPr lang="en-US" altLang="ko-KR" dirty="0"/>
              <a:t>IP </a:t>
            </a:r>
            <a:r>
              <a:rPr lang="ko-KR" altLang="en-US" dirty="0"/>
              <a:t>주소</a:t>
            </a:r>
            <a:endParaRPr lang="en-US" altLang="ko-KR" dirty="0"/>
          </a:p>
          <a:p>
            <a:pPr lvl="2"/>
            <a:r>
              <a:rPr lang="en-US" altLang="ko-KR" dirty="0"/>
              <a:t>Insert Data – Insert some data</a:t>
            </a:r>
          </a:p>
          <a:p>
            <a:pPr lvl="3"/>
            <a:r>
              <a:rPr lang="en-US" altLang="ko-KR" dirty="0" err="1"/>
              <a:t>write_points</a:t>
            </a:r>
            <a:r>
              <a:rPr lang="en-US" altLang="ko-KR" dirty="0"/>
              <a:t>( </a:t>
            </a:r>
            <a:r>
              <a:rPr lang="en-US" altLang="ko-KR" dirty="0" err="1"/>
              <a:t>json_body</a:t>
            </a:r>
            <a:r>
              <a:rPr lang="en-US" altLang="ko-KR" dirty="0"/>
              <a:t> )</a:t>
            </a:r>
          </a:p>
          <a:p>
            <a:pPr marL="702000" lvl="3" indent="0">
              <a:buNone/>
            </a:pPr>
            <a:r>
              <a:rPr lang="en-US" altLang="ko-KR" dirty="0"/>
              <a:t> </a:t>
            </a:r>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301</a:t>
            </a:fld>
            <a:endParaRPr lang="en-US" dirty="0"/>
          </a:p>
        </p:txBody>
      </p:sp>
      <p:sp>
        <p:nvSpPr>
          <p:cNvPr id="7" name="모서리가 둥근 직사각형 5">
            <a:extLst>
              <a:ext uri="{FF2B5EF4-FFF2-40B4-BE49-F238E27FC236}">
                <a16:creationId xmlns:a16="http://schemas.microsoft.com/office/drawing/2014/main" id="{A82DC7EF-C477-41AB-B5E8-3C6A08BD1EA1}"/>
              </a:ext>
            </a:extLst>
          </p:cNvPr>
          <p:cNvSpPr/>
          <p:nvPr/>
        </p:nvSpPr>
        <p:spPr bwMode="auto">
          <a:xfrm>
            <a:off x="1080516" y="1763959"/>
            <a:ext cx="9943815" cy="32400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200" b="1" dirty="0">
                <a:solidFill>
                  <a:schemeClr val="accent6"/>
                </a:solidFill>
                <a:latin typeface="맑은 고딕" pitchFamily="50" charset="-127"/>
                <a:ea typeface="맑은 고딕" pitchFamily="50" charset="-127"/>
              </a:rPr>
              <a:t>client = </a:t>
            </a:r>
            <a:r>
              <a:rPr lang="en-US" altLang="ko-KR" sz="1200" b="1" dirty="0" err="1">
                <a:solidFill>
                  <a:schemeClr val="accent6"/>
                </a:solidFill>
                <a:latin typeface="맑은 고딕" pitchFamily="50" charset="-127"/>
                <a:ea typeface="맑은 고딕" pitchFamily="50" charset="-127"/>
              </a:rPr>
              <a:t>InfluxDBClient</a:t>
            </a:r>
            <a:r>
              <a:rPr lang="en-US" altLang="ko-KR" sz="1200" b="1" dirty="0">
                <a:solidFill>
                  <a:schemeClr val="accent6"/>
                </a:solidFill>
                <a:latin typeface="맑은 고딕" pitchFamily="50" charset="-127"/>
                <a:ea typeface="맑은 고딕" pitchFamily="50" charset="-127"/>
              </a:rPr>
              <a:t>( host = ‘localhost’, port=8086, username=‘</a:t>
            </a:r>
            <a:r>
              <a:rPr lang="en-US" altLang="ko-KR" sz="1200" b="1" dirty="0" err="1">
                <a:solidFill>
                  <a:schemeClr val="accent6"/>
                </a:solidFill>
                <a:latin typeface="맑은 고딕" pitchFamily="50" charset="-127"/>
                <a:ea typeface="맑은 고딕" pitchFamily="50" charset="-127"/>
              </a:rPr>
              <a:t>userid</a:t>
            </a:r>
            <a:r>
              <a:rPr lang="en-US" altLang="ko-KR" sz="1200" b="1" dirty="0">
                <a:solidFill>
                  <a:schemeClr val="accent6"/>
                </a:solidFill>
                <a:latin typeface="맑은 고딕" pitchFamily="50" charset="-127"/>
                <a:ea typeface="맑은 고딕" pitchFamily="50" charset="-127"/>
              </a:rPr>
              <a:t>’, password=‘</a:t>
            </a:r>
            <a:r>
              <a:rPr lang="en-US" altLang="ko-KR" sz="1200" b="1" dirty="0" err="1">
                <a:solidFill>
                  <a:schemeClr val="accent6"/>
                </a:solidFill>
                <a:latin typeface="맑은 고딕" pitchFamily="50" charset="-127"/>
                <a:ea typeface="맑은 고딕" pitchFamily="50" charset="-127"/>
              </a:rPr>
              <a:t>userpassword</a:t>
            </a:r>
            <a:r>
              <a:rPr lang="en-US" altLang="ko-KR" sz="1200" b="1" dirty="0">
                <a:solidFill>
                  <a:schemeClr val="accent6"/>
                </a:solidFill>
                <a:latin typeface="맑은 고딕" pitchFamily="50" charset="-127"/>
                <a:ea typeface="맑은 고딕" pitchFamily="50" charset="-127"/>
              </a:rPr>
              <a:t>’, database=‘</a:t>
            </a:r>
            <a:r>
              <a:rPr lang="en-US" altLang="ko-KR" sz="1200" b="1" dirty="0" err="1">
                <a:solidFill>
                  <a:schemeClr val="accent6"/>
                </a:solidFill>
                <a:latin typeface="맑은 고딕" pitchFamily="50" charset="-127"/>
                <a:ea typeface="맑은 고딕" pitchFamily="50" charset="-127"/>
              </a:rPr>
              <a:t>databasename</a:t>
            </a:r>
            <a:r>
              <a:rPr lang="en-US" altLang="ko-KR" sz="1200" b="1" dirty="0">
                <a:solidFill>
                  <a:schemeClr val="accent6"/>
                </a:solidFill>
                <a:latin typeface="맑은 고딕" pitchFamily="50" charset="-127"/>
                <a:ea typeface="맑은 고딕" pitchFamily="50" charset="-127"/>
              </a:rPr>
              <a:t>’ )</a:t>
            </a:r>
          </a:p>
        </p:txBody>
      </p:sp>
      <p:sp>
        <p:nvSpPr>
          <p:cNvPr id="9" name="모서리가 둥근 직사각형 5">
            <a:extLst>
              <a:ext uri="{FF2B5EF4-FFF2-40B4-BE49-F238E27FC236}">
                <a16:creationId xmlns:a16="http://schemas.microsoft.com/office/drawing/2014/main" id="{E02170F8-43A9-4DE7-AED0-06DDB993D7A0}"/>
              </a:ext>
            </a:extLst>
          </p:cNvPr>
          <p:cNvSpPr/>
          <p:nvPr/>
        </p:nvSpPr>
        <p:spPr bwMode="auto">
          <a:xfrm>
            <a:off x="1088914" y="3150541"/>
            <a:ext cx="9943815" cy="1961754"/>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400" b="1" dirty="0" err="1">
                <a:solidFill>
                  <a:schemeClr val="accent6"/>
                </a:solidFill>
                <a:latin typeface="맑은 고딕" pitchFamily="50" charset="-127"/>
                <a:ea typeface="맑은 고딕" pitchFamily="50" charset="-127"/>
              </a:rPr>
              <a:t>json_body</a:t>
            </a:r>
            <a:r>
              <a:rPr lang="en-US" altLang="ko-KR" sz="1400" b="1" dirty="0">
                <a:solidFill>
                  <a:schemeClr val="accent6"/>
                </a:solidFill>
                <a:latin typeface="맑은 고딕" pitchFamily="50" charset="-127"/>
                <a:ea typeface="맑은 고딕" pitchFamily="50" charset="-127"/>
              </a:rPr>
              <a:t> = [</a:t>
            </a:r>
          </a:p>
          <a:p>
            <a:pPr defTabSz="913755">
              <a:spcBef>
                <a:spcPts val="0"/>
              </a:spcBef>
              <a:buClr>
                <a:srgbClr val="506EA5"/>
              </a:buClr>
            </a:pPr>
            <a:r>
              <a:rPr lang="en-US" altLang="ko-KR" sz="1400" b="1" dirty="0">
                <a:solidFill>
                  <a:schemeClr val="accent6"/>
                </a:solidFill>
                <a:latin typeface="맑은 고딕" pitchFamily="50" charset="-127"/>
                <a:ea typeface="맑은 고딕" pitchFamily="50" charset="-127"/>
              </a:rPr>
              <a:t>	{</a:t>
            </a:r>
          </a:p>
          <a:p>
            <a:pPr defTabSz="913755">
              <a:spcBef>
                <a:spcPts val="0"/>
              </a:spcBef>
              <a:buClr>
                <a:srgbClr val="506EA5"/>
              </a:buClr>
            </a:pPr>
            <a:r>
              <a:rPr lang="en-US" altLang="ko-KR" sz="1400" b="1" dirty="0">
                <a:solidFill>
                  <a:schemeClr val="accent6"/>
                </a:solidFill>
                <a:latin typeface="맑은 고딕" pitchFamily="50" charset="-127"/>
                <a:ea typeface="맑은 고딕" pitchFamily="50" charset="-127"/>
              </a:rPr>
              <a:t>	   “measurement” : “temperature”,</a:t>
            </a:r>
          </a:p>
          <a:p>
            <a:pPr defTabSz="913755">
              <a:spcBef>
                <a:spcPts val="0"/>
              </a:spcBef>
              <a:buClr>
                <a:srgbClr val="506EA5"/>
              </a:buClr>
            </a:pPr>
            <a:r>
              <a:rPr lang="en-US" altLang="ko-KR" sz="1400" b="1" dirty="0">
                <a:solidFill>
                  <a:schemeClr val="accent6"/>
                </a:solidFill>
                <a:latin typeface="맑은 고딕" pitchFamily="50" charset="-127"/>
                <a:ea typeface="맑은 고딕" pitchFamily="50" charset="-127"/>
              </a:rPr>
              <a:t>	   “tags” : { “Location” : “Indoor”},  </a:t>
            </a:r>
          </a:p>
          <a:p>
            <a:pPr defTabSz="913755">
              <a:spcBef>
                <a:spcPts val="0"/>
              </a:spcBef>
              <a:buClr>
                <a:srgbClr val="506EA5"/>
              </a:buClr>
            </a:pPr>
            <a:r>
              <a:rPr lang="en-US" altLang="ko-KR" sz="1400" b="1" dirty="0">
                <a:solidFill>
                  <a:schemeClr val="accent6"/>
                </a:solidFill>
                <a:latin typeface="맑은 고딕" pitchFamily="50" charset="-127"/>
                <a:ea typeface="맑은 고딕" pitchFamily="50" charset="-127"/>
              </a:rPr>
              <a:t>                  “fields” : {‘Temp’: 0.0 }</a:t>
            </a:r>
          </a:p>
          <a:p>
            <a:pPr defTabSz="913755">
              <a:spcBef>
                <a:spcPts val="0"/>
              </a:spcBef>
              <a:buClr>
                <a:srgbClr val="506EA5"/>
              </a:buClr>
            </a:pPr>
            <a:r>
              <a:rPr lang="en-US" altLang="ko-KR" sz="1400" b="1" dirty="0">
                <a:solidFill>
                  <a:schemeClr val="accent6"/>
                </a:solidFill>
                <a:latin typeface="맑은 고딕" pitchFamily="50" charset="-127"/>
                <a:ea typeface="맑은 고딕" pitchFamily="50" charset="-127"/>
              </a:rPr>
              <a:t>	} </a:t>
            </a:r>
          </a:p>
          <a:p>
            <a:pPr defTabSz="913755">
              <a:spcBef>
                <a:spcPts val="0"/>
              </a:spcBef>
              <a:buClr>
                <a:srgbClr val="506EA5"/>
              </a:buClr>
            </a:pPr>
            <a:r>
              <a:rPr lang="en-US" altLang="ko-KR" sz="1400" b="1" dirty="0">
                <a:solidFill>
                  <a:schemeClr val="accent6"/>
                </a:solidFill>
                <a:latin typeface="맑은 고딕" pitchFamily="50" charset="-127"/>
                <a:ea typeface="맑은 고딕" pitchFamily="50" charset="-127"/>
              </a:rPr>
              <a:t>             ]</a:t>
            </a:r>
          </a:p>
          <a:p>
            <a:pPr defTabSz="913755">
              <a:spcBef>
                <a:spcPts val="0"/>
              </a:spcBef>
              <a:buClr>
                <a:srgbClr val="506EA5"/>
              </a:buClr>
            </a:pPr>
            <a:r>
              <a:rPr lang="en-US" altLang="ko-KR" sz="1400" b="1" dirty="0" err="1">
                <a:solidFill>
                  <a:schemeClr val="accent6"/>
                </a:solidFill>
                <a:latin typeface="맑은 고딕" pitchFamily="50" charset="-127"/>
                <a:ea typeface="맑은 고딕" pitchFamily="50" charset="-127"/>
              </a:rPr>
              <a:t>client.write_points</a:t>
            </a:r>
            <a:r>
              <a:rPr lang="en-US" altLang="ko-KR" sz="1400" b="1" dirty="0">
                <a:solidFill>
                  <a:schemeClr val="accent6"/>
                </a:solidFill>
                <a:latin typeface="맑은 고딕" pitchFamily="50" charset="-127"/>
                <a:ea typeface="맑은 고딕" pitchFamily="50" charset="-127"/>
              </a:rPr>
              <a:t>(</a:t>
            </a:r>
            <a:r>
              <a:rPr lang="en-US" altLang="ko-KR" sz="1400" b="1" dirty="0" err="1">
                <a:solidFill>
                  <a:schemeClr val="accent6"/>
                </a:solidFill>
                <a:latin typeface="맑은 고딕" pitchFamily="50" charset="-127"/>
                <a:ea typeface="맑은 고딕" pitchFamily="50" charset="-127"/>
              </a:rPr>
              <a:t>json_body</a:t>
            </a:r>
            <a:r>
              <a:rPr lang="en-US" altLang="ko-KR" sz="1400" b="1" dirty="0">
                <a:solidFill>
                  <a:schemeClr val="accent6"/>
                </a:solidFill>
                <a:latin typeface="맑은 고딕" pitchFamily="50" charset="-127"/>
                <a:ea typeface="맑은 고딕" pitchFamily="50" charset="-127"/>
              </a:rPr>
              <a:t>)</a:t>
            </a:r>
          </a:p>
        </p:txBody>
      </p:sp>
      <p:graphicFrame>
        <p:nvGraphicFramePr>
          <p:cNvPr id="5" name="표 9">
            <a:extLst>
              <a:ext uri="{FF2B5EF4-FFF2-40B4-BE49-F238E27FC236}">
                <a16:creationId xmlns:a16="http://schemas.microsoft.com/office/drawing/2014/main" id="{87997A3F-BF9E-4C35-B4AA-947C374E475E}"/>
              </a:ext>
            </a:extLst>
          </p:cNvPr>
          <p:cNvGraphicFramePr>
            <a:graphicFrameLocks noGrp="1"/>
          </p:cNvGraphicFramePr>
          <p:nvPr>
            <p:extLst>
              <p:ext uri="{D42A27DB-BD31-4B8C-83A1-F6EECF244321}">
                <p14:modId xmlns:p14="http://schemas.microsoft.com/office/powerpoint/2010/main" val="1170991962"/>
              </p:ext>
            </p:extLst>
          </p:nvPr>
        </p:nvGraphicFramePr>
        <p:xfrm>
          <a:off x="6769149" y="4010831"/>
          <a:ext cx="3096543" cy="609600"/>
        </p:xfrm>
        <a:graphic>
          <a:graphicData uri="http://schemas.openxmlformats.org/drawingml/2006/table">
            <a:tbl>
              <a:tblPr firstRow="1" bandRow="1">
                <a:tableStyleId>{5C22544A-7EE6-4342-B048-85BDC9FD1C3A}</a:tableStyleId>
              </a:tblPr>
              <a:tblGrid>
                <a:gridCol w="1032181">
                  <a:extLst>
                    <a:ext uri="{9D8B030D-6E8A-4147-A177-3AD203B41FA5}">
                      <a16:colId xmlns:a16="http://schemas.microsoft.com/office/drawing/2014/main" val="477888401"/>
                    </a:ext>
                  </a:extLst>
                </a:gridCol>
                <a:gridCol w="1032181">
                  <a:extLst>
                    <a:ext uri="{9D8B030D-6E8A-4147-A177-3AD203B41FA5}">
                      <a16:colId xmlns:a16="http://schemas.microsoft.com/office/drawing/2014/main" val="162769651"/>
                    </a:ext>
                  </a:extLst>
                </a:gridCol>
                <a:gridCol w="1032181">
                  <a:extLst>
                    <a:ext uri="{9D8B030D-6E8A-4147-A177-3AD203B41FA5}">
                      <a16:colId xmlns:a16="http://schemas.microsoft.com/office/drawing/2014/main" val="1339426869"/>
                    </a:ext>
                  </a:extLst>
                </a:gridCol>
              </a:tblGrid>
              <a:tr h="118812">
                <a:tc>
                  <a:txBody>
                    <a:bodyPr/>
                    <a:lstStyle/>
                    <a:p>
                      <a:pPr latinLnBrk="1"/>
                      <a:r>
                        <a:rPr lang="en-US" altLang="ko-KR" sz="1400" dirty="0"/>
                        <a:t>time</a:t>
                      </a:r>
                      <a:endParaRPr lang="ko-KR" altLang="en-US" sz="1400" dirty="0"/>
                    </a:p>
                  </a:txBody>
                  <a:tcPr/>
                </a:tc>
                <a:tc>
                  <a:txBody>
                    <a:bodyPr/>
                    <a:lstStyle/>
                    <a:p>
                      <a:pPr latinLnBrk="1"/>
                      <a:r>
                        <a:rPr lang="en-US" altLang="ko-KR" sz="1400" dirty="0"/>
                        <a:t>Location</a:t>
                      </a:r>
                      <a:endParaRPr lang="ko-KR" altLang="en-US" sz="1400" dirty="0"/>
                    </a:p>
                  </a:txBody>
                  <a:tcPr/>
                </a:tc>
                <a:tc>
                  <a:txBody>
                    <a:bodyPr/>
                    <a:lstStyle/>
                    <a:p>
                      <a:pPr latinLnBrk="1"/>
                      <a:r>
                        <a:rPr lang="en-US" altLang="ko-KR" sz="1400" dirty="0"/>
                        <a:t>Temp</a:t>
                      </a:r>
                      <a:endParaRPr lang="ko-KR" altLang="en-US" sz="1400" dirty="0"/>
                    </a:p>
                  </a:txBody>
                  <a:tcPr/>
                </a:tc>
                <a:extLst>
                  <a:ext uri="{0D108BD9-81ED-4DB2-BD59-A6C34878D82A}">
                    <a16:rowId xmlns:a16="http://schemas.microsoft.com/office/drawing/2014/main" val="2318353103"/>
                  </a:ext>
                </a:extLst>
              </a:tr>
              <a:tr h="118812">
                <a:tc>
                  <a:txBody>
                    <a:bodyPr/>
                    <a:lstStyle/>
                    <a:p>
                      <a:pPr latinLnBrk="1"/>
                      <a:endParaRPr lang="ko-KR" altLang="en-US" sz="1400" dirty="0"/>
                    </a:p>
                  </a:txBody>
                  <a:tcPr/>
                </a:tc>
                <a:tc>
                  <a:txBody>
                    <a:bodyPr/>
                    <a:lstStyle/>
                    <a:p>
                      <a:pPr latinLnBrk="1"/>
                      <a:r>
                        <a:rPr lang="en-US" altLang="ko-KR" sz="1400" b="1" dirty="0">
                          <a:solidFill>
                            <a:schemeClr val="tx1"/>
                          </a:solidFill>
                          <a:latin typeface="맑은 고딕" pitchFamily="50" charset="-127"/>
                          <a:ea typeface="맑은 고딕" pitchFamily="50" charset="-127"/>
                        </a:rPr>
                        <a:t>“Indoor”</a:t>
                      </a:r>
                      <a:endParaRPr lang="ko-KR" altLang="en-US" sz="1400" b="1" dirty="0">
                        <a:solidFill>
                          <a:schemeClr val="tx1"/>
                        </a:solidFill>
                      </a:endParaRPr>
                    </a:p>
                  </a:txBody>
                  <a:tcPr/>
                </a:tc>
                <a:tc>
                  <a:txBody>
                    <a:bodyPr/>
                    <a:lstStyle/>
                    <a:p>
                      <a:pPr latinLnBrk="1"/>
                      <a:r>
                        <a:rPr lang="en-US" altLang="ko-KR" sz="1400" b="1" dirty="0"/>
                        <a:t>0.0</a:t>
                      </a:r>
                      <a:endParaRPr lang="ko-KR" altLang="en-US" sz="1400" b="1" dirty="0"/>
                    </a:p>
                  </a:txBody>
                  <a:tcPr/>
                </a:tc>
                <a:extLst>
                  <a:ext uri="{0D108BD9-81ED-4DB2-BD59-A6C34878D82A}">
                    <a16:rowId xmlns:a16="http://schemas.microsoft.com/office/drawing/2014/main" val="3985585555"/>
                  </a:ext>
                </a:extLst>
              </a:tr>
            </a:tbl>
          </a:graphicData>
        </a:graphic>
      </p:graphicFrame>
      <p:sp>
        <p:nvSpPr>
          <p:cNvPr id="10" name="직사각형 9">
            <a:extLst>
              <a:ext uri="{FF2B5EF4-FFF2-40B4-BE49-F238E27FC236}">
                <a16:creationId xmlns:a16="http://schemas.microsoft.com/office/drawing/2014/main" id="{72CC9AE7-D12F-401B-A9E0-9A696A73BAF0}"/>
              </a:ext>
            </a:extLst>
          </p:cNvPr>
          <p:cNvSpPr/>
          <p:nvPr/>
        </p:nvSpPr>
        <p:spPr>
          <a:xfrm>
            <a:off x="6769149" y="3577581"/>
            <a:ext cx="3096543" cy="369332"/>
          </a:xfrm>
          <a:prstGeom prst="rect">
            <a:avLst/>
          </a:prstGeom>
          <a:noFill/>
        </p:spPr>
        <p:txBody>
          <a:bodyPr wrap="square" lIns="91440" tIns="45720" rIns="91440" bIns="45720">
            <a:spAutoFit/>
          </a:bodyPr>
          <a:lstStyle/>
          <a:p>
            <a:pPr algn="ctr"/>
            <a:r>
              <a:rPr lang="en-US" altLang="ko-KR" dirty="0">
                <a:ln w="0"/>
                <a:effectLst>
                  <a:outerShdw blurRad="38100" dist="19050" dir="2700000" algn="tl" rotWithShape="0">
                    <a:schemeClr val="dk1">
                      <a:alpha val="40000"/>
                    </a:schemeClr>
                  </a:outerShdw>
                </a:effectLst>
              </a:rPr>
              <a:t>temperature</a:t>
            </a:r>
            <a:endParaRPr lang="ko-KR" alt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2125016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데이터를 </a:t>
            </a:r>
            <a:r>
              <a:rPr lang="en-US" altLang="ko-KR" dirty="0" err="1"/>
              <a:t>InfluxDB</a:t>
            </a:r>
            <a:r>
              <a:rPr lang="ko-KR" altLang="en-US" dirty="0"/>
              <a:t>에 넣기</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데이터베이스에 데이터를 넣기</a:t>
            </a:r>
            <a:r>
              <a:rPr lang="en-US" altLang="ko-KR" dirty="0"/>
              <a:t>(Insert)</a:t>
            </a:r>
          </a:p>
          <a:p>
            <a:pPr lvl="1"/>
            <a:r>
              <a:rPr lang="en-US" altLang="ko-KR" dirty="0"/>
              <a:t>Python </a:t>
            </a:r>
            <a:r>
              <a:rPr lang="ko-KR" altLang="en-US" dirty="0"/>
              <a:t>코드 작성</a:t>
            </a:r>
            <a:endParaRPr lang="en-US" altLang="ko-KR" dirty="0"/>
          </a:p>
          <a:p>
            <a:pPr lvl="2"/>
            <a:r>
              <a:rPr lang="ko-KR" altLang="en-US" dirty="0"/>
              <a:t>파일이름 </a:t>
            </a:r>
            <a:r>
              <a:rPr lang="en-US" altLang="ko-KR" dirty="0"/>
              <a:t>: insert_datapoint.py</a:t>
            </a:r>
          </a:p>
          <a:p>
            <a:pPr lvl="2"/>
            <a:r>
              <a:rPr lang="en-US" altLang="ko-KR" dirty="0"/>
              <a:t>Making a Connection - Create a new instance of the </a:t>
            </a:r>
            <a:r>
              <a:rPr lang="en-US" altLang="ko-KR" dirty="0" err="1"/>
              <a:t>InfluxDBClient</a:t>
            </a:r>
            <a:endParaRPr lang="en-US" altLang="ko-KR" dirty="0"/>
          </a:p>
          <a:p>
            <a:pPr lvl="3"/>
            <a:r>
              <a:rPr lang="en-US" altLang="ko-KR" sz="1200" b="1" dirty="0">
                <a:solidFill>
                  <a:schemeClr val="accent6">
                    <a:lumMod val="75000"/>
                  </a:schemeClr>
                </a:solidFill>
                <a:latin typeface="맑은 고딕" pitchFamily="50" charset="-127"/>
                <a:ea typeface="맑은 고딕" pitchFamily="50" charset="-127"/>
              </a:rPr>
              <a:t>client = </a:t>
            </a:r>
            <a:r>
              <a:rPr lang="en-US" altLang="ko-KR" sz="1200" b="1" dirty="0" err="1">
                <a:solidFill>
                  <a:schemeClr val="accent6">
                    <a:lumMod val="75000"/>
                  </a:schemeClr>
                </a:solidFill>
                <a:latin typeface="맑은 고딕" pitchFamily="50" charset="-127"/>
                <a:ea typeface="맑은 고딕" pitchFamily="50" charset="-127"/>
              </a:rPr>
              <a:t>InfluxDBClient</a:t>
            </a:r>
            <a:r>
              <a:rPr lang="en-US" altLang="ko-KR" sz="1200" b="1" dirty="0">
                <a:solidFill>
                  <a:schemeClr val="accent6">
                    <a:lumMod val="75000"/>
                  </a:schemeClr>
                </a:solidFill>
                <a:latin typeface="맑은 고딕" pitchFamily="50" charset="-127"/>
                <a:ea typeface="맑은 고딕" pitchFamily="50" charset="-127"/>
              </a:rPr>
              <a:t>( host = ‘localhost’, port=8086, username=‘</a:t>
            </a:r>
            <a:r>
              <a:rPr lang="en-US" altLang="ko-KR" sz="1200" b="1" dirty="0" err="1">
                <a:solidFill>
                  <a:schemeClr val="accent6">
                    <a:lumMod val="75000"/>
                  </a:schemeClr>
                </a:solidFill>
                <a:latin typeface="맑은 고딕" pitchFamily="50" charset="-127"/>
                <a:ea typeface="맑은 고딕" pitchFamily="50" charset="-127"/>
              </a:rPr>
              <a:t>userid</a:t>
            </a:r>
            <a:r>
              <a:rPr lang="en-US" altLang="ko-KR" sz="1200" b="1" dirty="0">
                <a:solidFill>
                  <a:schemeClr val="accent6">
                    <a:lumMod val="75000"/>
                  </a:schemeClr>
                </a:solidFill>
                <a:latin typeface="맑은 고딕" pitchFamily="50" charset="-127"/>
                <a:ea typeface="맑은 고딕" pitchFamily="50" charset="-127"/>
              </a:rPr>
              <a:t>’, password=‘</a:t>
            </a:r>
            <a:r>
              <a:rPr lang="en-US" altLang="ko-KR" sz="1200" b="1" dirty="0" err="1">
                <a:solidFill>
                  <a:schemeClr val="accent6">
                    <a:lumMod val="75000"/>
                  </a:schemeClr>
                </a:solidFill>
                <a:latin typeface="맑은 고딕" pitchFamily="50" charset="-127"/>
                <a:ea typeface="맑은 고딕" pitchFamily="50" charset="-127"/>
              </a:rPr>
              <a:t>userpassword</a:t>
            </a:r>
            <a:r>
              <a:rPr lang="en-US" altLang="ko-KR" sz="1200" b="1" dirty="0">
                <a:solidFill>
                  <a:schemeClr val="accent6">
                    <a:lumMod val="75000"/>
                  </a:schemeClr>
                </a:solidFill>
                <a:latin typeface="맑은 고딕" pitchFamily="50" charset="-127"/>
                <a:ea typeface="맑은 고딕" pitchFamily="50" charset="-127"/>
              </a:rPr>
              <a:t>’, database=‘</a:t>
            </a:r>
            <a:r>
              <a:rPr lang="en-US" altLang="ko-KR" sz="1200" b="1" dirty="0" err="1">
                <a:solidFill>
                  <a:schemeClr val="accent6">
                    <a:lumMod val="75000"/>
                  </a:schemeClr>
                </a:solidFill>
                <a:latin typeface="맑은 고딕" pitchFamily="50" charset="-127"/>
                <a:ea typeface="맑은 고딕" pitchFamily="50" charset="-127"/>
              </a:rPr>
              <a:t>databasename</a:t>
            </a:r>
            <a:r>
              <a:rPr lang="en-US" altLang="ko-KR" sz="1200" b="1" dirty="0">
                <a:solidFill>
                  <a:schemeClr val="accent6">
                    <a:lumMod val="75000"/>
                  </a:schemeClr>
                </a:solidFill>
                <a:latin typeface="맑은 고딕" pitchFamily="50" charset="-127"/>
                <a:ea typeface="맑은 고딕" pitchFamily="50" charset="-127"/>
              </a:rPr>
              <a:t>’ )</a:t>
            </a:r>
          </a:p>
          <a:p>
            <a:pPr lvl="2"/>
            <a:r>
              <a:rPr lang="en-US" altLang="ko-KR" dirty="0"/>
              <a:t>Insert Data – Insert some data</a:t>
            </a:r>
          </a:p>
          <a:p>
            <a:pPr lvl="3"/>
            <a:r>
              <a:rPr lang="en-US" altLang="ko-KR" dirty="0" err="1">
                <a:solidFill>
                  <a:schemeClr val="accent6">
                    <a:lumMod val="75000"/>
                  </a:schemeClr>
                </a:solidFill>
              </a:rPr>
              <a:t>write_points</a:t>
            </a:r>
            <a:r>
              <a:rPr lang="en-US" altLang="ko-KR" dirty="0">
                <a:solidFill>
                  <a:schemeClr val="accent6">
                    <a:lumMod val="75000"/>
                  </a:schemeClr>
                </a:solidFill>
              </a:rPr>
              <a:t>( </a:t>
            </a:r>
            <a:r>
              <a:rPr lang="en-US" altLang="ko-KR" dirty="0" err="1">
                <a:solidFill>
                  <a:schemeClr val="accent6">
                    <a:lumMod val="75000"/>
                  </a:schemeClr>
                </a:solidFill>
              </a:rPr>
              <a:t>json_body</a:t>
            </a:r>
            <a:r>
              <a:rPr lang="en-US" altLang="ko-KR" dirty="0">
                <a:solidFill>
                  <a:schemeClr val="accent6">
                    <a:lumMod val="75000"/>
                  </a:schemeClr>
                </a:solidFill>
              </a:rPr>
              <a:t> )</a:t>
            </a:r>
          </a:p>
          <a:p>
            <a:pPr marL="702000" lvl="3" indent="0">
              <a:buNone/>
            </a:pPr>
            <a:r>
              <a:rPr lang="en-US" altLang="ko-KR" dirty="0"/>
              <a:t> </a:t>
            </a:r>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302</a:t>
            </a:fld>
            <a:endParaRPr lang="en-US" dirty="0"/>
          </a:p>
        </p:txBody>
      </p:sp>
      <p:pic>
        <p:nvPicPr>
          <p:cNvPr id="11" name="그림 10">
            <a:extLst>
              <a:ext uri="{FF2B5EF4-FFF2-40B4-BE49-F238E27FC236}">
                <a16:creationId xmlns:a16="http://schemas.microsoft.com/office/drawing/2014/main" id="{2560A4A2-E733-4D74-A357-7B50830608E8}"/>
              </a:ext>
            </a:extLst>
          </p:cNvPr>
          <p:cNvPicPr>
            <a:picLocks noChangeAspect="1"/>
          </p:cNvPicPr>
          <p:nvPr/>
        </p:nvPicPr>
        <p:blipFill>
          <a:blip r:embed="rId3"/>
          <a:stretch>
            <a:fillRect/>
          </a:stretch>
        </p:blipFill>
        <p:spPr>
          <a:xfrm>
            <a:off x="1772339" y="2740699"/>
            <a:ext cx="7977396" cy="2700647"/>
          </a:xfrm>
          <a:prstGeom prst="rect">
            <a:avLst/>
          </a:prstGeom>
        </p:spPr>
      </p:pic>
    </p:spTree>
    <p:extLst>
      <p:ext uri="{BB962C8B-B14F-4D97-AF65-F5344CB8AC3E}">
        <p14:creationId xmlns:p14="http://schemas.microsoft.com/office/powerpoint/2010/main" val="34483930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데이터를 </a:t>
            </a:r>
            <a:r>
              <a:rPr lang="en-US" altLang="ko-KR" dirty="0" err="1"/>
              <a:t>InfluxDB</a:t>
            </a:r>
            <a:r>
              <a:rPr lang="ko-KR" altLang="en-US" dirty="0"/>
              <a:t>에 넣기</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데이터베이스에 데이터를 넣기</a:t>
            </a:r>
            <a:r>
              <a:rPr lang="en-US" altLang="ko-KR" dirty="0"/>
              <a:t>(Insert)</a:t>
            </a:r>
          </a:p>
          <a:p>
            <a:pPr lvl="1"/>
            <a:r>
              <a:rPr lang="en-US" altLang="ko-KR" dirty="0"/>
              <a:t>Python </a:t>
            </a:r>
            <a:r>
              <a:rPr lang="ko-KR" altLang="en-US" dirty="0"/>
              <a:t>코드 실행</a:t>
            </a:r>
            <a:endParaRPr lang="en-US" altLang="ko-KR" dirty="0"/>
          </a:p>
          <a:p>
            <a:pPr lvl="2"/>
            <a:r>
              <a:rPr lang="en-US" altLang="ko-KR" dirty="0"/>
              <a:t>$ python insert_datapoint.py</a:t>
            </a:r>
          </a:p>
          <a:p>
            <a:pPr lvl="1"/>
            <a:r>
              <a:rPr lang="ko-KR" altLang="en-US" dirty="0"/>
              <a:t>결과</a:t>
            </a:r>
            <a:r>
              <a:rPr lang="en-US" altLang="ko-KR" dirty="0"/>
              <a:t> </a:t>
            </a:r>
            <a:r>
              <a:rPr lang="ko-KR" altLang="en-US" dirty="0"/>
              <a:t>확인</a:t>
            </a:r>
            <a:endParaRPr lang="en-US" altLang="ko-KR" dirty="0"/>
          </a:p>
          <a:p>
            <a:pPr lvl="2"/>
            <a:r>
              <a:rPr lang="en-US" altLang="ko-KR" dirty="0"/>
              <a:t>Select </a:t>
            </a:r>
            <a:r>
              <a:rPr lang="ko-KR" altLang="en-US" dirty="0"/>
              <a:t>문으로 데이터 확인</a:t>
            </a:r>
            <a:endParaRPr lang="en-US" altLang="ko-KR" dirty="0"/>
          </a:p>
          <a:p>
            <a:pPr lvl="3"/>
            <a:r>
              <a:rPr lang="en-US" altLang="ko-KR" dirty="0"/>
              <a:t>$ influx</a:t>
            </a:r>
          </a:p>
          <a:p>
            <a:pPr lvl="3"/>
            <a:r>
              <a:rPr lang="en-US" altLang="ko-KR" dirty="0"/>
              <a:t>&gt; select</a:t>
            </a:r>
            <a:r>
              <a:rPr lang="ko-KR" altLang="en-US" dirty="0"/>
              <a:t> </a:t>
            </a:r>
            <a:r>
              <a:rPr lang="en-US" altLang="ko-KR" dirty="0"/>
              <a:t>*</a:t>
            </a:r>
            <a:r>
              <a:rPr lang="ko-KR" altLang="en-US" dirty="0"/>
              <a:t> </a:t>
            </a:r>
            <a:r>
              <a:rPr lang="en-US" altLang="ko-KR" dirty="0"/>
              <a:t>from</a:t>
            </a:r>
            <a:r>
              <a:rPr lang="ko-KR" altLang="en-US" dirty="0"/>
              <a:t> </a:t>
            </a:r>
            <a:r>
              <a:rPr lang="en-US" altLang="ko-KR" dirty="0" err="1"/>
              <a:t>tempeature</a:t>
            </a:r>
            <a:endParaRPr lang="en-US" altLang="ko-KR" dirty="0"/>
          </a:p>
          <a:p>
            <a:pPr marL="702000" lvl="3" indent="0">
              <a:buNone/>
            </a:pPr>
            <a:r>
              <a:rPr lang="en-US" altLang="ko-KR" dirty="0"/>
              <a:t> </a:t>
            </a:r>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303</a:t>
            </a:fld>
            <a:endParaRPr lang="en-US" dirty="0"/>
          </a:p>
        </p:txBody>
      </p:sp>
      <p:pic>
        <p:nvPicPr>
          <p:cNvPr id="6" name="그림 5">
            <a:extLst>
              <a:ext uri="{FF2B5EF4-FFF2-40B4-BE49-F238E27FC236}">
                <a16:creationId xmlns:a16="http://schemas.microsoft.com/office/drawing/2014/main" id="{8C7BDF17-2F9D-4876-A796-31AB263E8035}"/>
              </a:ext>
            </a:extLst>
          </p:cNvPr>
          <p:cNvPicPr>
            <a:picLocks noChangeAspect="1"/>
          </p:cNvPicPr>
          <p:nvPr/>
        </p:nvPicPr>
        <p:blipFill>
          <a:blip r:embed="rId3"/>
          <a:stretch>
            <a:fillRect/>
          </a:stretch>
        </p:blipFill>
        <p:spPr>
          <a:xfrm>
            <a:off x="4098924" y="2851371"/>
            <a:ext cx="3324225" cy="1304925"/>
          </a:xfrm>
          <a:prstGeom prst="rect">
            <a:avLst/>
          </a:prstGeom>
        </p:spPr>
      </p:pic>
    </p:spTree>
    <p:extLst>
      <p:ext uri="{BB962C8B-B14F-4D97-AF65-F5344CB8AC3E}">
        <p14:creationId xmlns:p14="http://schemas.microsoft.com/office/powerpoint/2010/main" val="114624343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데이터를 </a:t>
            </a:r>
            <a:r>
              <a:rPr lang="en-US" altLang="ko-KR" dirty="0" err="1"/>
              <a:t>InfluxDB</a:t>
            </a:r>
            <a:r>
              <a:rPr lang="ko-KR" altLang="en-US" dirty="0"/>
              <a:t>에 넣기</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데이터베이스에 데이터를 넣기</a:t>
            </a:r>
            <a:r>
              <a:rPr lang="en-US" altLang="ko-KR" dirty="0"/>
              <a:t>(Insert) II</a:t>
            </a:r>
          </a:p>
          <a:p>
            <a:pPr lvl="1"/>
            <a:r>
              <a:rPr lang="en-US" altLang="ko-KR" dirty="0"/>
              <a:t>Python </a:t>
            </a:r>
            <a:r>
              <a:rPr lang="ko-KR" altLang="en-US" dirty="0"/>
              <a:t>코드</a:t>
            </a:r>
            <a:endParaRPr lang="en-US" altLang="ko-KR" dirty="0"/>
          </a:p>
          <a:p>
            <a:pPr lvl="1"/>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304</a:t>
            </a:fld>
            <a:endParaRPr lang="en-US" dirty="0"/>
          </a:p>
        </p:txBody>
      </p:sp>
      <p:sp>
        <p:nvSpPr>
          <p:cNvPr id="6" name="모서리가 둥근 직사각형 5">
            <a:extLst>
              <a:ext uri="{FF2B5EF4-FFF2-40B4-BE49-F238E27FC236}">
                <a16:creationId xmlns:a16="http://schemas.microsoft.com/office/drawing/2014/main" id="{A5AD707C-5161-47F7-A09C-EFDEE102D208}"/>
              </a:ext>
            </a:extLst>
          </p:cNvPr>
          <p:cNvSpPr/>
          <p:nvPr/>
        </p:nvSpPr>
        <p:spPr bwMode="auto">
          <a:xfrm>
            <a:off x="789130" y="1299543"/>
            <a:ext cx="6700100" cy="453245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200" b="1" dirty="0">
                <a:latin typeface="맑은 고딕" pitchFamily="50" charset="-127"/>
                <a:ea typeface="맑은 고딕" pitchFamily="50" charset="-127"/>
              </a:rPr>
              <a:t>from </a:t>
            </a:r>
            <a:r>
              <a:rPr lang="en-US" altLang="ko-KR" sz="1200" b="1" dirty="0" err="1">
                <a:latin typeface="맑은 고딕" pitchFamily="50" charset="-127"/>
                <a:ea typeface="맑은 고딕" pitchFamily="50" charset="-127"/>
              </a:rPr>
              <a:t>influxdb</a:t>
            </a:r>
            <a:r>
              <a:rPr lang="en-US" altLang="ko-KR" sz="1200" b="1" dirty="0">
                <a:latin typeface="맑은 고딕" pitchFamily="50" charset="-127"/>
                <a:ea typeface="맑은 고딕" pitchFamily="50" charset="-127"/>
              </a:rPr>
              <a:t> import </a:t>
            </a:r>
            <a:r>
              <a:rPr lang="en-US" altLang="ko-KR" sz="1200" b="1" dirty="0" err="1">
                <a:latin typeface="맑은 고딕" pitchFamily="50" charset="-127"/>
                <a:ea typeface="맑은 고딕" pitchFamily="50" charset="-127"/>
              </a:rPr>
              <a:t>InfluxDBClient</a:t>
            </a: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import time</a:t>
            </a:r>
          </a:p>
          <a:p>
            <a:pPr defTabSz="913755">
              <a:spcBef>
                <a:spcPts val="0"/>
              </a:spcBef>
              <a:buClr>
                <a:srgbClr val="506EA5"/>
              </a:buClr>
            </a:pPr>
            <a:r>
              <a:rPr lang="en-US" altLang="ko-KR" sz="1200" b="1" dirty="0">
                <a:latin typeface="맑은 고딕" pitchFamily="50" charset="-127"/>
                <a:ea typeface="맑은 고딕" pitchFamily="50" charset="-127"/>
              </a:rPr>
              <a:t>import random</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client = </a:t>
            </a:r>
            <a:r>
              <a:rPr lang="en-US" altLang="ko-KR" sz="1200" b="1" dirty="0" err="1">
                <a:latin typeface="맑은 고딕" pitchFamily="50" charset="-127"/>
                <a:ea typeface="맑은 고딕" pitchFamily="50" charset="-127"/>
              </a:rPr>
              <a:t>InfluxDBClient</a:t>
            </a:r>
            <a:r>
              <a:rPr lang="en-US" altLang="ko-KR" sz="1200" b="1" dirty="0">
                <a:latin typeface="맑은 고딕" pitchFamily="50" charset="-127"/>
                <a:ea typeface="맑은 고딕" pitchFamily="50" charset="-127"/>
              </a:rPr>
              <a:t>( host='localhost', port=8086, </a:t>
            </a:r>
          </a:p>
          <a:p>
            <a:pPr defTabSz="913755">
              <a:spcBef>
                <a:spcPts val="0"/>
              </a:spcBef>
              <a:buClr>
                <a:srgbClr val="506EA5"/>
              </a:buClr>
            </a:pPr>
            <a:r>
              <a:rPr lang="en-US" altLang="ko-KR" sz="1200" b="1" dirty="0">
                <a:latin typeface="맑은 고딕" pitchFamily="50" charset="-127"/>
                <a:ea typeface="맑은 고딕" pitchFamily="50" charset="-127"/>
              </a:rPr>
              <a:t>	         username=‘</a:t>
            </a:r>
            <a:r>
              <a:rPr lang="en-US" altLang="ko-KR" sz="1200" b="1" dirty="0" err="1">
                <a:latin typeface="맑은 고딕" pitchFamily="50" charset="-127"/>
                <a:ea typeface="맑은 고딕" pitchFamily="50" charset="-127"/>
              </a:rPr>
              <a:t>influx_ship</a:t>
            </a:r>
            <a:r>
              <a:rPr lang="en-US" altLang="ko-KR" sz="1200" b="1" dirty="0">
                <a:latin typeface="맑은 고딕" pitchFamily="50" charset="-127"/>
                <a:ea typeface="맑은 고딕" pitchFamily="50" charset="-127"/>
              </a:rPr>
              <a:t>', password=‘1234',  database='</a:t>
            </a:r>
            <a:r>
              <a:rPr lang="en-US" altLang="ko-KR" sz="1200" b="1" dirty="0" err="1">
                <a:latin typeface="맑은 고딕" pitchFamily="50" charset="-127"/>
                <a:ea typeface="맑은 고딕" pitchFamily="50" charset="-127"/>
              </a:rPr>
              <a:t>db_riatech</a:t>
            </a:r>
            <a:r>
              <a:rPr lang="en-US" altLang="ko-KR" sz="1200" b="1" dirty="0">
                <a:latin typeface="맑은 고딕" pitchFamily="50" charset="-127"/>
                <a:ea typeface="맑은 고딕" pitchFamily="50" charset="-127"/>
              </a:rPr>
              <a: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def </a:t>
            </a:r>
            <a:r>
              <a:rPr lang="en-US" altLang="ko-KR" sz="1200" b="1" dirty="0" err="1">
                <a:latin typeface="맑은 고딕" pitchFamily="50" charset="-127"/>
                <a:ea typeface="맑은 고딕" pitchFamily="50" charset="-127"/>
              </a:rPr>
              <a:t>randomDataPoint</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json_body</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data_point</a:t>
            </a:r>
            <a:r>
              <a:rPr lang="en-US" altLang="ko-KR" sz="1200" b="1" dirty="0">
                <a:latin typeface="맑은 고딕" pitchFamily="50" charset="-127"/>
                <a:ea typeface="맑은 고딕" pitchFamily="50" charset="-127"/>
              </a:rPr>
              <a:t> =   {   'measurement' : ‘sensors',</a:t>
            </a:r>
          </a:p>
          <a:p>
            <a:pPr defTabSz="913755">
              <a:spcBef>
                <a:spcPts val="0"/>
              </a:spcBef>
              <a:buClr>
                <a:srgbClr val="506EA5"/>
              </a:buClr>
            </a:pPr>
            <a:r>
              <a:rPr lang="en-US" altLang="ko-KR" sz="1200" b="1" dirty="0">
                <a:latin typeface="맑은 고딕" pitchFamily="50" charset="-127"/>
                <a:ea typeface="맑은 고딕" pitchFamily="50" charset="-127"/>
              </a:rPr>
              <a:t>                       'tags' : { 'Location' : 'Indoor'},  # 'outdoor'</a:t>
            </a:r>
          </a:p>
          <a:p>
            <a:pPr defTabSz="913755">
              <a:spcBef>
                <a:spcPts val="0"/>
              </a:spcBef>
              <a:buClr>
                <a:srgbClr val="506EA5"/>
              </a:buClr>
            </a:pPr>
            <a:r>
              <a:rPr lang="en-US" altLang="ko-KR" sz="1200" b="1" dirty="0">
                <a:latin typeface="맑은 고딕" pitchFamily="50" charset="-127"/>
                <a:ea typeface="맑은 고딕" pitchFamily="50" charset="-127"/>
              </a:rPr>
              <a:t>                       'fields' : {'Temp': 0.0, '</a:t>
            </a:r>
            <a:r>
              <a:rPr lang="en-US" altLang="ko-KR" sz="1200" b="1" dirty="0" err="1">
                <a:latin typeface="맑은 고딕" pitchFamily="50" charset="-127"/>
                <a:ea typeface="맑은 고딕" pitchFamily="50" charset="-127"/>
              </a:rPr>
              <a:t>Humi</a:t>
            </a:r>
            <a:r>
              <a:rPr lang="en-US" altLang="ko-KR" sz="1200" b="1" dirty="0">
                <a:latin typeface="맑은 고딕" pitchFamily="50" charset="-127"/>
                <a:ea typeface="맑은 고딕" pitchFamily="50" charset="-127"/>
              </a:rPr>
              <a:t>' : 0.0 }</a:t>
            </a:r>
          </a:p>
          <a:p>
            <a:pPr defTabSz="913755">
              <a:spcBef>
                <a:spcPts val="0"/>
              </a:spcBef>
              <a:buClr>
                <a:srgbClr val="506EA5"/>
              </a:buClr>
            </a:pPr>
            <a:r>
              <a:rPr lang="en-US" altLang="ko-KR" sz="1200" b="1" dirty="0">
                <a:latin typeface="맑은 고딕" pitchFamily="50" charset="-127"/>
                <a:ea typeface="맑은 고딕" pitchFamily="50" charset="-127"/>
              </a:rPr>
              <a:t>                    }  </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data_point</a:t>
            </a:r>
            <a:r>
              <a:rPr lang="en-US" altLang="ko-KR" sz="1200" b="1" dirty="0">
                <a:latin typeface="맑은 고딕" pitchFamily="50" charset="-127"/>
                <a:ea typeface="맑은 고딕" pitchFamily="50" charset="-127"/>
              </a:rPr>
              <a:t>['fields']['Temp'] = </a:t>
            </a:r>
            <a:r>
              <a:rPr lang="en-US" altLang="ko-KR" sz="1200" b="1" dirty="0" err="1">
                <a:latin typeface="맑은 고딕" pitchFamily="50" charset="-127"/>
                <a:ea typeface="맑은 고딕" pitchFamily="50" charset="-127"/>
              </a:rPr>
              <a:t>random.random</a:t>
            </a:r>
            <a:r>
              <a:rPr lang="en-US" altLang="ko-KR" sz="1200" b="1" dirty="0">
                <a:latin typeface="맑은 고딕" pitchFamily="50" charset="-127"/>
                <a:ea typeface="맑은 고딕" pitchFamily="50" charset="-127"/>
              </a:rPr>
              <a:t>() * 50.0</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data_point</a:t>
            </a:r>
            <a:r>
              <a:rPr lang="en-US" altLang="ko-KR" sz="1200" b="1" dirty="0">
                <a:latin typeface="맑은 고딕" pitchFamily="50" charset="-127"/>
                <a:ea typeface="맑은 고딕" pitchFamily="50" charset="-127"/>
              </a:rPr>
              <a:t>['fields']['</a:t>
            </a:r>
            <a:r>
              <a:rPr lang="en-US" altLang="ko-KR" sz="1200" b="1" dirty="0" err="1">
                <a:latin typeface="맑은 고딕" pitchFamily="50" charset="-127"/>
                <a:ea typeface="맑은 고딕" pitchFamily="50" charset="-127"/>
              </a:rPr>
              <a:t>Humi</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random.random</a:t>
            </a:r>
            <a:r>
              <a:rPr lang="en-US" altLang="ko-KR" sz="1200" b="1" dirty="0">
                <a:latin typeface="맑은 고딕" pitchFamily="50" charset="-127"/>
                <a:ea typeface="맑은 고딕" pitchFamily="50" charset="-127"/>
              </a:rPr>
              <a:t>() * 30.0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if (</a:t>
            </a:r>
            <a:r>
              <a:rPr lang="en-US" altLang="ko-KR" sz="1200" b="1" dirty="0" err="1">
                <a:latin typeface="맑은 고딕" pitchFamily="50" charset="-127"/>
                <a:ea typeface="맑은 고딕" pitchFamily="50" charset="-127"/>
              </a:rPr>
              <a:t>random.random</a:t>
            </a:r>
            <a:r>
              <a:rPr lang="en-US" altLang="ko-KR" sz="1200" b="1" dirty="0">
                <a:latin typeface="맑은 고딕" pitchFamily="50" charset="-127"/>
                <a:ea typeface="맑은 고딕" pitchFamily="50" charset="-127"/>
              </a:rPr>
              <a:t>() &gt; 0.5):</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data_point</a:t>
            </a:r>
            <a:r>
              <a:rPr lang="en-US" altLang="ko-KR" sz="1200" b="1" dirty="0">
                <a:latin typeface="맑은 고딕" pitchFamily="50" charset="-127"/>
                <a:ea typeface="맑은 고딕" pitchFamily="50" charset="-127"/>
              </a:rPr>
              <a:t>['tags']['Location'] = 'Indoor'</a:t>
            </a:r>
          </a:p>
          <a:p>
            <a:pPr defTabSz="913755">
              <a:spcBef>
                <a:spcPts val="0"/>
              </a:spcBef>
              <a:buClr>
                <a:srgbClr val="506EA5"/>
              </a:buClr>
            </a:pPr>
            <a:r>
              <a:rPr lang="en-US" altLang="ko-KR" sz="1200" b="1" dirty="0">
                <a:latin typeface="맑은 고딕" pitchFamily="50" charset="-127"/>
                <a:ea typeface="맑은 고딕" pitchFamily="50" charset="-127"/>
              </a:rPr>
              <a:t>    else:</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data_point</a:t>
            </a:r>
            <a:r>
              <a:rPr lang="en-US" altLang="ko-KR" sz="1200" b="1" dirty="0">
                <a:latin typeface="맑은 고딕" pitchFamily="50" charset="-127"/>
                <a:ea typeface="맑은 고딕" pitchFamily="50" charset="-127"/>
              </a:rPr>
              <a:t>['tags']['Location'] = 'Outdoor'</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json_body.append</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data_point</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return </a:t>
            </a:r>
            <a:r>
              <a:rPr lang="en-US" altLang="ko-KR" sz="1200" b="1" dirty="0" err="1">
                <a:latin typeface="맑은 고딕" pitchFamily="50" charset="-127"/>
                <a:ea typeface="맑은 고딕" pitchFamily="50" charset="-127"/>
              </a:rPr>
              <a:t>json_body</a:t>
            </a:r>
            <a:endParaRPr lang="en-US" altLang="ko-KR" sz="1200" b="1" dirty="0">
              <a:latin typeface="맑은 고딕" pitchFamily="50" charset="-127"/>
              <a:ea typeface="맑은 고딕" pitchFamily="50" charset="-127"/>
            </a:endParaRPr>
          </a:p>
        </p:txBody>
      </p:sp>
      <p:sp>
        <p:nvSpPr>
          <p:cNvPr id="7" name="모서리가 둥근 직사각형 5">
            <a:extLst>
              <a:ext uri="{FF2B5EF4-FFF2-40B4-BE49-F238E27FC236}">
                <a16:creationId xmlns:a16="http://schemas.microsoft.com/office/drawing/2014/main" id="{4E45486B-ECFE-4016-BBB3-F557BE71E655}"/>
              </a:ext>
            </a:extLst>
          </p:cNvPr>
          <p:cNvSpPr/>
          <p:nvPr/>
        </p:nvSpPr>
        <p:spPr bwMode="auto">
          <a:xfrm>
            <a:off x="7601429" y="1299543"/>
            <a:ext cx="3303245" cy="453245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solidFill>
                  <a:schemeClr val="bg1">
                    <a:lumMod val="65000"/>
                  </a:schemeClr>
                </a:solidFill>
                <a:latin typeface="맑은 고딕" pitchFamily="50" charset="-127"/>
                <a:ea typeface="맑은 고딕" pitchFamily="50" charset="-127"/>
              </a:rPr>
              <a:t>//</a:t>
            </a:r>
            <a:r>
              <a:rPr lang="ko-KR" altLang="en-US" sz="1200" b="1" dirty="0">
                <a:solidFill>
                  <a:schemeClr val="bg1">
                    <a:lumMod val="65000"/>
                  </a:schemeClr>
                </a:solidFill>
                <a:latin typeface="맑은 고딕" pitchFamily="50" charset="-127"/>
                <a:ea typeface="맑은 고딕" pitchFamily="50" charset="-127"/>
              </a:rPr>
              <a:t>파일이름 </a:t>
            </a:r>
            <a:r>
              <a:rPr lang="en-US" altLang="ko-KR" sz="1200" b="1" dirty="0">
                <a:solidFill>
                  <a:schemeClr val="bg1">
                    <a:lumMod val="65000"/>
                  </a:schemeClr>
                </a:solidFill>
                <a:latin typeface="맑은 고딕" pitchFamily="50" charset="-127"/>
                <a:ea typeface="맑은 고딕" pitchFamily="50" charset="-127"/>
              </a:rPr>
              <a:t>: </a:t>
            </a:r>
            <a:r>
              <a:rPr lang="en-US" altLang="ko-KR" sz="1200" b="1" dirty="0" err="1">
                <a:solidFill>
                  <a:schemeClr val="bg1">
                    <a:lumMod val="65000"/>
                  </a:schemeClr>
                </a:solidFill>
                <a:latin typeface="맑은 고딕" pitchFamily="50" charset="-127"/>
                <a:ea typeface="맑은 고딕" pitchFamily="50" charset="-127"/>
              </a:rPr>
              <a:t>insertBasicRandom.ipynb</a:t>
            </a:r>
            <a:endParaRPr lang="en-US" altLang="ko-KR" sz="1200" b="1" dirty="0">
              <a:solidFill>
                <a:schemeClr val="bg1">
                  <a:lumMod val="65000"/>
                </a:schemeClr>
              </a:solidFill>
              <a:latin typeface="맑은 고딕" pitchFamily="50" charset="-127"/>
              <a:ea typeface="맑은 고딕" pitchFamily="50" charset="-127"/>
            </a:endParaRP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while True:</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json_body</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randomDataPoint</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print(</a:t>
            </a:r>
            <a:r>
              <a:rPr lang="en-US" altLang="ko-KR" sz="1200" b="1" dirty="0" err="1">
                <a:latin typeface="맑은 고딕" pitchFamily="50" charset="-127"/>
                <a:ea typeface="맑은 고딕" pitchFamily="50" charset="-127"/>
              </a:rPr>
              <a:t>json_body</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client.write_points</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json_body</a:t>
            </a: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time.sleep</a:t>
            </a:r>
            <a:r>
              <a:rPr lang="en-US" altLang="ko-KR" sz="1200" b="1" dirty="0">
                <a:latin typeface="맑은 고딕" pitchFamily="50" charset="-127"/>
                <a:ea typeface="맑은 고딕" pitchFamily="50" charset="-127"/>
              </a:rPr>
              <a:t>(5)</a:t>
            </a:r>
          </a:p>
        </p:txBody>
      </p:sp>
      <p:sp>
        <p:nvSpPr>
          <p:cNvPr id="9" name="직사각형 8">
            <a:extLst>
              <a:ext uri="{FF2B5EF4-FFF2-40B4-BE49-F238E27FC236}">
                <a16:creationId xmlns:a16="http://schemas.microsoft.com/office/drawing/2014/main" id="{051DEF51-DDD3-4392-9CDC-2ED498CFC1DC}"/>
              </a:ext>
            </a:extLst>
          </p:cNvPr>
          <p:cNvSpPr/>
          <p:nvPr/>
        </p:nvSpPr>
        <p:spPr>
          <a:xfrm>
            <a:off x="5787212" y="4382923"/>
            <a:ext cx="5424868" cy="369332"/>
          </a:xfrm>
          <a:prstGeom prst="rect">
            <a:avLst/>
          </a:prstGeom>
          <a:noFill/>
        </p:spPr>
        <p:txBody>
          <a:bodyPr wrap="square" lIns="91440" tIns="45720" rIns="91440" bIns="45720">
            <a:spAutoFit/>
          </a:bodyPr>
          <a:lstStyle/>
          <a:p>
            <a:pPr algn="ctr"/>
            <a:r>
              <a:rPr lang="en-US" altLang="ko-KR" dirty="0">
                <a:ln w="0"/>
                <a:effectLst>
                  <a:outerShdw blurRad="38100" dist="19050" dir="2700000" algn="tl" rotWithShape="0">
                    <a:schemeClr val="dk1">
                      <a:alpha val="40000"/>
                    </a:schemeClr>
                  </a:outerShdw>
                </a:effectLst>
              </a:rPr>
              <a:t>sensors</a:t>
            </a:r>
            <a:endParaRPr lang="ko-KR" altLang="en-US"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표 9">
            <a:extLst>
              <a:ext uri="{FF2B5EF4-FFF2-40B4-BE49-F238E27FC236}">
                <a16:creationId xmlns:a16="http://schemas.microsoft.com/office/drawing/2014/main" id="{B5F32407-1DC3-469E-BF9C-18000B5E756B}"/>
              </a:ext>
            </a:extLst>
          </p:cNvPr>
          <p:cNvGraphicFramePr>
            <a:graphicFrameLocks noGrp="1"/>
          </p:cNvGraphicFramePr>
          <p:nvPr>
            <p:extLst>
              <p:ext uri="{D42A27DB-BD31-4B8C-83A1-F6EECF244321}">
                <p14:modId xmlns:p14="http://schemas.microsoft.com/office/powerpoint/2010/main" val="1388318140"/>
              </p:ext>
            </p:extLst>
          </p:nvPr>
        </p:nvGraphicFramePr>
        <p:xfrm>
          <a:off x="5787212" y="4729623"/>
          <a:ext cx="5424868" cy="741680"/>
        </p:xfrm>
        <a:graphic>
          <a:graphicData uri="http://schemas.openxmlformats.org/drawingml/2006/table">
            <a:tbl>
              <a:tblPr firstRow="1" bandRow="1">
                <a:tableStyleId>{5C22544A-7EE6-4342-B048-85BDC9FD1C3A}</a:tableStyleId>
              </a:tblPr>
              <a:tblGrid>
                <a:gridCol w="1356217">
                  <a:extLst>
                    <a:ext uri="{9D8B030D-6E8A-4147-A177-3AD203B41FA5}">
                      <a16:colId xmlns:a16="http://schemas.microsoft.com/office/drawing/2014/main" val="805197151"/>
                    </a:ext>
                  </a:extLst>
                </a:gridCol>
                <a:gridCol w="1356217">
                  <a:extLst>
                    <a:ext uri="{9D8B030D-6E8A-4147-A177-3AD203B41FA5}">
                      <a16:colId xmlns:a16="http://schemas.microsoft.com/office/drawing/2014/main" val="2013543515"/>
                    </a:ext>
                  </a:extLst>
                </a:gridCol>
                <a:gridCol w="1356217">
                  <a:extLst>
                    <a:ext uri="{9D8B030D-6E8A-4147-A177-3AD203B41FA5}">
                      <a16:colId xmlns:a16="http://schemas.microsoft.com/office/drawing/2014/main" val="3003486700"/>
                    </a:ext>
                  </a:extLst>
                </a:gridCol>
                <a:gridCol w="1356217">
                  <a:extLst>
                    <a:ext uri="{9D8B030D-6E8A-4147-A177-3AD203B41FA5}">
                      <a16:colId xmlns:a16="http://schemas.microsoft.com/office/drawing/2014/main" val="180016368"/>
                    </a:ext>
                  </a:extLst>
                </a:gridCol>
              </a:tblGrid>
              <a:tr h="370840">
                <a:tc>
                  <a:txBody>
                    <a:bodyPr/>
                    <a:lstStyle/>
                    <a:p>
                      <a:pPr latinLnBrk="1"/>
                      <a:r>
                        <a:rPr lang="en-US" altLang="ko-KR" sz="1400" dirty="0"/>
                        <a:t>Time</a:t>
                      </a:r>
                      <a:endParaRPr lang="ko-KR" altLang="en-US" sz="1400" dirty="0"/>
                    </a:p>
                  </a:txBody>
                  <a:tcPr/>
                </a:tc>
                <a:tc>
                  <a:txBody>
                    <a:bodyPr/>
                    <a:lstStyle/>
                    <a:p>
                      <a:pPr latinLnBrk="1"/>
                      <a:r>
                        <a:rPr lang="en-US" altLang="ko-KR" sz="1400" dirty="0"/>
                        <a:t>Location</a:t>
                      </a:r>
                      <a:endParaRPr lang="ko-KR" altLang="en-US" sz="1400" dirty="0"/>
                    </a:p>
                  </a:txBody>
                  <a:tcPr/>
                </a:tc>
                <a:tc>
                  <a:txBody>
                    <a:bodyPr/>
                    <a:lstStyle/>
                    <a:p>
                      <a:pPr latinLnBrk="1"/>
                      <a:r>
                        <a:rPr lang="en-US" altLang="ko-KR" sz="1400" dirty="0"/>
                        <a:t>Temp</a:t>
                      </a:r>
                      <a:endParaRPr lang="ko-KR" altLang="en-US" sz="1400" dirty="0"/>
                    </a:p>
                  </a:txBody>
                  <a:tcPr/>
                </a:tc>
                <a:tc>
                  <a:txBody>
                    <a:bodyPr/>
                    <a:lstStyle/>
                    <a:p>
                      <a:pPr latinLnBrk="1"/>
                      <a:r>
                        <a:rPr lang="en-US" altLang="ko-KR" sz="1400" dirty="0" err="1"/>
                        <a:t>Humi</a:t>
                      </a:r>
                      <a:endParaRPr lang="ko-KR" altLang="en-US" sz="1400" dirty="0"/>
                    </a:p>
                  </a:txBody>
                  <a:tcPr/>
                </a:tc>
                <a:extLst>
                  <a:ext uri="{0D108BD9-81ED-4DB2-BD59-A6C34878D82A}">
                    <a16:rowId xmlns:a16="http://schemas.microsoft.com/office/drawing/2014/main" val="136731680"/>
                  </a:ext>
                </a:extLst>
              </a:tr>
              <a:tr h="370840">
                <a:tc>
                  <a:txBody>
                    <a:bodyPr/>
                    <a:lstStyle/>
                    <a:p>
                      <a:pPr latinLnBrk="1"/>
                      <a:endParaRPr lang="ko-KR" altLang="en-US" sz="1400"/>
                    </a:p>
                  </a:txBody>
                  <a:tcPr/>
                </a:tc>
                <a:tc>
                  <a:txBody>
                    <a:bodyPr/>
                    <a:lstStyle/>
                    <a:p>
                      <a:pPr latinLnBrk="1"/>
                      <a:endParaRPr lang="ko-KR" altLang="en-US" sz="1400" dirty="0"/>
                    </a:p>
                  </a:txBody>
                  <a:tcPr/>
                </a:tc>
                <a:tc>
                  <a:txBody>
                    <a:bodyPr/>
                    <a:lstStyle/>
                    <a:p>
                      <a:pPr latinLnBrk="1"/>
                      <a:endParaRPr lang="ko-KR" altLang="en-US" sz="1400" dirty="0"/>
                    </a:p>
                  </a:txBody>
                  <a:tcPr/>
                </a:tc>
                <a:tc>
                  <a:txBody>
                    <a:bodyPr/>
                    <a:lstStyle/>
                    <a:p>
                      <a:pPr latinLnBrk="1"/>
                      <a:endParaRPr lang="ko-KR" altLang="en-US" sz="1400" dirty="0"/>
                    </a:p>
                  </a:txBody>
                  <a:tcPr/>
                </a:tc>
                <a:extLst>
                  <a:ext uri="{0D108BD9-81ED-4DB2-BD59-A6C34878D82A}">
                    <a16:rowId xmlns:a16="http://schemas.microsoft.com/office/drawing/2014/main" val="3023654994"/>
                  </a:ext>
                </a:extLst>
              </a:tr>
            </a:tbl>
          </a:graphicData>
        </a:graphic>
      </p:graphicFrame>
    </p:spTree>
    <p:extLst>
      <p:ext uri="{BB962C8B-B14F-4D97-AF65-F5344CB8AC3E}">
        <p14:creationId xmlns:p14="http://schemas.microsoft.com/office/powerpoint/2010/main" val="379291405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데이터를 </a:t>
            </a:r>
            <a:r>
              <a:rPr lang="en-US" altLang="ko-KR" dirty="0" err="1"/>
              <a:t>InfluxDB</a:t>
            </a:r>
            <a:r>
              <a:rPr lang="ko-KR" altLang="en-US" dirty="0"/>
              <a:t>에서 가져오기</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데이터베이스에 데이터를 가져오기</a:t>
            </a:r>
            <a:r>
              <a:rPr lang="en-US" altLang="ko-KR" dirty="0"/>
              <a:t>(select) I</a:t>
            </a:r>
          </a:p>
          <a:p>
            <a:pPr lvl="1"/>
            <a:r>
              <a:rPr lang="en-US" altLang="ko-KR" dirty="0"/>
              <a:t>Making a Connection - Create a new instance of the </a:t>
            </a:r>
            <a:r>
              <a:rPr lang="en-US" altLang="ko-KR" dirty="0" err="1"/>
              <a:t>InfluxDBClient</a:t>
            </a:r>
            <a:endParaRPr lang="en-US" altLang="ko-KR" dirty="0"/>
          </a:p>
          <a:p>
            <a:pPr lvl="1"/>
            <a:endParaRPr lang="en-US" altLang="ko-KR" dirty="0">
              <a:solidFill>
                <a:schemeClr val="accent6">
                  <a:lumMod val="75000"/>
                </a:schemeClr>
              </a:solidFill>
            </a:endParaRPr>
          </a:p>
          <a:p>
            <a:pPr lvl="1"/>
            <a:r>
              <a:rPr lang="en-US" altLang="ko-KR" dirty="0"/>
              <a:t>Querying Data</a:t>
            </a:r>
          </a:p>
          <a:p>
            <a:pPr lvl="1"/>
            <a:endParaRPr lang="en-US" altLang="ko-KR" b="1" dirty="0">
              <a:latin typeface="맑은 고딕" pitchFamily="50" charset="-127"/>
              <a:ea typeface="맑은 고딕" pitchFamily="50" charset="-127"/>
            </a:endParaRPr>
          </a:p>
          <a:p>
            <a:pPr lvl="1"/>
            <a:endParaRPr lang="en-US" altLang="ko-KR" dirty="0"/>
          </a:p>
          <a:p>
            <a:pPr lvl="1"/>
            <a:r>
              <a:rPr lang="en-US" altLang="ko-KR" b="1" dirty="0">
                <a:latin typeface="맑은 고딕" pitchFamily="50" charset="-127"/>
                <a:ea typeface="맑은 고딕" pitchFamily="50" charset="-127"/>
              </a:rPr>
              <a:t>Python </a:t>
            </a:r>
            <a:r>
              <a:rPr lang="ko-KR" altLang="en-US" b="1" dirty="0">
                <a:latin typeface="맑은 고딕" pitchFamily="50" charset="-127"/>
                <a:ea typeface="맑은 고딕" pitchFamily="50" charset="-127"/>
              </a:rPr>
              <a:t>코드</a:t>
            </a:r>
            <a:endParaRPr lang="en-US" altLang="ko-KR" b="1" dirty="0">
              <a:latin typeface="맑은 고딕" pitchFamily="50" charset="-127"/>
              <a:ea typeface="맑은 고딕" pitchFamily="50" charset="-127"/>
            </a:endParaRPr>
          </a:p>
          <a:p>
            <a:pPr lvl="1"/>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305</a:t>
            </a:fld>
            <a:endParaRPr lang="en-US" dirty="0"/>
          </a:p>
        </p:txBody>
      </p:sp>
      <p:sp>
        <p:nvSpPr>
          <p:cNvPr id="5" name="모서리가 둥근 직사각형 5">
            <a:extLst>
              <a:ext uri="{FF2B5EF4-FFF2-40B4-BE49-F238E27FC236}">
                <a16:creationId xmlns:a16="http://schemas.microsoft.com/office/drawing/2014/main" id="{7EB7BE16-094E-4814-9967-A76A9971F9C5}"/>
              </a:ext>
            </a:extLst>
          </p:cNvPr>
          <p:cNvSpPr/>
          <p:nvPr/>
        </p:nvSpPr>
        <p:spPr bwMode="auto">
          <a:xfrm>
            <a:off x="870261" y="1289014"/>
            <a:ext cx="9943815" cy="32400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200" b="1" dirty="0">
                <a:solidFill>
                  <a:schemeClr val="accent6"/>
                </a:solidFill>
                <a:latin typeface="맑은 고딕" pitchFamily="50" charset="-127"/>
                <a:ea typeface="맑은 고딕" pitchFamily="50" charset="-127"/>
              </a:rPr>
              <a:t>client = </a:t>
            </a:r>
            <a:r>
              <a:rPr lang="en-US" altLang="ko-KR" sz="1200" b="1" dirty="0" err="1">
                <a:solidFill>
                  <a:schemeClr val="accent6"/>
                </a:solidFill>
                <a:latin typeface="맑은 고딕" pitchFamily="50" charset="-127"/>
                <a:ea typeface="맑은 고딕" pitchFamily="50" charset="-127"/>
              </a:rPr>
              <a:t>InfluxDBClient</a:t>
            </a:r>
            <a:r>
              <a:rPr lang="en-US" altLang="ko-KR" sz="1200" b="1" dirty="0">
                <a:solidFill>
                  <a:schemeClr val="accent6"/>
                </a:solidFill>
                <a:latin typeface="맑은 고딕" pitchFamily="50" charset="-127"/>
                <a:ea typeface="맑은 고딕" pitchFamily="50" charset="-127"/>
              </a:rPr>
              <a:t>( host = ‘localhost’, port=8086, username=‘</a:t>
            </a:r>
            <a:r>
              <a:rPr lang="en-US" altLang="ko-KR" sz="1200" b="1" dirty="0" err="1">
                <a:solidFill>
                  <a:schemeClr val="accent6"/>
                </a:solidFill>
                <a:latin typeface="맑은 고딕" pitchFamily="50" charset="-127"/>
                <a:ea typeface="맑은 고딕" pitchFamily="50" charset="-127"/>
              </a:rPr>
              <a:t>userid</a:t>
            </a:r>
            <a:r>
              <a:rPr lang="en-US" altLang="ko-KR" sz="1200" b="1" dirty="0">
                <a:solidFill>
                  <a:schemeClr val="accent6"/>
                </a:solidFill>
                <a:latin typeface="맑은 고딕" pitchFamily="50" charset="-127"/>
                <a:ea typeface="맑은 고딕" pitchFamily="50" charset="-127"/>
              </a:rPr>
              <a:t>’, password=‘</a:t>
            </a:r>
            <a:r>
              <a:rPr lang="en-US" altLang="ko-KR" sz="1200" b="1" dirty="0" err="1">
                <a:solidFill>
                  <a:schemeClr val="accent6"/>
                </a:solidFill>
                <a:latin typeface="맑은 고딕" pitchFamily="50" charset="-127"/>
                <a:ea typeface="맑은 고딕" pitchFamily="50" charset="-127"/>
              </a:rPr>
              <a:t>userpassword</a:t>
            </a:r>
            <a:r>
              <a:rPr lang="en-US" altLang="ko-KR" sz="1200" b="1" dirty="0">
                <a:solidFill>
                  <a:schemeClr val="accent6"/>
                </a:solidFill>
                <a:latin typeface="맑은 고딕" pitchFamily="50" charset="-127"/>
                <a:ea typeface="맑은 고딕" pitchFamily="50" charset="-127"/>
              </a:rPr>
              <a:t>’, database=‘</a:t>
            </a:r>
            <a:r>
              <a:rPr lang="en-US" altLang="ko-KR" sz="1200" b="1" dirty="0" err="1">
                <a:solidFill>
                  <a:schemeClr val="accent6"/>
                </a:solidFill>
                <a:latin typeface="맑은 고딕" pitchFamily="50" charset="-127"/>
                <a:ea typeface="맑은 고딕" pitchFamily="50" charset="-127"/>
              </a:rPr>
              <a:t>databasename</a:t>
            </a:r>
            <a:r>
              <a:rPr lang="en-US" altLang="ko-KR" sz="1200" b="1" dirty="0">
                <a:solidFill>
                  <a:schemeClr val="accent6"/>
                </a:solidFill>
                <a:latin typeface="맑은 고딕" pitchFamily="50" charset="-127"/>
                <a:ea typeface="맑은 고딕" pitchFamily="50" charset="-127"/>
              </a:rPr>
              <a:t>’ )</a:t>
            </a:r>
          </a:p>
        </p:txBody>
      </p:sp>
      <p:sp>
        <p:nvSpPr>
          <p:cNvPr id="6" name="모서리가 둥근 직사각형 5">
            <a:extLst>
              <a:ext uri="{FF2B5EF4-FFF2-40B4-BE49-F238E27FC236}">
                <a16:creationId xmlns:a16="http://schemas.microsoft.com/office/drawing/2014/main" id="{358692CE-248A-4E98-BD93-06E06624122D}"/>
              </a:ext>
            </a:extLst>
          </p:cNvPr>
          <p:cNvSpPr/>
          <p:nvPr/>
        </p:nvSpPr>
        <p:spPr bwMode="auto">
          <a:xfrm>
            <a:off x="870261" y="1999879"/>
            <a:ext cx="9943815" cy="52012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200" b="1" dirty="0">
                <a:solidFill>
                  <a:schemeClr val="accent6"/>
                </a:solidFill>
                <a:latin typeface="맑은 고딕" pitchFamily="50" charset="-127"/>
                <a:ea typeface="맑은 고딕" pitchFamily="50" charset="-127"/>
              </a:rPr>
              <a:t>results = </a:t>
            </a:r>
            <a:r>
              <a:rPr lang="en-US" altLang="ko-KR" sz="1200" b="1" dirty="0" err="1">
                <a:solidFill>
                  <a:schemeClr val="accent6"/>
                </a:solidFill>
                <a:latin typeface="맑은 고딕" pitchFamily="50" charset="-127"/>
                <a:ea typeface="맑은 고딕" pitchFamily="50" charset="-127"/>
              </a:rPr>
              <a:t>client.query</a:t>
            </a:r>
            <a:r>
              <a:rPr lang="en-US" altLang="ko-KR" sz="1200" b="1" dirty="0">
                <a:solidFill>
                  <a:schemeClr val="accent6"/>
                </a:solidFill>
                <a:latin typeface="맑은 고딕" pitchFamily="50" charset="-127"/>
                <a:ea typeface="맑은 고딕" pitchFamily="50" charset="-127"/>
              </a:rPr>
              <a:t>( ‘select * from </a:t>
            </a:r>
            <a:r>
              <a:rPr lang="en-US" altLang="ko-KR" sz="1200" b="1" dirty="0" err="1">
                <a:solidFill>
                  <a:schemeClr val="accent6"/>
                </a:solidFill>
                <a:latin typeface="맑은 고딕" pitchFamily="50" charset="-127"/>
                <a:ea typeface="맑은 고딕" pitchFamily="50" charset="-127"/>
              </a:rPr>
              <a:t>My_office</a:t>
            </a:r>
            <a:r>
              <a:rPr lang="en-US" altLang="ko-KR" sz="1200" b="1" dirty="0">
                <a:solidFill>
                  <a:schemeClr val="accent6"/>
                </a:solidFill>
                <a:latin typeface="맑은 고딕" pitchFamily="50" charset="-127"/>
                <a:ea typeface="맑은 고딕" pitchFamily="50" charset="-127"/>
              </a:rPr>
              <a:t>’) </a:t>
            </a:r>
          </a:p>
          <a:p>
            <a:pPr defTabSz="913755">
              <a:spcBef>
                <a:spcPts val="0"/>
              </a:spcBef>
              <a:buClr>
                <a:srgbClr val="506EA5"/>
              </a:buClr>
            </a:pPr>
            <a:r>
              <a:rPr lang="en-US" altLang="ko-KR" sz="1200" b="1" dirty="0">
                <a:solidFill>
                  <a:schemeClr val="accent6"/>
                </a:solidFill>
                <a:latin typeface="맑은 고딕" pitchFamily="50" charset="-127"/>
                <a:ea typeface="맑은 고딕" pitchFamily="50" charset="-127"/>
              </a:rPr>
              <a:t>print(</a:t>
            </a:r>
            <a:r>
              <a:rPr lang="en-US" altLang="ko-KR" sz="1200" b="1" dirty="0" err="1">
                <a:solidFill>
                  <a:schemeClr val="accent6"/>
                </a:solidFill>
                <a:latin typeface="맑은 고딕" pitchFamily="50" charset="-127"/>
                <a:ea typeface="맑은 고딕" pitchFamily="50" charset="-127"/>
              </a:rPr>
              <a:t>results.raw</a:t>
            </a:r>
            <a:r>
              <a:rPr lang="en-US" altLang="ko-KR" sz="1200" b="1" dirty="0">
                <a:solidFill>
                  <a:schemeClr val="accent6"/>
                </a:solidFill>
                <a:latin typeface="맑은 고딕" pitchFamily="50" charset="-127"/>
                <a:ea typeface="맑은 고딕" pitchFamily="50" charset="-127"/>
              </a:rPr>
              <a:t>)</a:t>
            </a:r>
          </a:p>
        </p:txBody>
      </p:sp>
      <p:pic>
        <p:nvPicPr>
          <p:cNvPr id="8" name="그림 7">
            <a:extLst>
              <a:ext uri="{FF2B5EF4-FFF2-40B4-BE49-F238E27FC236}">
                <a16:creationId xmlns:a16="http://schemas.microsoft.com/office/drawing/2014/main" id="{F8A4075C-16A1-4CF1-A02E-DE17BE0E907E}"/>
              </a:ext>
            </a:extLst>
          </p:cNvPr>
          <p:cNvPicPr>
            <a:picLocks noChangeAspect="1"/>
          </p:cNvPicPr>
          <p:nvPr/>
        </p:nvPicPr>
        <p:blipFill>
          <a:blip r:embed="rId3"/>
          <a:stretch>
            <a:fillRect/>
          </a:stretch>
        </p:blipFill>
        <p:spPr>
          <a:xfrm>
            <a:off x="864871" y="3055293"/>
            <a:ext cx="9515475" cy="1809750"/>
          </a:xfrm>
          <a:prstGeom prst="rect">
            <a:avLst/>
          </a:prstGeom>
        </p:spPr>
      </p:pic>
    </p:spTree>
    <p:extLst>
      <p:ext uri="{BB962C8B-B14F-4D97-AF65-F5344CB8AC3E}">
        <p14:creationId xmlns:p14="http://schemas.microsoft.com/office/powerpoint/2010/main" val="226174664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데이터를 </a:t>
            </a:r>
            <a:r>
              <a:rPr lang="en-US" altLang="ko-KR" dirty="0" err="1"/>
              <a:t>InfluxDB</a:t>
            </a:r>
            <a:r>
              <a:rPr lang="ko-KR" altLang="en-US" dirty="0"/>
              <a:t>에서 가져오기</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데이터베이스에 데이터를 가져오기</a:t>
            </a:r>
            <a:r>
              <a:rPr lang="en-US" altLang="ko-KR" dirty="0"/>
              <a:t>(select) II</a:t>
            </a:r>
          </a:p>
          <a:p>
            <a:pPr lvl="1"/>
            <a:r>
              <a:rPr lang="en-US" altLang="ko-KR" b="1" dirty="0">
                <a:latin typeface="맑은 고딕" pitchFamily="50" charset="-127"/>
                <a:ea typeface="맑은 고딕" pitchFamily="50" charset="-127"/>
              </a:rPr>
              <a:t>Python </a:t>
            </a:r>
            <a:r>
              <a:rPr lang="ko-KR" altLang="en-US" b="1" dirty="0">
                <a:latin typeface="맑은 고딕" pitchFamily="50" charset="-127"/>
                <a:ea typeface="맑은 고딕" pitchFamily="50" charset="-127"/>
              </a:rPr>
              <a:t>코드</a:t>
            </a:r>
            <a:endParaRPr lang="en-US" altLang="ko-KR" b="1" dirty="0">
              <a:latin typeface="맑은 고딕" pitchFamily="50" charset="-127"/>
              <a:ea typeface="맑은 고딕" pitchFamily="50" charset="-127"/>
            </a:endParaRPr>
          </a:p>
          <a:p>
            <a:pPr lvl="1"/>
            <a:endParaRPr lang="en-US" altLang="ko-KR" dirty="0"/>
          </a:p>
          <a:p>
            <a:pPr lvl="1"/>
            <a:endParaRPr lang="en-US" altLang="ko-KR" b="1" dirty="0">
              <a:latin typeface="맑은 고딕" pitchFamily="50" charset="-127"/>
              <a:ea typeface="맑은 고딕" pitchFamily="50" charset="-127"/>
            </a:endParaRPr>
          </a:p>
          <a:p>
            <a:pPr lvl="1"/>
            <a:endParaRPr lang="en-US" altLang="ko-KR" dirty="0"/>
          </a:p>
          <a:p>
            <a:pPr lvl="2"/>
            <a:endParaRPr lang="en-US" altLang="ko-KR" dirty="0"/>
          </a:p>
          <a:p>
            <a:pPr lvl="2"/>
            <a:r>
              <a:rPr lang="en-US" altLang="ko-KR" dirty="0"/>
              <a:t>Query </a:t>
            </a:r>
            <a:r>
              <a:rPr lang="ko-KR" altLang="en-US" dirty="0"/>
              <a:t>문</a:t>
            </a:r>
            <a:r>
              <a:rPr lang="en-US" altLang="ko-KR" dirty="0"/>
              <a:t> : ‘select * from </a:t>
            </a:r>
            <a:r>
              <a:rPr lang="en-US" altLang="ko-KR" dirty="0" err="1"/>
              <a:t>My_office</a:t>
            </a:r>
            <a:r>
              <a:rPr lang="en-US" altLang="ko-KR" dirty="0"/>
              <a:t>’</a:t>
            </a:r>
            <a:endParaRPr lang="en-US" altLang="ko-KR" b="1" dirty="0">
              <a:latin typeface="맑은 고딕" pitchFamily="50" charset="-127"/>
              <a:ea typeface="맑은 고딕" pitchFamily="50" charset="-127"/>
            </a:endParaRPr>
          </a:p>
          <a:p>
            <a:pPr lvl="1"/>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306</a:t>
            </a:fld>
            <a:endParaRPr lang="en-US" dirty="0"/>
          </a:p>
        </p:txBody>
      </p:sp>
      <p:sp>
        <p:nvSpPr>
          <p:cNvPr id="5" name="모서리가 둥근 직사각형 5">
            <a:extLst>
              <a:ext uri="{FF2B5EF4-FFF2-40B4-BE49-F238E27FC236}">
                <a16:creationId xmlns:a16="http://schemas.microsoft.com/office/drawing/2014/main" id="{7EB7BE16-094E-4814-9967-A76A9971F9C5}"/>
              </a:ext>
            </a:extLst>
          </p:cNvPr>
          <p:cNvSpPr/>
          <p:nvPr/>
        </p:nvSpPr>
        <p:spPr bwMode="auto">
          <a:xfrm>
            <a:off x="870261" y="1268466"/>
            <a:ext cx="9943815" cy="114849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400" b="1" dirty="0">
                <a:latin typeface="맑은 고딕" pitchFamily="50" charset="-127"/>
                <a:ea typeface="맑은 고딕" pitchFamily="50" charset="-127"/>
              </a:rPr>
              <a:t>from </a:t>
            </a:r>
            <a:r>
              <a:rPr lang="en-US" altLang="ko-KR" sz="1400" b="1" dirty="0" err="1">
                <a:latin typeface="맑은 고딕" pitchFamily="50" charset="-127"/>
                <a:ea typeface="맑은 고딕" pitchFamily="50" charset="-127"/>
              </a:rPr>
              <a:t>influxdb</a:t>
            </a:r>
            <a:r>
              <a:rPr lang="en-US" altLang="ko-KR" sz="1400" b="1" dirty="0">
                <a:latin typeface="맑은 고딕" pitchFamily="50" charset="-127"/>
                <a:ea typeface="맑은 고딕" pitchFamily="50" charset="-127"/>
              </a:rPr>
              <a:t> import </a:t>
            </a:r>
            <a:r>
              <a:rPr lang="en-US" altLang="ko-KR" sz="1400" b="1" dirty="0" err="1">
                <a:latin typeface="맑은 고딕" pitchFamily="50" charset="-127"/>
                <a:ea typeface="맑은 고딕" pitchFamily="50" charset="-127"/>
              </a:rPr>
              <a:t>InfluxDBClient</a:t>
            </a:r>
            <a:endParaRPr lang="en-US" altLang="ko-KR" sz="1400" b="1" dirty="0">
              <a:latin typeface="맑은 고딕" pitchFamily="50" charset="-127"/>
              <a:ea typeface="맑은 고딕" pitchFamily="50" charset="-127"/>
            </a:endParaRPr>
          </a:p>
          <a:p>
            <a:pPr defTabSz="913755">
              <a:spcBef>
                <a:spcPts val="0"/>
              </a:spcBef>
              <a:buClr>
                <a:srgbClr val="506EA5"/>
              </a:buClr>
            </a:pPr>
            <a:r>
              <a:rPr lang="en-US" altLang="ko-KR" sz="1400" b="1" dirty="0">
                <a:latin typeface="맑은 고딕" pitchFamily="50" charset="-127"/>
                <a:ea typeface="맑은 고딕" pitchFamily="50" charset="-127"/>
              </a:rPr>
              <a:t>client = </a:t>
            </a:r>
            <a:r>
              <a:rPr lang="en-US" altLang="ko-KR" sz="1400" b="1" dirty="0" err="1">
                <a:latin typeface="맑은 고딕" pitchFamily="50" charset="-127"/>
                <a:ea typeface="맑은 고딕" pitchFamily="50" charset="-127"/>
              </a:rPr>
              <a:t>InfluxDBClient</a:t>
            </a:r>
            <a:r>
              <a:rPr lang="en-US" altLang="ko-KR" sz="1400" b="1" dirty="0">
                <a:latin typeface="맑은 고딕" pitchFamily="50" charset="-127"/>
                <a:ea typeface="맑은 고딕" pitchFamily="50" charset="-127"/>
              </a:rPr>
              <a:t>( host=‘localhost', port=8086, username=‘</a:t>
            </a:r>
            <a:r>
              <a:rPr lang="en-US" altLang="ko-KR" sz="1400" b="1" dirty="0" err="1">
                <a:latin typeface="맑은 고딕" pitchFamily="50" charset="-127"/>
                <a:ea typeface="맑은 고딕" pitchFamily="50" charset="-127"/>
              </a:rPr>
              <a:t>influx_phirippa</a:t>
            </a:r>
            <a:r>
              <a:rPr lang="en-US" altLang="ko-KR" sz="1400" b="1" dirty="0">
                <a:latin typeface="맑은 고딕" pitchFamily="50" charset="-127"/>
                <a:ea typeface="맑은 고딕" pitchFamily="50" charset="-127"/>
              </a:rPr>
              <a:t>', password=‘1234',</a:t>
            </a:r>
          </a:p>
          <a:p>
            <a:pPr defTabSz="913755">
              <a:spcBef>
                <a:spcPts val="0"/>
              </a:spcBef>
              <a:buClr>
                <a:srgbClr val="506EA5"/>
              </a:buClr>
            </a:pPr>
            <a:r>
              <a:rPr lang="en-US" altLang="ko-KR" sz="1400" b="1" dirty="0">
                <a:latin typeface="맑은 고딕" pitchFamily="50" charset="-127"/>
                <a:ea typeface="맑은 고딕" pitchFamily="50" charset="-127"/>
              </a:rPr>
              <a:t>                        database='</a:t>
            </a:r>
            <a:r>
              <a:rPr lang="en-US" altLang="ko-KR" sz="1400" b="1" dirty="0" err="1">
                <a:latin typeface="맑은 고딕" pitchFamily="50" charset="-127"/>
                <a:ea typeface="맑은 고딕" pitchFamily="50" charset="-127"/>
              </a:rPr>
              <a:t>db_riatech</a:t>
            </a: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a:latin typeface="맑은 고딕" pitchFamily="50" charset="-127"/>
                <a:ea typeface="맑은 고딕" pitchFamily="50" charset="-127"/>
              </a:rPr>
              <a:t>results = </a:t>
            </a:r>
            <a:r>
              <a:rPr lang="en-US" altLang="ko-KR" sz="1400" b="1" dirty="0" err="1">
                <a:latin typeface="맑은 고딕" pitchFamily="50" charset="-127"/>
                <a:ea typeface="맑은 고딕" pitchFamily="50" charset="-127"/>
              </a:rPr>
              <a:t>client.query</a:t>
            </a:r>
            <a:r>
              <a:rPr lang="en-US" altLang="ko-KR" sz="1400" b="1" dirty="0">
                <a:latin typeface="맑은 고딕" pitchFamily="50" charset="-127"/>
                <a:ea typeface="맑은 고딕" pitchFamily="50" charset="-127"/>
              </a:rPr>
              <a:t>('</a:t>
            </a:r>
            <a:r>
              <a:rPr lang="en-US" altLang="ko-KR" sz="1400" b="1" dirty="0">
                <a:solidFill>
                  <a:schemeClr val="accent6">
                    <a:lumMod val="75000"/>
                  </a:schemeClr>
                </a:solidFill>
                <a:latin typeface="맑은 고딕" pitchFamily="50" charset="-127"/>
                <a:ea typeface="맑은 고딕" pitchFamily="50" charset="-127"/>
              </a:rPr>
              <a:t>select * from </a:t>
            </a:r>
            <a:r>
              <a:rPr lang="en-US" altLang="ko-KR" sz="1400" b="1" dirty="0" err="1">
                <a:solidFill>
                  <a:schemeClr val="accent6">
                    <a:lumMod val="75000"/>
                  </a:schemeClr>
                </a:solidFill>
                <a:latin typeface="맑은 고딕" pitchFamily="50" charset="-127"/>
                <a:ea typeface="맑은 고딕" pitchFamily="50" charset="-127"/>
              </a:rPr>
              <a:t>My_office</a:t>
            </a: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err="1">
                <a:latin typeface="맑은 고딕" pitchFamily="50" charset="-127"/>
                <a:ea typeface="맑은 고딕" pitchFamily="50" charset="-127"/>
              </a:rPr>
              <a:t>results.raw</a:t>
            </a:r>
            <a:endParaRPr lang="en-US" altLang="ko-KR" sz="1400" b="1" dirty="0">
              <a:latin typeface="맑은 고딕" pitchFamily="50" charset="-127"/>
              <a:ea typeface="맑은 고딕" pitchFamily="50" charset="-127"/>
            </a:endParaRPr>
          </a:p>
        </p:txBody>
      </p:sp>
    </p:spTree>
    <p:extLst>
      <p:ext uri="{BB962C8B-B14F-4D97-AF65-F5344CB8AC3E}">
        <p14:creationId xmlns:p14="http://schemas.microsoft.com/office/powerpoint/2010/main" val="345892820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데이터를 </a:t>
            </a:r>
            <a:r>
              <a:rPr lang="en-US" altLang="ko-KR" dirty="0" err="1"/>
              <a:t>InfluxDB</a:t>
            </a:r>
            <a:r>
              <a:rPr lang="ko-KR" altLang="en-US" dirty="0"/>
              <a:t>에서 가져오기</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데이터베이스에 데이터를 가져오기</a:t>
            </a:r>
            <a:r>
              <a:rPr lang="en-US" altLang="ko-KR" dirty="0"/>
              <a:t>(select) II</a:t>
            </a:r>
          </a:p>
          <a:p>
            <a:pPr lvl="1"/>
            <a:r>
              <a:rPr lang="en-US" altLang="ko-KR" b="1" dirty="0">
                <a:latin typeface="맑은 고딕" pitchFamily="50" charset="-127"/>
                <a:ea typeface="맑은 고딕" pitchFamily="50" charset="-127"/>
              </a:rPr>
              <a:t>Python </a:t>
            </a:r>
            <a:r>
              <a:rPr lang="ko-KR" altLang="en-US" b="1" dirty="0">
                <a:latin typeface="맑은 고딕" pitchFamily="50" charset="-127"/>
                <a:ea typeface="맑은 고딕" pitchFamily="50" charset="-127"/>
              </a:rPr>
              <a:t>코드</a:t>
            </a:r>
            <a:endParaRPr lang="en-US" altLang="ko-KR" b="1" dirty="0">
              <a:latin typeface="맑은 고딕" pitchFamily="50" charset="-127"/>
              <a:ea typeface="맑은 고딕" pitchFamily="50" charset="-127"/>
            </a:endParaRPr>
          </a:p>
          <a:p>
            <a:pPr lvl="1"/>
            <a:endParaRPr lang="en-US" altLang="ko-KR" dirty="0"/>
          </a:p>
          <a:p>
            <a:pPr lvl="1"/>
            <a:endParaRPr lang="en-US" altLang="ko-KR" b="1" dirty="0">
              <a:latin typeface="맑은 고딕" pitchFamily="50" charset="-127"/>
              <a:ea typeface="맑은 고딕" pitchFamily="50" charset="-127"/>
            </a:endParaRPr>
          </a:p>
          <a:p>
            <a:pPr lvl="1"/>
            <a:endParaRPr lang="en-US" altLang="ko-KR" dirty="0"/>
          </a:p>
          <a:p>
            <a:pPr lvl="2"/>
            <a:endParaRPr lang="en-US" altLang="ko-KR" dirty="0"/>
          </a:p>
          <a:p>
            <a:pPr lvl="2"/>
            <a:r>
              <a:rPr lang="en-US" altLang="ko-KR" dirty="0"/>
              <a:t>Where(</a:t>
            </a:r>
            <a:r>
              <a:rPr lang="ko-KR" altLang="en-US" dirty="0"/>
              <a:t>조건</a:t>
            </a:r>
            <a:r>
              <a:rPr lang="en-US" altLang="ko-KR" dirty="0"/>
              <a:t>) : t</a:t>
            </a:r>
            <a:r>
              <a:rPr lang="en-US" altLang="ko-KR" b="1" dirty="0">
                <a:latin typeface="맑은 고딕" pitchFamily="50" charset="-127"/>
                <a:ea typeface="맑은 고딕" pitchFamily="50" charset="-127"/>
              </a:rPr>
              <a:t>ime &gt; now() -2h</a:t>
            </a:r>
          </a:p>
          <a:p>
            <a:pPr lvl="3"/>
            <a:r>
              <a:rPr lang="ko-KR" altLang="en-US" dirty="0"/>
              <a:t>현재 시간에서 </a:t>
            </a:r>
            <a:r>
              <a:rPr lang="en-US" altLang="ko-KR" dirty="0"/>
              <a:t>2</a:t>
            </a:r>
            <a:r>
              <a:rPr lang="ko-KR" altLang="en-US" dirty="0"/>
              <a:t>시간을 빼면</a:t>
            </a:r>
            <a:r>
              <a:rPr lang="en-US" altLang="ko-KR" dirty="0"/>
              <a:t>, </a:t>
            </a:r>
            <a:r>
              <a:rPr lang="ko-KR" altLang="en-US" dirty="0"/>
              <a:t>두 시간 전 이후</a:t>
            </a:r>
            <a:endParaRPr lang="en-US" altLang="ko-KR" dirty="0"/>
          </a:p>
          <a:p>
            <a:pPr lvl="3"/>
            <a:r>
              <a:rPr lang="en-US" altLang="ko-KR" dirty="0"/>
              <a:t>‘select * from </a:t>
            </a:r>
            <a:r>
              <a:rPr lang="en-US" altLang="ko-KR" dirty="0" err="1"/>
              <a:t>My_office</a:t>
            </a:r>
            <a:r>
              <a:rPr lang="en-US" altLang="ko-KR" dirty="0"/>
              <a:t> where time &gt; now() -2h’ </a:t>
            </a:r>
            <a:r>
              <a:rPr lang="en-US" altLang="ko-KR" dirty="0">
                <a:sym typeface="Wingdings" panose="05000000000000000000" pitchFamily="2" charset="2"/>
              </a:rPr>
              <a:t> </a:t>
            </a:r>
            <a:r>
              <a:rPr lang="en-US" altLang="ko-KR" dirty="0" err="1">
                <a:sym typeface="Wingdings" panose="05000000000000000000" pitchFamily="2" charset="2"/>
              </a:rPr>
              <a:t>My_office</a:t>
            </a:r>
            <a:r>
              <a:rPr lang="en-US" altLang="ko-KR" dirty="0">
                <a:sym typeface="Wingdings" panose="05000000000000000000" pitchFamily="2" charset="2"/>
              </a:rPr>
              <a:t>(measurement)</a:t>
            </a:r>
            <a:r>
              <a:rPr lang="ko-KR" altLang="en-US" dirty="0">
                <a:sym typeface="Wingdings" panose="05000000000000000000" pitchFamily="2" charset="2"/>
              </a:rPr>
              <a:t>에서 두 시간 이후 모든 데이터를 가져와라</a:t>
            </a:r>
            <a:r>
              <a:rPr lang="en-US" altLang="ko-KR" dirty="0">
                <a:sym typeface="Wingdings" panose="05000000000000000000" pitchFamily="2" charset="2"/>
              </a:rPr>
              <a:t>.</a:t>
            </a:r>
            <a:r>
              <a:rPr lang="ko-KR" altLang="en-US" dirty="0"/>
              <a:t> </a:t>
            </a:r>
            <a:endParaRPr lang="en-US" altLang="ko-KR" b="1" dirty="0">
              <a:latin typeface="맑은 고딕" pitchFamily="50" charset="-127"/>
              <a:ea typeface="맑은 고딕" pitchFamily="50" charset="-127"/>
            </a:endParaRPr>
          </a:p>
          <a:p>
            <a:pPr lvl="1"/>
            <a:endParaRPr lang="en-US" altLang="ko-KR" b="1" dirty="0">
              <a:latin typeface="맑은 고딕" pitchFamily="50" charset="-127"/>
              <a:ea typeface="맑은 고딕" pitchFamily="50" charset="-127"/>
            </a:endParaRPr>
          </a:p>
          <a:p>
            <a:pPr lvl="1"/>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307</a:t>
            </a:fld>
            <a:endParaRPr lang="en-US" dirty="0"/>
          </a:p>
        </p:txBody>
      </p:sp>
      <p:sp>
        <p:nvSpPr>
          <p:cNvPr id="5" name="모서리가 둥근 직사각형 5">
            <a:extLst>
              <a:ext uri="{FF2B5EF4-FFF2-40B4-BE49-F238E27FC236}">
                <a16:creationId xmlns:a16="http://schemas.microsoft.com/office/drawing/2014/main" id="{7EB7BE16-094E-4814-9967-A76A9971F9C5}"/>
              </a:ext>
            </a:extLst>
          </p:cNvPr>
          <p:cNvSpPr/>
          <p:nvPr/>
        </p:nvSpPr>
        <p:spPr bwMode="auto">
          <a:xfrm>
            <a:off x="870261" y="1268466"/>
            <a:ext cx="9943815" cy="114849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400" b="1" dirty="0">
                <a:latin typeface="맑은 고딕" pitchFamily="50" charset="-127"/>
                <a:ea typeface="맑은 고딕" pitchFamily="50" charset="-127"/>
              </a:rPr>
              <a:t>from </a:t>
            </a:r>
            <a:r>
              <a:rPr lang="en-US" altLang="ko-KR" sz="1400" b="1" dirty="0" err="1">
                <a:latin typeface="맑은 고딕" pitchFamily="50" charset="-127"/>
                <a:ea typeface="맑은 고딕" pitchFamily="50" charset="-127"/>
              </a:rPr>
              <a:t>influxdb</a:t>
            </a:r>
            <a:r>
              <a:rPr lang="en-US" altLang="ko-KR" sz="1400" b="1" dirty="0">
                <a:latin typeface="맑은 고딕" pitchFamily="50" charset="-127"/>
                <a:ea typeface="맑은 고딕" pitchFamily="50" charset="-127"/>
              </a:rPr>
              <a:t> import </a:t>
            </a:r>
            <a:r>
              <a:rPr lang="en-US" altLang="ko-KR" sz="1400" b="1" dirty="0" err="1">
                <a:latin typeface="맑은 고딕" pitchFamily="50" charset="-127"/>
                <a:ea typeface="맑은 고딕" pitchFamily="50" charset="-127"/>
              </a:rPr>
              <a:t>InfluxDBClient</a:t>
            </a:r>
            <a:endParaRPr lang="en-US" altLang="ko-KR" sz="1400" b="1" dirty="0">
              <a:latin typeface="맑은 고딕" pitchFamily="50" charset="-127"/>
              <a:ea typeface="맑은 고딕" pitchFamily="50" charset="-127"/>
            </a:endParaRPr>
          </a:p>
          <a:p>
            <a:pPr defTabSz="913755">
              <a:spcBef>
                <a:spcPts val="0"/>
              </a:spcBef>
              <a:buClr>
                <a:srgbClr val="506EA5"/>
              </a:buClr>
            </a:pPr>
            <a:r>
              <a:rPr lang="en-US" altLang="ko-KR" sz="1400" b="1" dirty="0">
                <a:latin typeface="맑은 고딕" pitchFamily="50" charset="-127"/>
                <a:ea typeface="맑은 고딕" pitchFamily="50" charset="-127"/>
              </a:rPr>
              <a:t>client = </a:t>
            </a:r>
            <a:r>
              <a:rPr lang="en-US" altLang="ko-KR" sz="1400" b="1" dirty="0" err="1">
                <a:latin typeface="맑은 고딕" pitchFamily="50" charset="-127"/>
                <a:ea typeface="맑은 고딕" pitchFamily="50" charset="-127"/>
              </a:rPr>
              <a:t>InfluxDBClient</a:t>
            </a:r>
            <a:r>
              <a:rPr lang="en-US" altLang="ko-KR" sz="1400" b="1" dirty="0">
                <a:latin typeface="맑은 고딕" pitchFamily="50" charset="-127"/>
                <a:ea typeface="맑은 고딕" pitchFamily="50" charset="-127"/>
              </a:rPr>
              <a:t>( host=‘localhost', port=8086, username=‘</a:t>
            </a:r>
            <a:r>
              <a:rPr lang="en-US" altLang="ko-KR" sz="1400" b="1" dirty="0" err="1">
                <a:latin typeface="맑은 고딕" pitchFamily="50" charset="-127"/>
                <a:ea typeface="맑은 고딕" pitchFamily="50" charset="-127"/>
              </a:rPr>
              <a:t>influx_phirippa</a:t>
            </a:r>
            <a:r>
              <a:rPr lang="en-US" altLang="ko-KR" sz="1400" b="1" dirty="0">
                <a:latin typeface="맑은 고딕" pitchFamily="50" charset="-127"/>
                <a:ea typeface="맑은 고딕" pitchFamily="50" charset="-127"/>
              </a:rPr>
              <a:t>', password=‘1234',</a:t>
            </a:r>
          </a:p>
          <a:p>
            <a:pPr defTabSz="913755">
              <a:spcBef>
                <a:spcPts val="0"/>
              </a:spcBef>
              <a:buClr>
                <a:srgbClr val="506EA5"/>
              </a:buClr>
            </a:pPr>
            <a:r>
              <a:rPr lang="en-US" altLang="ko-KR" sz="1400" b="1" dirty="0">
                <a:latin typeface="맑은 고딕" pitchFamily="50" charset="-127"/>
                <a:ea typeface="맑은 고딕" pitchFamily="50" charset="-127"/>
              </a:rPr>
              <a:t>                        database='</a:t>
            </a:r>
            <a:r>
              <a:rPr lang="en-US" altLang="ko-KR" sz="1400" b="1" dirty="0" err="1">
                <a:latin typeface="맑은 고딕" pitchFamily="50" charset="-127"/>
                <a:ea typeface="맑은 고딕" pitchFamily="50" charset="-127"/>
              </a:rPr>
              <a:t>db_riatech</a:t>
            </a: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a:latin typeface="맑은 고딕" pitchFamily="50" charset="-127"/>
                <a:ea typeface="맑은 고딕" pitchFamily="50" charset="-127"/>
              </a:rPr>
              <a:t>results = </a:t>
            </a:r>
            <a:r>
              <a:rPr lang="en-US" altLang="ko-KR" sz="1400" b="1" dirty="0" err="1">
                <a:latin typeface="맑은 고딕" pitchFamily="50" charset="-127"/>
                <a:ea typeface="맑은 고딕" pitchFamily="50" charset="-127"/>
              </a:rPr>
              <a:t>client.query</a:t>
            </a:r>
            <a:r>
              <a:rPr lang="en-US" altLang="ko-KR" sz="1400" b="1" dirty="0">
                <a:latin typeface="맑은 고딕" pitchFamily="50" charset="-127"/>
                <a:ea typeface="맑은 고딕" pitchFamily="50" charset="-127"/>
              </a:rPr>
              <a:t>('</a:t>
            </a:r>
            <a:r>
              <a:rPr lang="en-US" altLang="ko-KR" sz="1400" b="1" dirty="0">
                <a:solidFill>
                  <a:schemeClr val="accent6"/>
                </a:solidFill>
                <a:latin typeface="맑은 고딕" pitchFamily="50" charset="-127"/>
                <a:ea typeface="맑은 고딕" pitchFamily="50" charset="-127"/>
              </a:rPr>
              <a:t>select * from </a:t>
            </a:r>
            <a:r>
              <a:rPr lang="en-US" altLang="ko-KR" sz="1400" b="1" dirty="0" err="1">
                <a:solidFill>
                  <a:schemeClr val="accent6"/>
                </a:solidFill>
                <a:latin typeface="맑은 고딕" pitchFamily="50" charset="-127"/>
                <a:ea typeface="맑은 고딕" pitchFamily="50" charset="-127"/>
              </a:rPr>
              <a:t>My_office</a:t>
            </a:r>
            <a:r>
              <a:rPr lang="en-US" altLang="ko-KR" sz="1400" b="1" dirty="0">
                <a:solidFill>
                  <a:schemeClr val="accent6"/>
                </a:solidFill>
                <a:latin typeface="맑은 고딕" pitchFamily="50" charset="-127"/>
                <a:ea typeface="맑은 고딕" pitchFamily="50" charset="-127"/>
              </a:rPr>
              <a:t> where time &gt; now() -2h</a:t>
            </a: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err="1">
                <a:latin typeface="맑은 고딕" pitchFamily="50" charset="-127"/>
                <a:ea typeface="맑은 고딕" pitchFamily="50" charset="-127"/>
              </a:rPr>
              <a:t>results.raw</a:t>
            </a:r>
            <a:endParaRPr lang="en-US" altLang="ko-KR" sz="1400" b="1" dirty="0">
              <a:latin typeface="맑은 고딕" pitchFamily="50" charset="-127"/>
              <a:ea typeface="맑은 고딕" pitchFamily="50" charset="-127"/>
            </a:endParaRPr>
          </a:p>
        </p:txBody>
      </p:sp>
    </p:spTree>
    <p:extLst>
      <p:ext uri="{BB962C8B-B14F-4D97-AF65-F5344CB8AC3E}">
        <p14:creationId xmlns:p14="http://schemas.microsoft.com/office/powerpoint/2010/main" val="335189137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데이터를 </a:t>
            </a:r>
            <a:r>
              <a:rPr lang="en-US" altLang="ko-KR" dirty="0" err="1"/>
              <a:t>InfluxDB</a:t>
            </a:r>
            <a:r>
              <a:rPr lang="ko-KR" altLang="en-US" dirty="0"/>
              <a:t>에서 가져오기</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데이터베이스에 데이터를 가져오기</a:t>
            </a:r>
            <a:r>
              <a:rPr lang="en-US" altLang="ko-KR" dirty="0"/>
              <a:t>(select) II</a:t>
            </a:r>
          </a:p>
          <a:p>
            <a:pPr lvl="1"/>
            <a:r>
              <a:rPr lang="en-US" altLang="ko-KR" b="1" dirty="0">
                <a:latin typeface="맑은 고딕" pitchFamily="50" charset="-127"/>
                <a:ea typeface="맑은 고딕" pitchFamily="50" charset="-127"/>
              </a:rPr>
              <a:t>Python </a:t>
            </a:r>
            <a:r>
              <a:rPr lang="ko-KR" altLang="en-US" b="1" dirty="0">
                <a:latin typeface="맑은 고딕" pitchFamily="50" charset="-127"/>
                <a:ea typeface="맑은 고딕" pitchFamily="50" charset="-127"/>
              </a:rPr>
              <a:t>코드</a:t>
            </a:r>
            <a:endParaRPr lang="en-US" altLang="ko-KR" b="1" dirty="0">
              <a:latin typeface="맑은 고딕" pitchFamily="50" charset="-127"/>
              <a:ea typeface="맑은 고딕" pitchFamily="50" charset="-127"/>
            </a:endParaRPr>
          </a:p>
          <a:p>
            <a:pPr lvl="1"/>
            <a:endParaRPr lang="en-US" altLang="ko-KR" dirty="0"/>
          </a:p>
          <a:p>
            <a:pPr lvl="1"/>
            <a:endParaRPr lang="en-US" altLang="ko-KR" b="1" dirty="0">
              <a:latin typeface="맑은 고딕" pitchFamily="50" charset="-127"/>
              <a:ea typeface="맑은 고딕" pitchFamily="50" charset="-127"/>
            </a:endParaRPr>
          </a:p>
          <a:p>
            <a:pPr lvl="1"/>
            <a:endParaRPr lang="en-US" altLang="ko-KR" dirty="0"/>
          </a:p>
          <a:p>
            <a:pPr lvl="2"/>
            <a:endParaRPr lang="en-US" altLang="ko-KR" dirty="0"/>
          </a:p>
          <a:p>
            <a:pPr lvl="2"/>
            <a:r>
              <a:rPr lang="en-US" altLang="ko-KR" dirty="0"/>
              <a:t>Where(</a:t>
            </a:r>
            <a:r>
              <a:rPr lang="ko-KR" altLang="en-US" dirty="0"/>
              <a:t>조건</a:t>
            </a:r>
            <a:r>
              <a:rPr lang="en-US" altLang="ko-KR" dirty="0"/>
              <a:t>) : </a:t>
            </a:r>
            <a:r>
              <a:rPr lang="en-US" altLang="ko-KR" sz="1400" b="1" dirty="0" err="1">
                <a:solidFill>
                  <a:schemeClr val="accent6"/>
                </a:solidFill>
                <a:latin typeface="맑은 고딕" pitchFamily="50" charset="-127"/>
                <a:ea typeface="맑은 고딕" pitchFamily="50" charset="-127"/>
              </a:rPr>
              <a:t>Humi</a:t>
            </a:r>
            <a:r>
              <a:rPr lang="en-US" altLang="ko-KR" sz="1400" b="1" dirty="0">
                <a:solidFill>
                  <a:schemeClr val="accent6"/>
                </a:solidFill>
                <a:latin typeface="맑은 고딕" pitchFamily="50" charset="-127"/>
                <a:ea typeface="맑은 고딕" pitchFamily="50" charset="-127"/>
              </a:rPr>
              <a:t> != 0 and Temp != 0</a:t>
            </a:r>
            <a:endParaRPr lang="en-US" altLang="ko-KR" b="1" dirty="0">
              <a:latin typeface="맑은 고딕" pitchFamily="50" charset="-127"/>
              <a:ea typeface="맑은 고딕" pitchFamily="50" charset="-127"/>
            </a:endParaRPr>
          </a:p>
          <a:p>
            <a:pPr lvl="3"/>
            <a:r>
              <a:rPr lang="en-US" altLang="ko-KR" dirty="0" err="1"/>
              <a:t>Humi</a:t>
            </a:r>
            <a:r>
              <a:rPr lang="ko-KR" altLang="en-US" dirty="0"/>
              <a:t>의</a:t>
            </a:r>
            <a:r>
              <a:rPr lang="en-US" altLang="ko-KR" dirty="0"/>
              <a:t> </a:t>
            </a:r>
            <a:r>
              <a:rPr lang="ko-KR" altLang="en-US" dirty="0"/>
              <a:t>값과 </a:t>
            </a:r>
            <a:r>
              <a:rPr lang="en-US" altLang="ko-KR" dirty="0"/>
              <a:t>Temp</a:t>
            </a:r>
            <a:r>
              <a:rPr lang="ko-KR" altLang="en-US" dirty="0"/>
              <a:t>의 값이 </a:t>
            </a:r>
            <a:r>
              <a:rPr lang="en-US" altLang="ko-KR" dirty="0"/>
              <a:t>0</a:t>
            </a:r>
            <a:r>
              <a:rPr lang="ko-KR" altLang="en-US" dirty="0"/>
              <a:t>이 아닌 </a:t>
            </a:r>
            <a:r>
              <a:rPr lang="en-US" altLang="ko-KR" dirty="0"/>
              <a:t>data point </a:t>
            </a:r>
            <a:r>
              <a:rPr lang="ko-KR" altLang="en-US" dirty="0"/>
              <a:t>만</a:t>
            </a:r>
            <a:r>
              <a:rPr lang="en-US" altLang="ko-KR" dirty="0"/>
              <a:t> </a:t>
            </a:r>
            <a:r>
              <a:rPr lang="ko-KR" altLang="en-US" dirty="0"/>
              <a:t>선택</a:t>
            </a:r>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308</a:t>
            </a:fld>
            <a:endParaRPr lang="en-US" dirty="0"/>
          </a:p>
        </p:txBody>
      </p:sp>
      <p:sp>
        <p:nvSpPr>
          <p:cNvPr id="5" name="모서리가 둥근 직사각형 5">
            <a:extLst>
              <a:ext uri="{FF2B5EF4-FFF2-40B4-BE49-F238E27FC236}">
                <a16:creationId xmlns:a16="http://schemas.microsoft.com/office/drawing/2014/main" id="{7EB7BE16-094E-4814-9967-A76A9971F9C5}"/>
              </a:ext>
            </a:extLst>
          </p:cNvPr>
          <p:cNvSpPr/>
          <p:nvPr/>
        </p:nvSpPr>
        <p:spPr bwMode="auto">
          <a:xfrm>
            <a:off x="870261" y="1268466"/>
            <a:ext cx="9943815" cy="114849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400" b="1" dirty="0">
                <a:latin typeface="맑은 고딕" pitchFamily="50" charset="-127"/>
                <a:ea typeface="맑은 고딕" pitchFamily="50" charset="-127"/>
              </a:rPr>
              <a:t>from </a:t>
            </a:r>
            <a:r>
              <a:rPr lang="en-US" altLang="ko-KR" sz="1400" b="1" dirty="0" err="1">
                <a:latin typeface="맑은 고딕" pitchFamily="50" charset="-127"/>
                <a:ea typeface="맑은 고딕" pitchFamily="50" charset="-127"/>
              </a:rPr>
              <a:t>influxdb</a:t>
            </a:r>
            <a:r>
              <a:rPr lang="en-US" altLang="ko-KR" sz="1400" b="1" dirty="0">
                <a:latin typeface="맑은 고딕" pitchFamily="50" charset="-127"/>
                <a:ea typeface="맑은 고딕" pitchFamily="50" charset="-127"/>
              </a:rPr>
              <a:t> import </a:t>
            </a:r>
            <a:r>
              <a:rPr lang="en-US" altLang="ko-KR" sz="1400" b="1" dirty="0" err="1">
                <a:latin typeface="맑은 고딕" pitchFamily="50" charset="-127"/>
                <a:ea typeface="맑은 고딕" pitchFamily="50" charset="-127"/>
              </a:rPr>
              <a:t>InfluxDBClient</a:t>
            </a:r>
            <a:endParaRPr lang="en-US" altLang="ko-KR" sz="1400" b="1" dirty="0">
              <a:latin typeface="맑은 고딕" pitchFamily="50" charset="-127"/>
              <a:ea typeface="맑은 고딕" pitchFamily="50" charset="-127"/>
            </a:endParaRPr>
          </a:p>
          <a:p>
            <a:pPr defTabSz="913755">
              <a:spcBef>
                <a:spcPts val="0"/>
              </a:spcBef>
              <a:buClr>
                <a:srgbClr val="506EA5"/>
              </a:buClr>
            </a:pPr>
            <a:r>
              <a:rPr lang="en-US" altLang="ko-KR" sz="1400" b="1" dirty="0">
                <a:latin typeface="맑은 고딕" pitchFamily="50" charset="-127"/>
                <a:ea typeface="맑은 고딕" pitchFamily="50" charset="-127"/>
              </a:rPr>
              <a:t>client = </a:t>
            </a:r>
            <a:r>
              <a:rPr lang="en-US" altLang="ko-KR" sz="1400" b="1" dirty="0" err="1">
                <a:latin typeface="맑은 고딕" pitchFamily="50" charset="-127"/>
                <a:ea typeface="맑은 고딕" pitchFamily="50" charset="-127"/>
              </a:rPr>
              <a:t>InfluxDBClient</a:t>
            </a:r>
            <a:r>
              <a:rPr lang="en-US" altLang="ko-KR" sz="1400" b="1" dirty="0">
                <a:latin typeface="맑은 고딕" pitchFamily="50" charset="-127"/>
                <a:ea typeface="맑은 고딕" pitchFamily="50" charset="-127"/>
              </a:rPr>
              <a:t>( host=‘localhost', port=8086, username=‘</a:t>
            </a:r>
            <a:r>
              <a:rPr lang="en-US" altLang="ko-KR" sz="1400" b="1" dirty="0" err="1">
                <a:latin typeface="맑은 고딕" pitchFamily="50" charset="-127"/>
                <a:ea typeface="맑은 고딕" pitchFamily="50" charset="-127"/>
              </a:rPr>
              <a:t>influx_phirippa</a:t>
            </a:r>
            <a:r>
              <a:rPr lang="en-US" altLang="ko-KR" sz="1400" b="1" dirty="0">
                <a:latin typeface="맑은 고딕" pitchFamily="50" charset="-127"/>
                <a:ea typeface="맑은 고딕" pitchFamily="50" charset="-127"/>
              </a:rPr>
              <a:t>', password=‘1234',</a:t>
            </a:r>
          </a:p>
          <a:p>
            <a:pPr defTabSz="913755">
              <a:spcBef>
                <a:spcPts val="0"/>
              </a:spcBef>
              <a:buClr>
                <a:srgbClr val="506EA5"/>
              </a:buClr>
            </a:pPr>
            <a:r>
              <a:rPr lang="en-US" altLang="ko-KR" sz="1400" b="1" dirty="0">
                <a:latin typeface="맑은 고딕" pitchFamily="50" charset="-127"/>
                <a:ea typeface="맑은 고딕" pitchFamily="50" charset="-127"/>
              </a:rPr>
              <a:t>                        database='</a:t>
            </a:r>
            <a:r>
              <a:rPr lang="en-US" altLang="ko-KR" sz="1400" b="1" dirty="0" err="1">
                <a:latin typeface="맑은 고딕" pitchFamily="50" charset="-127"/>
                <a:ea typeface="맑은 고딕" pitchFamily="50" charset="-127"/>
              </a:rPr>
              <a:t>db_riatech</a:t>
            </a: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a:latin typeface="맑은 고딕" pitchFamily="50" charset="-127"/>
                <a:ea typeface="맑은 고딕" pitchFamily="50" charset="-127"/>
              </a:rPr>
              <a:t>results = </a:t>
            </a:r>
            <a:r>
              <a:rPr lang="en-US" altLang="ko-KR" sz="1400" b="1" dirty="0" err="1">
                <a:latin typeface="맑은 고딕" pitchFamily="50" charset="-127"/>
                <a:ea typeface="맑은 고딕" pitchFamily="50" charset="-127"/>
              </a:rPr>
              <a:t>client.query</a:t>
            </a:r>
            <a:r>
              <a:rPr lang="en-US" altLang="ko-KR" sz="1400" b="1" dirty="0">
                <a:latin typeface="맑은 고딕" pitchFamily="50" charset="-127"/>
                <a:ea typeface="맑은 고딕" pitchFamily="50" charset="-127"/>
              </a:rPr>
              <a:t>('</a:t>
            </a:r>
            <a:r>
              <a:rPr lang="en-US" altLang="ko-KR" sz="1400" b="1" dirty="0">
                <a:solidFill>
                  <a:schemeClr val="accent6"/>
                </a:solidFill>
                <a:latin typeface="맑은 고딕" pitchFamily="50" charset="-127"/>
                <a:ea typeface="맑은 고딕" pitchFamily="50" charset="-127"/>
              </a:rPr>
              <a:t>select * from </a:t>
            </a:r>
            <a:r>
              <a:rPr lang="en-US" altLang="ko-KR" sz="1400" b="1" dirty="0" err="1">
                <a:solidFill>
                  <a:schemeClr val="accent6"/>
                </a:solidFill>
                <a:latin typeface="맑은 고딕" pitchFamily="50" charset="-127"/>
                <a:ea typeface="맑은 고딕" pitchFamily="50" charset="-127"/>
              </a:rPr>
              <a:t>My_office</a:t>
            </a:r>
            <a:r>
              <a:rPr lang="en-US" altLang="ko-KR" sz="1400" b="1" dirty="0">
                <a:solidFill>
                  <a:schemeClr val="accent6"/>
                </a:solidFill>
                <a:latin typeface="맑은 고딕" pitchFamily="50" charset="-127"/>
                <a:ea typeface="맑은 고딕" pitchFamily="50" charset="-127"/>
              </a:rPr>
              <a:t> where </a:t>
            </a:r>
            <a:r>
              <a:rPr lang="en-US" altLang="ko-KR" sz="1400" b="1" dirty="0" err="1">
                <a:solidFill>
                  <a:schemeClr val="accent6"/>
                </a:solidFill>
                <a:latin typeface="맑은 고딕" pitchFamily="50" charset="-127"/>
                <a:ea typeface="맑은 고딕" pitchFamily="50" charset="-127"/>
              </a:rPr>
              <a:t>Humi</a:t>
            </a:r>
            <a:r>
              <a:rPr lang="en-US" altLang="ko-KR" sz="1400" b="1" dirty="0">
                <a:solidFill>
                  <a:schemeClr val="accent6"/>
                </a:solidFill>
                <a:latin typeface="맑은 고딕" pitchFamily="50" charset="-127"/>
                <a:ea typeface="맑은 고딕" pitchFamily="50" charset="-127"/>
              </a:rPr>
              <a:t> != 0 and Temp != 0</a:t>
            </a: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err="1">
                <a:latin typeface="맑은 고딕" pitchFamily="50" charset="-127"/>
                <a:ea typeface="맑은 고딕" pitchFamily="50" charset="-127"/>
              </a:rPr>
              <a:t>results.raw</a:t>
            </a:r>
            <a:endParaRPr lang="en-US" altLang="ko-KR" sz="1400" b="1" dirty="0">
              <a:latin typeface="맑은 고딕" pitchFamily="50" charset="-127"/>
              <a:ea typeface="맑은 고딕" pitchFamily="50" charset="-127"/>
            </a:endParaRPr>
          </a:p>
        </p:txBody>
      </p:sp>
    </p:spTree>
    <p:extLst>
      <p:ext uri="{BB962C8B-B14F-4D97-AF65-F5344CB8AC3E}">
        <p14:creationId xmlns:p14="http://schemas.microsoft.com/office/powerpoint/2010/main" val="187418482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데이터를 </a:t>
            </a:r>
            <a:r>
              <a:rPr lang="en-US" altLang="ko-KR" dirty="0" err="1"/>
              <a:t>InfluxDB</a:t>
            </a:r>
            <a:r>
              <a:rPr lang="ko-KR" altLang="en-US" dirty="0"/>
              <a:t>에서 가져오기</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데이터베이스에 데이터를 가져오기</a:t>
            </a:r>
            <a:r>
              <a:rPr lang="en-US" altLang="ko-KR" dirty="0"/>
              <a:t>(select) II</a:t>
            </a:r>
          </a:p>
          <a:p>
            <a:pPr lvl="1"/>
            <a:r>
              <a:rPr lang="en-US" altLang="ko-KR" b="1" dirty="0">
                <a:latin typeface="맑은 고딕" pitchFamily="50" charset="-127"/>
                <a:ea typeface="맑은 고딕" pitchFamily="50" charset="-127"/>
              </a:rPr>
              <a:t>Python </a:t>
            </a:r>
            <a:r>
              <a:rPr lang="ko-KR" altLang="en-US" b="1" dirty="0">
                <a:latin typeface="맑은 고딕" pitchFamily="50" charset="-127"/>
                <a:ea typeface="맑은 고딕" pitchFamily="50" charset="-127"/>
              </a:rPr>
              <a:t>코드</a:t>
            </a:r>
            <a:endParaRPr lang="en-US" altLang="ko-KR" b="1" dirty="0">
              <a:latin typeface="맑은 고딕" pitchFamily="50" charset="-127"/>
              <a:ea typeface="맑은 고딕" pitchFamily="50" charset="-127"/>
            </a:endParaRPr>
          </a:p>
          <a:p>
            <a:pPr lvl="1"/>
            <a:endParaRPr lang="en-US" altLang="ko-KR" dirty="0"/>
          </a:p>
          <a:p>
            <a:pPr lvl="1"/>
            <a:endParaRPr lang="en-US" altLang="ko-KR" b="1" dirty="0">
              <a:latin typeface="맑은 고딕" pitchFamily="50" charset="-127"/>
              <a:ea typeface="맑은 고딕" pitchFamily="50" charset="-127"/>
            </a:endParaRPr>
          </a:p>
          <a:p>
            <a:pPr lvl="1"/>
            <a:endParaRPr lang="en-US" altLang="ko-KR" dirty="0"/>
          </a:p>
          <a:p>
            <a:pPr lvl="2"/>
            <a:endParaRPr lang="en-US" altLang="ko-KR"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309</a:t>
            </a:fld>
            <a:endParaRPr lang="en-US" dirty="0"/>
          </a:p>
        </p:txBody>
      </p:sp>
      <p:sp>
        <p:nvSpPr>
          <p:cNvPr id="5" name="모서리가 둥근 직사각형 5">
            <a:extLst>
              <a:ext uri="{FF2B5EF4-FFF2-40B4-BE49-F238E27FC236}">
                <a16:creationId xmlns:a16="http://schemas.microsoft.com/office/drawing/2014/main" id="{7EB7BE16-094E-4814-9967-A76A9971F9C5}"/>
              </a:ext>
            </a:extLst>
          </p:cNvPr>
          <p:cNvSpPr/>
          <p:nvPr/>
        </p:nvSpPr>
        <p:spPr bwMode="auto">
          <a:xfrm>
            <a:off x="870261" y="1268466"/>
            <a:ext cx="10154071" cy="114849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400" b="1" dirty="0">
                <a:latin typeface="맑은 고딕" pitchFamily="50" charset="-127"/>
                <a:ea typeface="맑은 고딕" pitchFamily="50" charset="-127"/>
              </a:rPr>
              <a:t>from </a:t>
            </a:r>
            <a:r>
              <a:rPr lang="en-US" altLang="ko-KR" sz="1400" b="1" dirty="0" err="1">
                <a:latin typeface="맑은 고딕" pitchFamily="50" charset="-127"/>
                <a:ea typeface="맑은 고딕" pitchFamily="50" charset="-127"/>
              </a:rPr>
              <a:t>influxdb</a:t>
            </a:r>
            <a:r>
              <a:rPr lang="en-US" altLang="ko-KR" sz="1400" b="1" dirty="0">
                <a:latin typeface="맑은 고딕" pitchFamily="50" charset="-127"/>
                <a:ea typeface="맑은 고딕" pitchFamily="50" charset="-127"/>
              </a:rPr>
              <a:t> import </a:t>
            </a:r>
            <a:r>
              <a:rPr lang="en-US" altLang="ko-KR" sz="1400" b="1" dirty="0" err="1">
                <a:latin typeface="맑은 고딕" pitchFamily="50" charset="-127"/>
                <a:ea typeface="맑은 고딕" pitchFamily="50" charset="-127"/>
              </a:rPr>
              <a:t>InfluxDBClient</a:t>
            </a:r>
            <a:endParaRPr lang="en-US" altLang="ko-KR" sz="1400" b="1" dirty="0">
              <a:latin typeface="맑은 고딕" pitchFamily="50" charset="-127"/>
              <a:ea typeface="맑은 고딕" pitchFamily="50" charset="-127"/>
            </a:endParaRPr>
          </a:p>
          <a:p>
            <a:pPr defTabSz="913755">
              <a:spcBef>
                <a:spcPts val="0"/>
              </a:spcBef>
              <a:buClr>
                <a:srgbClr val="506EA5"/>
              </a:buClr>
            </a:pPr>
            <a:r>
              <a:rPr lang="en-US" altLang="ko-KR" sz="1400" b="1" dirty="0">
                <a:latin typeface="맑은 고딕" pitchFamily="50" charset="-127"/>
                <a:ea typeface="맑은 고딕" pitchFamily="50" charset="-127"/>
              </a:rPr>
              <a:t>client = </a:t>
            </a:r>
            <a:r>
              <a:rPr lang="en-US" altLang="ko-KR" sz="1400" b="1" dirty="0" err="1">
                <a:latin typeface="맑은 고딕" pitchFamily="50" charset="-127"/>
                <a:ea typeface="맑은 고딕" pitchFamily="50" charset="-127"/>
              </a:rPr>
              <a:t>InfluxDBClient</a:t>
            </a:r>
            <a:r>
              <a:rPr lang="en-US" altLang="ko-KR" sz="1400" b="1" dirty="0">
                <a:latin typeface="맑은 고딕" pitchFamily="50" charset="-127"/>
                <a:ea typeface="맑은 고딕" pitchFamily="50" charset="-127"/>
              </a:rPr>
              <a:t>( host='192.168.16.11', port=8086, username=‘</a:t>
            </a:r>
            <a:r>
              <a:rPr lang="en-US" altLang="ko-KR" sz="1400" b="1" dirty="0" err="1">
                <a:latin typeface="맑은 고딕" pitchFamily="50" charset="-127"/>
                <a:ea typeface="맑은 고딕" pitchFamily="50" charset="-127"/>
              </a:rPr>
              <a:t>influx_phirippa</a:t>
            </a:r>
            <a:r>
              <a:rPr lang="en-US" altLang="ko-KR" sz="1400" b="1" dirty="0">
                <a:latin typeface="맑은 고딕" pitchFamily="50" charset="-127"/>
                <a:ea typeface="맑은 고딕" pitchFamily="50" charset="-127"/>
              </a:rPr>
              <a:t>', password=‘1234',</a:t>
            </a:r>
          </a:p>
          <a:p>
            <a:pPr defTabSz="913755">
              <a:spcBef>
                <a:spcPts val="0"/>
              </a:spcBef>
              <a:buClr>
                <a:srgbClr val="506EA5"/>
              </a:buClr>
            </a:pPr>
            <a:r>
              <a:rPr lang="en-US" altLang="ko-KR" sz="1400" b="1" dirty="0">
                <a:latin typeface="맑은 고딕" pitchFamily="50" charset="-127"/>
                <a:ea typeface="맑은 고딕" pitchFamily="50" charset="-127"/>
              </a:rPr>
              <a:t>                        database='</a:t>
            </a:r>
            <a:r>
              <a:rPr lang="en-US" altLang="ko-KR" sz="1400" b="1" dirty="0" err="1">
                <a:latin typeface="맑은 고딕" pitchFamily="50" charset="-127"/>
                <a:ea typeface="맑은 고딕" pitchFamily="50" charset="-127"/>
              </a:rPr>
              <a:t>db_riatech</a:t>
            </a: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a:latin typeface="맑은 고딕" pitchFamily="50" charset="-127"/>
                <a:ea typeface="맑은 고딕" pitchFamily="50" charset="-127"/>
              </a:rPr>
              <a:t>results = </a:t>
            </a:r>
            <a:r>
              <a:rPr lang="en-US" altLang="ko-KR" sz="1400" b="1" dirty="0" err="1">
                <a:latin typeface="맑은 고딕" pitchFamily="50" charset="-127"/>
                <a:ea typeface="맑은 고딕" pitchFamily="50" charset="-127"/>
              </a:rPr>
              <a:t>client.query</a:t>
            </a:r>
            <a:r>
              <a:rPr lang="en-US" altLang="ko-KR" sz="1400" b="1" dirty="0">
                <a:latin typeface="맑은 고딕" pitchFamily="50" charset="-127"/>
                <a:ea typeface="맑은 고딕" pitchFamily="50" charset="-127"/>
              </a:rPr>
              <a:t>('select * from </a:t>
            </a:r>
            <a:r>
              <a:rPr lang="en-US" altLang="ko-KR" sz="1400" b="1" dirty="0" err="1">
                <a:latin typeface="맑은 고딕" pitchFamily="50" charset="-127"/>
                <a:ea typeface="맑은 고딕" pitchFamily="50" charset="-127"/>
              </a:rPr>
              <a:t>My_office</a:t>
            </a:r>
            <a:r>
              <a:rPr lang="en-US" altLang="ko-KR" sz="1400" b="1" dirty="0">
                <a:latin typeface="맑은 고딕" pitchFamily="50" charset="-127"/>
                <a:ea typeface="맑은 고딕" pitchFamily="50" charset="-127"/>
              </a:rPr>
              <a:t> where </a:t>
            </a:r>
            <a:r>
              <a:rPr lang="en-US" altLang="ko-KR" sz="1400" b="1" dirty="0" err="1">
                <a:latin typeface="맑은 고딕" pitchFamily="50" charset="-127"/>
                <a:ea typeface="맑은 고딕" pitchFamily="50" charset="-127"/>
              </a:rPr>
              <a:t>Humi</a:t>
            </a:r>
            <a:r>
              <a:rPr lang="en-US" altLang="ko-KR" sz="1400" b="1" dirty="0">
                <a:latin typeface="맑은 고딕" pitchFamily="50" charset="-127"/>
                <a:ea typeface="맑은 고딕" pitchFamily="50" charset="-127"/>
              </a:rPr>
              <a:t> != 0 and Temp != 0’)</a:t>
            </a:r>
          </a:p>
          <a:p>
            <a:pPr defTabSz="913755">
              <a:spcBef>
                <a:spcPts val="0"/>
              </a:spcBef>
              <a:buClr>
                <a:srgbClr val="506EA5"/>
              </a:buClr>
            </a:pPr>
            <a:r>
              <a:rPr lang="en-US" altLang="ko-KR" sz="1400" b="1" dirty="0">
                <a:solidFill>
                  <a:schemeClr val="bg1">
                    <a:lumMod val="75000"/>
                  </a:schemeClr>
                </a:solidFill>
                <a:latin typeface="맑은 고딕" pitchFamily="50" charset="-127"/>
                <a:ea typeface="맑은 고딕" pitchFamily="50" charset="-127"/>
              </a:rPr>
              <a:t>#results.raw</a:t>
            </a:r>
          </a:p>
        </p:txBody>
      </p:sp>
      <p:sp>
        <p:nvSpPr>
          <p:cNvPr id="6" name="모서리가 둥근 직사각형 5">
            <a:extLst>
              <a:ext uri="{FF2B5EF4-FFF2-40B4-BE49-F238E27FC236}">
                <a16:creationId xmlns:a16="http://schemas.microsoft.com/office/drawing/2014/main" id="{DED67407-69EF-4554-B17D-CADE98BC818E}"/>
              </a:ext>
            </a:extLst>
          </p:cNvPr>
          <p:cNvSpPr/>
          <p:nvPr/>
        </p:nvSpPr>
        <p:spPr bwMode="auto">
          <a:xfrm>
            <a:off x="870261" y="2533028"/>
            <a:ext cx="10154071" cy="114849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400" b="1" dirty="0">
                <a:latin typeface="맑은 고딕" pitchFamily="50" charset="-127"/>
                <a:ea typeface="맑은 고딕" pitchFamily="50" charset="-127"/>
              </a:rPr>
              <a:t>points = </a:t>
            </a:r>
            <a:r>
              <a:rPr lang="en-US" altLang="ko-KR" sz="1400" b="1" dirty="0" err="1">
                <a:solidFill>
                  <a:schemeClr val="accent6">
                    <a:lumMod val="75000"/>
                  </a:schemeClr>
                </a:solidFill>
                <a:latin typeface="맑은 고딕" pitchFamily="50" charset="-127"/>
                <a:ea typeface="맑은 고딕" pitchFamily="50" charset="-127"/>
              </a:rPr>
              <a:t>results.get_points</a:t>
            </a:r>
            <a:r>
              <a:rPr lang="en-US" altLang="ko-KR" sz="1400" b="1" dirty="0">
                <a:solidFill>
                  <a:schemeClr val="accent6">
                    <a:lumMod val="75000"/>
                  </a:schemeClr>
                </a:solidFill>
                <a:latin typeface="맑은 고딕" pitchFamily="50" charset="-127"/>
                <a:ea typeface="맑은 고딕" pitchFamily="50" charset="-127"/>
              </a:rPr>
              <a:t>( )</a:t>
            </a:r>
          </a:p>
          <a:p>
            <a:pPr defTabSz="913755">
              <a:spcBef>
                <a:spcPts val="0"/>
              </a:spcBef>
              <a:buClr>
                <a:srgbClr val="506EA5"/>
              </a:buClr>
            </a:pPr>
            <a:endParaRPr lang="en-US" altLang="ko-KR" sz="1400" b="1" dirty="0">
              <a:latin typeface="맑은 고딕" pitchFamily="50" charset="-127"/>
              <a:ea typeface="맑은 고딕" pitchFamily="50" charset="-127"/>
            </a:endParaRPr>
          </a:p>
          <a:p>
            <a:pPr defTabSz="913755">
              <a:spcBef>
                <a:spcPts val="0"/>
              </a:spcBef>
              <a:buClr>
                <a:srgbClr val="506EA5"/>
              </a:buClr>
            </a:pPr>
            <a:r>
              <a:rPr lang="en-US" altLang="ko-KR" sz="1400" b="1" dirty="0">
                <a:latin typeface="맑은 고딕" pitchFamily="50" charset="-127"/>
                <a:ea typeface="맑은 고딕" pitchFamily="50" charset="-127"/>
              </a:rPr>
              <a:t>for point in points:</a:t>
            </a:r>
          </a:p>
          <a:p>
            <a:pPr defTabSz="913755">
              <a:spcBef>
                <a:spcPts val="0"/>
              </a:spcBef>
              <a:buClr>
                <a:srgbClr val="506EA5"/>
              </a:buClr>
            </a:pPr>
            <a:r>
              <a:rPr lang="en-US" altLang="ko-KR" sz="1400" b="1" dirty="0">
                <a:latin typeface="맑은 고딕" pitchFamily="50" charset="-127"/>
                <a:ea typeface="맑은 고딕" pitchFamily="50" charset="-127"/>
              </a:rPr>
              <a:t>    print('time: %s Location: %s Temp.: %f </a:t>
            </a:r>
            <a:r>
              <a:rPr lang="en-US" altLang="ko-KR" sz="1400" b="1" dirty="0" err="1">
                <a:latin typeface="맑은 고딕" pitchFamily="50" charset="-127"/>
                <a:ea typeface="맑은 고딕" pitchFamily="50" charset="-127"/>
              </a:rPr>
              <a:t>Humi</a:t>
            </a:r>
            <a:r>
              <a:rPr lang="en-US" altLang="ko-KR" sz="1400" b="1" dirty="0">
                <a:latin typeface="맑은 고딕" pitchFamily="50" charset="-127"/>
                <a:ea typeface="맑은 고딕" pitchFamily="50" charset="-127"/>
              </a:rPr>
              <a:t>.: %f' % (point['time'], point['Location'], point['Temp'], point['</a:t>
            </a:r>
            <a:r>
              <a:rPr lang="en-US" altLang="ko-KR" sz="1400" b="1" dirty="0" err="1">
                <a:latin typeface="맑은 고딕" pitchFamily="50" charset="-127"/>
                <a:ea typeface="맑은 고딕" pitchFamily="50" charset="-127"/>
              </a:rPr>
              <a:t>Humi</a:t>
            </a:r>
            <a:r>
              <a:rPr lang="en-US" altLang="ko-KR" sz="1400" b="1" dirty="0">
                <a:latin typeface="맑은 고딕" pitchFamily="50" charset="-127"/>
                <a:ea typeface="맑은 고딕" pitchFamily="50" charset="-127"/>
              </a:rPr>
              <a:t>']) )</a:t>
            </a:r>
            <a:endParaRPr lang="en-US" altLang="ko-KR" sz="1400" b="1" dirty="0">
              <a:solidFill>
                <a:schemeClr val="bg1">
                  <a:lumMod val="75000"/>
                </a:schemeClr>
              </a:solidFill>
              <a:latin typeface="맑은 고딕" pitchFamily="50" charset="-127"/>
              <a:ea typeface="맑은 고딕" pitchFamily="50" charset="-127"/>
            </a:endParaRPr>
          </a:p>
        </p:txBody>
      </p:sp>
      <p:pic>
        <p:nvPicPr>
          <p:cNvPr id="8" name="그림 7">
            <a:extLst>
              <a:ext uri="{FF2B5EF4-FFF2-40B4-BE49-F238E27FC236}">
                <a16:creationId xmlns:a16="http://schemas.microsoft.com/office/drawing/2014/main" id="{D9AB401E-07A8-454A-8205-6DAFFF0A7753}"/>
              </a:ext>
            </a:extLst>
          </p:cNvPr>
          <p:cNvPicPr>
            <a:picLocks noChangeAspect="1"/>
          </p:cNvPicPr>
          <p:nvPr/>
        </p:nvPicPr>
        <p:blipFill>
          <a:blip r:embed="rId3"/>
          <a:stretch>
            <a:fillRect/>
          </a:stretch>
        </p:blipFill>
        <p:spPr>
          <a:xfrm>
            <a:off x="2615835" y="3864161"/>
            <a:ext cx="5974080" cy="1805940"/>
          </a:xfrm>
          <a:prstGeom prst="rect">
            <a:avLst/>
          </a:prstGeom>
        </p:spPr>
      </p:pic>
    </p:spTree>
    <p:extLst>
      <p:ext uri="{BB962C8B-B14F-4D97-AF65-F5344CB8AC3E}">
        <p14:creationId xmlns:p14="http://schemas.microsoft.com/office/powerpoint/2010/main" val="2826422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Analog Input of ESP-12E</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Phi board v1.0</a:t>
            </a:r>
            <a:r>
              <a:rPr lang="ko-KR" altLang="en-US" dirty="0"/>
              <a:t>의 </a:t>
            </a:r>
            <a:r>
              <a:rPr lang="en-US" altLang="ko-KR" dirty="0"/>
              <a:t>Analog Input</a:t>
            </a:r>
            <a:r>
              <a:rPr lang="ko-KR" altLang="en-US" dirty="0"/>
              <a:t>을 위한 두 가지 방법</a:t>
            </a:r>
            <a:endParaRPr lang="en-US" altLang="ko-KR" dirty="0"/>
          </a:p>
          <a:p>
            <a:pPr lvl="1"/>
            <a:r>
              <a:rPr lang="en-US" altLang="ko-KR" dirty="0"/>
              <a:t>Phi </a:t>
            </a:r>
            <a:r>
              <a:rPr lang="ko-KR" altLang="en-US" dirty="0"/>
              <a:t>보드의 </a:t>
            </a:r>
            <a:r>
              <a:rPr lang="en-US" altLang="ko-KR" dirty="0"/>
              <a:t>MCU</a:t>
            </a:r>
            <a:r>
              <a:rPr lang="ko-KR" altLang="en-US" dirty="0"/>
              <a:t>인</a:t>
            </a:r>
            <a:r>
              <a:rPr lang="en-US" altLang="ko-KR" dirty="0"/>
              <a:t>, ESP-12E</a:t>
            </a:r>
            <a:r>
              <a:rPr lang="ko-KR" altLang="en-US" dirty="0"/>
              <a:t>의 </a:t>
            </a:r>
            <a:r>
              <a:rPr lang="en-US" altLang="ko-KR" dirty="0"/>
              <a:t>ADC </a:t>
            </a:r>
            <a:r>
              <a:rPr lang="ko-KR" altLang="en-US" dirty="0"/>
              <a:t>활용</a:t>
            </a:r>
            <a:endParaRPr lang="en-US" altLang="ko-KR" dirty="0"/>
          </a:p>
          <a:p>
            <a:pPr lvl="2"/>
            <a:r>
              <a:rPr lang="en-US" altLang="ko-KR" dirty="0"/>
              <a:t>A0</a:t>
            </a:r>
            <a:r>
              <a:rPr lang="ko-KR" altLang="en-US" dirty="0"/>
              <a:t> 핀</a:t>
            </a:r>
            <a:r>
              <a:rPr lang="en-US" altLang="ko-KR" dirty="0"/>
              <a:t>, 1 channel</a:t>
            </a:r>
          </a:p>
          <a:p>
            <a:pPr lvl="3"/>
            <a:r>
              <a:rPr lang="en-US" altLang="ko-KR" dirty="0"/>
              <a:t>Phi board v1.0</a:t>
            </a:r>
            <a:r>
              <a:rPr lang="ko-KR" altLang="en-US" dirty="0"/>
              <a:t>의 </a:t>
            </a:r>
            <a:r>
              <a:rPr lang="en-US" altLang="ko-KR" dirty="0"/>
              <a:t>A0</a:t>
            </a:r>
            <a:r>
              <a:rPr lang="ko-KR" altLang="en-US" dirty="0"/>
              <a:t>핀에는 </a:t>
            </a:r>
            <a:r>
              <a:rPr lang="en-US" altLang="ko-KR" sz="1200" dirty="0"/>
              <a:t>Potentiometer</a:t>
            </a:r>
            <a:r>
              <a:rPr lang="ko-KR" altLang="en-US" sz="1200" dirty="0"/>
              <a:t>가 연결되어 있음</a:t>
            </a:r>
            <a:r>
              <a:rPr lang="en-US" altLang="ko-KR" sz="1200" dirty="0"/>
              <a:t>.</a:t>
            </a:r>
            <a:endParaRPr lang="en-US" altLang="ko-KR" dirty="0"/>
          </a:p>
          <a:p>
            <a:pPr lvl="2"/>
            <a:r>
              <a:rPr lang="ko-KR" altLang="en-US" dirty="0"/>
              <a:t>분해능 </a:t>
            </a:r>
            <a:r>
              <a:rPr lang="en-US" altLang="ko-KR" dirty="0"/>
              <a:t>: 10 bits (0~1023)</a:t>
            </a:r>
          </a:p>
          <a:p>
            <a:pPr lvl="1"/>
            <a:r>
              <a:rPr lang="en-US" altLang="ko-KR" dirty="0"/>
              <a:t>Phi </a:t>
            </a:r>
            <a:r>
              <a:rPr lang="ko-KR" altLang="en-US" dirty="0"/>
              <a:t>보드에 부착된 </a:t>
            </a:r>
            <a:r>
              <a:rPr lang="en-US" altLang="ko-KR" dirty="0"/>
              <a:t>ADS1015(ADC) </a:t>
            </a:r>
            <a:r>
              <a:rPr lang="ko-KR" altLang="en-US" dirty="0"/>
              <a:t>활용</a:t>
            </a:r>
            <a:endParaRPr lang="en-US" altLang="ko-KR" dirty="0"/>
          </a:p>
          <a:p>
            <a:pPr lvl="2"/>
            <a:r>
              <a:rPr lang="en-US" altLang="ko-KR" dirty="0">
                <a:solidFill>
                  <a:schemeClr val="bg1">
                    <a:lumMod val="65000"/>
                  </a:schemeClr>
                </a:solidFill>
              </a:rPr>
              <a:t>4 channel</a:t>
            </a:r>
          </a:p>
          <a:p>
            <a:pPr lvl="2"/>
            <a:r>
              <a:rPr lang="ko-KR" altLang="en-US" dirty="0">
                <a:solidFill>
                  <a:schemeClr val="bg1">
                    <a:lumMod val="65000"/>
                  </a:schemeClr>
                </a:solidFill>
              </a:rPr>
              <a:t>분해능 </a:t>
            </a:r>
            <a:r>
              <a:rPr lang="en-US" altLang="ko-KR" dirty="0">
                <a:solidFill>
                  <a:schemeClr val="bg1">
                    <a:lumMod val="65000"/>
                  </a:schemeClr>
                </a:solidFill>
              </a:rPr>
              <a:t>: 12 bits (0~4095)</a:t>
            </a:r>
          </a:p>
          <a:p>
            <a:pPr marL="342900" lvl="1" indent="0">
              <a:buNone/>
            </a:pPr>
            <a:endParaRPr lang="en-US" altLang="ko-KR" dirty="0"/>
          </a:p>
          <a:p>
            <a:pPr lvl="1"/>
            <a:endParaRPr lang="en-US" altLang="ko-KR" dirty="0"/>
          </a:p>
          <a:p>
            <a:endParaRPr lang="en-US" altLang="ko-KR" dirty="0"/>
          </a:p>
          <a:p>
            <a:pPr lvl="4"/>
            <a:endParaRPr lang="en-US" altLang="ko-KR" dirty="0"/>
          </a:p>
          <a:p>
            <a:pPr lvl="3"/>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31</a:t>
            </a:fld>
            <a:endParaRPr lang="en-US" dirty="0"/>
          </a:p>
        </p:txBody>
      </p:sp>
    </p:spTree>
    <p:extLst>
      <p:ext uri="{BB962C8B-B14F-4D97-AF65-F5344CB8AC3E}">
        <p14:creationId xmlns:p14="http://schemas.microsoft.com/office/powerpoint/2010/main" val="154218403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데이터를 </a:t>
            </a:r>
            <a:r>
              <a:rPr lang="en-US" altLang="ko-KR" dirty="0" err="1"/>
              <a:t>InfluxDB</a:t>
            </a:r>
            <a:r>
              <a:rPr lang="ko-KR" altLang="en-US" dirty="0"/>
              <a:t>에서 가져오기</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데이터베이스에 데이터를 가져오기</a:t>
            </a:r>
            <a:r>
              <a:rPr lang="en-US" altLang="ko-KR" dirty="0"/>
              <a:t>(select) II</a:t>
            </a:r>
          </a:p>
          <a:p>
            <a:pPr lvl="1"/>
            <a:r>
              <a:rPr lang="en-US" altLang="ko-KR" b="1" dirty="0">
                <a:latin typeface="맑은 고딕" pitchFamily="50" charset="-127"/>
                <a:ea typeface="맑은 고딕" pitchFamily="50" charset="-127"/>
              </a:rPr>
              <a:t>Python </a:t>
            </a:r>
            <a:r>
              <a:rPr lang="ko-KR" altLang="en-US" b="1" dirty="0">
                <a:latin typeface="맑은 고딕" pitchFamily="50" charset="-127"/>
                <a:ea typeface="맑은 고딕" pitchFamily="50" charset="-127"/>
              </a:rPr>
              <a:t>코드</a:t>
            </a:r>
            <a:endParaRPr lang="en-US" altLang="ko-KR" b="1" dirty="0">
              <a:latin typeface="맑은 고딕" pitchFamily="50" charset="-127"/>
              <a:ea typeface="맑은 고딕" pitchFamily="50" charset="-127"/>
            </a:endParaRPr>
          </a:p>
          <a:p>
            <a:pPr lvl="1"/>
            <a:endParaRPr lang="en-US" altLang="ko-KR" dirty="0"/>
          </a:p>
          <a:p>
            <a:pPr lvl="1"/>
            <a:endParaRPr lang="en-US" altLang="ko-KR" b="1" dirty="0">
              <a:latin typeface="맑은 고딕" pitchFamily="50" charset="-127"/>
              <a:ea typeface="맑은 고딕" pitchFamily="50" charset="-127"/>
            </a:endParaRPr>
          </a:p>
          <a:p>
            <a:pPr lvl="1"/>
            <a:endParaRPr lang="en-US" altLang="ko-KR" dirty="0"/>
          </a:p>
          <a:p>
            <a:pPr lvl="2"/>
            <a:endParaRPr lang="en-US" altLang="ko-KR"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310</a:t>
            </a:fld>
            <a:endParaRPr lang="en-US" dirty="0"/>
          </a:p>
        </p:txBody>
      </p:sp>
      <p:sp>
        <p:nvSpPr>
          <p:cNvPr id="5" name="모서리가 둥근 직사각형 5">
            <a:extLst>
              <a:ext uri="{FF2B5EF4-FFF2-40B4-BE49-F238E27FC236}">
                <a16:creationId xmlns:a16="http://schemas.microsoft.com/office/drawing/2014/main" id="{7EB7BE16-094E-4814-9967-A76A9971F9C5}"/>
              </a:ext>
            </a:extLst>
          </p:cNvPr>
          <p:cNvSpPr/>
          <p:nvPr/>
        </p:nvSpPr>
        <p:spPr bwMode="auto">
          <a:xfrm>
            <a:off x="870261" y="1268466"/>
            <a:ext cx="10154071" cy="114849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400" b="1" dirty="0">
                <a:latin typeface="맑은 고딕" pitchFamily="50" charset="-127"/>
                <a:ea typeface="맑은 고딕" pitchFamily="50" charset="-127"/>
              </a:rPr>
              <a:t>from </a:t>
            </a:r>
            <a:r>
              <a:rPr lang="en-US" altLang="ko-KR" sz="1400" b="1" dirty="0" err="1">
                <a:latin typeface="맑은 고딕" pitchFamily="50" charset="-127"/>
                <a:ea typeface="맑은 고딕" pitchFamily="50" charset="-127"/>
              </a:rPr>
              <a:t>influxdb</a:t>
            </a:r>
            <a:r>
              <a:rPr lang="en-US" altLang="ko-KR" sz="1400" b="1" dirty="0">
                <a:latin typeface="맑은 고딕" pitchFamily="50" charset="-127"/>
                <a:ea typeface="맑은 고딕" pitchFamily="50" charset="-127"/>
              </a:rPr>
              <a:t> import </a:t>
            </a:r>
            <a:r>
              <a:rPr lang="en-US" altLang="ko-KR" sz="1400" b="1" dirty="0" err="1">
                <a:latin typeface="맑은 고딕" pitchFamily="50" charset="-127"/>
                <a:ea typeface="맑은 고딕" pitchFamily="50" charset="-127"/>
              </a:rPr>
              <a:t>InfluxDBClient</a:t>
            </a:r>
            <a:endParaRPr lang="en-US" altLang="ko-KR" sz="1400" b="1" dirty="0">
              <a:latin typeface="맑은 고딕" pitchFamily="50" charset="-127"/>
              <a:ea typeface="맑은 고딕" pitchFamily="50" charset="-127"/>
            </a:endParaRPr>
          </a:p>
          <a:p>
            <a:pPr defTabSz="913755">
              <a:spcBef>
                <a:spcPts val="0"/>
              </a:spcBef>
              <a:buClr>
                <a:srgbClr val="506EA5"/>
              </a:buClr>
            </a:pPr>
            <a:r>
              <a:rPr lang="en-US" altLang="ko-KR" sz="1400" b="1" dirty="0">
                <a:latin typeface="맑은 고딕" pitchFamily="50" charset="-127"/>
                <a:ea typeface="맑은 고딕" pitchFamily="50" charset="-127"/>
              </a:rPr>
              <a:t>client = </a:t>
            </a:r>
            <a:r>
              <a:rPr lang="en-US" altLang="ko-KR" sz="1400" b="1" dirty="0" err="1">
                <a:latin typeface="맑은 고딕" pitchFamily="50" charset="-127"/>
                <a:ea typeface="맑은 고딕" pitchFamily="50" charset="-127"/>
              </a:rPr>
              <a:t>InfluxDBClient</a:t>
            </a:r>
            <a:r>
              <a:rPr lang="en-US" altLang="ko-KR" sz="1400" b="1" dirty="0">
                <a:latin typeface="맑은 고딕" pitchFamily="50" charset="-127"/>
                <a:ea typeface="맑은 고딕" pitchFamily="50" charset="-127"/>
              </a:rPr>
              <a:t>( host='192.168.16.11', port=8086, username=‘</a:t>
            </a:r>
            <a:r>
              <a:rPr lang="en-US" altLang="ko-KR" sz="1400" b="1" dirty="0" err="1">
                <a:latin typeface="맑은 고딕" pitchFamily="50" charset="-127"/>
                <a:ea typeface="맑은 고딕" pitchFamily="50" charset="-127"/>
              </a:rPr>
              <a:t>influx_phirippa</a:t>
            </a:r>
            <a:r>
              <a:rPr lang="en-US" altLang="ko-KR" sz="1400" b="1" dirty="0">
                <a:latin typeface="맑은 고딕" pitchFamily="50" charset="-127"/>
                <a:ea typeface="맑은 고딕" pitchFamily="50" charset="-127"/>
              </a:rPr>
              <a:t>', password=‘1234',</a:t>
            </a:r>
          </a:p>
          <a:p>
            <a:pPr defTabSz="913755">
              <a:spcBef>
                <a:spcPts val="0"/>
              </a:spcBef>
              <a:buClr>
                <a:srgbClr val="506EA5"/>
              </a:buClr>
            </a:pPr>
            <a:r>
              <a:rPr lang="en-US" altLang="ko-KR" sz="1400" b="1" dirty="0">
                <a:latin typeface="맑은 고딕" pitchFamily="50" charset="-127"/>
                <a:ea typeface="맑은 고딕" pitchFamily="50" charset="-127"/>
              </a:rPr>
              <a:t>                        database='</a:t>
            </a:r>
            <a:r>
              <a:rPr lang="en-US" altLang="ko-KR" sz="1400" b="1" dirty="0" err="1">
                <a:latin typeface="맑은 고딕" pitchFamily="50" charset="-127"/>
                <a:ea typeface="맑은 고딕" pitchFamily="50" charset="-127"/>
              </a:rPr>
              <a:t>db_riatech</a:t>
            </a: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a:latin typeface="맑은 고딕" pitchFamily="50" charset="-127"/>
                <a:ea typeface="맑은 고딕" pitchFamily="50" charset="-127"/>
              </a:rPr>
              <a:t>results = </a:t>
            </a:r>
            <a:r>
              <a:rPr lang="en-US" altLang="ko-KR" sz="1400" b="1" dirty="0" err="1">
                <a:latin typeface="맑은 고딕" pitchFamily="50" charset="-127"/>
                <a:ea typeface="맑은 고딕" pitchFamily="50" charset="-127"/>
              </a:rPr>
              <a:t>client.query</a:t>
            </a:r>
            <a:r>
              <a:rPr lang="en-US" altLang="ko-KR" sz="1400" b="1" dirty="0">
                <a:latin typeface="맑은 고딕" pitchFamily="50" charset="-127"/>
                <a:ea typeface="맑은 고딕" pitchFamily="50" charset="-127"/>
              </a:rPr>
              <a:t>('select * from </a:t>
            </a:r>
            <a:r>
              <a:rPr lang="en-US" altLang="ko-KR" sz="1400" b="1" dirty="0" err="1">
                <a:latin typeface="맑은 고딕" pitchFamily="50" charset="-127"/>
                <a:ea typeface="맑은 고딕" pitchFamily="50" charset="-127"/>
              </a:rPr>
              <a:t>My_office</a:t>
            </a:r>
            <a:r>
              <a:rPr lang="en-US" altLang="ko-KR" sz="1400" b="1" dirty="0">
                <a:latin typeface="맑은 고딕" pitchFamily="50" charset="-127"/>
                <a:ea typeface="맑은 고딕" pitchFamily="50" charset="-127"/>
              </a:rPr>
              <a:t> where </a:t>
            </a:r>
            <a:r>
              <a:rPr lang="en-US" altLang="ko-KR" sz="1400" b="1" dirty="0" err="1">
                <a:latin typeface="맑은 고딕" pitchFamily="50" charset="-127"/>
                <a:ea typeface="맑은 고딕" pitchFamily="50" charset="-127"/>
              </a:rPr>
              <a:t>Humi</a:t>
            </a:r>
            <a:r>
              <a:rPr lang="en-US" altLang="ko-KR" sz="1400" b="1" dirty="0">
                <a:latin typeface="맑은 고딕" pitchFamily="50" charset="-127"/>
                <a:ea typeface="맑은 고딕" pitchFamily="50" charset="-127"/>
              </a:rPr>
              <a:t> != 0 and Temp != 0’)</a:t>
            </a:r>
          </a:p>
          <a:p>
            <a:pPr defTabSz="913755">
              <a:spcBef>
                <a:spcPts val="0"/>
              </a:spcBef>
              <a:buClr>
                <a:srgbClr val="506EA5"/>
              </a:buClr>
            </a:pPr>
            <a:r>
              <a:rPr lang="en-US" altLang="ko-KR" sz="1400" b="1" dirty="0">
                <a:solidFill>
                  <a:schemeClr val="bg1">
                    <a:lumMod val="75000"/>
                  </a:schemeClr>
                </a:solidFill>
                <a:latin typeface="맑은 고딕" pitchFamily="50" charset="-127"/>
                <a:ea typeface="맑은 고딕" pitchFamily="50" charset="-127"/>
              </a:rPr>
              <a:t>#results.raw</a:t>
            </a:r>
          </a:p>
        </p:txBody>
      </p:sp>
      <p:sp>
        <p:nvSpPr>
          <p:cNvPr id="6" name="모서리가 둥근 직사각형 5">
            <a:extLst>
              <a:ext uri="{FF2B5EF4-FFF2-40B4-BE49-F238E27FC236}">
                <a16:creationId xmlns:a16="http://schemas.microsoft.com/office/drawing/2014/main" id="{DED67407-69EF-4554-B17D-CADE98BC818E}"/>
              </a:ext>
            </a:extLst>
          </p:cNvPr>
          <p:cNvSpPr/>
          <p:nvPr/>
        </p:nvSpPr>
        <p:spPr bwMode="auto">
          <a:xfrm>
            <a:off x="870261" y="2533028"/>
            <a:ext cx="10154071" cy="114849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400" b="1" dirty="0">
                <a:latin typeface="맑은 고딕" pitchFamily="50" charset="-127"/>
                <a:ea typeface="맑은 고딕" pitchFamily="50" charset="-127"/>
              </a:rPr>
              <a:t>points = </a:t>
            </a:r>
            <a:r>
              <a:rPr lang="en-US" altLang="ko-KR" sz="1400" b="1" dirty="0" err="1">
                <a:solidFill>
                  <a:schemeClr val="accent6">
                    <a:lumMod val="75000"/>
                  </a:schemeClr>
                </a:solidFill>
                <a:latin typeface="맑은 고딕" pitchFamily="50" charset="-127"/>
                <a:ea typeface="맑은 고딕" pitchFamily="50" charset="-127"/>
              </a:rPr>
              <a:t>results.get_points</a:t>
            </a:r>
            <a:r>
              <a:rPr lang="en-US" altLang="ko-KR" sz="1400" b="1" dirty="0">
                <a:solidFill>
                  <a:schemeClr val="accent6">
                    <a:lumMod val="75000"/>
                  </a:schemeClr>
                </a:solidFill>
                <a:latin typeface="맑은 고딕" pitchFamily="50" charset="-127"/>
                <a:ea typeface="맑은 고딕" pitchFamily="50" charset="-127"/>
              </a:rPr>
              <a:t>( tags= {‘Location’ : ‘Indoor’} )</a:t>
            </a:r>
          </a:p>
          <a:p>
            <a:pPr defTabSz="913755">
              <a:spcBef>
                <a:spcPts val="0"/>
              </a:spcBef>
              <a:buClr>
                <a:srgbClr val="506EA5"/>
              </a:buClr>
            </a:pPr>
            <a:endParaRPr lang="en-US" altLang="ko-KR" sz="1400" b="1" dirty="0">
              <a:latin typeface="맑은 고딕" pitchFamily="50" charset="-127"/>
              <a:ea typeface="맑은 고딕" pitchFamily="50" charset="-127"/>
            </a:endParaRPr>
          </a:p>
          <a:p>
            <a:pPr defTabSz="913755">
              <a:spcBef>
                <a:spcPts val="0"/>
              </a:spcBef>
              <a:buClr>
                <a:srgbClr val="506EA5"/>
              </a:buClr>
            </a:pPr>
            <a:r>
              <a:rPr lang="en-US" altLang="ko-KR" sz="1400" b="1" dirty="0">
                <a:latin typeface="맑은 고딕" pitchFamily="50" charset="-127"/>
                <a:ea typeface="맑은 고딕" pitchFamily="50" charset="-127"/>
              </a:rPr>
              <a:t>for point in points:</a:t>
            </a:r>
          </a:p>
          <a:p>
            <a:pPr defTabSz="913755">
              <a:spcBef>
                <a:spcPts val="0"/>
              </a:spcBef>
              <a:buClr>
                <a:srgbClr val="506EA5"/>
              </a:buClr>
            </a:pPr>
            <a:r>
              <a:rPr lang="en-US" altLang="ko-KR" sz="1400" b="1" dirty="0">
                <a:latin typeface="맑은 고딕" pitchFamily="50" charset="-127"/>
                <a:ea typeface="맑은 고딕" pitchFamily="50" charset="-127"/>
              </a:rPr>
              <a:t>    print('time: %s Location: %s Temp.: %f </a:t>
            </a:r>
            <a:r>
              <a:rPr lang="en-US" altLang="ko-KR" sz="1400" b="1" dirty="0" err="1">
                <a:latin typeface="맑은 고딕" pitchFamily="50" charset="-127"/>
                <a:ea typeface="맑은 고딕" pitchFamily="50" charset="-127"/>
              </a:rPr>
              <a:t>Humi</a:t>
            </a:r>
            <a:r>
              <a:rPr lang="en-US" altLang="ko-KR" sz="1400" b="1" dirty="0">
                <a:latin typeface="맑은 고딕" pitchFamily="50" charset="-127"/>
                <a:ea typeface="맑은 고딕" pitchFamily="50" charset="-127"/>
              </a:rPr>
              <a:t>.: %f' % (point['time'], point['Location'], point['Temp'], point['</a:t>
            </a:r>
            <a:r>
              <a:rPr lang="en-US" altLang="ko-KR" sz="1400" b="1" dirty="0" err="1">
                <a:latin typeface="맑은 고딕" pitchFamily="50" charset="-127"/>
                <a:ea typeface="맑은 고딕" pitchFamily="50" charset="-127"/>
              </a:rPr>
              <a:t>Humi</a:t>
            </a:r>
            <a:r>
              <a:rPr lang="en-US" altLang="ko-KR" sz="1400" b="1" dirty="0">
                <a:latin typeface="맑은 고딕" pitchFamily="50" charset="-127"/>
                <a:ea typeface="맑은 고딕" pitchFamily="50" charset="-127"/>
              </a:rPr>
              <a:t>']) )</a:t>
            </a:r>
            <a:endParaRPr lang="en-US" altLang="ko-KR" sz="1400" b="1" dirty="0">
              <a:solidFill>
                <a:schemeClr val="bg1">
                  <a:lumMod val="75000"/>
                </a:schemeClr>
              </a:solidFill>
              <a:latin typeface="맑은 고딕" pitchFamily="50" charset="-127"/>
              <a:ea typeface="맑은 고딕" pitchFamily="50" charset="-127"/>
            </a:endParaRPr>
          </a:p>
        </p:txBody>
      </p:sp>
      <p:pic>
        <p:nvPicPr>
          <p:cNvPr id="8" name="그림 7">
            <a:extLst>
              <a:ext uri="{FF2B5EF4-FFF2-40B4-BE49-F238E27FC236}">
                <a16:creationId xmlns:a16="http://schemas.microsoft.com/office/drawing/2014/main" id="{D9AB401E-07A8-454A-8205-6DAFFF0A7753}"/>
              </a:ext>
            </a:extLst>
          </p:cNvPr>
          <p:cNvPicPr>
            <a:picLocks noChangeAspect="1"/>
          </p:cNvPicPr>
          <p:nvPr/>
        </p:nvPicPr>
        <p:blipFill>
          <a:blip r:embed="rId3"/>
          <a:stretch>
            <a:fillRect/>
          </a:stretch>
        </p:blipFill>
        <p:spPr>
          <a:xfrm>
            <a:off x="792485" y="3849198"/>
            <a:ext cx="5974080" cy="1805940"/>
          </a:xfrm>
          <a:prstGeom prst="rect">
            <a:avLst/>
          </a:prstGeom>
        </p:spPr>
      </p:pic>
      <p:grpSp>
        <p:nvGrpSpPr>
          <p:cNvPr id="11" name="그룹 10">
            <a:extLst>
              <a:ext uri="{FF2B5EF4-FFF2-40B4-BE49-F238E27FC236}">
                <a16:creationId xmlns:a16="http://schemas.microsoft.com/office/drawing/2014/main" id="{373CA079-8B9E-46A9-979D-FF7B7167A71B}"/>
              </a:ext>
            </a:extLst>
          </p:cNvPr>
          <p:cNvGrpSpPr/>
          <p:nvPr/>
        </p:nvGrpSpPr>
        <p:grpSpPr>
          <a:xfrm>
            <a:off x="3385815" y="4803300"/>
            <a:ext cx="7343775" cy="1028700"/>
            <a:chOff x="3240757" y="4626438"/>
            <a:chExt cx="7343775" cy="1028700"/>
          </a:xfrm>
        </p:grpSpPr>
        <p:pic>
          <p:nvPicPr>
            <p:cNvPr id="9" name="그림 8">
              <a:extLst>
                <a:ext uri="{FF2B5EF4-FFF2-40B4-BE49-F238E27FC236}">
                  <a16:creationId xmlns:a16="http://schemas.microsoft.com/office/drawing/2014/main" id="{FD74880C-299C-42B1-9198-CC7CB3BD8E7E}"/>
                </a:ext>
              </a:extLst>
            </p:cNvPr>
            <p:cNvPicPr>
              <a:picLocks noChangeAspect="1"/>
            </p:cNvPicPr>
            <p:nvPr/>
          </p:nvPicPr>
          <p:blipFill>
            <a:blip r:embed="rId4"/>
            <a:stretch>
              <a:fillRect/>
            </a:stretch>
          </p:blipFill>
          <p:spPr>
            <a:xfrm>
              <a:off x="3240757" y="4626438"/>
              <a:ext cx="7343775" cy="1028700"/>
            </a:xfrm>
            <a:prstGeom prst="rect">
              <a:avLst/>
            </a:prstGeom>
          </p:spPr>
        </p:pic>
        <p:sp>
          <p:nvSpPr>
            <p:cNvPr id="10" name="직사각형 9">
              <a:extLst>
                <a:ext uri="{FF2B5EF4-FFF2-40B4-BE49-F238E27FC236}">
                  <a16:creationId xmlns:a16="http://schemas.microsoft.com/office/drawing/2014/main" id="{AF832AB4-4952-4D15-96EB-92C09EC5CE81}"/>
                </a:ext>
              </a:extLst>
            </p:cNvPr>
            <p:cNvSpPr/>
            <p:nvPr/>
          </p:nvSpPr>
          <p:spPr>
            <a:xfrm>
              <a:off x="3240757" y="4626438"/>
              <a:ext cx="7343775" cy="1028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grpSp>
    </p:spTree>
    <p:extLst>
      <p:ext uri="{BB962C8B-B14F-4D97-AF65-F5344CB8AC3E}">
        <p14:creationId xmlns:p14="http://schemas.microsoft.com/office/powerpoint/2010/main" val="120445903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참고 </a:t>
            </a:r>
            <a:r>
              <a:rPr lang="en-US" altLang="ko-KR" dirty="0"/>
              <a:t>– </a:t>
            </a:r>
            <a:r>
              <a:rPr lang="en-US" altLang="ko-KR" dirty="0" err="1"/>
              <a:t>RestAPI</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데이터베이스에 데이터를 가져오기</a:t>
            </a:r>
            <a:r>
              <a:rPr lang="en-US" altLang="ko-KR" dirty="0"/>
              <a:t>(select) II</a:t>
            </a:r>
          </a:p>
          <a:p>
            <a:pPr lvl="1"/>
            <a:r>
              <a:rPr lang="en-US" altLang="ko-KR" b="1" dirty="0">
                <a:latin typeface="맑은 고딕" pitchFamily="50" charset="-127"/>
                <a:ea typeface="맑은 고딕" pitchFamily="50" charset="-127"/>
              </a:rPr>
              <a:t>$ curl -G 'http://localhost:8086/</a:t>
            </a:r>
            <a:r>
              <a:rPr lang="en-US" altLang="ko-KR" b="1" dirty="0" err="1">
                <a:latin typeface="맑은 고딕" pitchFamily="50" charset="-127"/>
                <a:ea typeface="맑은 고딕" pitchFamily="50" charset="-127"/>
              </a:rPr>
              <a:t>query?pretty</a:t>
            </a:r>
            <a:r>
              <a:rPr lang="en-US" altLang="ko-KR" b="1" dirty="0">
                <a:latin typeface="맑은 고딕" pitchFamily="50" charset="-127"/>
                <a:ea typeface="맑은 고딕" pitchFamily="50" charset="-127"/>
              </a:rPr>
              <a:t>=true' --data-</a:t>
            </a:r>
            <a:r>
              <a:rPr lang="en-US" altLang="ko-KR" b="1" dirty="0" err="1">
                <a:latin typeface="맑은 고딕" pitchFamily="50" charset="-127"/>
                <a:ea typeface="맑은 고딕" pitchFamily="50" charset="-127"/>
              </a:rPr>
              <a:t>urlencode</a:t>
            </a:r>
            <a:r>
              <a:rPr lang="en-US" altLang="ko-KR" b="1" dirty="0">
                <a:latin typeface="맑은 고딕" pitchFamily="50" charset="-127"/>
                <a:ea typeface="맑은 고딕" pitchFamily="50" charset="-127"/>
              </a:rPr>
              <a:t> "</a:t>
            </a:r>
            <a:r>
              <a:rPr lang="en-US" altLang="ko-KR" b="1" dirty="0" err="1">
                <a:latin typeface="맑은 고딕" pitchFamily="50" charset="-127"/>
                <a:ea typeface="맑은 고딕" pitchFamily="50" charset="-127"/>
              </a:rPr>
              <a:t>db</a:t>
            </a:r>
            <a:r>
              <a:rPr lang="en-US" altLang="ko-KR" b="1" dirty="0">
                <a:latin typeface="맑은 고딕" pitchFamily="50" charset="-127"/>
                <a:ea typeface="맑은 고딕" pitchFamily="50" charset="-127"/>
              </a:rPr>
              <a:t>=</a:t>
            </a:r>
            <a:r>
              <a:rPr lang="en-US" altLang="ko-KR" b="1" dirty="0" err="1">
                <a:latin typeface="맑은 고딕" pitchFamily="50" charset="-127"/>
                <a:ea typeface="맑은 고딕" pitchFamily="50" charset="-127"/>
              </a:rPr>
              <a:t>db_riatech</a:t>
            </a:r>
            <a:r>
              <a:rPr lang="en-US" altLang="ko-KR" b="1" dirty="0">
                <a:latin typeface="맑은 고딕" pitchFamily="50" charset="-127"/>
                <a:ea typeface="맑은 고딕" pitchFamily="50" charset="-127"/>
              </a:rPr>
              <a:t>" --data-</a:t>
            </a:r>
            <a:r>
              <a:rPr lang="en-US" altLang="ko-KR" b="1" dirty="0" err="1">
                <a:latin typeface="맑은 고딕" pitchFamily="50" charset="-127"/>
                <a:ea typeface="맑은 고딕" pitchFamily="50" charset="-127"/>
              </a:rPr>
              <a:t>urlencode</a:t>
            </a:r>
            <a:r>
              <a:rPr lang="en-US" altLang="ko-KR" b="1" dirty="0">
                <a:latin typeface="맑은 고딕" pitchFamily="50" charset="-127"/>
                <a:ea typeface="맑은 고딕" pitchFamily="50" charset="-127"/>
              </a:rPr>
              <a:t> "q=select * from temperature"</a:t>
            </a:r>
          </a:p>
          <a:p>
            <a:pPr lvl="1"/>
            <a:endParaRPr lang="en-US" altLang="ko-KR" dirty="0"/>
          </a:p>
          <a:p>
            <a:pPr lvl="1"/>
            <a:endParaRPr lang="en-US" altLang="ko-KR" b="1" dirty="0">
              <a:latin typeface="맑은 고딕" pitchFamily="50" charset="-127"/>
              <a:ea typeface="맑은 고딕" pitchFamily="50" charset="-127"/>
            </a:endParaRPr>
          </a:p>
          <a:p>
            <a:pPr lvl="1"/>
            <a:endParaRPr lang="en-US" altLang="ko-KR" dirty="0"/>
          </a:p>
          <a:p>
            <a:pPr lvl="2"/>
            <a:endParaRPr lang="en-US" altLang="ko-KR"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311</a:t>
            </a:fld>
            <a:endParaRPr lang="en-US" dirty="0"/>
          </a:p>
        </p:txBody>
      </p:sp>
    </p:spTree>
    <p:extLst>
      <p:ext uri="{BB962C8B-B14F-4D97-AF65-F5344CB8AC3E}">
        <p14:creationId xmlns:p14="http://schemas.microsoft.com/office/powerpoint/2010/main" val="263309608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solidFill>
                  <a:schemeClr val="bg1">
                    <a:lumMod val="75000"/>
                  </a:schemeClr>
                </a:solidFill>
              </a:rPr>
              <a:t>Retention Policy(RP, </a:t>
            </a:r>
            <a:r>
              <a:rPr lang="ko-KR" altLang="en-US" dirty="0">
                <a:solidFill>
                  <a:schemeClr val="bg1">
                    <a:lumMod val="75000"/>
                  </a:schemeClr>
                </a:solidFill>
              </a:rPr>
              <a:t>보존</a:t>
            </a:r>
            <a:r>
              <a:rPr lang="en-US" altLang="ko-KR" dirty="0">
                <a:solidFill>
                  <a:schemeClr val="bg1">
                    <a:lumMod val="75000"/>
                  </a:schemeClr>
                </a:solidFill>
              </a:rPr>
              <a:t> </a:t>
            </a:r>
            <a:r>
              <a:rPr lang="ko-KR" altLang="en-US" dirty="0">
                <a:solidFill>
                  <a:schemeClr val="bg1">
                    <a:lumMod val="75000"/>
                  </a:schemeClr>
                </a:solidFill>
              </a:rPr>
              <a:t>정책</a:t>
            </a:r>
            <a:r>
              <a:rPr lang="en-US" altLang="ko-KR" dirty="0">
                <a:solidFill>
                  <a:schemeClr val="bg1">
                    <a:lumMod val="75000"/>
                  </a:schemeClr>
                </a:solidFill>
              </a:rPr>
              <a:t>) </a:t>
            </a:r>
            <a:r>
              <a:rPr lang="ko-KR" altLang="en-US" dirty="0">
                <a:solidFill>
                  <a:schemeClr val="bg1">
                    <a:lumMod val="75000"/>
                  </a:schemeClr>
                </a:solidFill>
              </a:rPr>
              <a:t>개념</a:t>
            </a:r>
            <a:r>
              <a:rPr lang="en-US" altLang="ko-KR" dirty="0">
                <a:solidFill>
                  <a:schemeClr val="bg1">
                    <a:lumMod val="75000"/>
                  </a:schemeClr>
                </a:solidFill>
              </a:rPr>
              <a:t> </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Retention Policy(RP) – </a:t>
            </a:r>
            <a:r>
              <a:rPr lang="ko-KR" altLang="en-US" dirty="0"/>
              <a:t>보유</a:t>
            </a:r>
            <a:r>
              <a:rPr lang="en-US" altLang="ko-KR" dirty="0"/>
              <a:t>(</a:t>
            </a:r>
            <a:r>
              <a:rPr lang="ko-KR" altLang="en-US" dirty="0"/>
              <a:t>유지</a:t>
            </a:r>
            <a:r>
              <a:rPr lang="en-US" altLang="ko-KR" dirty="0"/>
              <a:t>) </a:t>
            </a:r>
            <a:r>
              <a:rPr lang="ko-KR" altLang="en-US" dirty="0"/>
              <a:t>정책</a:t>
            </a:r>
            <a:r>
              <a:rPr lang="en-US" altLang="ko-KR" dirty="0"/>
              <a:t>(</a:t>
            </a:r>
            <a:r>
              <a:rPr lang="ko-KR" altLang="en-US" dirty="0"/>
              <a:t>방침</a:t>
            </a:r>
            <a:r>
              <a:rPr lang="en-US" altLang="ko-KR" dirty="0"/>
              <a:t>)</a:t>
            </a:r>
          </a:p>
          <a:p>
            <a:pPr lvl="1"/>
            <a:r>
              <a:rPr lang="ko-KR" altLang="en-US" dirty="0"/>
              <a:t>데이터를 사용할 수 있는</a:t>
            </a:r>
            <a:r>
              <a:rPr lang="en-US" altLang="ko-KR" dirty="0"/>
              <a:t>, </a:t>
            </a:r>
            <a:r>
              <a:rPr lang="ko-KR" altLang="en-US" dirty="0"/>
              <a:t>보관하는 기간 혹은 시간을 지정</a:t>
            </a:r>
            <a:endParaRPr lang="en-US" altLang="ko-KR" dirty="0"/>
          </a:p>
          <a:p>
            <a:pPr lvl="2"/>
            <a:r>
              <a:rPr lang="en-US" altLang="ko-KR" dirty="0"/>
              <a:t>Duration : InfluxDB</a:t>
            </a:r>
            <a:r>
              <a:rPr lang="ko-KR" altLang="en-US" dirty="0"/>
              <a:t>가 데이터를 보관하는 기간</a:t>
            </a:r>
            <a:endParaRPr lang="en-US" altLang="ko-KR" dirty="0"/>
          </a:p>
          <a:p>
            <a:pPr lvl="2"/>
            <a:r>
              <a:rPr lang="en-US" altLang="ko-KR" dirty="0"/>
              <a:t>Replication Factor : </a:t>
            </a:r>
            <a:r>
              <a:rPr lang="ko-KR" altLang="en-US" dirty="0"/>
              <a:t>클러스터에 저장된 데이터의 복사본 수</a:t>
            </a:r>
            <a:endParaRPr lang="en-US" altLang="ko-KR" dirty="0"/>
          </a:p>
          <a:p>
            <a:pPr lvl="2"/>
            <a:r>
              <a:rPr lang="en-US" altLang="ko-KR" dirty="0"/>
              <a:t>Shard Groups : </a:t>
            </a:r>
            <a:r>
              <a:rPr lang="ko-KR" altLang="en-US" dirty="0" err="1"/>
              <a:t>샤드와</a:t>
            </a:r>
            <a:r>
              <a:rPr lang="ko-KR" altLang="en-US" dirty="0"/>
              <a:t> </a:t>
            </a:r>
            <a:r>
              <a:rPr lang="ko-KR" altLang="en-US" dirty="0" err="1"/>
              <a:t>샤드의</a:t>
            </a:r>
            <a:r>
              <a:rPr lang="ko-KR" altLang="en-US" dirty="0"/>
              <a:t> 논리적 컨테이너로 실제 데이터가 들어 있음</a:t>
            </a:r>
            <a:r>
              <a:rPr lang="en-US" altLang="ko-KR" dirty="0"/>
              <a:t>.</a:t>
            </a:r>
          </a:p>
          <a:p>
            <a:pPr lvl="2"/>
            <a:r>
              <a:rPr lang="en-US" altLang="ko-KR" dirty="0"/>
              <a:t>Shard Group Duration : </a:t>
            </a:r>
            <a:r>
              <a:rPr lang="ko-KR" altLang="en-US" dirty="0" err="1"/>
              <a:t>샤드</a:t>
            </a:r>
            <a:r>
              <a:rPr lang="ko-KR" altLang="en-US" dirty="0"/>
              <a:t> </a:t>
            </a:r>
            <a:r>
              <a:rPr lang="ko-KR" altLang="en-US" dirty="0" err="1"/>
              <a:t>구릅에</a:t>
            </a:r>
            <a:r>
              <a:rPr lang="ko-KR" altLang="en-US" dirty="0"/>
              <a:t> 의해 보호되는 시간 범위</a:t>
            </a:r>
            <a:endParaRPr lang="en-US" altLang="ko-KR" dirty="0"/>
          </a:p>
          <a:p>
            <a:pPr lvl="1"/>
            <a:r>
              <a:rPr lang="ko-KR" altLang="en-US" dirty="0"/>
              <a:t>데이터베이스</a:t>
            </a:r>
            <a:r>
              <a:rPr lang="en-US" altLang="ko-KR" dirty="0"/>
              <a:t>, </a:t>
            </a:r>
            <a:r>
              <a:rPr lang="en-US" altLang="ko-KR" dirty="0" err="1"/>
              <a:t>db_riatech</a:t>
            </a:r>
            <a:r>
              <a:rPr lang="ko-KR" altLang="en-US" dirty="0"/>
              <a:t>의 </a:t>
            </a:r>
            <a:r>
              <a:rPr lang="en-US" altLang="ko-KR" dirty="0"/>
              <a:t>retention policy</a:t>
            </a:r>
            <a:r>
              <a:rPr lang="ko-KR" altLang="en-US" dirty="0"/>
              <a:t>를 조회</a:t>
            </a:r>
            <a:endParaRPr lang="en-US" altLang="ko-KR" dirty="0"/>
          </a:p>
          <a:p>
            <a:pPr lvl="2"/>
            <a:r>
              <a:rPr lang="en-US" altLang="ko-KR" dirty="0"/>
              <a:t>&gt; show</a:t>
            </a:r>
            <a:r>
              <a:rPr lang="ko-KR" altLang="en-US" dirty="0"/>
              <a:t> </a:t>
            </a:r>
            <a:r>
              <a:rPr lang="en-US" altLang="ko-KR" dirty="0"/>
              <a:t>retention</a:t>
            </a:r>
            <a:r>
              <a:rPr lang="ko-KR" altLang="en-US" dirty="0"/>
              <a:t> </a:t>
            </a:r>
            <a:r>
              <a:rPr lang="en-US" altLang="ko-KR" dirty="0"/>
              <a:t>policies</a:t>
            </a:r>
            <a:r>
              <a:rPr lang="ko-KR" altLang="en-US" dirty="0"/>
              <a:t> </a:t>
            </a:r>
            <a:r>
              <a:rPr lang="en-US" altLang="ko-KR" dirty="0"/>
              <a:t>on</a:t>
            </a:r>
            <a:r>
              <a:rPr lang="ko-KR" altLang="en-US" dirty="0"/>
              <a:t> </a:t>
            </a:r>
            <a:r>
              <a:rPr lang="en-US" altLang="ko-KR" dirty="0" err="1"/>
              <a:t>db_riatech</a:t>
            </a:r>
            <a:endParaRPr lang="en-US" altLang="ko-KR" dirty="0"/>
          </a:p>
          <a:p>
            <a:pPr lvl="1"/>
            <a:endParaRPr lang="en-US" altLang="ko-KR" dirty="0"/>
          </a:p>
          <a:p>
            <a:pPr lvl="1"/>
            <a:endParaRPr lang="en-US" altLang="ko-KR" dirty="0"/>
          </a:p>
          <a:p>
            <a:pPr lvl="2"/>
            <a:endParaRPr lang="en-US" altLang="ko-KR" dirty="0"/>
          </a:p>
          <a:p>
            <a:pPr lvl="3"/>
            <a:r>
              <a:rPr lang="ko-KR" altLang="en-US" dirty="0"/>
              <a:t>데이터베이스</a:t>
            </a:r>
            <a:r>
              <a:rPr lang="en-US" altLang="ko-KR" dirty="0"/>
              <a:t>, </a:t>
            </a:r>
            <a:r>
              <a:rPr lang="en-US" altLang="ko-KR" dirty="0" err="1"/>
              <a:t>dbefieldstrength</a:t>
            </a:r>
            <a:r>
              <a:rPr lang="ko-KR" altLang="en-US" dirty="0"/>
              <a:t>의 </a:t>
            </a:r>
            <a:r>
              <a:rPr lang="en-US" altLang="ko-KR" dirty="0"/>
              <a:t>retention policy</a:t>
            </a:r>
            <a:r>
              <a:rPr lang="ko-KR" altLang="en-US" dirty="0"/>
              <a:t>를 조회</a:t>
            </a:r>
            <a:endParaRPr lang="en-US" altLang="ko-KR" dirty="0"/>
          </a:p>
          <a:p>
            <a:pPr lvl="3"/>
            <a:r>
              <a:rPr lang="en-US" altLang="ko-KR" dirty="0"/>
              <a:t>RP</a:t>
            </a:r>
            <a:r>
              <a:rPr lang="ko-KR" altLang="en-US" dirty="0"/>
              <a:t>가 정의 되어 있지 않은</a:t>
            </a:r>
            <a:r>
              <a:rPr lang="en-US" altLang="ko-KR" dirty="0"/>
              <a:t> </a:t>
            </a:r>
            <a:r>
              <a:rPr lang="ko-KR" altLang="en-US" dirty="0"/>
              <a:t>경우 기본 </a:t>
            </a:r>
            <a:r>
              <a:rPr lang="en-US" altLang="ko-KR" dirty="0"/>
              <a:t>RP(</a:t>
            </a:r>
            <a:r>
              <a:rPr lang="en-US" altLang="ko-KR" dirty="0" err="1"/>
              <a:t>autogen</a:t>
            </a:r>
            <a:r>
              <a:rPr lang="en-US" altLang="ko-KR" dirty="0"/>
              <a:t>)</a:t>
            </a:r>
            <a:r>
              <a:rPr lang="ko-KR" altLang="en-US" dirty="0"/>
              <a:t>가 작용</a:t>
            </a:r>
            <a:endParaRPr lang="en-US" altLang="ko-KR" dirty="0"/>
          </a:p>
          <a:p>
            <a:pPr lvl="4"/>
            <a:r>
              <a:rPr lang="en-US" altLang="ko-KR" dirty="0" err="1"/>
              <a:t>autogen</a:t>
            </a:r>
            <a:r>
              <a:rPr lang="ko-KR" altLang="en-US" dirty="0"/>
              <a:t>은 복제 수가 </a:t>
            </a:r>
            <a:r>
              <a:rPr lang="en-US" altLang="ko-KR" dirty="0"/>
              <a:t>1</a:t>
            </a:r>
            <a:r>
              <a:rPr lang="ko-KR" altLang="en-US" dirty="0"/>
              <a:t>이고 </a:t>
            </a:r>
            <a:r>
              <a:rPr lang="ko-KR" altLang="en-US" dirty="0" err="1"/>
              <a:t>샤드</a:t>
            </a:r>
            <a:r>
              <a:rPr lang="ko-KR" altLang="en-US" dirty="0"/>
              <a:t> 그룹 기간이 </a:t>
            </a:r>
            <a:r>
              <a:rPr lang="en-US" altLang="ko-KR" dirty="0"/>
              <a:t>7(24x7=168h)</a:t>
            </a:r>
            <a:r>
              <a:rPr lang="ko-KR" altLang="en-US" dirty="0"/>
              <a:t>일이고 무한대의 지속 시간을 가짐</a:t>
            </a:r>
            <a:r>
              <a:rPr lang="en-US" altLang="ko-KR" dirty="0"/>
              <a:t>.</a:t>
            </a:r>
          </a:p>
          <a:p>
            <a:pPr lvl="4"/>
            <a:r>
              <a:rPr lang="en-US" altLang="ko-KR" dirty="0"/>
              <a:t>RP </a:t>
            </a:r>
            <a:r>
              <a:rPr lang="ko-KR" altLang="en-US" dirty="0"/>
              <a:t>기간이 </a:t>
            </a:r>
            <a:r>
              <a:rPr lang="en-US" altLang="ko-KR" dirty="0"/>
              <a:t>6</a:t>
            </a:r>
            <a:r>
              <a:rPr lang="ko-KR" altLang="en-US" dirty="0"/>
              <a:t>개월 이상이 되면 </a:t>
            </a:r>
            <a:r>
              <a:rPr lang="en-US" altLang="ko-KR" dirty="0"/>
              <a:t>InfluxDB </a:t>
            </a:r>
            <a:r>
              <a:rPr lang="ko-KR" altLang="en-US" dirty="0"/>
              <a:t>는</a:t>
            </a:r>
            <a:r>
              <a:rPr lang="en-US" altLang="ko-KR" dirty="0"/>
              <a:t> </a:t>
            </a:r>
            <a:r>
              <a:rPr lang="ko-KR" altLang="en-US" dirty="0" err="1"/>
              <a:t>샤드</a:t>
            </a:r>
            <a:r>
              <a:rPr lang="ko-KR" altLang="en-US" dirty="0"/>
              <a:t> 그룹 기간을 </a:t>
            </a:r>
            <a:r>
              <a:rPr lang="en-US" altLang="ko-KR" dirty="0"/>
              <a:t>7</a:t>
            </a:r>
            <a:r>
              <a:rPr lang="ko-KR" altLang="en-US" dirty="0"/>
              <a:t>일로 설정</a:t>
            </a:r>
            <a:endParaRPr lang="en-US" altLang="ko-KR" dirty="0"/>
          </a:p>
          <a:p>
            <a:pPr lvl="1"/>
            <a:endParaRPr lang="en-US" altLang="ko-KR"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312</a:t>
            </a:fld>
            <a:endParaRPr lang="en-US" dirty="0"/>
          </a:p>
        </p:txBody>
      </p:sp>
      <p:pic>
        <p:nvPicPr>
          <p:cNvPr id="6" name="그림 5">
            <a:extLst>
              <a:ext uri="{FF2B5EF4-FFF2-40B4-BE49-F238E27FC236}">
                <a16:creationId xmlns:a16="http://schemas.microsoft.com/office/drawing/2014/main" id="{1385F6B8-1032-4E4E-AA68-A85C1150A0B0}"/>
              </a:ext>
            </a:extLst>
          </p:cNvPr>
          <p:cNvPicPr>
            <a:picLocks noChangeAspect="1"/>
          </p:cNvPicPr>
          <p:nvPr/>
        </p:nvPicPr>
        <p:blipFill>
          <a:blip r:embed="rId3"/>
          <a:stretch>
            <a:fillRect/>
          </a:stretch>
        </p:blipFill>
        <p:spPr>
          <a:xfrm>
            <a:off x="3024733" y="3243814"/>
            <a:ext cx="5000625" cy="523875"/>
          </a:xfrm>
          <a:prstGeom prst="rect">
            <a:avLst/>
          </a:prstGeom>
        </p:spPr>
      </p:pic>
    </p:spTree>
    <p:extLst>
      <p:ext uri="{BB962C8B-B14F-4D97-AF65-F5344CB8AC3E}">
        <p14:creationId xmlns:p14="http://schemas.microsoft.com/office/powerpoint/2010/main" val="23673763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solidFill>
                  <a:schemeClr val="bg1">
                    <a:lumMod val="75000"/>
                  </a:schemeClr>
                </a:solidFill>
              </a:rPr>
              <a:t>Retention Policy(RP, </a:t>
            </a:r>
            <a:r>
              <a:rPr lang="ko-KR" altLang="en-US" dirty="0">
                <a:solidFill>
                  <a:schemeClr val="bg1">
                    <a:lumMod val="75000"/>
                  </a:schemeClr>
                </a:solidFill>
              </a:rPr>
              <a:t>보존</a:t>
            </a:r>
            <a:r>
              <a:rPr lang="en-US" altLang="ko-KR" dirty="0">
                <a:solidFill>
                  <a:schemeClr val="bg1">
                    <a:lumMod val="75000"/>
                  </a:schemeClr>
                </a:solidFill>
              </a:rPr>
              <a:t> </a:t>
            </a:r>
            <a:r>
              <a:rPr lang="ko-KR" altLang="en-US" dirty="0">
                <a:solidFill>
                  <a:schemeClr val="bg1">
                    <a:lumMod val="75000"/>
                  </a:schemeClr>
                </a:solidFill>
              </a:rPr>
              <a:t>정책</a:t>
            </a:r>
            <a:r>
              <a:rPr lang="en-US" altLang="ko-KR" dirty="0">
                <a:solidFill>
                  <a:schemeClr val="bg1">
                    <a:lumMod val="75000"/>
                  </a:schemeClr>
                </a:solidFill>
              </a:rPr>
              <a:t>) </a:t>
            </a:r>
            <a:r>
              <a:rPr lang="ko-KR" altLang="en-US" dirty="0">
                <a:solidFill>
                  <a:schemeClr val="bg1">
                    <a:lumMod val="75000"/>
                  </a:schemeClr>
                </a:solidFill>
              </a:rPr>
              <a:t>생성</a:t>
            </a:r>
            <a:r>
              <a:rPr lang="en-US" altLang="ko-KR" dirty="0">
                <a:solidFill>
                  <a:schemeClr val="bg1">
                    <a:lumMod val="75000"/>
                  </a:schemeClr>
                </a:solidFill>
              </a:rPr>
              <a:t> </a:t>
            </a:r>
          </a:p>
        </p:txBody>
      </p:sp>
      <p:sp>
        <p:nvSpPr>
          <p:cNvPr id="3" name="내용 개체 틀 2"/>
          <p:cNvSpPr>
            <a:spLocks noGrp="1"/>
          </p:cNvSpPr>
          <p:nvPr>
            <p:ph sz="quarter" idx="11"/>
          </p:nvPr>
        </p:nvSpPr>
        <p:spPr>
          <a:xfrm>
            <a:off x="266399" y="578149"/>
            <a:ext cx="11111262" cy="1745730"/>
          </a:xfrm>
        </p:spPr>
        <p:txBody>
          <a:bodyPr/>
          <a:lstStyle/>
          <a:p>
            <a:r>
              <a:rPr lang="en-US" altLang="ko-KR" dirty="0"/>
              <a:t>Retention Policy(RP) </a:t>
            </a:r>
            <a:r>
              <a:rPr lang="ko-KR" altLang="en-US" dirty="0"/>
              <a:t>생성</a:t>
            </a:r>
            <a:endParaRPr lang="en-US" altLang="ko-KR" dirty="0"/>
          </a:p>
          <a:p>
            <a:pPr lvl="1"/>
            <a:r>
              <a:rPr lang="en-US" altLang="ko-KR" dirty="0"/>
              <a:t>&gt; create</a:t>
            </a:r>
            <a:r>
              <a:rPr lang="ko-KR" altLang="en-US" dirty="0"/>
              <a:t> </a:t>
            </a:r>
            <a:r>
              <a:rPr lang="en-US" altLang="ko-KR" dirty="0"/>
              <a:t>retention</a:t>
            </a:r>
            <a:r>
              <a:rPr lang="ko-KR" altLang="en-US" dirty="0"/>
              <a:t> </a:t>
            </a:r>
            <a:r>
              <a:rPr lang="en-US" altLang="ko-KR" dirty="0"/>
              <a:t>policy</a:t>
            </a:r>
            <a:r>
              <a:rPr lang="ko-KR" altLang="en-US" dirty="0"/>
              <a:t> </a:t>
            </a:r>
            <a:r>
              <a:rPr lang="en-US" altLang="ko-KR" dirty="0" err="1">
                <a:solidFill>
                  <a:srgbClr val="FFC000"/>
                </a:solidFill>
              </a:rPr>
              <a:t>my_rp</a:t>
            </a:r>
            <a:r>
              <a:rPr lang="ko-KR" altLang="en-US" dirty="0"/>
              <a:t> </a:t>
            </a:r>
            <a:r>
              <a:rPr lang="en-US" altLang="ko-KR" dirty="0"/>
              <a:t>on</a:t>
            </a:r>
            <a:r>
              <a:rPr lang="ko-KR" altLang="en-US" dirty="0"/>
              <a:t> </a:t>
            </a:r>
            <a:r>
              <a:rPr lang="en-US" altLang="ko-KR" dirty="0" err="1">
                <a:solidFill>
                  <a:srgbClr val="FFC000"/>
                </a:solidFill>
              </a:rPr>
              <a:t>db_riatech</a:t>
            </a:r>
            <a:r>
              <a:rPr lang="en-US" altLang="ko-KR" dirty="0"/>
              <a:t> duration </a:t>
            </a:r>
            <a:r>
              <a:rPr lang="en-US" altLang="ko-KR" dirty="0">
                <a:solidFill>
                  <a:srgbClr val="FFC000"/>
                </a:solidFill>
              </a:rPr>
              <a:t>2h</a:t>
            </a:r>
            <a:r>
              <a:rPr lang="en-US" altLang="ko-KR" dirty="0"/>
              <a:t> replication 1 shard duration 1h default</a:t>
            </a:r>
          </a:p>
          <a:p>
            <a:pPr lvl="2"/>
            <a:r>
              <a:rPr lang="en-US" altLang="ko-KR" dirty="0"/>
              <a:t>RP name</a:t>
            </a:r>
            <a:r>
              <a:rPr lang="ko-KR" altLang="en-US" dirty="0"/>
              <a:t> </a:t>
            </a:r>
            <a:r>
              <a:rPr lang="en-US" altLang="ko-KR" dirty="0"/>
              <a:t>: </a:t>
            </a:r>
            <a:r>
              <a:rPr lang="en-US" altLang="ko-KR" dirty="0" err="1"/>
              <a:t>my_rp</a:t>
            </a:r>
            <a:r>
              <a:rPr lang="ko-KR" altLang="en-US" dirty="0"/>
              <a:t> </a:t>
            </a:r>
            <a:endParaRPr lang="en-US" altLang="ko-KR" dirty="0"/>
          </a:p>
          <a:p>
            <a:pPr lvl="2"/>
            <a:r>
              <a:rPr lang="en-US" altLang="ko-KR" dirty="0"/>
              <a:t>Database name</a:t>
            </a:r>
            <a:r>
              <a:rPr lang="ko-KR" altLang="en-US" dirty="0"/>
              <a:t> </a:t>
            </a:r>
            <a:r>
              <a:rPr lang="en-US" altLang="ko-KR" dirty="0"/>
              <a:t>: </a:t>
            </a:r>
            <a:r>
              <a:rPr lang="en-US" altLang="ko-KR" dirty="0" err="1"/>
              <a:t>dbefieldstrength</a:t>
            </a:r>
            <a:r>
              <a:rPr lang="en-US" altLang="ko-KR" dirty="0"/>
              <a:t> </a:t>
            </a:r>
          </a:p>
          <a:p>
            <a:pPr lvl="2"/>
            <a:r>
              <a:rPr lang="en-US" altLang="ko-KR" dirty="0"/>
              <a:t>Duration : 2 hour(</a:t>
            </a:r>
            <a:r>
              <a:rPr lang="ko-KR" altLang="en-US" dirty="0"/>
              <a:t>시간</a:t>
            </a:r>
            <a:r>
              <a:rPr lang="en-US" altLang="ko-KR" dirty="0"/>
              <a:t>)</a:t>
            </a:r>
          </a:p>
          <a:p>
            <a:pPr lvl="2"/>
            <a:r>
              <a:rPr lang="en-US" altLang="ko-KR" dirty="0"/>
              <a:t>Replication : 1 (</a:t>
            </a:r>
            <a:r>
              <a:rPr lang="ko-KR" altLang="en-US" dirty="0"/>
              <a:t>단일 서버이므로</a:t>
            </a:r>
            <a:r>
              <a:rPr lang="en-US" altLang="ko-KR" dirty="0"/>
              <a:t>)</a:t>
            </a:r>
          </a:p>
          <a:p>
            <a:pPr lvl="2"/>
            <a:r>
              <a:rPr lang="en-US" altLang="ko-KR" dirty="0"/>
              <a:t>Shard duration : 1 hour(</a:t>
            </a:r>
            <a:r>
              <a:rPr lang="ko-KR" altLang="en-US" dirty="0"/>
              <a:t>시간</a:t>
            </a:r>
            <a:r>
              <a:rPr lang="en-US" altLang="ko-KR" dirty="0"/>
              <a:t>)</a:t>
            </a:r>
            <a:r>
              <a:rPr lang="ko-KR" altLang="en-US" dirty="0"/>
              <a:t> </a:t>
            </a:r>
            <a:endParaRPr lang="en-US" altLang="ko-KR" dirty="0"/>
          </a:p>
          <a:p>
            <a:r>
              <a:rPr lang="en-US" altLang="ko-KR" dirty="0"/>
              <a:t>Retention Policy(RP) </a:t>
            </a:r>
            <a:r>
              <a:rPr lang="ko-KR" altLang="en-US" dirty="0"/>
              <a:t>수정</a:t>
            </a:r>
            <a:endParaRPr lang="en-US" altLang="ko-KR" dirty="0"/>
          </a:p>
          <a:p>
            <a:pPr lvl="1"/>
            <a:r>
              <a:rPr lang="en-US" altLang="ko-KR" dirty="0"/>
              <a:t>&gt; alter retention policy </a:t>
            </a:r>
            <a:r>
              <a:rPr lang="en-US" altLang="ko-KR" dirty="0" err="1"/>
              <a:t>my_rp</a:t>
            </a:r>
            <a:r>
              <a:rPr lang="en-US" altLang="ko-KR" dirty="0"/>
              <a:t> on</a:t>
            </a:r>
            <a:r>
              <a:rPr lang="ko-KR" altLang="en-US" dirty="0"/>
              <a:t> </a:t>
            </a:r>
            <a:r>
              <a:rPr lang="en-US" altLang="ko-KR" dirty="0" err="1"/>
              <a:t>db_riatech</a:t>
            </a:r>
            <a:r>
              <a:rPr lang="ko-KR" altLang="en-US" dirty="0"/>
              <a:t> </a:t>
            </a:r>
            <a:r>
              <a:rPr lang="en-US" altLang="ko-KR" dirty="0"/>
              <a:t>duration</a:t>
            </a:r>
            <a:r>
              <a:rPr lang="ko-KR" altLang="en-US" dirty="0"/>
              <a:t> </a:t>
            </a:r>
            <a:r>
              <a:rPr lang="en-US" altLang="ko-KR" dirty="0"/>
              <a:t>4w</a:t>
            </a:r>
            <a:r>
              <a:rPr lang="ko-KR" altLang="en-US" dirty="0"/>
              <a:t> </a:t>
            </a:r>
            <a:r>
              <a:rPr lang="en-US" altLang="ko-KR" dirty="0"/>
              <a:t>shard</a:t>
            </a:r>
            <a:r>
              <a:rPr lang="ko-KR" altLang="en-US" dirty="0"/>
              <a:t> </a:t>
            </a:r>
            <a:r>
              <a:rPr lang="en-US" altLang="ko-KR" dirty="0"/>
              <a:t>duration</a:t>
            </a:r>
            <a:r>
              <a:rPr lang="ko-KR" altLang="en-US" dirty="0"/>
              <a:t> </a:t>
            </a:r>
            <a:r>
              <a:rPr lang="en-US" altLang="ko-KR" dirty="0"/>
              <a:t>30m</a:t>
            </a:r>
            <a:r>
              <a:rPr lang="ko-KR" altLang="en-US" dirty="0"/>
              <a:t> </a:t>
            </a:r>
            <a:r>
              <a:rPr lang="en-US" altLang="ko-KR" dirty="0"/>
              <a:t>default</a:t>
            </a:r>
          </a:p>
          <a:p>
            <a:pPr lvl="2"/>
            <a:r>
              <a:rPr lang="ko-KR" altLang="en-US" dirty="0"/>
              <a:t>수정할 </a:t>
            </a:r>
            <a:r>
              <a:rPr lang="en-US" altLang="ko-KR" dirty="0"/>
              <a:t>RP </a:t>
            </a:r>
            <a:r>
              <a:rPr lang="ko-KR" altLang="en-US" dirty="0"/>
              <a:t>이름 </a:t>
            </a:r>
            <a:r>
              <a:rPr lang="en-US" altLang="ko-KR" dirty="0"/>
              <a:t>: </a:t>
            </a:r>
            <a:r>
              <a:rPr lang="en-US" altLang="ko-KR" dirty="0" err="1"/>
              <a:t>my_rp</a:t>
            </a:r>
            <a:r>
              <a:rPr lang="en-US" altLang="ko-KR" dirty="0"/>
              <a:t> </a:t>
            </a:r>
          </a:p>
          <a:p>
            <a:pPr lvl="2"/>
            <a:r>
              <a:rPr lang="ko-KR" altLang="en-US" dirty="0"/>
              <a:t>데이터 베이스</a:t>
            </a:r>
            <a:r>
              <a:rPr lang="en-US" altLang="ko-KR" dirty="0"/>
              <a:t>, </a:t>
            </a:r>
            <a:r>
              <a:rPr lang="en-US" altLang="ko-KR" dirty="0" err="1"/>
              <a:t>db_riatech</a:t>
            </a:r>
            <a:r>
              <a:rPr lang="ko-KR" altLang="en-US" dirty="0"/>
              <a:t>의 </a:t>
            </a:r>
            <a:r>
              <a:rPr lang="en-US" altLang="ko-KR" dirty="0"/>
              <a:t>duration</a:t>
            </a:r>
            <a:r>
              <a:rPr lang="ko-KR" altLang="en-US" dirty="0"/>
              <a:t>을 </a:t>
            </a:r>
            <a:r>
              <a:rPr lang="en-US" altLang="ko-KR" dirty="0"/>
              <a:t>4</a:t>
            </a:r>
            <a:r>
              <a:rPr lang="ko-KR" altLang="en-US" dirty="0"/>
              <a:t>주로 </a:t>
            </a:r>
            <a:r>
              <a:rPr lang="en-US" altLang="ko-KR" dirty="0"/>
              <a:t>shard duration</a:t>
            </a:r>
            <a:r>
              <a:rPr lang="ko-KR" altLang="en-US" dirty="0"/>
              <a:t>을 </a:t>
            </a:r>
            <a:r>
              <a:rPr lang="en-US" altLang="ko-KR" dirty="0"/>
              <a:t>30</a:t>
            </a:r>
            <a:r>
              <a:rPr lang="ko-KR" altLang="en-US" dirty="0"/>
              <a:t>분으로 수정</a:t>
            </a:r>
            <a:endParaRPr lang="en-US" altLang="ko-KR" dirty="0"/>
          </a:p>
          <a:p>
            <a:r>
              <a:rPr lang="en-US" altLang="ko-KR" dirty="0"/>
              <a:t>Retention</a:t>
            </a:r>
            <a:r>
              <a:rPr lang="ko-KR" altLang="en-US" dirty="0"/>
              <a:t> </a:t>
            </a:r>
            <a:r>
              <a:rPr lang="en-US" altLang="ko-KR" dirty="0"/>
              <a:t>Policy(RP)</a:t>
            </a:r>
            <a:r>
              <a:rPr lang="ko-KR" altLang="en-US" dirty="0"/>
              <a:t> 삭제 </a:t>
            </a:r>
            <a:endParaRPr lang="en-US" altLang="ko-KR" dirty="0"/>
          </a:p>
          <a:p>
            <a:pPr lvl="1"/>
            <a:r>
              <a:rPr lang="en-US" altLang="ko-KR" dirty="0"/>
              <a:t>&gt; drop retention policy </a:t>
            </a:r>
            <a:r>
              <a:rPr lang="en-US" altLang="ko-KR" dirty="0" err="1">
                <a:solidFill>
                  <a:srgbClr val="FFC000"/>
                </a:solidFill>
              </a:rPr>
              <a:t>my_rp</a:t>
            </a:r>
            <a:r>
              <a:rPr lang="en-US" altLang="ko-KR" dirty="0"/>
              <a:t> on</a:t>
            </a:r>
            <a:r>
              <a:rPr lang="ko-KR" altLang="en-US" dirty="0"/>
              <a:t> </a:t>
            </a:r>
            <a:r>
              <a:rPr lang="en-US" altLang="ko-KR" dirty="0" err="1">
                <a:solidFill>
                  <a:srgbClr val="FFC000"/>
                </a:solidFill>
              </a:rPr>
              <a:t>db_riatech</a:t>
            </a:r>
            <a:endParaRPr lang="en-US" altLang="ko-KR" dirty="0">
              <a:solidFill>
                <a:srgbClr val="FFC000"/>
              </a:solidFill>
            </a:endParaRPr>
          </a:p>
          <a:p>
            <a:pPr lvl="2"/>
            <a:endParaRPr lang="en-US" altLang="ko-KR" dirty="0"/>
          </a:p>
          <a:p>
            <a:pPr lvl="2"/>
            <a:endParaRPr lang="en-US" altLang="ko-KR"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313</a:t>
            </a:fld>
            <a:endParaRPr lang="en-US" dirty="0"/>
          </a:p>
        </p:txBody>
      </p:sp>
    </p:spTree>
    <p:extLst>
      <p:ext uri="{BB962C8B-B14F-4D97-AF65-F5344CB8AC3E}">
        <p14:creationId xmlns:p14="http://schemas.microsoft.com/office/powerpoint/2010/main" val="204238080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314</a:t>
            </a:fld>
            <a:endParaRPr lang="en-US" dirty="0"/>
          </a:p>
        </p:txBody>
      </p:sp>
      <p:sp>
        <p:nvSpPr>
          <p:cNvPr id="5" name="내용 개체 틀 4"/>
          <p:cNvSpPr>
            <a:spLocks noGrp="1"/>
          </p:cNvSpPr>
          <p:nvPr>
            <p:ph sz="quarter" idx="11"/>
          </p:nvPr>
        </p:nvSpPr>
        <p:spPr/>
        <p:txBody>
          <a:bodyPr/>
          <a:lstStyle/>
          <a:p>
            <a:r>
              <a:rPr lang="en-US" altLang="ko-KR" dirty="0"/>
              <a:t>MQTT </a:t>
            </a:r>
            <a:r>
              <a:rPr lang="ko-KR" altLang="en-US" dirty="0"/>
              <a:t>네트워크 구성</a:t>
            </a:r>
            <a:endParaRPr lang="en-US" altLang="ko-KR" dirty="0"/>
          </a:p>
          <a:p>
            <a:pPr lvl="1"/>
            <a:r>
              <a:rPr lang="ko-KR" altLang="en-US" dirty="0"/>
              <a:t>구현</a:t>
            </a:r>
            <a:r>
              <a:rPr lang="en-US" altLang="ko-KR" dirty="0"/>
              <a:t> </a:t>
            </a:r>
            <a:r>
              <a:rPr lang="ko-KR" altLang="en-US" dirty="0"/>
              <a:t>목표</a:t>
            </a:r>
            <a:endParaRPr lang="en-US" altLang="ko-KR" dirty="0"/>
          </a:p>
          <a:p>
            <a:pPr lvl="2"/>
            <a:r>
              <a:rPr lang="ko-KR" altLang="en-US" dirty="0"/>
              <a:t>단계 </a:t>
            </a:r>
            <a:r>
              <a:rPr lang="en-US" altLang="ko-KR" dirty="0"/>
              <a:t>1 – Phi</a:t>
            </a:r>
            <a:r>
              <a:rPr lang="ko-KR" altLang="en-US" dirty="0"/>
              <a:t> 보드가 </a:t>
            </a:r>
            <a:r>
              <a:rPr lang="ko-KR" altLang="en-US" dirty="0" err="1"/>
              <a:t>온습도</a:t>
            </a:r>
            <a:r>
              <a:rPr lang="ko-KR" altLang="en-US" dirty="0"/>
              <a:t> 정보를 </a:t>
            </a:r>
            <a:r>
              <a:rPr lang="en-US" altLang="ko-KR" dirty="0"/>
              <a:t>MQTT</a:t>
            </a:r>
            <a:r>
              <a:rPr lang="ko-KR" altLang="en-US" dirty="0"/>
              <a:t>를 통해 </a:t>
            </a:r>
            <a:r>
              <a:rPr lang="en-US" altLang="ko-KR" dirty="0"/>
              <a:t>Broker</a:t>
            </a:r>
            <a:r>
              <a:rPr lang="ko-KR" altLang="en-US" dirty="0"/>
              <a:t>에 </a:t>
            </a:r>
            <a:r>
              <a:rPr lang="en-US" altLang="ko-KR" dirty="0"/>
              <a:t>Publish</a:t>
            </a:r>
          </a:p>
          <a:p>
            <a:pPr lvl="2"/>
            <a:r>
              <a:rPr lang="ko-KR" altLang="en-US" dirty="0"/>
              <a:t>단계 </a:t>
            </a:r>
            <a:r>
              <a:rPr lang="en-US" altLang="ko-KR" dirty="0"/>
              <a:t>2 – Broker</a:t>
            </a:r>
            <a:r>
              <a:rPr lang="ko-KR" altLang="en-US" dirty="0"/>
              <a:t>가 실행 중인 </a:t>
            </a:r>
            <a:r>
              <a:rPr lang="en-US" altLang="ko-KR" dirty="0"/>
              <a:t>Raspberry </a:t>
            </a:r>
            <a:r>
              <a:rPr lang="ko-KR" altLang="en-US" dirty="0"/>
              <a:t>보드에서는  </a:t>
            </a:r>
            <a:r>
              <a:rPr lang="en-US" altLang="ko-KR" dirty="0"/>
              <a:t>Subscriber </a:t>
            </a:r>
            <a:r>
              <a:rPr lang="ko-KR" altLang="en-US" dirty="0"/>
              <a:t>프로그램이 </a:t>
            </a:r>
            <a:r>
              <a:rPr lang="en-US" altLang="ko-KR" dirty="0"/>
              <a:t>Broker</a:t>
            </a:r>
            <a:r>
              <a:rPr lang="ko-KR" altLang="en-US" dirty="0"/>
              <a:t>로 부터 </a:t>
            </a:r>
            <a:r>
              <a:rPr lang="ko-KR" altLang="en-US" dirty="0" err="1"/>
              <a:t>온습도</a:t>
            </a:r>
            <a:r>
              <a:rPr lang="ko-KR" altLang="en-US" dirty="0"/>
              <a:t> 정보 구독</a:t>
            </a:r>
            <a:endParaRPr lang="en-US" altLang="ko-KR" dirty="0"/>
          </a:p>
          <a:p>
            <a:pPr lvl="2"/>
            <a:r>
              <a:rPr lang="ko-KR" altLang="en-US" dirty="0"/>
              <a:t>단계 </a:t>
            </a:r>
            <a:r>
              <a:rPr lang="en-US" altLang="ko-KR" dirty="0"/>
              <a:t>3 – </a:t>
            </a:r>
            <a:r>
              <a:rPr lang="ko-KR" altLang="en-US" dirty="0" err="1"/>
              <a:t>온습도</a:t>
            </a:r>
            <a:r>
              <a:rPr lang="ko-KR" altLang="en-US" dirty="0"/>
              <a:t> 정보를 구독하는 프로그램이 </a:t>
            </a:r>
            <a:r>
              <a:rPr lang="en-US" altLang="ko-KR" dirty="0" err="1"/>
              <a:t>InfluxDB</a:t>
            </a:r>
            <a:r>
              <a:rPr lang="ko-KR" altLang="en-US" dirty="0"/>
              <a:t>에 </a:t>
            </a:r>
            <a:r>
              <a:rPr lang="ko-KR" altLang="en-US" dirty="0" err="1"/>
              <a:t>온습도</a:t>
            </a:r>
            <a:r>
              <a:rPr lang="ko-KR" altLang="en-US" dirty="0"/>
              <a:t> 정보 넣음</a:t>
            </a:r>
            <a:endParaRPr lang="en-US" altLang="ko-KR" dirty="0"/>
          </a:p>
        </p:txBody>
      </p:sp>
      <p:pic>
        <p:nvPicPr>
          <p:cNvPr id="14" name="그림 13">
            <a:extLst>
              <a:ext uri="{FF2B5EF4-FFF2-40B4-BE49-F238E27FC236}">
                <a16:creationId xmlns:a16="http://schemas.microsoft.com/office/drawing/2014/main" id="{11E9CB36-0A9A-4AB6-A436-E2C153DDA7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4066" y="4036792"/>
            <a:ext cx="911176" cy="814284"/>
          </a:xfrm>
          <a:prstGeom prst="rect">
            <a:avLst/>
          </a:prstGeom>
        </p:spPr>
      </p:pic>
      <p:sp>
        <p:nvSpPr>
          <p:cNvPr id="2" name="TextBox 1">
            <a:extLst>
              <a:ext uri="{FF2B5EF4-FFF2-40B4-BE49-F238E27FC236}">
                <a16:creationId xmlns:a16="http://schemas.microsoft.com/office/drawing/2014/main" id="{72659D58-00F4-448C-987E-00BB71B6BD4D}"/>
              </a:ext>
            </a:extLst>
          </p:cNvPr>
          <p:cNvSpPr txBox="1"/>
          <p:nvPr/>
        </p:nvSpPr>
        <p:spPr>
          <a:xfrm>
            <a:off x="1323216" y="3684502"/>
            <a:ext cx="2214068" cy="338554"/>
          </a:xfrm>
          <a:prstGeom prst="rect">
            <a:avLst/>
          </a:prstGeom>
          <a:noFill/>
        </p:spPr>
        <p:txBody>
          <a:bodyPr wrap="none" rtlCol="0">
            <a:spAutoFit/>
          </a:bodyPr>
          <a:lstStyle/>
          <a:p>
            <a:r>
              <a:rPr lang="en-US" altLang="ko-KR" sz="1600" b="1" dirty="0"/>
              <a:t>Phi board - Publisher</a:t>
            </a:r>
            <a:endParaRPr lang="ko-KR" altLang="en-US" sz="1600" b="1" dirty="0"/>
          </a:p>
        </p:txBody>
      </p:sp>
      <p:sp>
        <p:nvSpPr>
          <p:cNvPr id="4" name="구름 3">
            <a:extLst>
              <a:ext uri="{FF2B5EF4-FFF2-40B4-BE49-F238E27FC236}">
                <a16:creationId xmlns:a16="http://schemas.microsoft.com/office/drawing/2014/main" id="{06AAC540-9DC6-4036-9908-19CE7BF22CE4}"/>
              </a:ext>
            </a:extLst>
          </p:cNvPr>
          <p:cNvSpPr/>
          <p:nvPr/>
        </p:nvSpPr>
        <p:spPr>
          <a:xfrm>
            <a:off x="3469946" y="3494360"/>
            <a:ext cx="3960440" cy="2049983"/>
          </a:xfrm>
          <a:prstGeom prst="cloud">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MQTT Network</a:t>
            </a:r>
            <a:endParaRPr lang="ko-KR" altLang="en-US" sz="2400" dirty="0">
              <a:solidFill>
                <a:schemeClr val="tx1"/>
              </a:solidFill>
            </a:endParaRPr>
          </a:p>
        </p:txBody>
      </p:sp>
      <p:sp>
        <p:nvSpPr>
          <p:cNvPr id="10" name="자유형: 도형 9">
            <a:extLst>
              <a:ext uri="{FF2B5EF4-FFF2-40B4-BE49-F238E27FC236}">
                <a16:creationId xmlns:a16="http://schemas.microsoft.com/office/drawing/2014/main" id="{90EC5147-FDFB-4B57-A4B7-4DC5A35E49F5}"/>
              </a:ext>
            </a:extLst>
          </p:cNvPr>
          <p:cNvSpPr/>
          <p:nvPr/>
        </p:nvSpPr>
        <p:spPr>
          <a:xfrm>
            <a:off x="2841631" y="4354503"/>
            <a:ext cx="685800" cy="360012"/>
          </a:xfrm>
          <a:custGeom>
            <a:avLst/>
            <a:gdLst>
              <a:gd name="connsiteX0" fmla="*/ 0 w 685800"/>
              <a:gd name="connsiteY0" fmla="*/ 92754 h 360012"/>
              <a:gd name="connsiteX1" fmla="*/ 306805 w 685800"/>
              <a:gd name="connsiteY1" fmla="*/ 14549 h 360012"/>
              <a:gd name="connsiteX2" fmla="*/ 505326 w 685800"/>
              <a:gd name="connsiteY2" fmla="*/ 351433 h 360012"/>
              <a:gd name="connsiteX3" fmla="*/ 685800 w 685800"/>
              <a:gd name="connsiteY3" fmla="*/ 261196 h 360012"/>
            </a:gdLst>
            <a:ahLst/>
            <a:cxnLst>
              <a:cxn ang="0">
                <a:pos x="connsiteX0" y="connsiteY0"/>
              </a:cxn>
              <a:cxn ang="0">
                <a:pos x="connsiteX1" y="connsiteY1"/>
              </a:cxn>
              <a:cxn ang="0">
                <a:pos x="connsiteX2" y="connsiteY2"/>
              </a:cxn>
              <a:cxn ang="0">
                <a:pos x="connsiteX3" y="connsiteY3"/>
              </a:cxn>
            </a:cxnLst>
            <a:rect l="l" t="t" r="r" b="b"/>
            <a:pathLst>
              <a:path w="685800" h="360012">
                <a:moveTo>
                  <a:pt x="0" y="92754"/>
                </a:moveTo>
                <a:cubicBezTo>
                  <a:pt x="111292" y="32095"/>
                  <a:pt x="222584" y="-28564"/>
                  <a:pt x="306805" y="14549"/>
                </a:cubicBezTo>
                <a:cubicBezTo>
                  <a:pt x="391026" y="57662"/>
                  <a:pt x="442160" y="310325"/>
                  <a:pt x="505326" y="351433"/>
                </a:cubicBezTo>
                <a:cubicBezTo>
                  <a:pt x="568492" y="392541"/>
                  <a:pt x="652713" y="273227"/>
                  <a:pt x="685800" y="26119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9E38BB32-F870-41BA-8295-54F0571477B0}"/>
              </a:ext>
            </a:extLst>
          </p:cNvPr>
          <p:cNvPicPr>
            <a:picLocks noChangeAspect="1"/>
          </p:cNvPicPr>
          <p:nvPr/>
        </p:nvPicPr>
        <p:blipFill>
          <a:blip r:embed="rId4"/>
          <a:stretch>
            <a:fillRect/>
          </a:stretch>
        </p:blipFill>
        <p:spPr>
          <a:xfrm rot="10800000">
            <a:off x="4614007" y="2427605"/>
            <a:ext cx="1432692" cy="971113"/>
          </a:xfrm>
          <a:prstGeom prst="rect">
            <a:avLst/>
          </a:prstGeom>
        </p:spPr>
      </p:pic>
      <p:sp>
        <p:nvSpPr>
          <p:cNvPr id="20" name="자유형: 도형 19">
            <a:extLst>
              <a:ext uri="{FF2B5EF4-FFF2-40B4-BE49-F238E27FC236}">
                <a16:creationId xmlns:a16="http://schemas.microsoft.com/office/drawing/2014/main" id="{9ADCA896-EC4E-42F3-BCDC-371E899D2D6D}"/>
              </a:ext>
            </a:extLst>
          </p:cNvPr>
          <p:cNvSpPr/>
          <p:nvPr/>
        </p:nvSpPr>
        <p:spPr>
          <a:xfrm>
            <a:off x="4233897" y="2913162"/>
            <a:ext cx="376376" cy="788068"/>
          </a:xfrm>
          <a:custGeom>
            <a:avLst/>
            <a:gdLst>
              <a:gd name="connsiteX0" fmla="*/ 376376 w 376376"/>
              <a:gd name="connsiteY0" fmla="*/ 0 h 788068"/>
              <a:gd name="connsiteX1" fmla="*/ 3397 w 376376"/>
              <a:gd name="connsiteY1" fmla="*/ 120316 h 788068"/>
              <a:gd name="connsiteX2" fmla="*/ 183871 w 376376"/>
              <a:gd name="connsiteY2" fmla="*/ 457200 h 788068"/>
              <a:gd name="connsiteX3" fmla="*/ 45507 w 376376"/>
              <a:gd name="connsiteY3" fmla="*/ 673768 h 788068"/>
              <a:gd name="connsiteX4" fmla="*/ 63555 w 376376"/>
              <a:gd name="connsiteY4" fmla="*/ 788068 h 78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376" h="788068">
                <a:moveTo>
                  <a:pt x="376376" y="0"/>
                </a:moveTo>
                <a:cubicBezTo>
                  <a:pt x="205928" y="22058"/>
                  <a:pt x="35481" y="44116"/>
                  <a:pt x="3397" y="120316"/>
                </a:cubicBezTo>
                <a:cubicBezTo>
                  <a:pt x="-28687" y="196516"/>
                  <a:pt x="176853" y="364958"/>
                  <a:pt x="183871" y="457200"/>
                </a:cubicBezTo>
                <a:cubicBezTo>
                  <a:pt x="190889" y="549442"/>
                  <a:pt x="65560" y="618623"/>
                  <a:pt x="45507" y="673768"/>
                </a:cubicBezTo>
                <a:cubicBezTo>
                  <a:pt x="25454" y="728913"/>
                  <a:pt x="44504" y="758490"/>
                  <a:pt x="63555" y="7880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원통형 20">
            <a:extLst>
              <a:ext uri="{FF2B5EF4-FFF2-40B4-BE49-F238E27FC236}">
                <a16:creationId xmlns:a16="http://schemas.microsoft.com/office/drawing/2014/main" id="{2B0AC813-BCC7-4221-A6E7-9AF1DE5A1AC3}"/>
              </a:ext>
            </a:extLst>
          </p:cNvPr>
          <p:cNvSpPr/>
          <p:nvPr/>
        </p:nvSpPr>
        <p:spPr>
          <a:xfrm>
            <a:off x="9350141" y="3482924"/>
            <a:ext cx="720080" cy="482476"/>
          </a:xfrm>
          <a:prstGeom prst="ca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chemeClr val="tx1"/>
                </a:solidFill>
              </a:rPr>
              <a:t>InfluxDB</a:t>
            </a:r>
            <a:endParaRPr lang="ko-KR" altLang="en-US" sz="1100" dirty="0">
              <a:solidFill>
                <a:schemeClr val="tx1"/>
              </a:solidFill>
            </a:endParaRPr>
          </a:p>
        </p:txBody>
      </p:sp>
      <p:sp>
        <p:nvSpPr>
          <p:cNvPr id="22" name="말풍선: 타원형 21">
            <a:extLst>
              <a:ext uri="{FF2B5EF4-FFF2-40B4-BE49-F238E27FC236}">
                <a16:creationId xmlns:a16="http://schemas.microsoft.com/office/drawing/2014/main" id="{C62B6305-D474-4806-B0BC-FCF03D9DF768}"/>
              </a:ext>
            </a:extLst>
          </p:cNvPr>
          <p:cNvSpPr/>
          <p:nvPr/>
        </p:nvSpPr>
        <p:spPr>
          <a:xfrm>
            <a:off x="7561237" y="3050876"/>
            <a:ext cx="3240360" cy="1872208"/>
          </a:xfrm>
          <a:prstGeom prst="wedgeEllipseCallout">
            <a:avLst>
              <a:gd name="adj1" fmla="val -110131"/>
              <a:gd name="adj2" fmla="val -5124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3" name="원통형 22">
            <a:extLst>
              <a:ext uri="{FF2B5EF4-FFF2-40B4-BE49-F238E27FC236}">
                <a16:creationId xmlns:a16="http://schemas.microsoft.com/office/drawing/2014/main" id="{D551F7A8-E2A8-432A-B85D-3577A9A104FC}"/>
              </a:ext>
            </a:extLst>
          </p:cNvPr>
          <p:cNvSpPr/>
          <p:nvPr/>
        </p:nvSpPr>
        <p:spPr>
          <a:xfrm>
            <a:off x="8172346" y="3490913"/>
            <a:ext cx="720080" cy="482476"/>
          </a:xfrm>
          <a:prstGeom prst="can">
            <a:avLst/>
          </a:prstGeom>
          <a:solidFill>
            <a:schemeClr val="accent3">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Broker</a:t>
            </a:r>
            <a:endParaRPr lang="ko-KR" altLang="en-US" sz="1100" dirty="0">
              <a:solidFill>
                <a:schemeClr val="tx1"/>
              </a:solidFill>
            </a:endParaRPr>
          </a:p>
        </p:txBody>
      </p:sp>
      <p:sp>
        <p:nvSpPr>
          <p:cNvPr id="24" name="사각형: 둥근 모서리 23">
            <a:extLst>
              <a:ext uri="{FF2B5EF4-FFF2-40B4-BE49-F238E27FC236}">
                <a16:creationId xmlns:a16="http://schemas.microsoft.com/office/drawing/2014/main" id="{E80B7EBB-A912-4E9D-AA52-DED2BB567B5A}"/>
              </a:ext>
            </a:extLst>
          </p:cNvPr>
          <p:cNvSpPr/>
          <p:nvPr/>
        </p:nvSpPr>
        <p:spPr>
          <a:xfrm>
            <a:off x="8137301" y="4312590"/>
            <a:ext cx="2088232" cy="2650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Subscriber/Insert data to DB</a:t>
            </a:r>
            <a:endParaRPr lang="ko-KR" altLang="en-US" sz="1100" dirty="0">
              <a:solidFill>
                <a:schemeClr val="tx1"/>
              </a:solidFill>
            </a:endParaRPr>
          </a:p>
        </p:txBody>
      </p:sp>
      <p:cxnSp>
        <p:nvCxnSpPr>
          <p:cNvPr id="26" name="직선 화살표 연결선 25">
            <a:extLst>
              <a:ext uri="{FF2B5EF4-FFF2-40B4-BE49-F238E27FC236}">
                <a16:creationId xmlns:a16="http://schemas.microsoft.com/office/drawing/2014/main" id="{F9D73C2E-D11F-44B8-B317-90D5D8F3A8FB}"/>
              </a:ext>
            </a:extLst>
          </p:cNvPr>
          <p:cNvCxnSpPr>
            <a:stCxn id="23" idx="3"/>
          </p:cNvCxnSpPr>
          <p:nvPr/>
        </p:nvCxnSpPr>
        <p:spPr>
          <a:xfrm>
            <a:off x="8532386" y="3973389"/>
            <a:ext cx="145073" cy="33920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F0DF6033-AEA6-4F1C-A867-EB6B8D2FBAE8}"/>
              </a:ext>
            </a:extLst>
          </p:cNvPr>
          <p:cNvCxnSpPr>
            <a:cxnSpLocks/>
            <a:endCxn id="21" idx="3"/>
          </p:cNvCxnSpPr>
          <p:nvPr/>
        </p:nvCxnSpPr>
        <p:spPr>
          <a:xfrm flipV="1">
            <a:off x="9612506" y="3965400"/>
            <a:ext cx="97675" cy="34719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46CF90D-869B-4171-8C36-57DA58631331}"/>
              </a:ext>
            </a:extLst>
          </p:cNvPr>
          <p:cNvSpPr txBox="1"/>
          <p:nvPr/>
        </p:nvSpPr>
        <p:spPr>
          <a:xfrm>
            <a:off x="3024733" y="2414438"/>
            <a:ext cx="1653017" cy="553998"/>
          </a:xfrm>
          <a:prstGeom prst="rect">
            <a:avLst/>
          </a:prstGeom>
          <a:noFill/>
        </p:spPr>
        <p:txBody>
          <a:bodyPr wrap="none" rtlCol="0">
            <a:spAutoFit/>
          </a:bodyPr>
          <a:lstStyle/>
          <a:p>
            <a:pPr algn="ctr"/>
            <a:r>
              <a:rPr lang="en-US" altLang="ko-KR" sz="1600" b="1" dirty="0"/>
              <a:t>Raspberry Pi </a:t>
            </a:r>
          </a:p>
          <a:p>
            <a:pPr algn="ctr"/>
            <a:r>
              <a:rPr lang="en-US" altLang="ko-KR" sz="1400" b="1" dirty="0"/>
              <a:t>(Broker, </a:t>
            </a:r>
            <a:r>
              <a:rPr lang="en-US" altLang="ko-KR" sz="1400" b="1" dirty="0" err="1"/>
              <a:t>InfluxDB</a:t>
            </a:r>
            <a:r>
              <a:rPr lang="en-US" altLang="ko-KR" sz="1400" b="1" dirty="0"/>
              <a:t>)</a:t>
            </a:r>
            <a:endParaRPr lang="ko-KR" altLang="en-US" sz="1400" b="1" dirty="0"/>
          </a:p>
        </p:txBody>
      </p:sp>
    </p:spTree>
    <p:extLst>
      <p:ext uri="{BB962C8B-B14F-4D97-AF65-F5344CB8AC3E}">
        <p14:creationId xmlns:p14="http://schemas.microsoft.com/office/powerpoint/2010/main" val="5882719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315</a:t>
            </a:fld>
            <a:endParaRPr lang="en-US" dirty="0"/>
          </a:p>
        </p:txBody>
      </p:sp>
      <p:sp>
        <p:nvSpPr>
          <p:cNvPr id="5" name="내용 개체 틀 4"/>
          <p:cNvSpPr>
            <a:spLocks noGrp="1"/>
          </p:cNvSpPr>
          <p:nvPr>
            <p:ph sz="quarter" idx="11"/>
          </p:nvPr>
        </p:nvSpPr>
        <p:spPr/>
        <p:txBody>
          <a:bodyPr/>
          <a:lstStyle/>
          <a:p>
            <a:r>
              <a:rPr lang="en-US" altLang="ko-KR" dirty="0"/>
              <a:t>MQTT </a:t>
            </a:r>
            <a:r>
              <a:rPr lang="ko-KR" altLang="en-US" dirty="0"/>
              <a:t>네트워크 구성</a:t>
            </a:r>
            <a:endParaRPr lang="en-US" altLang="ko-KR" dirty="0"/>
          </a:p>
          <a:p>
            <a:pPr lvl="1"/>
            <a:r>
              <a:rPr lang="ko-KR" altLang="en-US" dirty="0"/>
              <a:t>단계 </a:t>
            </a:r>
            <a:r>
              <a:rPr lang="en-US" altLang="ko-KR" dirty="0"/>
              <a:t>1. Phi</a:t>
            </a:r>
            <a:r>
              <a:rPr lang="ko-KR" altLang="en-US" dirty="0"/>
              <a:t> 보드가 </a:t>
            </a:r>
            <a:r>
              <a:rPr lang="ko-KR" altLang="en-US" dirty="0" err="1"/>
              <a:t>온습도</a:t>
            </a:r>
            <a:r>
              <a:rPr lang="ko-KR" altLang="en-US" dirty="0"/>
              <a:t> 정보를 </a:t>
            </a:r>
            <a:r>
              <a:rPr lang="en-US" altLang="ko-KR" dirty="0"/>
              <a:t>MQTT</a:t>
            </a:r>
            <a:r>
              <a:rPr lang="ko-KR" altLang="en-US" dirty="0"/>
              <a:t>를 통해 </a:t>
            </a:r>
            <a:r>
              <a:rPr lang="en-US" altLang="ko-KR" dirty="0"/>
              <a:t>Broker</a:t>
            </a:r>
            <a:r>
              <a:rPr lang="ko-KR" altLang="en-US" dirty="0"/>
              <a:t>에 </a:t>
            </a:r>
            <a:r>
              <a:rPr lang="en-US" altLang="ko-KR" dirty="0"/>
              <a:t>Publish(1/2)</a:t>
            </a:r>
          </a:p>
          <a:p>
            <a:pPr lvl="2"/>
            <a:r>
              <a:rPr lang="ko-KR" altLang="en-US" dirty="0"/>
              <a:t>파일</a:t>
            </a:r>
            <a:r>
              <a:rPr lang="en-US" altLang="ko-KR" dirty="0"/>
              <a:t> </a:t>
            </a:r>
            <a:r>
              <a:rPr lang="ko-KR" altLang="en-US" dirty="0"/>
              <a:t>이름 </a:t>
            </a:r>
            <a:r>
              <a:rPr lang="en-US" altLang="ko-KR" dirty="0"/>
              <a:t>: Phi_Publish_DHT11.ino</a:t>
            </a:r>
          </a:p>
        </p:txBody>
      </p:sp>
      <p:sp>
        <p:nvSpPr>
          <p:cNvPr id="25" name="모서리가 둥근 직사각형 8">
            <a:extLst>
              <a:ext uri="{FF2B5EF4-FFF2-40B4-BE49-F238E27FC236}">
                <a16:creationId xmlns:a16="http://schemas.microsoft.com/office/drawing/2014/main" id="{5DF5AD83-CD92-4D46-9CB6-261E963B1A1F}"/>
              </a:ext>
            </a:extLst>
          </p:cNvPr>
          <p:cNvSpPr/>
          <p:nvPr/>
        </p:nvSpPr>
        <p:spPr bwMode="auto">
          <a:xfrm>
            <a:off x="753128" y="1658959"/>
            <a:ext cx="4004173" cy="451797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a:latin typeface="맑은 고딕" pitchFamily="50" charset="-127"/>
                <a:ea typeface="맑은 고딕" pitchFamily="50" charset="-127"/>
              </a:rPr>
              <a:t>// Phi_Publish_DHT11.ino</a:t>
            </a:r>
          </a:p>
          <a:p>
            <a:pPr defTabSz="913755">
              <a:spcBef>
                <a:spcPts val="0"/>
              </a:spcBef>
              <a:buClr>
                <a:srgbClr val="506EA5"/>
              </a:buClr>
            </a:pPr>
            <a:r>
              <a:rPr lang="en-US" altLang="ko-KR" sz="1200" b="1" dirty="0">
                <a:latin typeface="맑은 고딕" pitchFamily="50" charset="-127"/>
                <a:ea typeface="맑은 고딕" pitchFamily="50" charset="-127"/>
              </a:rPr>
              <a:t>#include &lt;ESP8266WiFi.h&gt;</a:t>
            </a:r>
          </a:p>
          <a:p>
            <a:pPr defTabSz="913755">
              <a:spcBef>
                <a:spcPts val="0"/>
              </a:spcBef>
              <a:buClr>
                <a:srgbClr val="506EA5"/>
              </a:buClr>
            </a:pPr>
            <a:r>
              <a:rPr lang="en-US" altLang="ko-KR" sz="1200" b="1" dirty="0">
                <a:latin typeface="맑은 고딕" pitchFamily="50" charset="-127"/>
                <a:ea typeface="맑은 고딕" pitchFamily="50" charset="-127"/>
              </a:rPr>
              <a:t>#include &lt;</a:t>
            </a:r>
            <a:r>
              <a:rPr lang="en-US" altLang="ko-KR" sz="1200" b="1" dirty="0" err="1">
                <a:latin typeface="맑은 고딕" pitchFamily="50" charset="-127"/>
                <a:ea typeface="맑은 고딕" pitchFamily="50" charset="-127"/>
              </a:rPr>
              <a:t>PubSubClient.h</a:t>
            </a:r>
            <a:r>
              <a:rPr lang="en-US" altLang="ko-KR" sz="1200" b="1" dirty="0">
                <a:latin typeface="맑은 고딕" pitchFamily="50" charset="-127"/>
                <a:ea typeface="맑은 고딕" pitchFamily="50" charset="-127"/>
              </a:rPr>
              <a:t>&gt;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 DHT11 ------------------------</a:t>
            </a:r>
          </a:p>
          <a:p>
            <a:pPr defTabSz="913755">
              <a:spcBef>
                <a:spcPts val="0"/>
              </a:spcBef>
              <a:buClr>
                <a:srgbClr val="506EA5"/>
              </a:buClr>
            </a:pPr>
            <a:r>
              <a:rPr lang="en-US" altLang="ko-KR" sz="1200" b="1" dirty="0">
                <a:latin typeface="맑은 고딕" pitchFamily="50" charset="-127"/>
                <a:ea typeface="맑은 고딕" pitchFamily="50" charset="-127"/>
              </a:rPr>
              <a:t>#include "</a:t>
            </a:r>
            <a:r>
              <a:rPr lang="en-US" altLang="ko-KR" sz="1200" b="1" dirty="0" err="1">
                <a:latin typeface="맑은 고딕" pitchFamily="50" charset="-127"/>
                <a:ea typeface="맑은 고딕" pitchFamily="50" charset="-127"/>
              </a:rPr>
              <a:t>DHT.h</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#define DHTPIN D4     </a:t>
            </a:r>
          </a:p>
          <a:p>
            <a:pPr defTabSz="913755">
              <a:spcBef>
                <a:spcPts val="0"/>
              </a:spcBef>
              <a:buClr>
                <a:srgbClr val="506EA5"/>
              </a:buClr>
            </a:pPr>
            <a:r>
              <a:rPr lang="en-US" altLang="ko-KR" sz="1200" b="1" dirty="0">
                <a:latin typeface="맑은 고딕" pitchFamily="50" charset="-127"/>
                <a:ea typeface="맑은 고딕" pitchFamily="50" charset="-127"/>
              </a:rPr>
              <a:t>#define DHTTYPE DHT11  //DHT11</a:t>
            </a:r>
          </a:p>
          <a:p>
            <a:pPr defTabSz="913755">
              <a:spcBef>
                <a:spcPts val="0"/>
              </a:spcBef>
              <a:buClr>
                <a:srgbClr val="506EA5"/>
              </a:buClr>
            </a:pPr>
            <a:r>
              <a:rPr lang="en-US" altLang="ko-KR" sz="1200" b="1" dirty="0">
                <a:latin typeface="맑은 고딕" pitchFamily="50" charset="-127"/>
                <a:ea typeface="맑은 고딕" pitchFamily="50" charset="-127"/>
              </a:rPr>
              <a:t>DHT </a:t>
            </a:r>
            <a:r>
              <a:rPr lang="en-US" altLang="ko-KR" sz="1200" b="1" dirty="0" err="1">
                <a:latin typeface="맑은 고딕" pitchFamily="50" charset="-127"/>
                <a:ea typeface="맑은 고딕" pitchFamily="50" charset="-127"/>
              </a:rPr>
              <a:t>dht</a:t>
            </a:r>
            <a:r>
              <a:rPr lang="en-US" altLang="ko-KR" sz="1200" b="1" dirty="0">
                <a:latin typeface="맑은 고딕" pitchFamily="50" charset="-127"/>
                <a:ea typeface="맑은 고딕" pitchFamily="50" charset="-127"/>
              </a:rPr>
              <a:t>(DHTPIN, DHTTYPE);</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ssid</a:t>
            </a:r>
            <a:r>
              <a:rPr lang="en-US" altLang="ko-KR" sz="1200" b="1" dirty="0">
                <a:latin typeface="맑은 고딕" pitchFamily="50" charset="-127"/>
                <a:ea typeface="맑은 고딕" pitchFamily="50" charset="-127"/>
              </a:rPr>
              <a:t> = "RiatechChief_2G";</a:t>
            </a:r>
          </a:p>
          <a:p>
            <a:pPr defTabSz="913755">
              <a:spcBef>
                <a:spcPts val="0"/>
              </a:spcBef>
              <a:buClr>
                <a:srgbClr val="506EA5"/>
              </a:buClr>
            </a:pPr>
            <a:r>
              <a:rPr lang="en-US" altLang="ko-KR" sz="1200" b="1" dirty="0">
                <a:latin typeface="맑은 고딕" pitchFamily="50" charset="-127"/>
                <a:ea typeface="맑은 고딕" pitchFamily="50" charset="-127"/>
              </a:rPr>
              <a:t>const char* password = "12345678";</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clientId</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mqtt_phirippa</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userId</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clientId</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userPw</a:t>
            </a:r>
            <a:r>
              <a:rPr lang="en-US" altLang="ko-KR" sz="1200" b="1" dirty="0">
                <a:latin typeface="맑은 고딕" pitchFamily="50" charset="-127"/>
                <a:ea typeface="맑은 고딕" pitchFamily="50" charset="-127"/>
              </a:rPr>
              <a:t> = "1234";</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char *</a:t>
            </a:r>
            <a:r>
              <a:rPr lang="en-US" altLang="ko-KR" sz="1200" b="1" dirty="0" err="1">
                <a:solidFill>
                  <a:schemeClr val="accent6">
                    <a:lumMod val="75000"/>
                  </a:schemeClr>
                </a:solidFill>
                <a:latin typeface="맑은 고딕" pitchFamily="50" charset="-127"/>
                <a:ea typeface="맑은 고딕" pitchFamily="50" charset="-127"/>
              </a:rPr>
              <a:t>topic_t</a:t>
            </a:r>
            <a:r>
              <a:rPr lang="en-US" altLang="ko-KR" sz="1200" b="1" dirty="0">
                <a:solidFill>
                  <a:schemeClr val="accent6">
                    <a:lumMod val="75000"/>
                  </a:schemeClr>
                </a:solidFill>
                <a:latin typeface="맑은 고딕" pitchFamily="50" charset="-127"/>
                <a:ea typeface="맑은 고딕" pitchFamily="50" charset="-127"/>
              </a:rPr>
              <a:t> = “Sensors/</a:t>
            </a:r>
            <a:r>
              <a:rPr lang="en-US" altLang="ko-KR" sz="1200" b="1" dirty="0" err="1">
                <a:solidFill>
                  <a:schemeClr val="accent6">
                    <a:lumMod val="75000"/>
                  </a:schemeClr>
                </a:solidFill>
                <a:latin typeface="맑은 고딕" pitchFamily="50" charset="-127"/>
                <a:ea typeface="맑은 고딕" pitchFamily="50" charset="-127"/>
              </a:rPr>
              <a:t>MyOffice</a:t>
            </a:r>
            <a:r>
              <a:rPr lang="en-US" altLang="ko-KR" sz="1200" b="1" dirty="0">
                <a:solidFill>
                  <a:schemeClr val="accent6">
                    <a:lumMod val="75000"/>
                  </a:schemeClr>
                </a:solidFill>
                <a:latin typeface="맑은 고딕" pitchFamily="50" charset="-127"/>
                <a:ea typeface="맑은 고딕" pitchFamily="50" charset="-127"/>
              </a:rPr>
              <a:t>/Indoor/temp";</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char *</a:t>
            </a:r>
            <a:r>
              <a:rPr lang="en-US" altLang="ko-KR" sz="1200" b="1" dirty="0" err="1">
                <a:solidFill>
                  <a:schemeClr val="accent6">
                    <a:lumMod val="75000"/>
                  </a:schemeClr>
                </a:solidFill>
                <a:latin typeface="맑은 고딕" pitchFamily="50" charset="-127"/>
                <a:ea typeface="맑은 고딕" pitchFamily="50" charset="-127"/>
              </a:rPr>
              <a:t>topic_h</a:t>
            </a:r>
            <a:r>
              <a:rPr lang="en-US" altLang="ko-KR" sz="1200" b="1" dirty="0">
                <a:solidFill>
                  <a:schemeClr val="accent6">
                    <a:lumMod val="75000"/>
                  </a:schemeClr>
                </a:solidFill>
                <a:latin typeface="맑은 고딕" pitchFamily="50" charset="-127"/>
                <a:ea typeface="맑은 고딕" pitchFamily="50" charset="-127"/>
              </a:rPr>
              <a:t> = “Sensors/</a:t>
            </a:r>
            <a:r>
              <a:rPr lang="en-US" altLang="ko-KR" sz="1200" b="1" dirty="0" err="1">
                <a:solidFill>
                  <a:schemeClr val="accent6">
                    <a:lumMod val="75000"/>
                  </a:schemeClr>
                </a:solidFill>
                <a:latin typeface="맑은 고딕" pitchFamily="50" charset="-127"/>
                <a:ea typeface="맑은 고딕" pitchFamily="50" charset="-127"/>
              </a:rPr>
              <a:t>MyOffice</a:t>
            </a:r>
            <a:r>
              <a:rPr lang="en-US" altLang="ko-KR" sz="1200" b="1" dirty="0">
                <a:solidFill>
                  <a:schemeClr val="accent6">
                    <a:lumMod val="75000"/>
                  </a:schemeClr>
                </a:solidFill>
                <a:latin typeface="맑은 고딕" pitchFamily="50" charset="-127"/>
                <a:ea typeface="맑은 고딕" pitchFamily="50" charset="-127"/>
              </a:rPr>
              <a:t>/Indoor/</a:t>
            </a:r>
            <a:r>
              <a:rPr lang="en-US" altLang="ko-KR" sz="1200" b="1" dirty="0" err="1">
                <a:solidFill>
                  <a:schemeClr val="accent6">
                    <a:lumMod val="75000"/>
                  </a:schemeClr>
                </a:solidFill>
                <a:latin typeface="맑은 고딕" pitchFamily="50" charset="-127"/>
                <a:ea typeface="맑은 고딕" pitchFamily="50" charset="-127"/>
              </a:rPr>
              <a:t>humi</a:t>
            </a:r>
            <a:r>
              <a:rPr lang="en-US" altLang="ko-KR" sz="1200" b="1" dirty="0">
                <a:solidFill>
                  <a:schemeClr val="accent6">
                    <a:lumMod val="75000"/>
                  </a:schemeClr>
                </a:solidFill>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char* server = "192.168.16.10"; </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err="1">
                <a:latin typeface="맑은 고딕" pitchFamily="50" charset="-127"/>
                <a:ea typeface="맑은 고딕" pitchFamily="50" charset="-127"/>
              </a:rPr>
              <a:t>WiFiClient</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wifiClient</a:t>
            </a: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err="1">
                <a:latin typeface="맑은 고딕" pitchFamily="50" charset="-127"/>
                <a:ea typeface="맑은 고딕" pitchFamily="50" charset="-127"/>
              </a:rPr>
              <a:t>PubSubClient</a:t>
            </a:r>
            <a:r>
              <a:rPr lang="en-US" altLang="ko-KR" sz="1200" b="1" dirty="0">
                <a:latin typeface="맑은 고딕" pitchFamily="50" charset="-127"/>
                <a:ea typeface="맑은 고딕" pitchFamily="50" charset="-127"/>
              </a:rPr>
              <a:t> client(server, 1883, </a:t>
            </a:r>
            <a:r>
              <a:rPr lang="en-US" altLang="ko-KR" sz="1200" b="1" dirty="0" err="1">
                <a:latin typeface="맑은 고딕" pitchFamily="50" charset="-127"/>
                <a:ea typeface="맑은 고딕" pitchFamily="50" charset="-127"/>
              </a:rPr>
              <a:t>wifiClient</a:t>
            </a:r>
            <a:r>
              <a:rPr lang="en-US" altLang="ko-KR" sz="1200" b="1" dirty="0">
                <a:latin typeface="맑은 고딕" pitchFamily="50" charset="-127"/>
                <a:ea typeface="맑은 고딕" pitchFamily="50" charset="-127"/>
              </a:rPr>
              <a:t>);</a:t>
            </a:r>
          </a:p>
        </p:txBody>
      </p:sp>
      <p:sp>
        <p:nvSpPr>
          <p:cNvPr id="27" name="모서리가 둥근 직사각형 8">
            <a:extLst>
              <a:ext uri="{FF2B5EF4-FFF2-40B4-BE49-F238E27FC236}">
                <a16:creationId xmlns:a16="http://schemas.microsoft.com/office/drawing/2014/main" id="{C0AC54A2-5009-405C-9C8C-DABA5FF03DEF}"/>
              </a:ext>
            </a:extLst>
          </p:cNvPr>
          <p:cNvSpPr/>
          <p:nvPr/>
        </p:nvSpPr>
        <p:spPr bwMode="auto">
          <a:xfrm>
            <a:off x="4943898" y="1653514"/>
            <a:ext cx="3913483" cy="451797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a:latin typeface="맑은 고딕" pitchFamily="50" charset="-127"/>
                <a:ea typeface="맑은 고딕" pitchFamily="50" charset="-127"/>
              </a:rPr>
              <a:t>void setup()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Serial.begin</a:t>
            </a:r>
            <a:r>
              <a:rPr lang="en-US" altLang="ko-KR" sz="1200" b="1" dirty="0">
                <a:latin typeface="맑은 고딕" pitchFamily="50" charset="-127"/>
                <a:ea typeface="맑은 고딕" pitchFamily="50" charset="-127"/>
              </a:rPr>
              <a:t>(9600);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nConnecting</a:t>
            </a:r>
            <a:r>
              <a:rPr lang="en-US" altLang="ko-KR" sz="1200" b="1" dirty="0">
                <a:latin typeface="맑은 고딕" pitchFamily="50" charset="-127"/>
                <a:ea typeface="맑은 고딕" pitchFamily="50" charset="-127"/>
              </a:rPr>
              <a:t> to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ssid</a:t>
            </a:r>
            <a:r>
              <a:rPr lang="en-US" altLang="ko-KR" sz="1200" b="1" dirty="0">
                <a:latin typeface="맑은 고딕" pitchFamily="50" charset="-127"/>
                <a:ea typeface="맑은 고딕" pitchFamily="50" charset="-127"/>
              </a:rPr>
              <a: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WiFi.begin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ssid</a:t>
            </a:r>
            <a:r>
              <a:rPr lang="en-US" altLang="ko-KR" sz="1200" b="1" dirty="0">
                <a:latin typeface="맑은 고딕" pitchFamily="50" charset="-127"/>
                <a:ea typeface="맑은 고딕" pitchFamily="50" charset="-127"/>
              </a:rPr>
              <a:t>, password);</a:t>
            </a:r>
          </a:p>
          <a:p>
            <a:pPr defTabSz="913755">
              <a:spcBef>
                <a:spcPts val="0"/>
              </a:spcBef>
              <a:buClr>
                <a:srgbClr val="506EA5"/>
              </a:buClr>
            </a:pPr>
            <a:r>
              <a:rPr lang="en-US" altLang="ko-KR" sz="1200" b="1" dirty="0">
                <a:latin typeface="맑은 고딕" pitchFamily="50" charset="-127"/>
                <a:ea typeface="맑은 고딕" pitchFamily="50" charset="-127"/>
              </a:rPr>
              <a:t>  while (</a:t>
            </a:r>
            <a:r>
              <a:rPr lang="en-US" altLang="ko-KR" sz="1200" b="1" dirty="0" err="1">
                <a:latin typeface="맑은 고딕" pitchFamily="50" charset="-127"/>
                <a:ea typeface="맑은 고딕" pitchFamily="50" charset="-127"/>
              </a:rPr>
              <a:t>WiFi.status</a:t>
            </a:r>
            <a:r>
              <a:rPr lang="en-US" altLang="ko-KR" sz="1200" b="1" dirty="0">
                <a:latin typeface="맑은 고딕" pitchFamily="50" charset="-127"/>
                <a:ea typeface="맑은 고딕" pitchFamily="50" charset="-127"/>
              </a:rPr>
              <a:t>() != WL_CONNECTED)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delay(500);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nWiFi</a:t>
            </a:r>
            <a:r>
              <a:rPr lang="en-US" altLang="ko-KR" sz="1200" b="1" dirty="0">
                <a:latin typeface="맑은 고딕" pitchFamily="50" charset="-127"/>
                <a:ea typeface="맑은 고딕" pitchFamily="50" charset="-127"/>
              </a:rPr>
              <a:t> Connected");</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("Connecting to broker");</a:t>
            </a:r>
          </a:p>
          <a:p>
            <a:pPr defTabSz="913755">
              <a:spcBef>
                <a:spcPts val="0"/>
              </a:spcBef>
              <a:buClr>
                <a:srgbClr val="506EA5"/>
              </a:buClr>
            </a:pPr>
            <a:r>
              <a:rPr lang="en-US" altLang="ko-KR" sz="1200" b="1" dirty="0">
                <a:latin typeface="맑은 고딕" pitchFamily="50" charset="-127"/>
                <a:ea typeface="맑은 고딕" pitchFamily="50" charset="-127"/>
              </a:rPr>
              <a:t>  while ( !</a:t>
            </a:r>
            <a:r>
              <a:rPr lang="en-US" altLang="ko-KR" sz="1200" b="1" dirty="0" err="1">
                <a:latin typeface="맑은 고딕" pitchFamily="50" charset="-127"/>
                <a:ea typeface="맑은 고딕" pitchFamily="50" charset="-127"/>
              </a:rPr>
              <a:t>client.connect</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clientId</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userId</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userPw</a:t>
            </a:r>
            <a:r>
              <a:rPr lang="en-US" altLang="ko-KR" sz="1200" b="1" dirty="0">
                <a:latin typeface="맑은 고딕" pitchFamily="50" charset="-127"/>
                <a:ea typeface="맑은 고딕" pitchFamily="50" charset="-127"/>
              </a:rPr>
              <a:t>) ){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delay(1000);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nConnected</a:t>
            </a:r>
            <a:r>
              <a:rPr lang="en-US" altLang="ko-KR" sz="1200" b="1" dirty="0">
                <a:latin typeface="맑은 고딕" pitchFamily="50" charset="-127"/>
                <a:ea typeface="맑은 고딕" pitchFamily="50" charset="-127"/>
              </a:rPr>
              <a:t> to broker");</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dht.begin</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a:t>
            </a:r>
          </a:p>
        </p:txBody>
      </p:sp>
      <p:pic>
        <p:nvPicPr>
          <p:cNvPr id="11" name="그림 10">
            <a:extLst>
              <a:ext uri="{FF2B5EF4-FFF2-40B4-BE49-F238E27FC236}">
                <a16:creationId xmlns:a16="http://schemas.microsoft.com/office/drawing/2014/main" id="{739DAD7F-1FBD-4A25-B5A1-46092D27C1D8}"/>
              </a:ext>
            </a:extLst>
          </p:cNvPr>
          <p:cNvPicPr>
            <a:picLocks noChangeAspect="1"/>
          </p:cNvPicPr>
          <p:nvPr/>
        </p:nvPicPr>
        <p:blipFill>
          <a:blip r:embed="rId3"/>
          <a:stretch>
            <a:fillRect/>
          </a:stretch>
        </p:blipFill>
        <p:spPr>
          <a:xfrm>
            <a:off x="7736659" y="1079847"/>
            <a:ext cx="3048025" cy="1574913"/>
          </a:xfrm>
          <a:prstGeom prst="rect">
            <a:avLst/>
          </a:prstGeom>
        </p:spPr>
      </p:pic>
    </p:spTree>
    <p:extLst>
      <p:ext uri="{BB962C8B-B14F-4D97-AF65-F5344CB8AC3E}">
        <p14:creationId xmlns:p14="http://schemas.microsoft.com/office/powerpoint/2010/main" val="161328298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316</a:t>
            </a:fld>
            <a:endParaRPr lang="en-US" dirty="0"/>
          </a:p>
        </p:txBody>
      </p:sp>
      <p:sp>
        <p:nvSpPr>
          <p:cNvPr id="5" name="내용 개체 틀 4"/>
          <p:cNvSpPr>
            <a:spLocks noGrp="1"/>
          </p:cNvSpPr>
          <p:nvPr>
            <p:ph sz="quarter" idx="11"/>
          </p:nvPr>
        </p:nvSpPr>
        <p:spPr/>
        <p:txBody>
          <a:bodyPr/>
          <a:lstStyle/>
          <a:p>
            <a:r>
              <a:rPr lang="en-US" altLang="ko-KR" dirty="0"/>
              <a:t>MQTT </a:t>
            </a:r>
            <a:r>
              <a:rPr lang="ko-KR" altLang="en-US" dirty="0"/>
              <a:t>네트워크 구성</a:t>
            </a:r>
            <a:endParaRPr lang="en-US" altLang="ko-KR" dirty="0"/>
          </a:p>
          <a:p>
            <a:pPr lvl="1"/>
            <a:r>
              <a:rPr lang="ko-KR" altLang="en-US" dirty="0"/>
              <a:t>단계 </a:t>
            </a:r>
            <a:r>
              <a:rPr lang="en-US" altLang="ko-KR" dirty="0"/>
              <a:t>1. Phi</a:t>
            </a:r>
            <a:r>
              <a:rPr lang="ko-KR" altLang="en-US" dirty="0"/>
              <a:t> 보드가 </a:t>
            </a:r>
            <a:r>
              <a:rPr lang="ko-KR" altLang="en-US" dirty="0" err="1"/>
              <a:t>온습도</a:t>
            </a:r>
            <a:r>
              <a:rPr lang="ko-KR" altLang="en-US" dirty="0"/>
              <a:t> 정보를 </a:t>
            </a:r>
            <a:r>
              <a:rPr lang="en-US" altLang="ko-KR" dirty="0"/>
              <a:t>MQTT</a:t>
            </a:r>
            <a:r>
              <a:rPr lang="ko-KR" altLang="en-US" dirty="0"/>
              <a:t>를 통해 </a:t>
            </a:r>
            <a:r>
              <a:rPr lang="en-US" altLang="ko-KR" dirty="0"/>
              <a:t>Broker</a:t>
            </a:r>
            <a:r>
              <a:rPr lang="ko-KR" altLang="en-US" dirty="0"/>
              <a:t>에 </a:t>
            </a:r>
            <a:r>
              <a:rPr lang="en-US" altLang="ko-KR" dirty="0"/>
              <a:t>Publish(2/2)</a:t>
            </a:r>
          </a:p>
          <a:p>
            <a:pPr lvl="2"/>
            <a:r>
              <a:rPr lang="ko-KR" altLang="en-US" dirty="0"/>
              <a:t>파일</a:t>
            </a:r>
            <a:r>
              <a:rPr lang="en-US" altLang="ko-KR" dirty="0"/>
              <a:t> </a:t>
            </a:r>
            <a:r>
              <a:rPr lang="ko-KR" altLang="en-US" dirty="0"/>
              <a:t>이름 </a:t>
            </a:r>
            <a:r>
              <a:rPr lang="en-US" altLang="ko-KR" dirty="0"/>
              <a:t>: Phi_Publish_DHT11.ino</a:t>
            </a:r>
          </a:p>
        </p:txBody>
      </p:sp>
      <p:pic>
        <p:nvPicPr>
          <p:cNvPr id="11" name="그림 10">
            <a:extLst>
              <a:ext uri="{FF2B5EF4-FFF2-40B4-BE49-F238E27FC236}">
                <a16:creationId xmlns:a16="http://schemas.microsoft.com/office/drawing/2014/main" id="{739DAD7F-1FBD-4A25-B5A1-46092D27C1D8}"/>
              </a:ext>
            </a:extLst>
          </p:cNvPr>
          <p:cNvPicPr>
            <a:picLocks noChangeAspect="1"/>
          </p:cNvPicPr>
          <p:nvPr/>
        </p:nvPicPr>
        <p:blipFill>
          <a:blip r:embed="rId3"/>
          <a:stretch>
            <a:fillRect/>
          </a:stretch>
        </p:blipFill>
        <p:spPr>
          <a:xfrm>
            <a:off x="7736659" y="1079847"/>
            <a:ext cx="3048025" cy="1574913"/>
          </a:xfrm>
          <a:prstGeom prst="rect">
            <a:avLst/>
          </a:prstGeom>
        </p:spPr>
      </p:pic>
      <p:sp>
        <p:nvSpPr>
          <p:cNvPr id="8" name="모서리가 둥근 직사각형 8">
            <a:extLst>
              <a:ext uri="{FF2B5EF4-FFF2-40B4-BE49-F238E27FC236}">
                <a16:creationId xmlns:a16="http://schemas.microsoft.com/office/drawing/2014/main" id="{85A6D5AC-6CC8-42EA-96DB-7B401AFEAFE0}"/>
              </a:ext>
            </a:extLst>
          </p:cNvPr>
          <p:cNvSpPr/>
          <p:nvPr/>
        </p:nvSpPr>
        <p:spPr bwMode="auto">
          <a:xfrm>
            <a:off x="864493" y="1727919"/>
            <a:ext cx="4464496" cy="4016271"/>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a:latin typeface="맑은 고딕" pitchFamily="50" charset="-127"/>
                <a:ea typeface="맑은 고딕" pitchFamily="50" charset="-127"/>
              </a:rPr>
              <a:t>void loop() {</a:t>
            </a:r>
          </a:p>
          <a:p>
            <a:pPr defTabSz="913755">
              <a:spcBef>
                <a:spcPts val="0"/>
              </a:spcBef>
              <a:buClr>
                <a:srgbClr val="506EA5"/>
              </a:buClr>
            </a:pPr>
            <a:r>
              <a:rPr lang="en-US" altLang="ko-KR" sz="1200" b="1" dirty="0">
                <a:latin typeface="맑은 고딕" pitchFamily="50" charset="-127"/>
                <a:ea typeface="맑은 고딕" pitchFamily="50" charset="-127"/>
              </a:rPr>
              <a:t>  char </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[20];</a:t>
            </a:r>
          </a:p>
          <a:p>
            <a:pPr defTabSz="913755">
              <a:spcBef>
                <a:spcPts val="0"/>
              </a:spcBef>
              <a:buClr>
                <a:srgbClr val="506EA5"/>
              </a:buClr>
            </a:pPr>
            <a:r>
              <a:rPr lang="en-US" altLang="ko-KR" sz="1200" b="1" dirty="0">
                <a:latin typeface="맑은 고딕" pitchFamily="50" charset="-127"/>
                <a:ea typeface="맑은 고딕" pitchFamily="50" charset="-127"/>
              </a:rPr>
              <a:t>  float h = </a:t>
            </a:r>
            <a:r>
              <a:rPr lang="en-US" altLang="ko-KR" sz="1200" b="1" dirty="0" err="1">
                <a:latin typeface="맑은 고딕" pitchFamily="50" charset="-127"/>
                <a:ea typeface="맑은 고딕" pitchFamily="50" charset="-127"/>
              </a:rPr>
              <a:t>dht.readHumidity</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float t = </a:t>
            </a:r>
            <a:r>
              <a:rPr lang="en-US" altLang="ko-KR" sz="1200" b="1" dirty="0" err="1">
                <a:latin typeface="맑은 고딕" pitchFamily="50" charset="-127"/>
                <a:ea typeface="맑은 고딕" pitchFamily="50" charset="-127"/>
              </a:rPr>
              <a:t>dht.readTemperature</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if (</a:t>
            </a:r>
            <a:r>
              <a:rPr lang="en-US" altLang="ko-KR" sz="1200" b="1" dirty="0" err="1">
                <a:latin typeface="맑은 고딕" pitchFamily="50" charset="-127"/>
                <a:ea typeface="맑은 고딕" pitchFamily="50" charset="-127"/>
              </a:rPr>
              <a:t>isnan</a:t>
            </a:r>
            <a:r>
              <a:rPr lang="en-US" altLang="ko-KR" sz="1200" b="1" dirty="0">
                <a:latin typeface="맑은 고딕" pitchFamily="50" charset="-127"/>
                <a:ea typeface="맑은 고딕" pitchFamily="50" charset="-127"/>
              </a:rPr>
              <a:t>(h) || </a:t>
            </a:r>
            <a:r>
              <a:rPr lang="en-US" altLang="ko-KR" sz="1200" b="1" dirty="0" err="1">
                <a:latin typeface="맑은 고딕" pitchFamily="50" charset="-127"/>
                <a:ea typeface="맑은 고딕" pitchFamily="50" charset="-127"/>
              </a:rPr>
              <a:t>isnan</a:t>
            </a:r>
            <a:r>
              <a:rPr lang="en-US" altLang="ko-KR" sz="1200" b="1" dirty="0">
                <a:latin typeface="맑은 고딕" pitchFamily="50" charset="-127"/>
                <a:ea typeface="맑은 고딕" pitchFamily="50" charset="-127"/>
              </a:rPr>
              <a:t>(t) )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("Failed to read from DHT sensor!");</a:t>
            </a:r>
          </a:p>
          <a:p>
            <a:pPr defTabSz="913755">
              <a:spcBef>
                <a:spcPts val="0"/>
              </a:spcBef>
              <a:buClr>
                <a:srgbClr val="506EA5"/>
              </a:buClr>
            </a:pPr>
            <a:r>
              <a:rPr lang="en-US" altLang="ko-KR" sz="1200" b="1" dirty="0">
                <a:latin typeface="맑은 고딕" pitchFamily="50" charset="-127"/>
                <a:ea typeface="맑은 고딕" pitchFamily="50" charset="-127"/>
              </a:rPr>
              <a:t>    return;</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String str = String(h);</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str.toCharArray</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str.length</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client.publish</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topic_h</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(String(</a:t>
            </a:r>
            <a:r>
              <a:rPr lang="en-US" altLang="ko-KR" sz="1200" b="1" dirty="0" err="1">
                <a:latin typeface="맑은 고딕" pitchFamily="50" charset="-127"/>
                <a:ea typeface="맑은 고딕" pitchFamily="50" charset="-127"/>
              </a:rPr>
              <a:t>topic_h</a:t>
            </a:r>
            <a:r>
              <a:rPr lang="en-US" altLang="ko-KR" sz="1200" b="1" dirty="0">
                <a:latin typeface="맑은 고딕" pitchFamily="50" charset="-127"/>
                <a:ea typeface="맑은 고딕" pitchFamily="50" charset="-127"/>
              </a:rPr>
              <a:t>) + " : " + </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str = String(t);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str.toCharArray</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str.length</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client.publish</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topic_t</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(String(</a:t>
            </a:r>
            <a:r>
              <a:rPr lang="en-US" altLang="ko-KR" sz="1200" b="1" dirty="0" err="1">
                <a:latin typeface="맑은 고딕" pitchFamily="50" charset="-127"/>
                <a:ea typeface="맑은 고딕" pitchFamily="50" charset="-127"/>
              </a:rPr>
              <a:t>topic_t</a:t>
            </a:r>
            <a:r>
              <a:rPr lang="en-US" altLang="ko-KR" sz="1200" b="1" dirty="0">
                <a:latin typeface="맑은 고딕" pitchFamily="50" charset="-127"/>
                <a:ea typeface="맑은 고딕" pitchFamily="50" charset="-127"/>
              </a:rPr>
              <a:t>)  + " : " + </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delay(2000);</a:t>
            </a:r>
          </a:p>
          <a:p>
            <a:pPr defTabSz="913755">
              <a:spcBef>
                <a:spcPts val="0"/>
              </a:spcBef>
              <a:buClr>
                <a:srgbClr val="506EA5"/>
              </a:buClr>
            </a:pPr>
            <a:r>
              <a:rPr lang="en-US" altLang="ko-KR" sz="1200" b="1" dirty="0">
                <a:latin typeface="맑은 고딕" pitchFamily="50" charset="-127"/>
                <a:ea typeface="맑은 고딕" pitchFamily="50" charset="-127"/>
              </a:rPr>
              <a:t>}</a:t>
            </a:r>
          </a:p>
        </p:txBody>
      </p:sp>
      <p:pic>
        <p:nvPicPr>
          <p:cNvPr id="4" name="그림 3">
            <a:extLst>
              <a:ext uri="{FF2B5EF4-FFF2-40B4-BE49-F238E27FC236}">
                <a16:creationId xmlns:a16="http://schemas.microsoft.com/office/drawing/2014/main" id="{D87FE68D-6C70-4C9E-9D2C-205246729A54}"/>
              </a:ext>
            </a:extLst>
          </p:cNvPr>
          <p:cNvPicPr>
            <a:picLocks noChangeAspect="1"/>
          </p:cNvPicPr>
          <p:nvPr/>
        </p:nvPicPr>
        <p:blipFill>
          <a:blip r:embed="rId4"/>
          <a:stretch>
            <a:fillRect/>
          </a:stretch>
        </p:blipFill>
        <p:spPr>
          <a:xfrm>
            <a:off x="5927082" y="2825577"/>
            <a:ext cx="4647248" cy="2967038"/>
          </a:xfrm>
          <a:prstGeom prst="rect">
            <a:avLst/>
          </a:prstGeom>
        </p:spPr>
      </p:pic>
    </p:spTree>
    <p:extLst>
      <p:ext uri="{BB962C8B-B14F-4D97-AF65-F5344CB8AC3E}">
        <p14:creationId xmlns:p14="http://schemas.microsoft.com/office/powerpoint/2010/main" val="160939127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317</a:t>
            </a:fld>
            <a:endParaRPr lang="en-US" dirty="0"/>
          </a:p>
        </p:txBody>
      </p:sp>
      <p:sp>
        <p:nvSpPr>
          <p:cNvPr id="5" name="내용 개체 틀 4"/>
          <p:cNvSpPr>
            <a:spLocks noGrp="1"/>
          </p:cNvSpPr>
          <p:nvPr>
            <p:ph sz="quarter" idx="11"/>
          </p:nvPr>
        </p:nvSpPr>
        <p:spPr>
          <a:xfrm>
            <a:off x="266399" y="578149"/>
            <a:ext cx="10979353" cy="1745730"/>
          </a:xfrm>
        </p:spPr>
        <p:txBody>
          <a:bodyPr/>
          <a:lstStyle/>
          <a:p>
            <a:r>
              <a:rPr lang="en-US" altLang="ko-KR" dirty="0"/>
              <a:t>MQTT </a:t>
            </a:r>
            <a:r>
              <a:rPr lang="ko-KR" altLang="en-US" dirty="0"/>
              <a:t>네트워크 구성</a:t>
            </a:r>
            <a:endParaRPr lang="en-US" altLang="ko-KR" dirty="0"/>
          </a:p>
          <a:p>
            <a:pPr lvl="1"/>
            <a:r>
              <a:rPr lang="ko-KR" altLang="en-US" dirty="0"/>
              <a:t>단계 </a:t>
            </a:r>
            <a:r>
              <a:rPr lang="en-US" altLang="ko-KR" dirty="0"/>
              <a:t>2. Broker</a:t>
            </a:r>
            <a:r>
              <a:rPr lang="ko-KR" altLang="en-US" dirty="0"/>
              <a:t>가 실행 중인 </a:t>
            </a:r>
            <a:r>
              <a:rPr lang="en-US" altLang="ko-KR" dirty="0"/>
              <a:t>Raspberry </a:t>
            </a:r>
            <a:r>
              <a:rPr lang="ko-KR" altLang="en-US" dirty="0"/>
              <a:t>보드에서는  </a:t>
            </a:r>
            <a:r>
              <a:rPr lang="en-US" altLang="ko-KR" dirty="0"/>
              <a:t>Subscriber </a:t>
            </a:r>
            <a:r>
              <a:rPr lang="ko-KR" altLang="en-US" dirty="0"/>
              <a:t>프로그램이 </a:t>
            </a:r>
            <a:r>
              <a:rPr lang="en-US" altLang="ko-KR" dirty="0"/>
              <a:t>Broker</a:t>
            </a:r>
            <a:r>
              <a:rPr lang="ko-KR" altLang="en-US" dirty="0"/>
              <a:t>로 부터 </a:t>
            </a:r>
            <a:r>
              <a:rPr lang="ko-KR" altLang="en-US" dirty="0" err="1"/>
              <a:t>온습도</a:t>
            </a:r>
            <a:r>
              <a:rPr lang="ko-KR" altLang="en-US" dirty="0"/>
              <a:t> 정보 구독</a:t>
            </a:r>
            <a:endParaRPr lang="en-US" altLang="ko-KR" dirty="0"/>
          </a:p>
        </p:txBody>
      </p:sp>
      <p:sp>
        <p:nvSpPr>
          <p:cNvPr id="7" name="모서리가 둥근 직사각형 8">
            <a:extLst>
              <a:ext uri="{FF2B5EF4-FFF2-40B4-BE49-F238E27FC236}">
                <a16:creationId xmlns:a16="http://schemas.microsoft.com/office/drawing/2014/main" id="{B1BCFDB2-64CD-4265-8980-18A4677948C6}"/>
              </a:ext>
            </a:extLst>
          </p:cNvPr>
          <p:cNvSpPr/>
          <p:nvPr/>
        </p:nvSpPr>
        <p:spPr bwMode="auto">
          <a:xfrm>
            <a:off x="727007" y="1451014"/>
            <a:ext cx="7914349" cy="4093329"/>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600" b="1" dirty="0">
                <a:solidFill>
                  <a:schemeClr val="bg1">
                    <a:lumMod val="75000"/>
                  </a:schemeClr>
                </a:solidFill>
                <a:latin typeface="맑은 고딕" pitchFamily="50" charset="-127"/>
                <a:ea typeface="맑은 고딕" pitchFamily="50" charset="-127"/>
              </a:rPr>
              <a:t>#file name : SubHumiTemp.py</a:t>
            </a:r>
          </a:p>
          <a:p>
            <a:r>
              <a:rPr lang="en-US" altLang="ko-KR" sz="1600" b="1" dirty="0">
                <a:solidFill>
                  <a:prstClr val="black"/>
                </a:solidFill>
                <a:latin typeface="맑은 고딕" pitchFamily="50" charset="-127"/>
                <a:ea typeface="맑은 고딕" pitchFamily="50" charset="-127"/>
              </a:rPr>
              <a:t>import </a:t>
            </a:r>
            <a:r>
              <a:rPr lang="en-US" altLang="ko-KR" sz="1600" b="1" dirty="0" err="1">
                <a:solidFill>
                  <a:prstClr val="black"/>
                </a:solidFill>
                <a:latin typeface="맑은 고딕" pitchFamily="50" charset="-127"/>
                <a:ea typeface="맑은 고딕" pitchFamily="50" charset="-127"/>
              </a:rPr>
              <a:t>paho.mqtt.client</a:t>
            </a:r>
            <a:r>
              <a:rPr lang="en-US" altLang="ko-KR" sz="1600" b="1" dirty="0">
                <a:solidFill>
                  <a:prstClr val="black"/>
                </a:solidFill>
                <a:latin typeface="맑은 고딕" pitchFamily="50" charset="-127"/>
                <a:ea typeface="맑은 고딕" pitchFamily="50" charset="-127"/>
              </a:rPr>
              <a:t> as </a:t>
            </a:r>
            <a:r>
              <a:rPr lang="en-US" altLang="ko-KR" sz="1600" b="1" dirty="0" err="1">
                <a:solidFill>
                  <a:prstClr val="black"/>
                </a:solidFill>
                <a:latin typeface="맑은 고딕" pitchFamily="50" charset="-127"/>
                <a:ea typeface="맑은 고딕" pitchFamily="50" charset="-127"/>
              </a:rPr>
              <a:t>mqtt</a:t>
            </a:r>
            <a:endParaRPr lang="en-US" altLang="ko-KR" sz="1600" b="1" dirty="0">
              <a:solidFill>
                <a:prstClr val="black"/>
              </a:solidFill>
              <a:latin typeface="맑은 고딕" pitchFamily="50" charset="-127"/>
              <a:ea typeface="맑은 고딕" pitchFamily="50" charset="-127"/>
            </a:endParaRPr>
          </a:p>
          <a:p>
            <a:endParaRPr lang="en-US" altLang="ko-KR" sz="1600" b="1" dirty="0">
              <a:solidFill>
                <a:prstClr val="black"/>
              </a:solidFill>
              <a:latin typeface="맑은 고딕" pitchFamily="50" charset="-127"/>
              <a:ea typeface="맑은 고딕" pitchFamily="50" charset="-127"/>
            </a:endParaRPr>
          </a:p>
          <a:p>
            <a:r>
              <a:rPr lang="en-US" altLang="ko-KR" sz="1600" b="1" dirty="0" err="1">
                <a:solidFill>
                  <a:prstClr val="black"/>
                </a:solidFill>
                <a:latin typeface="맑은 고딕" pitchFamily="50" charset="-127"/>
                <a:ea typeface="맑은 고딕" pitchFamily="50" charset="-127"/>
              </a:rPr>
              <a:t>def</a:t>
            </a:r>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on_connect</a:t>
            </a:r>
            <a:r>
              <a:rPr lang="en-US" altLang="ko-KR" sz="1600" b="1" dirty="0">
                <a:solidFill>
                  <a:prstClr val="black"/>
                </a:solidFill>
                <a:latin typeface="맑은 고딕" pitchFamily="50" charset="-127"/>
                <a:ea typeface="맑은 고딕" pitchFamily="50" charset="-127"/>
              </a:rPr>
              <a:t>( client, </a:t>
            </a:r>
            <a:r>
              <a:rPr lang="en-US" altLang="ko-KR" sz="1600" b="1" dirty="0" err="1">
                <a:solidFill>
                  <a:prstClr val="black"/>
                </a:solidFill>
                <a:latin typeface="맑은 고딕" pitchFamily="50" charset="-127"/>
                <a:ea typeface="맑은 고딕" pitchFamily="50" charset="-127"/>
              </a:rPr>
              <a:t>userdata</a:t>
            </a:r>
            <a:r>
              <a:rPr lang="en-US" altLang="ko-KR" sz="1600" b="1" dirty="0">
                <a:solidFill>
                  <a:prstClr val="black"/>
                </a:solidFill>
                <a:latin typeface="맑은 고딕" pitchFamily="50" charset="-127"/>
                <a:ea typeface="맑은 고딕" pitchFamily="50" charset="-127"/>
              </a:rPr>
              <a:t>, flags, </a:t>
            </a:r>
            <a:r>
              <a:rPr lang="en-US" altLang="ko-KR" sz="1600" b="1" dirty="0" err="1">
                <a:solidFill>
                  <a:prstClr val="black"/>
                </a:solidFill>
                <a:latin typeface="맑은 고딕" pitchFamily="50" charset="-127"/>
                <a:ea typeface="맑은 고딕" pitchFamily="50" charset="-127"/>
              </a:rPr>
              <a:t>rc</a:t>
            </a:r>
            <a:r>
              <a:rPr lang="en-US" altLang="ko-KR" sz="1600" b="1" dirty="0">
                <a:solidFill>
                  <a:prstClr val="black"/>
                </a:solidFill>
                <a:latin typeface="맑은 고딕" pitchFamily="50" charset="-127"/>
                <a:ea typeface="맑은 고딕" pitchFamily="50" charset="-127"/>
              </a:rPr>
              <a:t> ):</a:t>
            </a:r>
          </a:p>
          <a:p>
            <a:r>
              <a:rPr lang="en-US" altLang="ko-KR" sz="1600" b="1" dirty="0">
                <a:solidFill>
                  <a:prstClr val="black"/>
                </a:solidFill>
                <a:latin typeface="맑은 고딕" pitchFamily="50" charset="-127"/>
                <a:ea typeface="맑은 고딕" pitchFamily="50" charset="-127"/>
              </a:rPr>
              <a:t>   print(“Connect with result code “ + </a:t>
            </a:r>
            <a:r>
              <a:rPr lang="en-US" altLang="ko-KR" sz="1600" b="1" dirty="0" err="1">
                <a:solidFill>
                  <a:prstClr val="black"/>
                </a:solidFill>
                <a:latin typeface="맑은 고딕" pitchFamily="50" charset="-127"/>
                <a:ea typeface="맑은 고딕" pitchFamily="50" charset="-127"/>
              </a:rPr>
              <a:t>str</a:t>
            </a:r>
            <a:r>
              <a:rPr lang="en-US" altLang="ko-KR" sz="1600" b="1" dirty="0">
                <a:solidFill>
                  <a:prstClr val="black"/>
                </a:solidFill>
                <a:latin typeface="맑은 고딕" pitchFamily="50" charset="-127"/>
                <a:ea typeface="맑은 고딕" pitchFamily="50" charset="-127"/>
              </a:rPr>
              <a:t>(</a:t>
            </a:r>
            <a:r>
              <a:rPr lang="en-US" altLang="ko-KR" sz="1600" b="1" dirty="0" err="1">
                <a:solidFill>
                  <a:prstClr val="black"/>
                </a:solidFill>
                <a:latin typeface="맑은 고딕" pitchFamily="50" charset="-127"/>
                <a:ea typeface="맑은 고딕" pitchFamily="50" charset="-127"/>
              </a:rPr>
              <a:t>rc</a:t>
            </a:r>
            <a:r>
              <a:rPr lang="en-US" altLang="ko-KR" sz="1600" b="1" dirty="0">
                <a:solidFill>
                  <a:prstClr val="black"/>
                </a:solidFill>
                <a:latin typeface="맑은 고딕" pitchFamily="50" charset="-127"/>
                <a:ea typeface="맑은 고딕" pitchFamily="50" charset="-127"/>
              </a:rPr>
              <a:t>) )</a:t>
            </a:r>
          </a:p>
          <a:p>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client.subscribe</a:t>
            </a:r>
            <a:r>
              <a:rPr lang="en-US" altLang="ko-KR" sz="1600" b="1" dirty="0">
                <a:solidFill>
                  <a:prstClr val="black"/>
                </a:solidFill>
                <a:latin typeface="맑은 고딕" pitchFamily="50" charset="-127"/>
                <a:ea typeface="맑은 고딕" pitchFamily="50" charset="-127"/>
              </a:rPr>
              <a:t>(“Sensors/</a:t>
            </a:r>
            <a:r>
              <a:rPr lang="en-US" altLang="ko-KR" sz="1600" b="1" dirty="0" err="1">
                <a:solidFill>
                  <a:prstClr val="black"/>
                </a:solidFill>
                <a:latin typeface="맑은 고딕" pitchFamily="50" charset="-127"/>
                <a:ea typeface="맑은 고딕" pitchFamily="50" charset="-127"/>
              </a:rPr>
              <a:t>MyOffice</a:t>
            </a:r>
            <a:r>
              <a:rPr lang="en-US" altLang="ko-KR" sz="1600" b="1" dirty="0">
                <a:solidFill>
                  <a:prstClr val="black"/>
                </a:solidFill>
                <a:latin typeface="맑은 고딕" pitchFamily="50" charset="-127"/>
                <a:ea typeface="맑은 고딕" pitchFamily="50" charset="-127"/>
              </a:rPr>
              <a:t>/#”)</a:t>
            </a:r>
          </a:p>
          <a:p>
            <a:endParaRPr lang="en-US" altLang="ko-KR" sz="1600" b="1" dirty="0">
              <a:solidFill>
                <a:prstClr val="black"/>
              </a:solidFill>
              <a:latin typeface="맑은 고딕" pitchFamily="50" charset="-127"/>
              <a:ea typeface="맑은 고딕" pitchFamily="50" charset="-127"/>
            </a:endParaRPr>
          </a:p>
          <a:p>
            <a:r>
              <a:rPr lang="en-US" altLang="ko-KR" sz="1600" b="1" dirty="0" err="1">
                <a:solidFill>
                  <a:prstClr val="black"/>
                </a:solidFill>
                <a:latin typeface="맑은 고딕" pitchFamily="50" charset="-127"/>
                <a:ea typeface="맑은 고딕" pitchFamily="50" charset="-127"/>
              </a:rPr>
              <a:t>def</a:t>
            </a:r>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on_message</a:t>
            </a:r>
            <a:r>
              <a:rPr lang="en-US" altLang="ko-KR" sz="1600" b="1" dirty="0">
                <a:solidFill>
                  <a:prstClr val="black"/>
                </a:solidFill>
                <a:latin typeface="맑은 고딕" pitchFamily="50" charset="-127"/>
                <a:ea typeface="맑은 고딕" pitchFamily="50" charset="-127"/>
              </a:rPr>
              <a:t>( client, </a:t>
            </a:r>
            <a:r>
              <a:rPr lang="en-US" altLang="ko-KR" sz="1600" b="1" dirty="0" err="1">
                <a:solidFill>
                  <a:prstClr val="black"/>
                </a:solidFill>
                <a:latin typeface="맑은 고딕" pitchFamily="50" charset="-127"/>
                <a:ea typeface="맑은 고딕" pitchFamily="50" charset="-127"/>
              </a:rPr>
              <a:t>userdata</a:t>
            </a:r>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msg</a:t>
            </a:r>
            <a:r>
              <a:rPr lang="en-US" altLang="ko-KR" sz="1600" b="1" dirty="0">
                <a:solidFill>
                  <a:prstClr val="black"/>
                </a:solidFill>
                <a:latin typeface="맑은 고딕" pitchFamily="50" charset="-127"/>
                <a:ea typeface="맑은 고딕" pitchFamily="50" charset="-127"/>
              </a:rPr>
              <a:t> ):</a:t>
            </a:r>
          </a:p>
          <a:p>
            <a:r>
              <a:rPr lang="en-US" altLang="ko-KR" sz="1600" b="1" dirty="0">
                <a:solidFill>
                  <a:prstClr val="black"/>
                </a:solidFill>
                <a:latin typeface="맑은 고딕" pitchFamily="50" charset="-127"/>
                <a:ea typeface="맑은 고딕" pitchFamily="50" charset="-127"/>
              </a:rPr>
              <a:t>   print( </a:t>
            </a:r>
            <a:r>
              <a:rPr lang="en-US" altLang="ko-KR" sz="1600" b="1" dirty="0" err="1">
                <a:solidFill>
                  <a:prstClr val="black"/>
                </a:solidFill>
                <a:latin typeface="맑은 고딕" pitchFamily="50" charset="-127"/>
                <a:ea typeface="맑은 고딕" pitchFamily="50" charset="-127"/>
              </a:rPr>
              <a:t>msg.topic</a:t>
            </a:r>
            <a:r>
              <a:rPr lang="en-US" altLang="ko-KR" sz="1600" b="1" dirty="0">
                <a:solidFill>
                  <a:prstClr val="black"/>
                </a:solidFill>
                <a:latin typeface="맑은 고딕" pitchFamily="50" charset="-127"/>
                <a:ea typeface="맑은 고딕" pitchFamily="50" charset="-127"/>
              </a:rPr>
              <a:t> +” “+</a:t>
            </a:r>
            <a:r>
              <a:rPr lang="en-US" altLang="ko-KR" sz="1600" b="1" dirty="0" err="1">
                <a:solidFill>
                  <a:prstClr val="black"/>
                </a:solidFill>
                <a:latin typeface="맑은 고딕" pitchFamily="50" charset="-127"/>
                <a:ea typeface="맑은 고딕" pitchFamily="50" charset="-127"/>
              </a:rPr>
              <a:t>str</a:t>
            </a:r>
            <a:r>
              <a:rPr lang="en-US" altLang="ko-KR" sz="1600" b="1" dirty="0">
                <a:solidFill>
                  <a:prstClr val="black"/>
                </a:solidFill>
                <a:latin typeface="맑은 고딕" pitchFamily="50" charset="-127"/>
                <a:ea typeface="맑은 고딕" pitchFamily="50" charset="-127"/>
              </a:rPr>
              <a:t>(</a:t>
            </a:r>
            <a:r>
              <a:rPr lang="en-US" altLang="ko-KR" sz="1600" b="1" dirty="0" err="1">
                <a:solidFill>
                  <a:prstClr val="black"/>
                </a:solidFill>
                <a:latin typeface="맑은 고딕" pitchFamily="50" charset="-127"/>
                <a:ea typeface="맑은 고딕" pitchFamily="50" charset="-127"/>
              </a:rPr>
              <a:t>msg.payload</a:t>
            </a:r>
            <a:r>
              <a:rPr lang="en-US" altLang="ko-KR" sz="1600" b="1" dirty="0">
                <a:solidFill>
                  <a:prstClr val="black"/>
                </a:solidFill>
                <a:latin typeface="맑은 고딕" pitchFamily="50" charset="-127"/>
                <a:ea typeface="맑은 고딕" pitchFamily="50" charset="-127"/>
              </a:rPr>
              <a:t>) )</a:t>
            </a:r>
          </a:p>
          <a:p>
            <a:endParaRPr lang="en-US" altLang="ko-KR" sz="1600" b="1" dirty="0">
              <a:solidFill>
                <a:prstClr val="black"/>
              </a:solidFill>
              <a:latin typeface="맑은 고딕" pitchFamily="50" charset="-127"/>
              <a:ea typeface="맑은 고딕" pitchFamily="50" charset="-127"/>
            </a:endParaRPr>
          </a:p>
          <a:p>
            <a:r>
              <a:rPr lang="en-US" altLang="ko-KR" sz="1600" b="1" dirty="0">
                <a:solidFill>
                  <a:prstClr val="black"/>
                </a:solidFill>
                <a:latin typeface="맑은 고딕" pitchFamily="50" charset="-127"/>
                <a:ea typeface="맑은 고딕" pitchFamily="50" charset="-127"/>
              </a:rPr>
              <a:t>client = </a:t>
            </a:r>
            <a:r>
              <a:rPr lang="en-US" altLang="ko-KR" sz="1600" b="1" dirty="0" err="1">
                <a:solidFill>
                  <a:prstClr val="black"/>
                </a:solidFill>
                <a:latin typeface="맑은 고딕" pitchFamily="50" charset="-127"/>
                <a:ea typeface="맑은 고딕" pitchFamily="50" charset="-127"/>
              </a:rPr>
              <a:t>mqtt.Client</a:t>
            </a:r>
            <a:r>
              <a:rPr lang="en-US" altLang="ko-KR" sz="1600" b="1" dirty="0">
                <a:solidFill>
                  <a:prstClr val="black"/>
                </a:solidFill>
                <a:latin typeface="맑은 고딕" pitchFamily="50" charset="-127"/>
                <a:ea typeface="맑은 고딕" pitchFamily="50" charset="-127"/>
              </a:rPr>
              <a:t>( )</a:t>
            </a:r>
          </a:p>
          <a:p>
            <a:r>
              <a:rPr lang="en-US" altLang="ko-KR" sz="1600" b="1" dirty="0" err="1">
                <a:solidFill>
                  <a:prstClr val="black"/>
                </a:solidFill>
                <a:latin typeface="맑은 고딕" pitchFamily="50" charset="-127"/>
                <a:ea typeface="맑은 고딕" pitchFamily="50" charset="-127"/>
              </a:rPr>
              <a:t>client.username_pw_set</a:t>
            </a:r>
            <a:r>
              <a:rPr lang="en-US" altLang="ko-KR" sz="1600" b="1" dirty="0">
                <a:solidFill>
                  <a:prstClr val="black"/>
                </a:solidFill>
                <a:latin typeface="맑은 고딕" pitchFamily="50" charset="-127"/>
                <a:ea typeface="맑은 고딕" pitchFamily="50" charset="-127"/>
              </a:rPr>
              <a:t>(username=“</a:t>
            </a:r>
            <a:r>
              <a:rPr lang="en-US" altLang="ko-KR" sz="1600" b="1" dirty="0" err="1">
                <a:solidFill>
                  <a:prstClr val="black"/>
                </a:solidFill>
                <a:latin typeface="맑은 고딕" pitchFamily="50" charset="-127"/>
                <a:ea typeface="맑은 고딕" pitchFamily="50" charset="-127"/>
              </a:rPr>
              <a:t>mqtt_riatech</a:t>
            </a:r>
            <a:r>
              <a:rPr lang="en-US" altLang="ko-KR" sz="1600" b="1" dirty="0">
                <a:solidFill>
                  <a:prstClr val="black"/>
                </a:solidFill>
                <a:latin typeface="맑은 고딕" pitchFamily="50" charset="-127"/>
                <a:ea typeface="맑은 고딕" pitchFamily="50" charset="-127"/>
              </a:rPr>
              <a:t>”, password=“1234”)</a:t>
            </a:r>
          </a:p>
          <a:p>
            <a:r>
              <a:rPr lang="en-US" altLang="ko-KR" sz="1600" b="1" dirty="0" err="1">
                <a:solidFill>
                  <a:prstClr val="black"/>
                </a:solidFill>
                <a:latin typeface="맑은 고딕" pitchFamily="50" charset="-127"/>
                <a:ea typeface="맑은 고딕" pitchFamily="50" charset="-127"/>
              </a:rPr>
              <a:t>client.on_connect</a:t>
            </a:r>
            <a:r>
              <a:rPr lang="en-US" altLang="ko-KR" sz="1600" b="1" dirty="0">
                <a:solidFill>
                  <a:prstClr val="black"/>
                </a:solidFill>
                <a:latin typeface="맑은 고딕" pitchFamily="50" charset="-127"/>
                <a:ea typeface="맑은 고딕" pitchFamily="50" charset="-127"/>
              </a:rPr>
              <a:t> = </a:t>
            </a:r>
            <a:r>
              <a:rPr lang="en-US" altLang="ko-KR" sz="1600" b="1" dirty="0" err="1">
                <a:solidFill>
                  <a:prstClr val="black"/>
                </a:solidFill>
                <a:latin typeface="맑은 고딕" pitchFamily="50" charset="-127"/>
                <a:ea typeface="맑은 고딕" pitchFamily="50" charset="-127"/>
              </a:rPr>
              <a:t>on_connect</a:t>
            </a:r>
            <a:endParaRPr lang="en-US" altLang="ko-KR" sz="1600" b="1" dirty="0">
              <a:solidFill>
                <a:prstClr val="black"/>
              </a:solidFill>
              <a:latin typeface="맑은 고딕" pitchFamily="50" charset="-127"/>
              <a:ea typeface="맑은 고딕" pitchFamily="50" charset="-127"/>
            </a:endParaRPr>
          </a:p>
          <a:p>
            <a:r>
              <a:rPr lang="en-US" altLang="ko-KR" sz="1600" b="1" dirty="0" err="1">
                <a:solidFill>
                  <a:prstClr val="black"/>
                </a:solidFill>
                <a:latin typeface="맑은 고딕" pitchFamily="50" charset="-127"/>
                <a:ea typeface="맑은 고딕" pitchFamily="50" charset="-127"/>
              </a:rPr>
              <a:t>client.on_message</a:t>
            </a:r>
            <a:r>
              <a:rPr lang="en-US" altLang="ko-KR" sz="1600" b="1" dirty="0">
                <a:solidFill>
                  <a:prstClr val="black"/>
                </a:solidFill>
                <a:latin typeface="맑은 고딕" pitchFamily="50" charset="-127"/>
                <a:ea typeface="맑은 고딕" pitchFamily="50" charset="-127"/>
              </a:rPr>
              <a:t> = </a:t>
            </a:r>
            <a:r>
              <a:rPr lang="en-US" altLang="ko-KR" sz="1600" b="1" dirty="0" err="1">
                <a:solidFill>
                  <a:prstClr val="black"/>
                </a:solidFill>
                <a:latin typeface="맑은 고딕" pitchFamily="50" charset="-127"/>
                <a:ea typeface="맑은 고딕" pitchFamily="50" charset="-127"/>
              </a:rPr>
              <a:t>on_message</a:t>
            </a:r>
            <a:endParaRPr lang="en-US" altLang="ko-KR" sz="1600" b="1" dirty="0">
              <a:solidFill>
                <a:prstClr val="black"/>
              </a:solidFill>
              <a:latin typeface="맑은 고딕" pitchFamily="50" charset="-127"/>
              <a:ea typeface="맑은 고딕" pitchFamily="50" charset="-127"/>
            </a:endParaRPr>
          </a:p>
          <a:p>
            <a:r>
              <a:rPr lang="en-US" altLang="ko-KR" sz="1600" b="1" dirty="0" err="1">
                <a:solidFill>
                  <a:prstClr val="black"/>
                </a:solidFill>
                <a:latin typeface="맑은 고딕" pitchFamily="50" charset="-127"/>
                <a:ea typeface="맑은 고딕" pitchFamily="50" charset="-127"/>
              </a:rPr>
              <a:t>client.connect</a:t>
            </a:r>
            <a:r>
              <a:rPr lang="en-US" altLang="ko-KR" sz="1600" b="1" dirty="0">
                <a:solidFill>
                  <a:prstClr val="black"/>
                </a:solidFill>
                <a:latin typeface="맑은 고딕" pitchFamily="50" charset="-127"/>
                <a:ea typeface="맑은 고딕" pitchFamily="50" charset="-127"/>
              </a:rPr>
              <a:t>(“localhost”, 1883, 60)</a:t>
            </a:r>
          </a:p>
          <a:p>
            <a:r>
              <a:rPr lang="en-US" altLang="ko-KR" sz="1600" b="1" dirty="0" err="1">
                <a:solidFill>
                  <a:prstClr val="black"/>
                </a:solidFill>
                <a:latin typeface="맑은 고딕" pitchFamily="50" charset="-127"/>
                <a:ea typeface="맑은 고딕" pitchFamily="50" charset="-127"/>
              </a:rPr>
              <a:t>client.loop_forever</a:t>
            </a:r>
            <a:r>
              <a:rPr lang="en-US" altLang="ko-KR" sz="1600" b="1" dirty="0">
                <a:solidFill>
                  <a:prstClr val="black"/>
                </a:solidFill>
                <a:latin typeface="맑은 고딕" pitchFamily="50" charset="-127"/>
                <a:ea typeface="맑은 고딕" pitchFamily="50" charset="-127"/>
              </a:rPr>
              <a:t>( )</a:t>
            </a:r>
          </a:p>
        </p:txBody>
      </p:sp>
      <p:pic>
        <p:nvPicPr>
          <p:cNvPr id="11" name="그림 10">
            <a:extLst>
              <a:ext uri="{FF2B5EF4-FFF2-40B4-BE49-F238E27FC236}">
                <a16:creationId xmlns:a16="http://schemas.microsoft.com/office/drawing/2014/main" id="{739DAD7F-1FBD-4A25-B5A1-46092D27C1D8}"/>
              </a:ext>
            </a:extLst>
          </p:cNvPr>
          <p:cNvPicPr>
            <a:picLocks noChangeAspect="1"/>
          </p:cNvPicPr>
          <p:nvPr/>
        </p:nvPicPr>
        <p:blipFill>
          <a:blip r:embed="rId3"/>
          <a:stretch>
            <a:fillRect/>
          </a:stretch>
        </p:blipFill>
        <p:spPr>
          <a:xfrm>
            <a:off x="7969596" y="2087959"/>
            <a:ext cx="3048025" cy="1574913"/>
          </a:xfrm>
          <a:prstGeom prst="rect">
            <a:avLst/>
          </a:prstGeom>
        </p:spPr>
      </p:pic>
    </p:spTree>
    <p:extLst>
      <p:ext uri="{BB962C8B-B14F-4D97-AF65-F5344CB8AC3E}">
        <p14:creationId xmlns:p14="http://schemas.microsoft.com/office/powerpoint/2010/main" val="23707040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318</a:t>
            </a:fld>
            <a:endParaRPr lang="en-US" dirty="0"/>
          </a:p>
        </p:txBody>
      </p:sp>
      <p:sp>
        <p:nvSpPr>
          <p:cNvPr id="5" name="내용 개체 틀 4"/>
          <p:cNvSpPr>
            <a:spLocks noGrp="1"/>
          </p:cNvSpPr>
          <p:nvPr>
            <p:ph sz="quarter" idx="11"/>
          </p:nvPr>
        </p:nvSpPr>
        <p:spPr>
          <a:xfrm>
            <a:off x="266399" y="578149"/>
            <a:ext cx="10979353" cy="1745730"/>
          </a:xfrm>
        </p:spPr>
        <p:txBody>
          <a:bodyPr/>
          <a:lstStyle/>
          <a:p>
            <a:r>
              <a:rPr lang="en-US" altLang="ko-KR" dirty="0"/>
              <a:t>MQTT </a:t>
            </a:r>
            <a:r>
              <a:rPr lang="ko-KR" altLang="en-US" dirty="0"/>
              <a:t>네트워크 구성</a:t>
            </a:r>
            <a:endParaRPr lang="en-US" altLang="ko-KR" dirty="0"/>
          </a:p>
          <a:p>
            <a:pPr lvl="1"/>
            <a:r>
              <a:rPr lang="ko-KR" altLang="en-US" dirty="0"/>
              <a:t>단계 </a:t>
            </a:r>
            <a:r>
              <a:rPr lang="en-US" altLang="ko-KR" dirty="0"/>
              <a:t>3. </a:t>
            </a:r>
            <a:r>
              <a:rPr lang="ko-KR" altLang="en-US" dirty="0" err="1"/>
              <a:t>온습도</a:t>
            </a:r>
            <a:r>
              <a:rPr lang="ko-KR" altLang="en-US" dirty="0"/>
              <a:t> 정보를 구독하는 프로그램이 </a:t>
            </a:r>
            <a:r>
              <a:rPr lang="en-US" altLang="ko-KR" dirty="0" err="1"/>
              <a:t>InfluxDB</a:t>
            </a:r>
            <a:r>
              <a:rPr lang="ko-KR" altLang="en-US" dirty="0"/>
              <a:t>에 </a:t>
            </a:r>
            <a:r>
              <a:rPr lang="ko-KR" altLang="en-US" dirty="0" err="1"/>
              <a:t>온습도</a:t>
            </a:r>
            <a:r>
              <a:rPr lang="ko-KR" altLang="en-US" dirty="0"/>
              <a:t> 정보 넣음</a:t>
            </a:r>
            <a:r>
              <a:rPr lang="en-US" altLang="ko-KR" dirty="0"/>
              <a:t>(1/2)</a:t>
            </a:r>
          </a:p>
        </p:txBody>
      </p:sp>
      <p:sp>
        <p:nvSpPr>
          <p:cNvPr id="7" name="모서리가 둥근 직사각형 8">
            <a:extLst>
              <a:ext uri="{FF2B5EF4-FFF2-40B4-BE49-F238E27FC236}">
                <a16:creationId xmlns:a16="http://schemas.microsoft.com/office/drawing/2014/main" id="{B1BCFDB2-64CD-4265-8980-18A4677948C6}"/>
              </a:ext>
            </a:extLst>
          </p:cNvPr>
          <p:cNvSpPr/>
          <p:nvPr/>
        </p:nvSpPr>
        <p:spPr bwMode="auto">
          <a:xfrm>
            <a:off x="936502" y="1278549"/>
            <a:ext cx="9721080" cy="4623477"/>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from</a:t>
            </a:r>
            <a:r>
              <a:rPr lang="ko-KR" altLang="en-US"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influxdb</a:t>
            </a:r>
            <a:r>
              <a:rPr lang="en-US" altLang="ko-KR" sz="1400" b="1" dirty="0">
                <a:solidFill>
                  <a:prstClr val="black"/>
                </a:solidFill>
                <a:latin typeface="맑은 고딕" pitchFamily="50" charset="-127"/>
                <a:ea typeface="맑은 고딕" pitchFamily="50" charset="-127"/>
              </a:rPr>
              <a:t> import </a:t>
            </a:r>
            <a:r>
              <a:rPr lang="en-US" altLang="ko-KR" sz="1400" b="1" dirty="0" err="1">
                <a:solidFill>
                  <a:prstClr val="black"/>
                </a:solidFill>
                <a:latin typeface="맑은 고딕" pitchFamily="50" charset="-127"/>
                <a:ea typeface="맑은 고딕" pitchFamily="50" charset="-127"/>
              </a:rPr>
              <a:t>InfluxDBClient</a:t>
            </a:r>
            <a:r>
              <a:rPr lang="en-US" altLang="ko-KR" sz="1400" b="1" dirty="0">
                <a:solidFill>
                  <a:prstClr val="black"/>
                </a:solidFill>
                <a:latin typeface="맑은 고딕" pitchFamily="50" charset="-127"/>
                <a:ea typeface="맑은 고딕" pitchFamily="50" charset="-127"/>
              </a:rPr>
              <a:t>	</a:t>
            </a:r>
            <a:r>
              <a:rPr lang="en-US" altLang="ko-KR" sz="1400" b="1" dirty="0">
                <a:solidFill>
                  <a:schemeClr val="bg1">
                    <a:lumMod val="75000"/>
                  </a:schemeClr>
                </a:solidFill>
                <a:latin typeface="맑은 고딕" pitchFamily="50" charset="-127"/>
                <a:ea typeface="맑은 고딕" pitchFamily="50" charset="-127"/>
              </a:rPr>
              <a:t>#file name : SubHumiTempInsert.py</a:t>
            </a:r>
          </a:p>
          <a:p>
            <a:r>
              <a:rPr lang="en-US" altLang="ko-KR" sz="1400" b="1" dirty="0">
                <a:solidFill>
                  <a:prstClr val="black"/>
                </a:solidFill>
                <a:latin typeface="맑은 고딕" pitchFamily="50" charset="-127"/>
                <a:ea typeface="맑은 고딕" pitchFamily="50" charset="-127"/>
              </a:rPr>
              <a:t>import </a:t>
            </a:r>
            <a:r>
              <a:rPr lang="en-US" altLang="ko-KR" sz="1400" b="1" dirty="0" err="1">
                <a:solidFill>
                  <a:prstClr val="black"/>
                </a:solidFill>
                <a:latin typeface="맑은 고딕" pitchFamily="50" charset="-127"/>
                <a:ea typeface="맑은 고딕" pitchFamily="50" charset="-127"/>
              </a:rPr>
              <a:t>paho.mqtt.client</a:t>
            </a:r>
            <a:r>
              <a:rPr lang="en-US" altLang="ko-KR" sz="1400" b="1" dirty="0">
                <a:solidFill>
                  <a:prstClr val="black"/>
                </a:solidFill>
                <a:latin typeface="맑은 고딕" pitchFamily="50" charset="-127"/>
                <a:ea typeface="맑은 고딕" pitchFamily="50" charset="-127"/>
              </a:rPr>
              <a:t> as </a:t>
            </a:r>
            <a:r>
              <a:rPr lang="en-US" altLang="ko-KR" sz="1400" b="1" dirty="0" err="1">
                <a:solidFill>
                  <a:prstClr val="black"/>
                </a:solidFill>
                <a:latin typeface="맑은 고딕" pitchFamily="50" charset="-127"/>
                <a:ea typeface="맑은 고딕" pitchFamily="50" charset="-127"/>
              </a:rPr>
              <a:t>mqtt</a:t>
            </a:r>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dbClient</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InfluxDBClient</a:t>
            </a:r>
            <a:r>
              <a:rPr lang="en-US" altLang="ko-KR" sz="1400" b="1" dirty="0">
                <a:solidFill>
                  <a:prstClr val="black"/>
                </a:solidFill>
                <a:latin typeface="맑은 고딕" pitchFamily="50" charset="-127"/>
                <a:ea typeface="맑은 고딕" pitchFamily="50" charset="-127"/>
              </a:rPr>
              <a:t>(host=‘localhost’, port=8086, username=‘</a:t>
            </a:r>
            <a:r>
              <a:rPr lang="en-US" altLang="ko-KR" sz="1400" b="1" dirty="0" err="1">
                <a:solidFill>
                  <a:prstClr val="black"/>
                </a:solidFill>
                <a:latin typeface="맑은 고딕" pitchFamily="50" charset="-127"/>
                <a:ea typeface="맑은 고딕" pitchFamily="50" charset="-127"/>
              </a:rPr>
              <a:t>influx_phirippa</a:t>
            </a:r>
            <a:r>
              <a:rPr lang="en-US" altLang="ko-KR" sz="1400" b="1" dirty="0">
                <a:solidFill>
                  <a:prstClr val="black"/>
                </a:solidFill>
                <a:latin typeface="맑은 고딕" pitchFamily="50" charset="-127"/>
                <a:ea typeface="맑은 고딕" pitchFamily="50" charset="-127"/>
              </a:rPr>
              <a:t>’, password=‘1234’,</a:t>
            </a:r>
          </a:p>
          <a:p>
            <a:r>
              <a:rPr lang="en-US" altLang="ko-KR" sz="1400" b="1" dirty="0">
                <a:solidFill>
                  <a:prstClr val="black"/>
                </a:solidFill>
                <a:latin typeface="맑은 고딕" pitchFamily="50" charset="-127"/>
                <a:ea typeface="맑은 고딕" pitchFamily="50" charset="-127"/>
              </a:rPr>
              <a:t>		database=‘</a:t>
            </a:r>
            <a:r>
              <a:rPr lang="en-US" altLang="ko-KR" sz="1400" b="1" dirty="0" err="1">
                <a:solidFill>
                  <a:prstClr val="black"/>
                </a:solidFill>
                <a:latin typeface="맑은 고딕" pitchFamily="50" charset="-127"/>
                <a:ea typeface="맑은 고딕" pitchFamily="50" charset="-127"/>
              </a:rPr>
              <a:t>db_riatech</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def </a:t>
            </a:r>
            <a:r>
              <a:rPr lang="en-US" altLang="ko-KR" sz="1400" b="1" dirty="0" err="1">
                <a:solidFill>
                  <a:prstClr val="black"/>
                </a:solidFill>
                <a:latin typeface="맑은 고딕" pitchFamily="50" charset="-127"/>
                <a:ea typeface="맑은 고딕" pitchFamily="50" charset="-127"/>
              </a:rPr>
              <a:t>on_connect</a:t>
            </a:r>
            <a:r>
              <a:rPr lang="en-US" altLang="ko-KR" sz="1400" b="1" dirty="0">
                <a:solidFill>
                  <a:prstClr val="black"/>
                </a:solidFill>
                <a:latin typeface="맑은 고딕" pitchFamily="50" charset="-127"/>
                <a:ea typeface="맑은 고딕" pitchFamily="50" charset="-127"/>
              </a:rPr>
              <a:t>( client, </a:t>
            </a:r>
            <a:r>
              <a:rPr lang="en-US" altLang="ko-KR" sz="1400" b="1" dirty="0" err="1">
                <a:solidFill>
                  <a:prstClr val="black"/>
                </a:solidFill>
                <a:latin typeface="맑은 고딕" pitchFamily="50" charset="-127"/>
                <a:ea typeface="맑은 고딕" pitchFamily="50" charset="-127"/>
              </a:rPr>
              <a:t>userdata</a:t>
            </a:r>
            <a:r>
              <a:rPr lang="en-US" altLang="ko-KR" sz="1400" b="1" dirty="0">
                <a:solidFill>
                  <a:prstClr val="black"/>
                </a:solidFill>
                <a:latin typeface="맑은 고딕" pitchFamily="50" charset="-127"/>
                <a:ea typeface="맑은 고딕" pitchFamily="50" charset="-127"/>
              </a:rPr>
              <a:t>, flags, </a:t>
            </a:r>
            <a:r>
              <a:rPr lang="en-US" altLang="ko-KR" sz="1400" b="1" dirty="0" err="1">
                <a:solidFill>
                  <a:prstClr val="black"/>
                </a:solidFill>
                <a:latin typeface="맑은 고딕" pitchFamily="50" charset="-127"/>
                <a:ea typeface="맑은 고딕" pitchFamily="50" charset="-127"/>
              </a:rPr>
              <a:t>rc</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print(“Connect with result code “ + </a:t>
            </a:r>
            <a:r>
              <a:rPr lang="en-US" altLang="ko-KR" sz="1400" b="1" dirty="0" err="1">
                <a:solidFill>
                  <a:prstClr val="black"/>
                </a:solidFill>
                <a:latin typeface="맑은 고딕" pitchFamily="50" charset="-127"/>
                <a:ea typeface="맑은 고딕" pitchFamily="50" charset="-127"/>
              </a:rPr>
              <a:t>str</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rc</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client.subscribe</a:t>
            </a:r>
            <a:r>
              <a:rPr lang="en-US" altLang="ko-KR" sz="1400" b="1" dirty="0">
                <a:solidFill>
                  <a:prstClr val="black"/>
                </a:solidFill>
                <a:latin typeface="맑은 고딕" pitchFamily="50" charset="-127"/>
                <a:ea typeface="맑은 고딕" pitchFamily="50" charset="-127"/>
              </a:rPr>
              <a:t>(“Sensors/</a:t>
            </a:r>
            <a:r>
              <a:rPr lang="en-US" altLang="ko-KR" sz="1400" b="1" dirty="0" err="1">
                <a:solidFill>
                  <a:prstClr val="black"/>
                </a:solidFill>
                <a:latin typeface="맑은 고딕" pitchFamily="50" charset="-127"/>
                <a:ea typeface="맑은 고딕" pitchFamily="50" charset="-127"/>
              </a:rPr>
              <a:t>MyOffice</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def </a:t>
            </a:r>
            <a:r>
              <a:rPr lang="en-US" altLang="ko-KR" sz="1400" b="1" dirty="0" err="1">
                <a:solidFill>
                  <a:prstClr val="black"/>
                </a:solidFill>
                <a:latin typeface="맑은 고딕" pitchFamily="50" charset="-127"/>
                <a:ea typeface="맑은 고딕" pitchFamily="50" charset="-127"/>
              </a:rPr>
              <a:t>on_message</a:t>
            </a:r>
            <a:r>
              <a:rPr lang="en-US" altLang="ko-KR" sz="1400" b="1" dirty="0">
                <a:solidFill>
                  <a:prstClr val="black"/>
                </a:solidFill>
                <a:latin typeface="맑은 고딕" pitchFamily="50" charset="-127"/>
                <a:ea typeface="맑은 고딕" pitchFamily="50" charset="-127"/>
              </a:rPr>
              <a:t>( client, </a:t>
            </a:r>
            <a:r>
              <a:rPr lang="en-US" altLang="ko-KR" sz="1400" b="1" dirty="0" err="1">
                <a:solidFill>
                  <a:prstClr val="black"/>
                </a:solidFill>
                <a:latin typeface="맑은 고딕" pitchFamily="50" charset="-127"/>
                <a:ea typeface="맑은 고딕" pitchFamily="50" charset="-127"/>
              </a:rPr>
              <a:t>userdata</a:t>
            </a:r>
            <a:r>
              <a:rPr lang="en-US" altLang="ko-KR" sz="1400" b="1" dirty="0">
                <a:solidFill>
                  <a:prstClr val="black"/>
                </a:solidFill>
                <a:latin typeface="맑은 고딕" pitchFamily="50" charset="-127"/>
                <a:ea typeface="맑은 고딕" pitchFamily="50" charset="-127"/>
              </a:rPr>
              <a:t>, msg ):</a:t>
            </a:r>
          </a:p>
          <a:p>
            <a:r>
              <a:rPr lang="en-US" altLang="ko-KR" sz="1400" b="1" dirty="0">
                <a:solidFill>
                  <a:prstClr val="black"/>
                </a:solidFill>
                <a:latin typeface="맑은 고딕" pitchFamily="50" charset="-127"/>
                <a:ea typeface="맑은 고딕" pitchFamily="50" charset="-127"/>
              </a:rPr>
              <a:t>   print( </a:t>
            </a:r>
            <a:r>
              <a:rPr lang="en-US" altLang="ko-KR" sz="1400" b="1" dirty="0" err="1">
                <a:solidFill>
                  <a:prstClr val="black"/>
                </a:solidFill>
                <a:latin typeface="맑은 고딕" pitchFamily="50" charset="-127"/>
                <a:ea typeface="맑은 고딕" pitchFamily="50" charset="-127"/>
              </a:rPr>
              <a:t>msg.topic</a:t>
            </a:r>
            <a:r>
              <a:rPr lang="en-US" altLang="ko-KR" sz="1400" b="1" dirty="0">
                <a:solidFill>
                  <a:prstClr val="black"/>
                </a:solidFill>
                <a:latin typeface="맑은 고딕" pitchFamily="50" charset="-127"/>
                <a:ea typeface="맑은 고딕" pitchFamily="50" charset="-127"/>
              </a:rPr>
              <a:t> +” “+str(</a:t>
            </a:r>
            <a:r>
              <a:rPr lang="en-US" altLang="ko-KR" sz="1400" b="1" dirty="0" err="1">
                <a:solidFill>
                  <a:prstClr val="black"/>
                </a:solidFill>
                <a:latin typeface="맑은 고딕" pitchFamily="50" charset="-127"/>
                <a:ea typeface="맑은 고딕" pitchFamily="50" charset="-127"/>
              </a:rPr>
              <a:t>msg.payload</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topic = </a:t>
            </a:r>
            <a:r>
              <a:rPr lang="en-US" altLang="ko-KR" sz="1400" b="1" dirty="0" err="1">
                <a:solidFill>
                  <a:prstClr val="black"/>
                </a:solidFill>
                <a:latin typeface="맑은 고딕" pitchFamily="50" charset="-127"/>
                <a:ea typeface="맑은 고딕" pitchFamily="50" charset="-127"/>
              </a:rPr>
              <a:t>msg.topic.split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json_body</a:t>
            </a:r>
            <a:r>
              <a:rPr lang="en-US" altLang="ko-KR" sz="1400" b="1" dirty="0">
                <a:solidFill>
                  <a:prstClr val="black"/>
                </a:solidFill>
                <a:latin typeface="맑은 고딕" pitchFamily="50" charset="-127"/>
                <a:ea typeface="맑은 고딕" pitchFamily="50" charset="-127"/>
              </a:rPr>
              <a:t> =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 = {</a:t>
            </a:r>
          </a:p>
          <a:p>
            <a:r>
              <a:rPr lang="en-US" altLang="ko-KR" sz="1400" b="1" dirty="0">
                <a:solidFill>
                  <a:prstClr val="black"/>
                </a:solidFill>
                <a:latin typeface="맑은 고딕" pitchFamily="50" charset="-127"/>
                <a:ea typeface="맑은 고딕" pitchFamily="50" charset="-127"/>
              </a:rPr>
              <a:t>	‘measurement’: ‘</a:t>
            </a:r>
            <a:r>
              <a:rPr lang="en-US" altLang="ko-KR" sz="1400" b="1" dirty="0" err="1">
                <a:solidFill>
                  <a:prstClr val="black"/>
                </a:solidFill>
                <a:latin typeface="맑은 고딕" pitchFamily="50" charset="-127"/>
                <a:ea typeface="맑은 고딕" pitchFamily="50" charset="-127"/>
              </a:rPr>
              <a:t>My_office</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‘tags’: {‘Location’: ‘ ‘},</a:t>
            </a:r>
          </a:p>
          <a:p>
            <a:r>
              <a:rPr lang="en-US" altLang="ko-KR" sz="1400" b="1" dirty="0">
                <a:solidFill>
                  <a:prstClr val="black"/>
                </a:solidFill>
                <a:latin typeface="맑은 고딕" pitchFamily="50" charset="-127"/>
                <a:ea typeface="맑은 고딕" pitchFamily="50" charset="-127"/>
              </a:rPr>
              <a:t>	‘fields’: {‘Temp’: 0.0, ‘Humi’:0.0}</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[‘tags’][‘Location’] = topic[1]</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[‘tags’][‘</a:t>
            </a:r>
            <a:r>
              <a:rPr lang="en-US" altLang="ko-KR" sz="1400" b="1" dirty="0" err="1">
                <a:solidFill>
                  <a:prstClr val="black"/>
                </a:solidFill>
                <a:latin typeface="맑은 고딕" pitchFamily="50" charset="-127"/>
                <a:ea typeface="맑은 고딕" pitchFamily="50" charset="-127"/>
              </a:rPr>
              <a:t>SubLocation</a:t>
            </a:r>
            <a:r>
              <a:rPr lang="en-US" altLang="ko-KR" sz="1400" b="1" dirty="0">
                <a:solidFill>
                  <a:prstClr val="black"/>
                </a:solidFill>
                <a:latin typeface="맑은 고딕" pitchFamily="50" charset="-127"/>
                <a:ea typeface="맑은 고딕" pitchFamily="50" charset="-127"/>
              </a:rPr>
              <a:t>’] = topic[2]</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[‘fields’][topic[3]] = float(</a:t>
            </a:r>
            <a:r>
              <a:rPr lang="en-US" altLang="ko-KR" sz="1400" b="1" dirty="0" err="1">
                <a:solidFill>
                  <a:prstClr val="black"/>
                </a:solidFill>
                <a:latin typeface="맑은 고딕" pitchFamily="50" charset="-127"/>
                <a:ea typeface="맑은 고딕" pitchFamily="50" charset="-127"/>
              </a:rPr>
              <a:t>msg.payload</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json_body.append</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dbClient.write_points</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json_body</a:t>
            </a:r>
            <a:r>
              <a:rPr lang="en-US" altLang="ko-KR" sz="1400" b="1" dirty="0">
                <a:solidFill>
                  <a:prstClr val="black"/>
                </a:solidFill>
                <a:latin typeface="맑은 고딕" pitchFamily="50" charset="-127"/>
                <a:ea typeface="맑은 고딕" pitchFamily="50" charset="-127"/>
              </a:rPr>
              <a:t> )</a:t>
            </a:r>
          </a:p>
        </p:txBody>
      </p:sp>
    </p:spTree>
    <p:extLst>
      <p:ext uri="{BB962C8B-B14F-4D97-AF65-F5344CB8AC3E}">
        <p14:creationId xmlns:p14="http://schemas.microsoft.com/office/powerpoint/2010/main" val="242751809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319</a:t>
            </a:fld>
            <a:endParaRPr lang="en-US" dirty="0"/>
          </a:p>
        </p:txBody>
      </p:sp>
      <p:sp>
        <p:nvSpPr>
          <p:cNvPr id="5" name="내용 개체 틀 4"/>
          <p:cNvSpPr>
            <a:spLocks noGrp="1"/>
          </p:cNvSpPr>
          <p:nvPr>
            <p:ph sz="quarter" idx="11"/>
          </p:nvPr>
        </p:nvSpPr>
        <p:spPr>
          <a:xfrm>
            <a:off x="266399" y="578149"/>
            <a:ext cx="10979353" cy="1745730"/>
          </a:xfrm>
        </p:spPr>
        <p:txBody>
          <a:bodyPr/>
          <a:lstStyle/>
          <a:p>
            <a:r>
              <a:rPr lang="en-US" altLang="ko-KR" dirty="0"/>
              <a:t>MQTT </a:t>
            </a:r>
            <a:r>
              <a:rPr lang="ko-KR" altLang="en-US" dirty="0"/>
              <a:t>네트워크 구성</a:t>
            </a:r>
            <a:endParaRPr lang="en-US" altLang="ko-KR" dirty="0"/>
          </a:p>
          <a:p>
            <a:pPr lvl="1"/>
            <a:r>
              <a:rPr lang="ko-KR" altLang="en-US" dirty="0"/>
              <a:t>단계 </a:t>
            </a:r>
            <a:r>
              <a:rPr lang="en-US" altLang="ko-KR" dirty="0"/>
              <a:t>3. </a:t>
            </a:r>
            <a:r>
              <a:rPr lang="ko-KR" altLang="en-US" dirty="0" err="1"/>
              <a:t>온습도</a:t>
            </a:r>
            <a:r>
              <a:rPr lang="ko-KR" altLang="en-US" dirty="0"/>
              <a:t> 정보를 구독하는 프로그램이 </a:t>
            </a:r>
            <a:r>
              <a:rPr lang="en-US" altLang="ko-KR" dirty="0" err="1"/>
              <a:t>InfluxDB</a:t>
            </a:r>
            <a:r>
              <a:rPr lang="ko-KR" altLang="en-US" dirty="0"/>
              <a:t>에 </a:t>
            </a:r>
            <a:r>
              <a:rPr lang="ko-KR" altLang="en-US" dirty="0" err="1"/>
              <a:t>온습도</a:t>
            </a:r>
            <a:r>
              <a:rPr lang="ko-KR" altLang="en-US" dirty="0"/>
              <a:t> 정보 넣음</a:t>
            </a:r>
            <a:r>
              <a:rPr lang="en-US" altLang="ko-KR" dirty="0"/>
              <a:t>(2/2)</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r>
              <a:rPr lang="ko-KR" altLang="en-US" dirty="0"/>
              <a:t>동작 결과 확인</a:t>
            </a:r>
            <a:endParaRPr lang="en-US" altLang="ko-KR" dirty="0"/>
          </a:p>
          <a:p>
            <a:pPr lvl="3"/>
            <a:r>
              <a:rPr lang="en-US" altLang="ko-KR" dirty="0"/>
              <a:t>&gt; select * from Sensors limit 10</a:t>
            </a:r>
          </a:p>
        </p:txBody>
      </p:sp>
      <p:sp>
        <p:nvSpPr>
          <p:cNvPr id="7" name="모서리가 둥근 직사각형 8">
            <a:extLst>
              <a:ext uri="{FF2B5EF4-FFF2-40B4-BE49-F238E27FC236}">
                <a16:creationId xmlns:a16="http://schemas.microsoft.com/office/drawing/2014/main" id="{B1BCFDB2-64CD-4265-8980-18A4677948C6}"/>
              </a:ext>
            </a:extLst>
          </p:cNvPr>
          <p:cNvSpPr/>
          <p:nvPr/>
        </p:nvSpPr>
        <p:spPr bwMode="auto">
          <a:xfrm>
            <a:off x="936502" y="1278550"/>
            <a:ext cx="9721080" cy="1457482"/>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client = </a:t>
            </a:r>
            <a:r>
              <a:rPr lang="en-US" altLang="ko-KR" sz="1400" b="1" dirty="0" err="1">
                <a:solidFill>
                  <a:prstClr val="black"/>
                </a:solidFill>
                <a:latin typeface="맑은 고딕" pitchFamily="50" charset="-127"/>
                <a:ea typeface="맑은 고딕" pitchFamily="50" charset="-127"/>
              </a:rPr>
              <a:t>mqtt.Client</a:t>
            </a:r>
            <a:r>
              <a:rPr lang="en-US" altLang="ko-KR" sz="1400" b="1" dirty="0">
                <a:solidFill>
                  <a:prstClr val="black"/>
                </a:solidFill>
                <a:latin typeface="맑은 고딕" pitchFamily="50" charset="-127"/>
                <a:ea typeface="맑은 고딕" pitchFamily="50" charset="-127"/>
              </a:rPr>
              <a:t>( )</a:t>
            </a:r>
          </a:p>
          <a:p>
            <a:r>
              <a:rPr lang="en-US" altLang="ko-KR" sz="1400" b="1" dirty="0" err="1">
                <a:solidFill>
                  <a:prstClr val="black"/>
                </a:solidFill>
                <a:latin typeface="맑은 고딕" pitchFamily="50" charset="-127"/>
                <a:ea typeface="맑은 고딕" pitchFamily="50" charset="-127"/>
              </a:rPr>
              <a:t>client.username_pw_set</a:t>
            </a:r>
            <a:r>
              <a:rPr lang="en-US" altLang="ko-KR" sz="1400" b="1" dirty="0">
                <a:solidFill>
                  <a:prstClr val="black"/>
                </a:solidFill>
                <a:latin typeface="맑은 고딕" pitchFamily="50" charset="-127"/>
                <a:ea typeface="맑은 고딕" pitchFamily="50" charset="-127"/>
              </a:rPr>
              <a:t>(username=“</a:t>
            </a:r>
            <a:r>
              <a:rPr lang="en-US" altLang="ko-KR" sz="1400" b="1" dirty="0" err="1">
                <a:solidFill>
                  <a:prstClr val="black"/>
                </a:solidFill>
                <a:latin typeface="맑은 고딕" pitchFamily="50" charset="-127"/>
                <a:ea typeface="맑은 고딕" pitchFamily="50" charset="-127"/>
              </a:rPr>
              <a:t>mqtt_riatech</a:t>
            </a:r>
            <a:r>
              <a:rPr lang="en-US" altLang="ko-KR" sz="1400" b="1" dirty="0">
                <a:solidFill>
                  <a:prstClr val="black"/>
                </a:solidFill>
                <a:latin typeface="맑은 고딕" pitchFamily="50" charset="-127"/>
                <a:ea typeface="맑은 고딕" pitchFamily="50" charset="-127"/>
              </a:rPr>
              <a:t>”, password=“1234”)</a:t>
            </a:r>
          </a:p>
          <a:p>
            <a:r>
              <a:rPr lang="en-US" altLang="ko-KR" sz="1400" b="1" dirty="0" err="1">
                <a:solidFill>
                  <a:prstClr val="black"/>
                </a:solidFill>
                <a:latin typeface="맑은 고딕" pitchFamily="50" charset="-127"/>
                <a:ea typeface="맑은 고딕" pitchFamily="50" charset="-127"/>
              </a:rPr>
              <a:t>client.on_connect</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on_connect</a:t>
            </a:r>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client.on_message</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on_message</a:t>
            </a:r>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client.connect</a:t>
            </a:r>
            <a:r>
              <a:rPr lang="en-US" altLang="ko-KR" sz="1400" b="1" dirty="0">
                <a:solidFill>
                  <a:prstClr val="black"/>
                </a:solidFill>
                <a:latin typeface="맑은 고딕" pitchFamily="50" charset="-127"/>
                <a:ea typeface="맑은 고딕" pitchFamily="50" charset="-127"/>
              </a:rPr>
              <a:t>(“localhost”, 1883, 60)</a:t>
            </a:r>
          </a:p>
          <a:p>
            <a:r>
              <a:rPr lang="en-US" altLang="ko-KR" sz="1400" b="1" dirty="0" err="1">
                <a:solidFill>
                  <a:prstClr val="black"/>
                </a:solidFill>
                <a:latin typeface="맑은 고딕" pitchFamily="50" charset="-127"/>
                <a:ea typeface="맑은 고딕" pitchFamily="50" charset="-127"/>
              </a:rPr>
              <a:t>client.loop_forever</a:t>
            </a:r>
            <a:r>
              <a:rPr lang="en-US" altLang="ko-KR" sz="1400" b="1" dirty="0">
                <a:solidFill>
                  <a:prstClr val="black"/>
                </a:solidFill>
                <a:latin typeface="맑은 고딕" pitchFamily="50" charset="-127"/>
                <a:ea typeface="맑은 고딕" pitchFamily="50" charset="-127"/>
              </a:rPr>
              <a:t>( )</a:t>
            </a:r>
          </a:p>
          <a:p>
            <a:endParaRPr lang="en-US" altLang="ko-KR" sz="1400" b="1" dirty="0">
              <a:solidFill>
                <a:prstClr val="black"/>
              </a:solidFill>
              <a:latin typeface="맑은 고딕" pitchFamily="50" charset="-127"/>
              <a:ea typeface="맑은 고딕" pitchFamily="50" charset="-127"/>
            </a:endParaRPr>
          </a:p>
        </p:txBody>
      </p:sp>
      <p:pic>
        <p:nvPicPr>
          <p:cNvPr id="4" name="그림 3">
            <a:extLst>
              <a:ext uri="{FF2B5EF4-FFF2-40B4-BE49-F238E27FC236}">
                <a16:creationId xmlns:a16="http://schemas.microsoft.com/office/drawing/2014/main" id="{B45687FC-7FF9-484E-B771-F63EF17B8385}"/>
              </a:ext>
            </a:extLst>
          </p:cNvPr>
          <p:cNvPicPr>
            <a:picLocks noChangeAspect="1"/>
          </p:cNvPicPr>
          <p:nvPr/>
        </p:nvPicPr>
        <p:blipFill>
          <a:blip r:embed="rId3"/>
          <a:stretch>
            <a:fillRect/>
          </a:stretch>
        </p:blipFill>
        <p:spPr>
          <a:xfrm>
            <a:off x="3308150" y="3577926"/>
            <a:ext cx="4895850" cy="2324100"/>
          </a:xfrm>
          <a:prstGeom prst="rect">
            <a:avLst/>
          </a:prstGeom>
        </p:spPr>
      </p:pic>
      <p:sp>
        <p:nvSpPr>
          <p:cNvPr id="8" name="사각형: 둥근 모서리 7">
            <a:extLst>
              <a:ext uri="{FF2B5EF4-FFF2-40B4-BE49-F238E27FC236}">
                <a16:creationId xmlns:a16="http://schemas.microsoft.com/office/drawing/2014/main" id="{E14ACC9A-F3C0-4099-9494-6D573C11441C}"/>
              </a:ext>
            </a:extLst>
          </p:cNvPr>
          <p:cNvSpPr/>
          <p:nvPr/>
        </p:nvSpPr>
        <p:spPr>
          <a:xfrm>
            <a:off x="3240757" y="4110199"/>
            <a:ext cx="4895850"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3735639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Analog Input of ESP-12E</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Phi </a:t>
            </a:r>
            <a:r>
              <a:rPr lang="ko-KR" altLang="en-US" dirty="0"/>
              <a:t>보드의 </a:t>
            </a:r>
            <a:r>
              <a:rPr lang="en-US" altLang="ko-KR" dirty="0"/>
              <a:t>MCU</a:t>
            </a:r>
            <a:r>
              <a:rPr lang="ko-KR" altLang="en-US" dirty="0"/>
              <a:t>인</a:t>
            </a:r>
            <a:r>
              <a:rPr lang="en-US" altLang="ko-KR" dirty="0"/>
              <a:t>, ESP-12E</a:t>
            </a:r>
            <a:r>
              <a:rPr lang="ko-KR" altLang="en-US" dirty="0"/>
              <a:t>의 </a:t>
            </a:r>
            <a:r>
              <a:rPr lang="en-US" altLang="ko-KR" dirty="0"/>
              <a:t>ADC</a:t>
            </a:r>
          </a:p>
          <a:p>
            <a:pPr lvl="1"/>
            <a:r>
              <a:rPr lang="en-US" altLang="ko-KR" dirty="0"/>
              <a:t>1 channel</a:t>
            </a:r>
          </a:p>
          <a:p>
            <a:pPr lvl="1"/>
            <a:r>
              <a:rPr lang="ko-KR" altLang="en-US" dirty="0"/>
              <a:t>분해능 </a:t>
            </a:r>
            <a:r>
              <a:rPr lang="en-US" altLang="ko-KR" dirty="0"/>
              <a:t>: 10 bits (0~1023)</a:t>
            </a:r>
          </a:p>
          <a:p>
            <a:pPr lvl="1"/>
            <a:r>
              <a:rPr lang="en-US" altLang="ko-KR" dirty="0"/>
              <a:t>Pin </a:t>
            </a:r>
            <a:r>
              <a:rPr lang="ko-KR" altLang="en-US" dirty="0"/>
              <a:t>이름</a:t>
            </a:r>
            <a:r>
              <a:rPr lang="en-US" altLang="ko-KR" dirty="0"/>
              <a:t> : A0</a:t>
            </a:r>
          </a:p>
          <a:p>
            <a:pPr lvl="2"/>
            <a:r>
              <a:rPr lang="en-US" altLang="ko-KR" dirty="0"/>
              <a:t>Phi</a:t>
            </a:r>
            <a:r>
              <a:rPr lang="ko-KR" altLang="en-US" dirty="0"/>
              <a:t> </a:t>
            </a:r>
            <a:r>
              <a:rPr lang="en-US" altLang="ko-KR" dirty="0"/>
              <a:t>board</a:t>
            </a:r>
            <a:r>
              <a:rPr lang="ko-KR" altLang="en-US" dirty="0"/>
              <a:t> </a:t>
            </a:r>
            <a:r>
              <a:rPr lang="en-US" altLang="ko-KR" dirty="0"/>
              <a:t>v1.0</a:t>
            </a:r>
            <a:r>
              <a:rPr lang="ko-KR" altLang="en-US" dirty="0"/>
              <a:t>의 </a:t>
            </a:r>
            <a:r>
              <a:rPr lang="en-US" altLang="ko-KR" dirty="0"/>
              <a:t>A0 </a:t>
            </a:r>
            <a:r>
              <a:rPr lang="ko-KR" altLang="en-US" dirty="0"/>
              <a:t>핀에는 </a:t>
            </a:r>
            <a:r>
              <a:rPr lang="en-US" altLang="ko-KR" sz="1400" dirty="0"/>
              <a:t>Potentiometer </a:t>
            </a:r>
            <a:r>
              <a:rPr lang="ko-KR" altLang="en-US" dirty="0"/>
              <a:t>가 연결되어 있음</a:t>
            </a:r>
            <a:r>
              <a:rPr lang="en-US" altLang="ko-KR" dirty="0"/>
              <a:t>.</a:t>
            </a:r>
          </a:p>
          <a:p>
            <a:pPr lvl="1"/>
            <a:r>
              <a:rPr lang="ko-KR" altLang="en-US" dirty="0"/>
              <a:t>아래 코드 업로드 후 시리얼 모니터에서 출력 값 확인</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endParaRPr lang="en-US" altLang="ko-KR" dirty="0"/>
          </a:p>
          <a:p>
            <a:pPr lvl="2"/>
            <a:r>
              <a:rPr lang="ko-KR" altLang="en-US" dirty="0" err="1"/>
              <a:t>포텐셔미터와</a:t>
            </a:r>
            <a:r>
              <a:rPr lang="ko-KR" altLang="en-US" dirty="0"/>
              <a:t> 주변 회로가 이상적인 값을 갖는다면 </a:t>
            </a:r>
            <a:r>
              <a:rPr lang="en-US" altLang="ko-KR" dirty="0"/>
              <a:t>AD </a:t>
            </a:r>
            <a:r>
              <a:rPr lang="ko-KR" altLang="en-US" dirty="0"/>
              <a:t>변환의 최소값은 </a:t>
            </a:r>
            <a:r>
              <a:rPr lang="en-US" altLang="ko-KR" dirty="0"/>
              <a:t>0</a:t>
            </a:r>
            <a:r>
              <a:rPr lang="ko-KR" altLang="en-US" dirty="0"/>
              <a:t>이며 최대값은 </a:t>
            </a:r>
            <a:r>
              <a:rPr lang="en-US" altLang="ko-KR" dirty="0"/>
              <a:t>1023(1024).</a:t>
            </a:r>
          </a:p>
          <a:p>
            <a:pPr lvl="3"/>
            <a:r>
              <a:rPr lang="ko-KR" altLang="en-US" dirty="0"/>
              <a:t>그러나 </a:t>
            </a:r>
            <a:r>
              <a:rPr lang="en-US" altLang="ko-KR" dirty="0"/>
              <a:t>A0 </a:t>
            </a:r>
            <a:r>
              <a:rPr lang="ko-KR" altLang="en-US" dirty="0"/>
              <a:t>핀에 연결된 회로와 소자</a:t>
            </a:r>
            <a:r>
              <a:rPr lang="en-US" altLang="ko-KR" dirty="0"/>
              <a:t>(</a:t>
            </a:r>
            <a:r>
              <a:rPr lang="ko-KR" altLang="en-US" dirty="0"/>
              <a:t>저항 및 </a:t>
            </a:r>
            <a:r>
              <a:rPr lang="en-US" altLang="ko-KR" dirty="0"/>
              <a:t>potentiometer)</a:t>
            </a:r>
            <a:r>
              <a:rPr lang="ko-KR" altLang="en-US" dirty="0"/>
              <a:t>의 특성에 따라 최소값이 </a:t>
            </a:r>
            <a:r>
              <a:rPr lang="en-US" altLang="ko-KR" dirty="0"/>
              <a:t>0</a:t>
            </a:r>
            <a:r>
              <a:rPr lang="ko-KR" altLang="en-US" dirty="0"/>
              <a:t>이 아닐 수 있으며 최대값 또한 </a:t>
            </a:r>
            <a:r>
              <a:rPr lang="en-US" altLang="ko-KR" dirty="0"/>
              <a:t>1023</a:t>
            </a:r>
            <a:r>
              <a:rPr lang="ko-KR" altLang="en-US" dirty="0"/>
              <a:t>이 아닐 수 있음</a:t>
            </a:r>
            <a:r>
              <a:rPr lang="en-US" altLang="ko-KR" dirty="0"/>
              <a:t>.</a:t>
            </a:r>
          </a:p>
          <a:p>
            <a:pPr lvl="4"/>
            <a:endParaRPr lang="en-US" altLang="ko-KR" dirty="0"/>
          </a:p>
          <a:p>
            <a:pPr lvl="3"/>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32</a:t>
            </a:fld>
            <a:endParaRPr lang="en-US" dirty="0"/>
          </a:p>
        </p:txBody>
      </p:sp>
      <p:sp>
        <p:nvSpPr>
          <p:cNvPr id="5" name="직사각형 4">
            <a:extLst>
              <a:ext uri="{FF2B5EF4-FFF2-40B4-BE49-F238E27FC236}">
                <a16:creationId xmlns:a16="http://schemas.microsoft.com/office/drawing/2014/main" id="{2DAD77B9-CD0A-4FB3-8080-C901B6D8C61D}"/>
              </a:ext>
            </a:extLst>
          </p:cNvPr>
          <p:cNvSpPr/>
          <p:nvPr/>
        </p:nvSpPr>
        <p:spPr>
          <a:xfrm>
            <a:off x="4032845" y="2664022"/>
            <a:ext cx="4392488" cy="2122065"/>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400" b="1" dirty="0">
                <a:solidFill>
                  <a:schemeClr val="tx1"/>
                </a:solidFill>
                <a:latin typeface="맑은 고딕" pitchFamily="50" charset="-127"/>
              </a:rPr>
              <a:t>void setup() {</a:t>
            </a:r>
          </a:p>
          <a:p>
            <a:pPr defTabSz="913755">
              <a:spcBef>
                <a:spcPts val="0"/>
              </a:spcBef>
              <a:buClr>
                <a:srgbClr val="506EA5"/>
              </a:buClr>
            </a:pP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Serial.begin</a:t>
            </a:r>
            <a:r>
              <a:rPr lang="en-US" altLang="ko-KR" sz="1400" b="1" dirty="0">
                <a:solidFill>
                  <a:schemeClr val="tx1"/>
                </a:solidFill>
                <a:latin typeface="맑은 고딕" pitchFamily="50" charset="-127"/>
              </a:rPr>
              <a:t>(9600);</a:t>
            </a:r>
          </a:p>
          <a:p>
            <a:pPr defTabSz="913755">
              <a:spcBef>
                <a:spcPts val="0"/>
              </a:spcBef>
              <a:buClr>
                <a:srgbClr val="506EA5"/>
              </a:buClr>
            </a:pPr>
            <a:r>
              <a:rPr lang="en-US" altLang="ko-KR" sz="1400" b="1" dirty="0">
                <a:solidFill>
                  <a:schemeClr val="tx1"/>
                </a:solidFill>
                <a:latin typeface="맑은 고딕" pitchFamily="50" charset="-127"/>
              </a:rPr>
              <a:t>}</a:t>
            </a:r>
          </a:p>
          <a:p>
            <a:pPr defTabSz="913755">
              <a:spcBef>
                <a:spcPts val="0"/>
              </a:spcBef>
              <a:buClr>
                <a:srgbClr val="506EA5"/>
              </a:buClr>
            </a:pPr>
            <a:endParaRPr lang="en-US" altLang="ko-KR" sz="1400" b="1" dirty="0">
              <a:solidFill>
                <a:schemeClr val="tx1"/>
              </a:solidFill>
              <a:latin typeface="맑은 고딕" pitchFamily="50" charset="-127"/>
            </a:endParaRPr>
          </a:p>
          <a:p>
            <a:pPr defTabSz="913755">
              <a:spcBef>
                <a:spcPts val="0"/>
              </a:spcBef>
              <a:buClr>
                <a:srgbClr val="506EA5"/>
              </a:buClr>
            </a:pPr>
            <a:r>
              <a:rPr lang="en-US" altLang="ko-KR" sz="1400" b="1" dirty="0">
                <a:solidFill>
                  <a:schemeClr val="tx1"/>
                </a:solidFill>
                <a:latin typeface="맑은 고딕" pitchFamily="50" charset="-127"/>
              </a:rPr>
              <a:t>void loop() {</a:t>
            </a:r>
          </a:p>
          <a:p>
            <a:pPr defTabSz="913755">
              <a:spcBef>
                <a:spcPts val="0"/>
              </a:spcBef>
              <a:buClr>
                <a:srgbClr val="506EA5"/>
              </a:buClr>
            </a:pPr>
            <a:r>
              <a:rPr lang="en-US" altLang="ko-KR" sz="1400" b="1" dirty="0">
                <a:solidFill>
                  <a:schemeClr val="tx1"/>
                </a:solidFill>
                <a:latin typeface="맑은 고딕" pitchFamily="50" charset="-127"/>
              </a:rPr>
              <a:t>  int</a:t>
            </a:r>
            <a:r>
              <a:rPr lang="ko-KR" altLang="en-US" sz="1400" b="1" dirty="0">
                <a:solidFill>
                  <a:schemeClr val="tx1"/>
                </a:solidFill>
                <a:latin typeface="맑은 고딕" pitchFamily="50" charset="-127"/>
              </a:rPr>
              <a:t> </a:t>
            </a:r>
            <a:r>
              <a:rPr lang="en-US" altLang="ko-KR" sz="1400" b="1" dirty="0" err="1">
                <a:solidFill>
                  <a:schemeClr val="tx1"/>
                </a:solidFill>
                <a:latin typeface="맑은 고딕" pitchFamily="50" charset="-127"/>
              </a:rPr>
              <a:t>adcValue</a:t>
            </a:r>
            <a:r>
              <a:rPr lang="ko-KR" altLang="en-US" sz="1400" b="1" dirty="0">
                <a:solidFill>
                  <a:schemeClr val="tx1"/>
                </a:solidFill>
                <a:latin typeface="맑은 고딕" pitchFamily="50" charset="-127"/>
              </a:rPr>
              <a:t> </a:t>
            </a:r>
            <a:r>
              <a:rPr lang="en-US" altLang="ko-KR" sz="1400" b="1" dirty="0">
                <a:solidFill>
                  <a:schemeClr val="tx1"/>
                </a:solidFill>
                <a:latin typeface="맑은 고딕" pitchFamily="50" charset="-127"/>
              </a:rPr>
              <a:t>=</a:t>
            </a:r>
            <a:r>
              <a:rPr lang="ko-KR" altLang="en-US" sz="1400" b="1" dirty="0">
                <a:solidFill>
                  <a:schemeClr val="tx1"/>
                </a:solidFill>
                <a:latin typeface="맑은 고딕" pitchFamily="50" charset="-127"/>
              </a:rPr>
              <a:t> </a:t>
            </a:r>
            <a:r>
              <a:rPr lang="en-US" altLang="ko-KR" sz="1400" b="1" dirty="0" err="1">
                <a:solidFill>
                  <a:schemeClr val="tx1"/>
                </a:solidFill>
                <a:latin typeface="맑은 고딕" pitchFamily="50" charset="-127"/>
              </a:rPr>
              <a:t>analogRead</a:t>
            </a:r>
            <a:r>
              <a:rPr lang="en-US" altLang="ko-KR" sz="1400" b="1" dirty="0">
                <a:solidFill>
                  <a:schemeClr val="tx1"/>
                </a:solidFill>
                <a:latin typeface="맑은 고딕" pitchFamily="50" charset="-127"/>
              </a:rPr>
              <a:t>(A0);</a:t>
            </a:r>
          </a:p>
          <a:p>
            <a:pPr defTabSz="913755">
              <a:spcBef>
                <a:spcPts val="0"/>
              </a:spcBef>
              <a:buClr>
                <a:srgbClr val="506EA5"/>
              </a:buClr>
            </a:pP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Serial.println</a:t>
            </a: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adcValue</a:t>
            </a:r>
            <a:r>
              <a:rPr lang="en-US" altLang="ko-KR" sz="1400" b="1" dirty="0">
                <a:solidFill>
                  <a:schemeClr val="tx1"/>
                </a:solidFill>
                <a:latin typeface="맑은 고딕" pitchFamily="50" charset="-127"/>
              </a:rPr>
              <a:t> );</a:t>
            </a:r>
          </a:p>
          <a:p>
            <a:pPr defTabSz="913755">
              <a:spcBef>
                <a:spcPts val="0"/>
              </a:spcBef>
              <a:buClr>
                <a:srgbClr val="506EA5"/>
              </a:buClr>
            </a:pPr>
            <a:r>
              <a:rPr lang="en-US" altLang="ko-KR" sz="1400" b="1" dirty="0">
                <a:solidFill>
                  <a:schemeClr val="tx1"/>
                </a:solidFill>
                <a:latin typeface="맑은 고딕" pitchFamily="50" charset="-127"/>
              </a:rPr>
              <a:t>  delay(100);</a:t>
            </a:r>
          </a:p>
          <a:p>
            <a:pPr defTabSz="913755">
              <a:spcBef>
                <a:spcPts val="0"/>
              </a:spcBef>
              <a:buClr>
                <a:srgbClr val="506EA5"/>
              </a:buClr>
            </a:pPr>
            <a:r>
              <a:rPr lang="en-US" altLang="ko-KR" sz="1400" b="1" dirty="0">
                <a:solidFill>
                  <a:schemeClr val="tx1"/>
                </a:solidFill>
                <a:latin typeface="맑은 고딕" pitchFamily="50" charset="-127"/>
              </a:rPr>
              <a:t>}</a:t>
            </a:r>
          </a:p>
        </p:txBody>
      </p:sp>
      <p:sp>
        <p:nvSpPr>
          <p:cNvPr id="7" name="직사각형 6">
            <a:extLst>
              <a:ext uri="{FF2B5EF4-FFF2-40B4-BE49-F238E27FC236}">
                <a16:creationId xmlns:a16="http://schemas.microsoft.com/office/drawing/2014/main" id="{22559329-2056-4836-86BA-5748DD3458F9}"/>
              </a:ext>
            </a:extLst>
          </p:cNvPr>
          <p:cNvSpPr/>
          <p:nvPr/>
        </p:nvSpPr>
        <p:spPr>
          <a:xfrm>
            <a:off x="4032845" y="2625843"/>
            <a:ext cx="4392488" cy="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4906215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320</a:t>
            </a:fld>
            <a:endParaRPr lang="en-US" dirty="0"/>
          </a:p>
        </p:txBody>
      </p:sp>
      <p:sp>
        <p:nvSpPr>
          <p:cNvPr id="5" name="내용 개체 틀 4"/>
          <p:cNvSpPr>
            <a:spLocks noGrp="1"/>
          </p:cNvSpPr>
          <p:nvPr>
            <p:ph sz="quarter" idx="11"/>
          </p:nvPr>
        </p:nvSpPr>
        <p:spPr/>
        <p:txBody>
          <a:bodyPr/>
          <a:lstStyle/>
          <a:p>
            <a:r>
              <a:rPr lang="en-US" altLang="ko-KR" dirty="0"/>
              <a:t>MQTT </a:t>
            </a:r>
            <a:r>
              <a:rPr lang="ko-KR" altLang="en-US" dirty="0"/>
              <a:t>네트워크 구성</a:t>
            </a:r>
            <a:endParaRPr lang="en-US" altLang="ko-KR" dirty="0"/>
          </a:p>
          <a:p>
            <a:pPr lvl="1"/>
            <a:r>
              <a:rPr lang="ko-KR" altLang="en-US" dirty="0"/>
              <a:t>단계 </a:t>
            </a:r>
            <a:r>
              <a:rPr lang="en-US" altLang="ko-KR" dirty="0"/>
              <a:t>1. Phi</a:t>
            </a:r>
            <a:r>
              <a:rPr lang="ko-KR" altLang="en-US" dirty="0"/>
              <a:t> 보드가 </a:t>
            </a:r>
            <a:r>
              <a:rPr lang="ko-KR" altLang="en-US" dirty="0" err="1"/>
              <a:t>온습도</a:t>
            </a:r>
            <a:r>
              <a:rPr lang="ko-KR" altLang="en-US" dirty="0"/>
              <a:t> 정보를 </a:t>
            </a:r>
            <a:r>
              <a:rPr lang="en-US" altLang="ko-KR" dirty="0"/>
              <a:t>MQTT</a:t>
            </a:r>
            <a:r>
              <a:rPr lang="ko-KR" altLang="en-US" dirty="0"/>
              <a:t>를 통해 </a:t>
            </a:r>
            <a:r>
              <a:rPr lang="en-US" altLang="ko-KR" dirty="0"/>
              <a:t>Broker</a:t>
            </a:r>
            <a:r>
              <a:rPr lang="ko-KR" altLang="en-US" dirty="0"/>
              <a:t>에 </a:t>
            </a:r>
            <a:r>
              <a:rPr lang="en-US" altLang="ko-KR" dirty="0"/>
              <a:t>Publish(1/2)</a:t>
            </a:r>
          </a:p>
          <a:p>
            <a:pPr lvl="2"/>
            <a:r>
              <a:rPr lang="ko-KR" altLang="en-US" dirty="0"/>
              <a:t>파일</a:t>
            </a:r>
            <a:r>
              <a:rPr lang="en-US" altLang="ko-KR" dirty="0"/>
              <a:t> </a:t>
            </a:r>
            <a:r>
              <a:rPr lang="ko-KR" altLang="en-US" dirty="0"/>
              <a:t>이름 </a:t>
            </a:r>
            <a:r>
              <a:rPr lang="en-US" altLang="ko-KR" dirty="0"/>
              <a:t>: Phi_Publish_DHT11_modified.ino</a:t>
            </a:r>
          </a:p>
        </p:txBody>
      </p:sp>
      <p:sp>
        <p:nvSpPr>
          <p:cNvPr id="25" name="모서리가 둥근 직사각형 8">
            <a:extLst>
              <a:ext uri="{FF2B5EF4-FFF2-40B4-BE49-F238E27FC236}">
                <a16:creationId xmlns:a16="http://schemas.microsoft.com/office/drawing/2014/main" id="{5DF5AD83-CD92-4D46-9CB6-261E963B1A1F}"/>
              </a:ext>
            </a:extLst>
          </p:cNvPr>
          <p:cNvSpPr/>
          <p:nvPr/>
        </p:nvSpPr>
        <p:spPr bwMode="auto">
          <a:xfrm>
            <a:off x="753128" y="1658959"/>
            <a:ext cx="4575861" cy="451797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a:latin typeface="맑은 고딕" pitchFamily="50" charset="-127"/>
                <a:ea typeface="맑은 고딕" pitchFamily="50" charset="-127"/>
              </a:rPr>
              <a:t>// Phi_Publish_DHT11.ino</a:t>
            </a:r>
          </a:p>
          <a:p>
            <a:pPr defTabSz="913755">
              <a:spcBef>
                <a:spcPts val="0"/>
              </a:spcBef>
              <a:buClr>
                <a:srgbClr val="506EA5"/>
              </a:buClr>
            </a:pPr>
            <a:r>
              <a:rPr lang="en-US" altLang="ko-KR" sz="1200" b="1" dirty="0">
                <a:latin typeface="맑은 고딕" pitchFamily="50" charset="-127"/>
                <a:ea typeface="맑은 고딕" pitchFamily="50" charset="-127"/>
              </a:rPr>
              <a:t>#include &lt;ESP8266WiFi.h&gt;</a:t>
            </a:r>
          </a:p>
          <a:p>
            <a:pPr defTabSz="913755">
              <a:spcBef>
                <a:spcPts val="0"/>
              </a:spcBef>
              <a:buClr>
                <a:srgbClr val="506EA5"/>
              </a:buClr>
            </a:pPr>
            <a:r>
              <a:rPr lang="en-US" altLang="ko-KR" sz="1200" b="1" dirty="0">
                <a:latin typeface="맑은 고딕" pitchFamily="50" charset="-127"/>
                <a:ea typeface="맑은 고딕" pitchFamily="50" charset="-127"/>
              </a:rPr>
              <a:t>#include &lt;</a:t>
            </a:r>
            <a:r>
              <a:rPr lang="en-US" altLang="ko-KR" sz="1200" b="1" dirty="0" err="1">
                <a:latin typeface="맑은 고딕" pitchFamily="50" charset="-127"/>
                <a:ea typeface="맑은 고딕" pitchFamily="50" charset="-127"/>
              </a:rPr>
              <a:t>PubSubClient.h</a:t>
            </a:r>
            <a:r>
              <a:rPr lang="en-US" altLang="ko-KR" sz="1200" b="1" dirty="0">
                <a:latin typeface="맑은 고딕" pitchFamily="50" charset="-127"/>
                <a:ea typeface="맑은 고딕" pitchFamily="50" charset="-127"/>
              </a:rPr>
              <a:t>&gt;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 DHT11 ------------------------</a:t>
            </a:r>
          </a:p>
          <a:p>
            <a:pPr defTabSz="913755">
              <a:spcBef>
                <a:spcPts val="0"/>
              </a:spcBef>
              <a:buClr>
                <a:srgbClr val="506EA5"/>
              </a:buClr>
            </a:pPr>
            <a:r>
              <a:rPr lang="en-US" altLang="ko-KR" sz="1200" b="1" dirty="0">
                <a:latin typeface="맑은 고딕" pitchFamily="50" charset="-127"/>
                <a:ea typeface="맑은 고딕" pitchFamily="50" charset="-127"/>
              </a:rPr>
              <a:t>#include "</a:t>
            </a:r>
            <a:r>
              <a:rPr lang="en-US" altLang="ko-KR" sz="1200" b="1" dirty="0" err="1">
                <a:latin typeface="맑은 고딕" pitchFamily="50" charset="-127"/>
                <a:ea typeface="맑은 고딕" pitchFamily="50" charset="-127"/>
              </a:rPr>
              <a:t>DHT.h</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#define DHTPIN D4     </a:t>
            </a:r>
          </a:p>
          <a:p>
            <a:pPr defTabSz="913755">
              <a:spcBef>
                <a:spcPts val="0"/>
              </a:spcBef>
              <a:buClr>
                <a:srgbClr val="506EA5"/>
              </a:buClr>
            </a:pPr>
            <a:r>
              <a:rPr lang="en-US" altLang="ko-KR" sz="1200" b="1" dirty="0">
                <a:latin typeface="맑은 고딕" pitchFamily="50" charset="-127"/>
                <a:ea typeface="맑은 고딕" pitchFamily="50" charset="-127"/>
              </a:rPr>
              <a:t>#define DHTTYPE DHT11  //DHT11</a:t>
            </a:r>
          </a:p>
          <a:p>
            <a:pPr defTabSz="913755">
              <a:spcBef>
                <a:spcPts val="0"/>
              </a:spcBef>
              <a:buClr>
                <a:srgbClr val="506EA5"/>
              </a:buClr>
            </a:pPr>
            <a:r>
              <a:rPr lang="en-US" altLang="ko-KR" sz="1200" b="1" dirty="0">
                <a:latin typeface="맑은 고딕" pitchFamily="50" charset="-127"/>
                <a:ea typeface="맑은 고딕" pitchFamily="50" charset="-127"/>
              </a:rPr>
              <a:t>DHT </a:t>
            </a:r>
            <a:r>
              <a:rPr lang="en-US" altLang="ko-KR" sz="1200" b="1" dirty="0" err="1">
                <a:latin typeface="맑은 고딕" pitchFamily="50" charset="-127"/>
                <a:ea typeface="맑은 고딕" pitchFamily="50" charset="-127"/>
              </a:rPr>
              <a:t>dht</a:t>
            </a:r>
            <a:r>
              <a:rPr lang="en-US" altLang="ko-KR" sz="1200" b="1" dirty="0">
                <a:latin typeface="맑은 고딕" pitchFamily="50" charset="-127"/>
                <a:ea typeface="맑은 고딕" pitchFamily="50" charset="-127"/>
              </a:rPr>
              <a:t>(DHTPIN, DHTTYPE);</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ssid</a:t>
            </a:r>
            <a:r>
              <a:rPr lang="en-US" altLang="ko-KR" sz="1200" b="1" dirty="0">
                <a:latin typeface="맑은 고딕" pitchFamily="50" charset="-127"/>
                <a:ea typeface="맑은 고딕" pitchFamily="50" charset="-127"/>
              </a:rPr>
              <a:t> = "RiatechChief_2G";</a:t>
            </a:r>
          </a:p>
          <a:p>
            <a:pPr defTabSz="913755">
              <a:spcBef>
                <a:spcPts val="0"/>
              </a:spcBef>
              <a:buClr>
                <a:srgbClr val="506EA5"/>
              </a:buClr>
            </a:pPr>
            <a:r>
              <a:rPr lang="en-US" altLang="ko-KR" sz="1200" b="1" dirty="0">
                <a:latin typeface="맑은 고딕" pitchFamily="50" charset="-127"/>
                <a:ea typeface="맑은 고딕" pitchFamily="50" charset="-127"/>
              </a:rPr>
              <a:t>const char* password = "12345678";</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clientId</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mqtt_phirippa</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userId</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clientId</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userPw</a:t>
            </a:r>
            <a:r>
              <a:rPr lang="en-US" altLang="ko-KR" sz="1200" b="1" dirty="0">
                <a:latin typeface="맑은 고딕" pitchFamily="50" charset="-127"/>
                <a:ea typeface="맑은 고딕" pitchFamily="50" charset="-127"/>
              </a:rPr>
              <a:t> = "1234";</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char *topic = “Sensors/</a:t>
            </a:r>
            <a:r>
              <a:rPr lang="en-US" altLang="ko-KR" sz="1200" b="1" dirty="0" err="1">
                <a:solidFill>
                  <a:schemeClr val="accent6">
                    <a:lumMod val="75000"/>
                  </a:schemeClr>
                </a:solidFill>
                <a:latin typeface="맑은 고딕" pitchFamily="50" charset="-127"/>
                <a:ea typeface="맑은 고딕" pitchFamily="50" charset="-127"/>
              </a:rPr>
              <a:t>MyOffice</a:t>
            </a:r>
            <a:r>
              <a:rPr lang="en-US" altLang="ko-KR" sz="1200" b="1" dirty="0">
                <a:solidFill>
                  <a:schemeClr val="accent6">
                    <a:lumMod val="75000"/>
                  </a:schemeClr>
                </a:solidFill>
                <a:latin typeface="맑은 고딕" pitchFamily="50" charset="-127"/>
                <a:ea typeface="맑은 고딕" pitchFamily="50" charset="-127"/>
              </a:rPr>
              <a:t>/Indoor/</a:t>
            </a:r>
            <a:r>
              <a:rPr lang="en-US" altLang="ko-KR" sz="1200" b="1" dirty="0" err="1">
                <a:solidFill>
                  <a:schemeClr val="accent6">
                    <a:lumMod val="75000"/>
                  </a:schemeClr>
                </a:solidFill>
                <a:latin typeface="맑은 고딕" pitchFamily="50" charset="-127"/>
                <a:ea typeface="맑은 고딕" pitchFamily="50" charset="-127"/>
              </a:rPr>
              <a:t>SensorValue</a:t>
            </a:r>
            <a:r>
              <a:rPr lang="en-US" altLang="ko-KR" sz="1200" b="1" dirty="0">
                <a:solidFill>
                  <a:schemeClr val="accent6">
                    <a:lumMod val="75000"/>
                  </a:schemeClr>
                </a:solidFill>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char* server = "192.168.16.10"; </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err="1">
                <a:latin typeface="맑은 고딕" pitchFamily="50" charset="-127"/>
                <a:ea typeface="맑은 고딕" pitchFamily="50" charset="-127"/>
              </a:rPr>
              <a:t>WiFiClient</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wifiClient</a:t>
            </a: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err="1">
                <a:latin typeface="맑은 고딕" pitchFamily="50" charset="-127"/>
                <a:ea typeface="맑은 고딕" pitchFamily="50" charset="-127"/>
              </a:rPr>
              <a:t>PubSubClient</a:t>
            </a:r>
            <a:r>
              <a:rPr lang="en-US" altLang="ko-KR" sz="1200" b="1" dirty="0">
                <a:latin typeface="맑은 고딕" pitchFamily="50" charset="-127"/>
                <a:ea typeface="맑은 고딕" pitchFamily="50" charset="-127"/>
              </a:rPr>
              <a:t> client(server, 1883, </a:t>
            </a:r>
            <a:r>
              <a:rPr lang="en-US" altLang="ko-KR" sz="1200" b="1" dirty="0" err="1">
                <a:latin typeface="맑은 고딕" pitchFamily="50" charset="-127"/>
                <a:ea typeface="맑은 고딕" pitchFamily="50" charset="-127"/>
              </a:rPr>
              <a:t>wifiClient</a:t>
            </a:r>
            <a:r>
              <a:rPr lang="en-US" altLang="ko-KR" sz="1200" b="1" dirty="0">
                <a:latin typeface="맑은 고딕" pitchFamily="50" charset="-127"/>
                <a:ea typeface="맑은 고딕" pitchFamily="50" charset="-127"/>
              </a:rPr>
              <a:t>);</a:t>
            </a:r>
          </a:p>
        </p:txBody>
      </p:sp>
      <p:sp>
        <p:nvSpPr>
          <p:cNvPr id="27" name="모서리가 둥근 직사각형 8">
            <a:extLst>
              <a:ext uri="{FF2B5EF4-FFF2-40B4-BE49-F238E27FC236}">
                <a16:creationId xmlns:a16="http://schemas.microsoft.com/office/drawing/2014/main" id="{C0AC54A2-5009-405C-9C8C-DABA5FF03DEF}"/>
              </a:ext>
            </a:extLst>
          </p:cNvPr>
          <p:cNvSpPr/>
          <p:nvPr/>
        </p:nvSpPr>
        <p:spPr bwMode="auto">
          <a:xfrm>
            <a:off x="5519962" y="1653514"/>
            <a:ext cx="3913483" cy="451797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a:latin typeface="맑은 고딕" pitchFamily="50" charset="-127"/>
                <a:ea typeface="맑은 고딕" pitchFamily="50" charset="-127"/>
              </a:rPr>
              <a:t>void setup()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Serial.begin</a:t>
            </a:r>
            <a:r>
              <a:rPr lang="en-US" altLang="ko-KR" sz="1200" b="1" dirty="0">
                <a:latin typeface="맑은 고딕" pitchFamily="50" charset="-127"/>
                <a:ea typeface="맑은 고딕" pitchFamily="50" charset="-127"/>
              </a:rPr>
              <a:t>(9600);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nConnecting</a:t>
            </a:r>
            <a:r>
              <a:rPr lang="en-US" altLang="ko-KR" sz="1200" b="1" dirty="0">
                <a:latin typeface="맑은 고딕" pitchFamily="50" charset="-127"/>
                <a:ea typeface="맑은 고딕" pitchFamily="50" charset="-127"/>
              </a:rPr>
              <a:t> to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ssid</a:t>
            </a:r>
            <a:r>
              <a:rPr lang="en-US" altLang="ko-KR" sz="1200" b="1" dirty="0">
                <a:latin typeface="맑은 고딕" pitchFamily="50" charset="-127"/>
                <a:ea typeface="맑은 고딕" pitchFamily="50" charset="-127"/>
              </a:rPr>
              <a: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WiFi.begin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ssid</a:t>
            </a:r>
            <a:r>
              <a:rPr lang="en-US" altLang="ko-KR" sz="1200" b="1" dirty="0">
                <a:latin typeface="맑은 고딕" pitchFamily="50" charset="-127"/>
                <a:ea typeface="맑은 고딕" pitchFamily="50" charset="-127"/>
              </a:rPr>
              <a:t>, password);</a:t>
            </a:r>
          </a:p>
          <a:p>
            <a:pPr defTabSz="913755">
              <a:spcBef>
                <a:spcPts val="0"/>
              </a:spcBef>
              <a:buClr>
                <a:srgbClr val="506EA5"/>
              </a:buClr>
            </a:pPr>
            <a:r>
              <a:rPr lang="en-US" altLang="ko-KR" sz="1200" b="1" dirty="0">
                <a:latin typeface="맑은 고딕" pitchFamily="50" charset="-127"/>
                <a:ea typeface="맑은 고딕" pitchFamily="50" charset="-127"/>
              </a:rPr>
              <a:t>  while (</a:t>
            </a:r>
            <a:r>
              <a:rPr lang="en-US" altLang="ko-KR" sz="1200" b="1" dirty="0" err="1">
                <a:latin typeface="맑은 고딕" pitchFamily="50" charset="-127"/>
                <a:ea typeface="맑은 고딕" pitchFamily="50" charset="-127"/>
              </a:rPr>
              <a:t>WiFi.status</a:t>
            </a:r>
            <a:r>
              <a:rPr lang="en-US" altLang="ko-KR" sz="1200" b="1" dirty="0">
                <a:latin typeface="맑은 고딕" pitchFamily="50" charset="-127"/>
                <a:ea typeface="맑은 고딕" pitchFamily="50" charset="-127"/>
              </a:rPr>
              <a:t>() != WL_CONNECTED)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delay(500);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nWiFi</a:t>
            </a:r>
            <a:r>
              <a:rPr lang="en-US" altLang="ko-KR" sz="1200" b="1" dirty="0">
                <a:latin typeface="맑은 고딕" pitchFamily="50" charset="-127"/>
                <a:ea typeface="맑은 고딕" pitchFamily="50" charset="-127"/>
              </a:rPr>
              <a:t> Connected");</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("Connecting to broker");</a:t>
            </a:r>
          </a:p>
          <a:p>
            <a:pPr defTabSz="913755">
              <a:spcBef>
                <a:spcPts val="0"/>
              </a:spcBef>
              <a:buClr>
                <a:srgbClr val="506EA5"/>
              </a:buClr>
            </a:pPr>
            <a:r>
              <a:rPr lang="en-US" altLang="ko-KR" sz="1200" b="1" dirty="0">
                <a:latin typeface="맑은 고딕" pitchFamily="50" charset="-127"/>
                <a:ea typeface="맑은 고딕" pitchFamily="50" charset="-127"/>
              </a:rPr>
              <a:t>  while ( !</a:t>
            </a:r>
            <a:r>
              <a:rPr lang="en-US" altLang="ko-KR" sz="1200" b="1" dirty="0" err="1">
                <a:latin typeface="맑은 고딕" pitchFamily="50" charset="-127"/>
                <a:ea typeface="맑은 고딕" pitchFamily="50" charset="-127"/>
              </a:rPr>
              <a:t>client.connect</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clientId</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userId</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userPw</a:t>
            </a:r>
            <a:r>
              <a:rPr lang="en-US" altLang="ko-KR" sz="1200" b="1" dirty="0">
                <a:latin typeface="맑은 고딕" pitchFamily="50" charset="-127"/>
                <a:ea typeface="맑은 고딕" pitchFamily="50" charset="-127"/>
              </a:rPr>
              <a:t>) ){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delay(1000);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nConnected</a:t>
            </a:r>
            <a:r>
              <a:rPr lang="en-US" altLang="ko-KR" sz="1200" b="1" dirty="0">
                <a:latin typeface="맑은 고딕" pitchFamily="50" charset="-127"/>
                <a:ea typeface="맑은 고딕" pitchFamily="50" charset="-127"/>
              </a:rPr>
              <a:t> to broker");</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dht.begin</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a:t>
            </a:r>
          </a:p>
        </p:txBody>
      </p:sp>
    </p:spTree>
    <p:extLst>
      <p:ext uri="{BB962C8B-B14F-4D97-AF65-F5344CB8AC3E}">
        <p14:creationId xmlns:p14="http://schemas.microsoft.com/office/powerpoint/2010/main" val="335248218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321</a:t>
            </a:fld>
            <a:endParaRPr lang="en-US" dirty="0"/>
          </a:p>
        </p:txBody>
      </p:sp>
      <p:sp>
        <p:nvSpPr>
          <p:cNvPr id="5" name="내용 개체 틀 4"/>
          <p:cNvSpPr>
            <a:spLocks noGrp="1"/>
          </p:cNvSpPr>
          <p:nvPr>
            <p:ph sz="quarter" idx="11"/>
          </p:nvPr>
        </p:nvSpPr>
        <p:spPr/>
        <p:txBody>
          <a:bodyPr/>
          <a:lstStyle/>
          <a:p>
            <a:r>
              <a:rPr lang="en-US" altLang="ko-KR" dirty="0"/>
              <a:t>MQTT </a:t>
            </a:r>
            <a:r>
              <a:rPr lang="ko-KR" altLang="en-US" dirty="0"/>
              <a:t>네트워크 구성</a:t>
            </a:r>
            <a:endParaRPr lang="en-US" altLang="ko-KR" dirty="0"/>
          </a:p>
          <a:p>
            <a:pPr lvl="1"/>
            <a:r>
              <a:rPr lang="ko-KR" altLang="en-US" dirty="0"/>
              <a:t>단계 </a:t>
            </a:r>
            <a:r>
              <a:rPr lang="en-US" altLang="ko-KR" dirty="0"/>
              <a:t>1. Phi</a:t>
            </a:r>
            <a:r>
              <a:rPr lang="ko-KR" altLang="en-US" dirty="0"/>
              <a:t> 보드가 </a:t>
            </a:r>
            <a:r>
              <a:rPr lang="ko-KR" altLang="en-US" dirty="0" err="1"/>
              <a:t>온습도</a:t>
            </a:r>
            <a:r>
              <a:rPr lang="ko-KR" altLang="en-US" dirty="0"/>
              <a:t> 정보를 </a:t>
            </a:r>
            <a:r>
              <a:rPr lang="en-US" altLang="ko-KR" dirty="0"/>
              <a:t>MQTT</a:t>
            </a:r>
            <a:r>
              <a:rPr lang="ko-KR" altLang="en-US" dirty="0"/>
              <a:t>를 통해 </a:t>
            </a:r>
            <a:r>
              <a:rPr lang="en-US" altLang="ko-KR" dirty="0"/>
              <a:t>Broker</a:t>
            </a:r>
            <a:r>
              <a:rPr lang="ko-KR" altLang="en-US" dirty="0"/>
              <a:t>에 </a:t>
            </a:r>
            <a:r>
              <a:rPr lang="en-US" altLang="ko-KR" dirty="0"/>
              <a:t>Publish(2/2)</a:t>
            </a:r>
          </a:p>
          <a:p>
            <a:pPr lvl="2"/>
            <a:r>
              <a:rPr lang="ko-KR" altLang="en-US" dirty="0"/>
              <a:t>파일</a:t>
            </a:r>
            <a:r>
              <a:rPr lang="en-US" altLang="ko-KR" dirty="0"/>
              <a:t> </a:t>
            </a:r>
            <a:r>
              <a:rPr lang="ko-KR" altLang="en-US" dirty="0"/>
              <a:t>이름 </a:t>
            </a:r>
            <a:r>
              <a:rPr lang="en-US" altLang="ko-KR" dirty="0"/>
              <a:t>: Phi_Publish_DHT11_modified.ino</a:t>
            </a:r>
          </a:p>
        </p:txBody>
      </p:sp>
      <p:pic>
        <p:nvPicPr>
          <p:cNvPr id="11" name="그림 10">
            <a:extLst>
              <a:ext uri="{FF2B5EF4-FFF2-40B4-BE49-F238E27FC236}">
                <a16:creationId xmlns:a16="http://schemas.microsoft.com/office/drawing/2014/main" id="{739DAD7F-1FBD-4A25-B5A1-46092D27C1D8}"/>
              </a:ext>
            </a:extLst>
          </p:cNvPr>
          <p:cNvPicPr>
            <a:picLocks noChangeAspect="1"/>
          </p:cNvPicPr>
          <p:nvPr/>
        </p:nvPicPr>
        <p:blipFill>
          <a:blip r:embed="rId3"/>
          <a:stretch>
            <a:fillRect/>
          </a:stretch>
        </p:blipFill>
        <p:spPr>
          <a:xfrm>
            <a:off x="7736659" y="1079847"/>
            <a:ext cx="3048025" cy="1574913"/>
          </a:xfrm>
          <a:prstGeom prst="rect">
            <a:avLst/>
          </a:prstGeom>
        </p:spPr>
      </p:pic>
      <p:sp>
        <p:nvSpPr>
          <p:cNvPr id="8" name="모서리가 둥근 직사각형 8">
            <a:extLst>
              <a:ext uri="{FF2B5EF4-FFF2-40B4-BE49-F238E27FC236}">
                <a16:creationId xmlns:a16="http://schemas.microsoft.com/office/drawing/2014/main" id="{85A6D5AC-6CC8-42EA-96DB-7B401AFEAFE0}"/>
              </a:ext>
            </a:extLst>
          </p:cNvPr>
          <p:cNvSpPr/>
          <p:nvPr/>
        </p:nvSpPr>
        <p:spPr bwMode="auto">
          <a:xfrm>
            <a:off x="864493" y="1727919"/>
            <a:ext cx="4464496" cy="4016271"/>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a:latin typeface="맑은 고딕" pitchFamily="50" charset="-127"/>
                <a:ea typeface="맑은 고딕" pitchFamily="50" charset="-127"/>
              </a:rPr>
              <a:t>void loop() {</a:t>
            </a:r>
          </a:p>
          <a:p>
            <a:pPr defTabSz="913755">
              <a:spcBef>
                <a:spcPts val="0"/>
              </a:spcBef>
              <a:buClr>
                <a:srgbClr val="506EA5"/>
              </a:buClr>
            </a:pPr>
            <a:r>
              <a:rPr lang="en-US" altLang="ko-KR" sz="1200" b="1" dirty="0">
                <a:latin typeface="맑은 고딕" pitchFamily="50" charset="-127"/>
                <a:ea typeface="맑은 고딕" pitchFamily="50" charset="-127"/>
              </a:rPr>
              <a:t>  char payload[PAYLOADSIZE];</a:t>
            </a:r>
          </a:p>
          <a:p>
            <a:pPr defTabSz="913755">
              <a:spcBef>
                <a:spcPts val="0"/>
              </a:spcBef>
              <a:buClr>
                <a:srgbClr val="506EA5"/>
              </a:buClr>
            </a:pPr>
            <a:r>
              <a:rPr lang="en-US" altLang="ko-KR" sz="1200" b="1" dirty="0">
                <a:latin typeface="맑은 고딕" pitchFamily="50" charset="-127"/>
                <a:ea typeface="맑은 고딕" pitchFamily="50" charset="-127"/>
              </a:rPr>
              <a:t>  float h = </a:t>
            </a:r>
            <a:r>
              <a:rPr lang="en-US" altLang="ko-KR" sz="1200" b="1" dirty="0" err="1">
                <a:latin typeface="맑은 고딕" pitchFamily="50" charset="-127"/>
                <a:ea typeface="맑은 고딕" pitchFamily="50" charset="-127"/>
              </a:rPr>
              <a:t>dht.readHumidity</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float t = </a:t>
            </a:r>
            <a:r>
              <a:rPr lang="en-US" altLang="ko-KR" sz="1200" b="1" dirty="0" err="1">
                <a:latin typeface="맑은 고딕" pitchFamily="50" charset="-127"/>
                <a:ea typeface="맑은 고딕" pitchFamily="50" charset="-127"/>
              </a:rPr>
              <a:t>dht.readTemperature</a:t>
            </a:r>
            <a:r>
              <a:rPr lang="en-US" altLang="ko-KR" sz="1200" b="1" dirty="0">
                <a:latin typeface="맑은 고딕" pitchFamily="50" charset="-127"/>
                <a:ea typeface="맑은 고딕" pitchFamily="50" charset="-127"/>
              </a:rPr>
              <a: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if (</a:t>
            </a:r>
            <a:r>
              <a:rPr lang="en-US" altLang="ko-KR" sz="1200" b="1" dirty="0" err="1">
                <a:latin typeface="맑은 고딕" pitchFamily="50" charset="-127"/>
                <a:ea typeface="맑은 고딕" pitchFamily="50" charset="-127"/>
              </a:rPr>
              <a:t>isnan</a:t>
            </a:r>
            <a:r>
              <a:rPr lang="en-US" altLang="ko-KR" sz="1200" b="1" dirty="0">
                <a:latin typeface="맑은 고딕" pitchFamily="50" charset="-127"/>
                <a:ea typeface="맑은 고딕" pitchFamily="50" charset="-127"/>
              </a:rPr>
              <a:t>(h) || </a:t>
            </a:r>
            <a:r>
              <a:rPr lang="en-US" altLang="ko-KR" sz="1200" b="1" dirty="0" err="1">
                <a:latin typeface="맑은 고딕" pitchFamily="50" charset="-127"/>
                <a:ea typeface="맑은 고딕" pitchFamily="50" charset="-127"/>
              </a:rPr>
              <a:t>isnan</a:t>
            </a:r>
            <a:r>
              <a:rPr lang="en-US" altLang="ko-KR" sz="1200" b="1" dirty="0">
                <a:latin typeface="맑은 고딕" pitchFamily="50" charset="-127"/>
                <a:ea typeface="맑은 고딕" pitchFamily="50" charset="-127"/>
              </a:rPr>
              <a:t>(t) )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("Failed to read from DHT sensor!");</a:t>
            </a:r>
          </a:p>
          <a:p>
            <a:pPr defTabSz="913755">
              <a:spcBef>
                <a:spcPts val="0"/>
              </a:spcBef>
              <a:buClr>
                <a:srgbClr val="506EA5"/>
              </a:buClr>
            </a:pPr>
            <a:r>
              <a:rPr lang="en-US" altLang="ko-KR" sz="1200" b="1" dirty="0">
                <a:latin typeface="맑은 고딕" pitchFamily="50" charset="-127"/>
                <a:ea typeface="맑은 고딕" pitchFamily="50" charset="-127"/>
              </a:rPr>
              <a:t>    return;</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String </a:t>
            </a:r>
            <a:r>
              <a:rPr lang="en-US" altLang="ko-KR" sz="1200" b="1" dirty="0" err="1">
                <a:latin typeface="맑은 고딕" pitchFamily="50" charset="-127"/>
                <a:ea typeface="맑은 고딕" pitchFamily="50" charset="-127"/>
              </a:rPr>
              <a:t>sPayload</a:t>
            </a:r>
            <a:r>
              <a:rPr lang="en-US" altLang="ko-KR" sz="1200" b="1" dirty="0">
                <a:latin typeface="맑은 고딕" pitchFamily="50" charset="-127"/>
                <a:ea typeface="맑은 고딕" pitchFamily="50" charset="-127"/>
              </a:rPr>
              <a:t> = "{'Temp':"</a:t>
            </a:r>
          </a:p>
          <a:p>
            <a:pPr defTabSz="913755">
              <a:spcBef>
                <a:spcPts val="0"/>
              </a:spcBef>
              <a:buClr>
                <a:srgbClr val="506EA5"/>
              </a:buClr>
            </a:pPr>
            <a:r>
              <a:rPr lang="en-US" altLang="ko-KR" sz="1200" b="1" dirty="0">
                <a:latin typeface="맑은 고딕" pitchFamily="50" charset="-127"/>
                <a:ea typeface="맑은 고딕" pitchFamily="50" charset="-127"/>
              </a:rPr>
              <a:t>                +String(t, 1)	</a:t>
            </a:r>
            <a:r>
              <a:rPr lang="en-US" altLang="ko-KR" sz="1200" b="1" dirty="0">
                <a:solidFill>
                  <a:schemeClr val="bg1">
                    <a:lumMod val="75000"/>
                  </a:schemeClr>
                </a:solidFill>
                <a:latin typeface="맑은 고딕" pitchFamily="50" charset="-127"/>
                <a:ea typeface="맑은 고딕" pitchFamily="50" charset="-127"/>
              </a:rPr>
              <a:t>// </a:t>
            </a:r>
            <a:r>
              <a:rPr lang="ko-KR" altLang="en-US" sz="1200" b="1" dirty="0">
                <a:solidFill>
                  <a:schemeClr val="bg1">
                    <a:lumMod val="75000"/>
                  </a:schemeClr>
                </a:solidFill>
                <a:latin typeface="맑은 고딕" pitchFamily="50" charset="-127"/>
                <a:ea typeface="맑은 고딕" pitchFamily="50" charset="-127"/>
              </a:rPr>
              <a:t>소수점 한 자리만 붙여서 생성</a:t>
            </a:r>
            <a:endParaRPr lang="en-US" altLang="ko-KR" sz="1200" b="1" dirty="0">
              <a:solidFill>
                <a:schemeClr val="bg1">
                  <a:lumMod val="75000"/>
                </a:schemeClr>
              </a:solidFill>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Humi</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+String(h, 1)</a:t>
            </a:r>
          </a:p>
          <a:p>
            <a:pPr defTabSz="913755">
              <a:spcBef>
                <a:spcPts val="0"/>
              </a:spcBef>
              <a:buClr>
                <a:srgbClr val="506EA5"/>
              </a:buClr>
            </a:pPr>
            <a:r>
              <a:rPr lang="en-US" altLang="ko-KR" sz="1200" b="1" dirty="0">
                <a:latin typeface="맑은 고딕" pitchFamily="50" charset="-127"/>
                <a:ea typeface="맑은 고딕" pitchFamily="50" charset="-127"/>
              </a:rPr>
              <a:t>                +"}"; </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sPayload.toCharArray</a:t>
            </a:r>
            <a:r>
              <a:rPr lang="en-US" altLang="ko-KR" sz="1200" b="1" dirty="0">
                <a:latin typeface="맑은 고딕" pitchFamily="50" charset="-127"/>
                <a:ea typeface="맑은 고딕" pitchFamily="50" charset="-127"/>
              </a:rPr>
              <a:t>(payload, PAYLOADSIZE);</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client.publish</a:t>
            </a:r>
            <a:r>
              <a:rPr lang="en-US" altLang="ko-KR" sz="1200" b="1" dirty="0">
                <a:latin typeface="맑은 고딕" pitchFamily="50" charset="-127"/>
                <a:ea typeface="맑은 고딕" pitchFamily="50" charset="-127"/>
              </a:rPr>
              <a:t>(topic, payload);</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(String(topic) + " ");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(payload);</a:t>
            </a:r>
          </a:p>
          <a:p>
            <a:pPr defTabSz="913755">
              <a:spcBef>
                <a:spcPts val="0"/>
              </a:spcBef>
              <a:buClr>
                <a:srgbClr val="506EA5"/>
              </a:buClr>
            </a:pPr>
            <a:r>
              <a:rPr lang="en-US" altLang="ko-KR" sz="1200" b="1" dirty="0">
                <a:latin typeface="맑은 고딕" pitchFamily="50" charset="-127"/>
                <a:ea typeface="맑은 고딕" pitchFamily="50" charset="-127"/>
              </a:rPr>
              <a:t>  delay(2000);</a:t>
            </a:r>
          </a:p>
          <a:p>
            <a:pPr defTabSz="913755">
              <a:spcBef>
                <a:spcPts val="0"/>
              </a:spcBef>
              <a:buClr>
                <a:srgbClr val="506EA5"/>
              </a:buClr>
            </a:pPr>
            <a:r>
              <a:rPr lang="en-US" altLang="ko-KR" sz="1200" b="1" dirty="0">
                <a:latin typeface="맑은 고딕" pitchFamily="50" charset="-127"/>
                <a:ea typeface="맑은 고딕" pitchFamily="50" charset="-127"/>
              </a:rPr>
              <a:t>}</a:t>
            </a:r>
          </a:p>
        </p:txBody>
      </p:sp>
      <p:pic>
        <p:nvPicPr>
          <p:cNvPr id="10" name="그림 9">
            <a:extLst>
              <a:ext uri="{FF2B5EF4-FFF2-40B4-BE49-F238E27FC236}">
                <a16:creationId xmlns:a16="http://schemas.microsoft.com/office/drawing/2014/main" id="{4A472329-4E27-4264-A222-671BC41531D4}"/>
              </a:ext>
            </a:extLst>
          </p:cNvPr>
          <p:cNvPicPr>
            <a:picLocks noChangeAspect="1"/>
          </p:cNvPicPr>
          <p:nvPr/>
        </p:nvPicPr>
        <p:blipFill>
          <a:blip r:embed="rId4"/>
          <a:stretch>
            <a:fillRect/>
          </a:stretch>
        </p:blipFill>
        <p:spPr>
          <a:xfrm>
            <a:off x="5735152" y="2812355"/>
            <a:ext cx="4647248" cy="2967038"/>
          </a:xfrm>
          <a:prstGeom prst="rect">
            <a:avLst/>
          </a:prstGeom>
        </p:spPr>
      </p:pic>
    </p:spTree>
    <p:extLst>
      <p:ext uri="{BB962C8B-B14F-4D97-AF65-F5344CB8AC3E}">
        <p14:creationId xmlns:p14="http://schemas.microsoft.com/office/powerpoint/2010/main" val="405131989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322</a:t>
            </a:fld>
            <a:endParaRPr lang="en-US" dirty="0"/>
          </a:p>
        </p:txBody>
      </p:sp>
      <p:sp>
        <p:nvSpPr>
          <p:cNvPr id="5" name="내용 개체 틀 4"/>
          <p:cNvSpPr>
            <a:spLocks noGrp="1"/>
          </p:cNvSpPr>
          <p:nvPr>
            <p:ph sz="quarter" idx="11"/>
          </p:nvPr>
        </p:nvSpPr>
        <p:spPr>
          <a:xfrm>
            <a:off x="266399" y="578149"/>
            <a:ext cx="10979353" cy="1745730"/>
          </a:xfrm>
        </p:spPr>
        <p:txBody>
          <a:bodyPr/>
          <a:lstStyle/>
          <a:p>
            <a:r>
              <a:rPr lang="en-US" altLang="ko-KR" dirty="0"/>
              <a:t>MQTT </a:t>
            </a:r>
            <a:r>
              <a:rPr lang="ko-KR" altLang="en-US" dirty="0"/>
              <a:t>네트워크 구성</a:t>
            </a:r>
            <a:endParaRPr lang="en-US" altLang="ko-KR" dirty="0"/>
          </a:p>
          <a:p>
            <a:pPr lvl="1"/>
            <a:r>
              <a:rPr lang="ko-KR" altLang="en-US" dirty="0"/>
              <a:t>단계 </a:t>
            </a:r>
            <a:r>
              <a:rPr lang="en-US" altLang="ko-KR" dirty="0"/>
              <a:t>3. </a:t>
            </a:r>
            <a:r>
              <a:rPr lang="ko-KR" altLang="en-US" dirty="0" err="1"/>
              <a:t>온습도</a:t>
            </a:r>
            <a:r>
              <a:rPr lang="ko-KR" altLang="en-US" dirty="0"/>
              <a:t> 정보를 구독하는 프로그램이 </a:t>
            </a:r>
            <a:r>
              <a:rPr lang="en-US" altLang="ko-KR" dirty="0" err="1"/>
              <a:t>InfluxDB</a:t>
            </a:r>
            <a:r>
              <a:rPr lang="ko-KR" altLang="en-US" dirty="0"/>
              <a:t>에 </a:t>
            </a:r>
            <a:r>
              <a:rPr lang="ko-KR" altLang="en-US" dirty="0" err="1"/>
              <a:t>온습도</a:t>
            </a:r>
            <a:r>
              <a:rPr lang="ko-KR" altLang="en-US" dirty="0"/>
              <a:t> 정보 넣음</a:t>
            </a:r>
            <a:r>
              <a:rPr lang="en-US" altLang="ko-KR" dirty="0"/>
              <a:t>(1/3)</a:t>
            </a:r>
          </a:p>
        </p:txBody>
      </p:sp>
      <p:sp>
        <p:nvSpPr>
          <p:cNvPr id="7" name="모서리가 둥근 직사각형 8">
            <a:extLst>
              <a:ext uri="{FF2B5EF4-FFF2-40B4-BE49-F238E27FC236}">
                <a16:creationId xmlns:a16="http://schemas.microsoft.com/office/drawing/2014/main" id="{B1BCFDB2-64CD-4265-8980-18A4677948C6}"/>
              </a:ext>
            </a:extLst>
          </p:cNvPr>
          <p:cNvSpPr/>
          <p:nvPr/>
        </p:nvSpPr>
        <p:spPr bwMode="auto">
          <a:xfrm>
            <a:off x="727008" y="1451014"/>
            <a:ext cx="10297324" cy="4248472"/>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600" b="1" dirty="0">
                <a:solidFill>
                  <a:prstClr val="black"/>
                </a:solidFill>
                <a:latin typeface="맑은 고딕" pitchFamily="50" charset="-127"/>
                <a:ea typeface="맑은 고딕" pitchFamily="50" charset="-127"/>
              </a:rPr>
              <a:t>from</a:t>
            </a:r>
            <a:r>
              <a:rPr lang="ko-KR" altLang="en-US"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influxdb</a:t>
            </a:r>
            <a:r>
              <a:rPr lang="en-US" altLang="ko-KR" sz="1600" b="1" dirty="0">
                <a:solidFill>
                  <a:prstClr val="black"/>
                </a:solidFill>
                <a:latin typeface="맑은 고딕" pitchFamily="50" charset="-127"/>
                <a:ea typeface="맑은 고딕" pitchFamily="50" charset="-127"/>
              </a:rPr>
              <a:t> import </a:t>
            </a:r>
            <a:r>
              <a:rPr lang="en-US" altLang="ko-KR" sz="1600" b="1" dirty="0" err="1">
                <a:solidFill>
                  <a:prstClr val="black"/>
                </a:solidFill>
                <a:latin typeface="맑은 고딕" pitchFamily="50" charset="-127"/>
                <a:ea typeface="맑은 고딕" pitchFamily="50" charset="-127"/>
              </a:rPr>
              <a:t>InfluxDBClient</a:t>
            </a:r>
            <a:r>
              <a:rPr lang="en-US" altLang="ko-KR" sz="1600" b="1" dirty="0">
                <a:solidFill>
                  <a:prstClr val="black"/>
                </a:solidFill>
                <a:latin typeface="맑은 고딕" pitchFamily="50" charset="-127"/>
                <a:ea typeface="맑은 고딕" pitchFamily="50" charset="-127"/>
              </a:rPr>
              <a:t>	</a:t>
            </a:r>
            <a:r>
              <a:rPr lang="en-US" altLang="ko-KR" sz="1600" b="1" dirty="0">
                <a:solidFill>
                  <a:schemeClr val="bg1">
                    <a:lumMod val="75000"/>
                  </a:schemeClr>
                </a:solidFill>
                <a:latin typeface="맑은 고딕" pitchFamily="50" charset="-127"/>
                <a:ea typeface="맑은 고딕" pitchFamily="50" charset="-127"/>
              </a:rPr>
              <a:t>#file name : SubHumiTempInsetMod.py</a:t>
            </a:r>
          </a:p>
          <a:p>
            <a:r>
              <a:rPr lang="en-US" altLang="ko-KR" sz="1600" b="1" dirty="0">
                <a:solidFill>
                  <a:prstClr val="black"/>
                </a:solidFill>
                <a:latin typeface="맑은 고딕" pitchFamily="50" charset="-127"/>
                <a:ea typeface="맑은 고딕" pitchFamily="50" charset="-127"/>
              </a:rPr>
              <a:t>import </a:t>
            </a:r>
            <a:r>
              <a:rPr lang="en-US" altLang="ko-KR" sz="1600" b="1" dirty="0" err="1">
                <a:solidFill>
                  <a:prstClr val="black"/>
                </a:solidFill>
                <a:latin typeface="맑은 고딕" pitchFamily="50" charset="-127"/>
                <a:ea typeface="맑은 고딕" pitchFamily="50" charset="-127"/>
              </a:rPr>
              <a:t>paho.mqtt.client</a:t>
            </a:r>
            <a:r>
              <a:rPr lang="en-US" altLang="ko-KR" sz="1600" b="1" dirty="0">
                <a:solidFill>
                  <a:prstClr val="black"/>
                </a:solidFill>
                <a:latin typeface="맑은 고딕" pitchFamily="50" charset="-127"/>
                <a:ea typeface="맑은 고딕" pitchFamily="50" charset="-127"/>
              </a:rPr>
              <a:t> as </a:t>
            </a:r>
            <a:r>
              <a:rPr lang="en-US" altLang="ko-KR" sz="1600" b="1" dirty="0" err="1">
                <a:solidFill>
                  <a:prstClr val="black"/>
                </a:solidFill>
                <a:latin typeface="맑은 고딕" pitchFamily="50" charset="-127"/>
                <a:ea typeface="맑은 고딕" pitchFamily="50" charset="-127"/>
              </a:rPr>
              <a:t>mqtt</a:t>
            </a:r>
            <a:endParaRPr lang="en-US" altLang="ko-KR" sz="1600" b="1" dirty="0">
              <a:solidFill>
                <a:prstClr val="black"/>
              </a:solidFill>
              <a:latin typeface="맑은 고딕" pitchFamily="50" charset="-127"/>
              <a:ea typeface="맑은 고딕" pitchFamily="50" charset="-127"/>
            </a:endParaRPr>
          </a:p>
          <a:p>
            <a:r>
              <a:rPr lang="en-US" altLang="ko-KR" sz="1600" b="1" dirty="0" err="1">
                <a:solidFill>
                  <a:prstClr val="black"/>
                </a:solidFill>
                <a:latin typeface="맑은 고딕" pitchFamily="50" charset="-127"/>
                <a:ea typeface="맑은 고딕" pitchFamily="50" charset="-127"/>
              </a:rPr>
              <a:t>dbClient</a:t>
            </a:r>
            <a:r>
              <a:rPr lang="en-US" altLang="ko-KR" sz="1600" b="1" dirty="0">
                <a:solidFill>
                  <a:prstClr val="black"/>
                </a:solidFill>
                <a:latin typeface="맑은 고딕" pitchFamily="50" charset="-127"/>
                <a:ea typeface="맑은 고딕" pitchFamily="50" charset="-127"/>
              </a:rPr>
              <a:t> = </a:t>
            </a:r>
            <a:r>
              <a:rPr lang="en-US" altLang="ko-KR" sz="1600" b="1" dirty="0" err="1">
                <a:solidFill>
                  <a:prstClr val="black"/>
                </a:solidFill>
                <a:latin typeface="맑은 고딕" pitchFamily="50" charset="-127"/>
                <a:ea typeface="맑은 고딕" pitchFamily="50" charset="-127"/>
              </a:rPr>
              <a:t>InfluxDBClient</a:t>
            </a:r>
            <a:r>
              <a:rPr lang="en-US" altLang="ko-KR" sz="1600" b="1" dirty="0">
                <a:solidFill>
                  <a:prstClr val="black"/>
                </a:solidFill>
                <a:latin typeface="맑은 고딕" pitchFamily="50" charset="-127"/>
                <a:ea typeface="맑은 고딕" pitchFamily="50" charset="-127"/>
              </a:rPr>
              <a:t>(host=‘localhost’, port=8086, username=‘</a:t>
            </a:r>
            <a:r>
              <a:rPr lang="en-US" altLang="ko-KR" sz="1600" b="1" dirty="0" err="1">
                <a:solidFill>
                  <a:prstClr val="black"/>
                </a:solidFill>
                <a:latin typeface="맑은 고딕" pitchFamily="50" charset="-127"/>
                <a:ea typeface="맑은 고딕" pitchFamily="50" charset="-127"/>
              </a:rPr>
              <a:t>influx_phirippa</a:t>
            </a:r>
            <a:r>
              <a:rPr lang="en-US" altLang="ko-KR" sz="1600" b="1" dirty="0">
                <a:solidFill>
                  <a:prstClr val="black"/>
                </a:solidFill>
                <a:latin typeface="맑은 고딕" pitchFamily="50" charset="-127"/>
                <a:ea typeface="맑은 고딕" pitchFamily="50" charset="-127"/>
              </a:rPr>
              <a:t>’, password=‘1234’,</a:t>
            </a:r>
          </a:p>
          <a:p>
            <a:r>
              <a:rPr lang="en-US" altLang="ko-KR" sz="1600" b="1" dirty="0">
                <a:solidFill>
                  <a:prstClr val="black"/>
                </a:solidFill>
                <a:latin typeface="맑은 고딕" pitchFamily="50" charset="-127"/>
                <a:ea typeface="맑은 고딕" pitchFamily="50" charset="-127"/>
              </a:rPr>
              <a:t>		database=‘</a:t>
            </a:r>
            <a:r>
              <a:rPr lang="en-US" altLang="ko-KR" sz="1600" b="1" dirty="0" err="1">
                <a:solidFill>
                  <a:prstClr val="black"/>
                </a:solidFill>
                <a:latin typeface="맑은 고딕" pitchFamily="50" charset="-127"/>
                <a:ea typeface="맑은 고딕" pitchFamily="50" charset="-127"/>
              </a:rPr>
              <a:t>db_riatech</a:t>
            </a:r>
            <a:r>
              <a:rPr lang="en-US" altLang="ko-KR" sz="1600" b="1" dirty="0">
                <a:solidFill>
                  <a:prstClr val="black"/>
                </a:solidFill>
                <a:latin typeface="맑은 고딕" pitchFamily="50" charset="-127"/>
                <a:ea typeface="맑은 고딕" pitchFamily="50" charset="-127"/>
              </a:rPr>
              <a:t>’)</a:t>
            </a:r>
          </a:p>
          <a:p>
            <a:r>
              <a:rPr lang="en-US" altLang="ko-KR" sz="1600" b="1" dirty="0">
                <a:solidFill>
                  <a:prstClr val="black"/>
                </a:solidFill>
                <a:latin typeface="맑은 고딕" pitchFamily="50" charset="-127"/>
                <a:ea typeface="맑은 고딕" pitchFamily="50" charset="-127"/>
              </a:rPr>
              <a:t>def </a:t>
            </a:r>
            <a:r>
              <a:rPr lang="en-US" altLang="ko-KR" sz="1600" b="1" dirty="0" err="1">
                <a:solidFill>
                  <a:prstClr val="black"/>
                </a:solidFill>
                <a:latin typeface="맑은 고딕" pitchFamily="50" charset="-127"/>
                <a:ea typeface="맑은 고딕" pitchFamily="50" charset="-127"/>
              </a:rPr>
              <a:t>on_connect</a:t>
            </a:r>
            <a:r>
              <a:rPr lang="en-US" altLang="ko-KR" sz="1600" b="1" dirty="0">
                <a:solidFill>
                  <a:prstClr val="black"/>
                </a:solidFill>
                <a:latin typeface="맑은 고딕" pitchFamily="50" charset="-127"/>
                <a:ea typeface="맑은 고딕" pitchFamily="50" charset="-127"/>
              </a:rPr>
              <a:t>( client, </a:t>
            </a:r>
            <a:r>
              <a:rPr lang="en-US" altLang="ko-KR" sz="1600" b="1" dirty="0" err="1">
                <a:solidFill>
                  <a:prstClr val="black"/>
                </a:solidFill>
                <a:latin typeface="맑은 고딕" pitchFamily="50" charset="-127"/>
                <a:ea typeface="맑은 고딕" pitchFamily="50" charset="-127"/>
              </a:rPr>
              <a:t>userdata</a:t>
            </a:r>
            <a:r>
              <a:rPr lang="en-US" altLang="ko-KR" sz="1600" b="1" dirty="0">
                <a:solidFill>
                  <a:prstClr val="black"/>
                </a:solidFill>
                <a:latin typeface="맑은 고딕" pitchFamily="50" charset="-127"/>
                <a:ea typeface="맑은 고딕" pitchFamily="50" charset="-127"/>
              </a:rPr>
              <a:t>, flags, </a:t>
            </a:r>
            <a:r>
              <a:rPr lang="en-US" altLang="ko-KR" sz="1600" b="1" dirty="0" err="1">
                <a:solidFill>
                  <a:prstClr val="black"/>
                </a:solidFill>
                <a:latin typeface="맑은 고딕" pitchFamily="50" charset="-127"/>
                <a:ea typeface="맑은 고딕" pitchFamily="50" charset="-127"/>
              </a:rPr>
              <a:t>rc</a:t>
            </a:r>
            <a:r>
              <a:rPr lang="en-US" altLang="ko-KR" sz="1600" b="1" dirty="0">
                <a:solidFill>
                  <a:prstClr val="black"/>
                </a:solidFill>
                <a:latin typeface="맑은 고딕" pitchFamily="50" charset="-127"/>
                <a:ea typeface="맑은 고딕" pitchFamily="50" charset="-127"/>
              </a:rPr>
              <a:t> ):</a:t>
            </a:r>
          </a:p>
          <a:p>
            <a:r>
              <a:rPr lang="en-US" altLang="ko-KR" sz="1600" b="1" dirty="0">
                <a:solidFill>
                  <a:prstClr val="black"/>
                </a:solidFill>
                <a:latin typeface="맑은 고딕" pitchFamily="50" charset="-127"/>
                <a:ea typeface="맑은 고딕" pitchFamily="50" charset="-127"/>
              </a:rPr>
              <a:t>   print(“Connect with result code “ + str(</a:t>
            </a:r>
            <a:r>
              <a:rPr lang="en-US" altLang="ko-KR" sz="1600" b="1" dirty="0" err="1">
                <a:solidFill>
                  <a:prstClr val="black"/>
                </a:solidFill>
                <a:latin typeface="맑은 고딕" pitchFamily="50" charset="-127"/>
                <a:ea typeface="맑은 고딕" pitchFamily="50" charset="-127"/>
              </a:rPr>
              <a:t>rc</a:t>
            </a:r>
            <a:r>
              <a:rPr lang="en-US" altLang="ko-KR" sz="1600" b="1" dirty="0">
                <a:solidFill>
                  <a:prstClr val="black"/>
                </a:solidFill>
                <a:latin typeface="맑은 고딕" pitchFamily="50" charset="-127"/>
                <a:ea typeface="맑은 고딕" pitchFamily="50" charset="-127"/>
              </a:rPr>
              <a:t>) )</a:t>
            </a:r>
          </a:p>
          <a:p>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client.subscribe</a:t>
            </a:r>
            <a:r>
              <a:rPr lang="en-US" altLang="ko-KR" sz="1600" b="1" dirty="0">
                <a:solidFill>
                  <a:prstClr val="black"/>
                </a:solidFill>
                <a:latin typeface="맑은 고딕" pitchFamily="50" charset="-127"/>
                <a:ea typeface="맑은 고딕" pitchFamily="50" charset="-127"/>
              </a:rPr>
              <a:t>(“Sensors/</a:t>
            </a:r>
            <a:r>
              <a:rPr lang="en-US" altLang="ko-KR" sz="1600" b="1" dirty="0" err="1">
                <a:solidFill>
                  <a:prstClr val="black"/>
                </a:solidFill>
                <a:latin typeface="맑은 고딕" pitchFamily="50" charset="-127"/>
                <a:ea typeface="맑은 고딕" pitchFamily="50" charset="-127"/>
              </a:rPr>
              <a:t>MyOffice</a:t>
            </a:r>
            <a:r>
              <a:rPr lang="en-US" altLang="ko-KR" sz="1600" b="1" dirty="0">
                <a:solidFill>
                  <a:prstClr val="black"/>
                </a:solidFill>
                <a:latin typeface="맑은 고딕" pitchFamily="50" charset="-127"/>
                <a:ea typeface="맑은 고딕" pitchFamily="50" charset="-127"/>
              </a:rPr>
              <a:t>/#”)</a:t>
            </a:r>
          </a:p>
        </p:txBody>
      </p:sp>
    </p:spTree>
    <p:extLst>
      <p:ext uri="{BB962C8B-B14F-4D97-AF65-F5344CB8AC3E}">
        <p14:creationId xmlns:p14="http://schemas.microsoft.com/office/powerpoint/2010/main" val="100943367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323</a:t>
            </a:fld>
            <a:endParaRPr lang="en-US" dirty="0"/>
          </a:p>
        </p:txBody>
      </p:sp>
      <p:sp>
        <p:nvSpPr>
          <p:cNvPr id="5" name="내용 개체 틀 4"/>
          <p:cNvSpPr>
            <a:spLocks noGrp="1"/>
          </p:cNvSpPr>
          <p:nvPr>
            <p:ph sz="quarter" idx="11"/>
          </p:nvPr>
        </p:nvSpPr>
        <p:spPr>
          <a:xfrm>
            <a:off x="266399" y="578149"/>
            <a:ext cx="10979353" cy="1745730"/>
          </a:xfrm>
        </p:spPr>
        <p:txBody>
          <a:bodyPr/>
          <a:lstStyle/>
          <a:p>
            <a:r>
              <a:rPr lang="en-US" altLang="ko-KR" dirty="0"/>
              <a:t>MQTT </a:t>
            </a:r>
            <a:r>
              <a:rPr lang="ko-KR" altLang="en-US" dirty="0"/>
              <a:t>네트워크 구성</a:t>
            </a:r>
            <a:endParaRPr lang="en-US" altLang="ko-KR" dirty="0"/>
          </a:p>
          <a:p>
            <a:pPr lvl="1"/>
            <a:r>
              <a:rPr lang="ko-KR" altLang="en-US" dirty="0"/>
              <a:t>단계 </a:t>
            </a:r>
            <a:r>
              <a:rPr lang="en-US" altLang="ko-KR" dirty="0"/>
              <a:t>3. </a:t>
            </a:r>
            <a:r>
              <a:rPr lang="ko-KR" altLang="en-US" dirty="0" err="1"/>
              <a:t>온습도</a:t>
            </a:r>
            <a:r>
              <a:rPr lang="ko-KR" altLang="en-US" dirty="0"/>
              <a:t> 정보를 구독하는 프로그램이 </a:t>
            </a:r>
            <a:r>
              <a:rPr lang="en-US" altLang="ko-KR" dirty="0" err="1"/>
              <a:t>InfluxDB</a:t>
            </a:r>
            <a:r>
              <a:rPr lang="ko-KR" altLang="en-US" dirty="0"/>
              <a:t>에 </a:t>
            </a:r>
            <a:r>
              <a:rPr lang="ko-KR" altLang="en-US" dirty="0" err="1"/>
              <a:t>온습도</a:t>
            </a:r>
            <a:r>
              <a:rPr lang="ko-KR" altLang="en-US" dirty="0"/>
              <a:t> 정보 넣음</a:t>
            </a:r>
            <a:endParaRPr lang="en-US" altLang="ko-KR" dirty="0"/>
          </a:p>
        </p:txBody>
      </p:sp>
      <p:sp>
        <p:nvSpPr>
          <p:cNvPr id="7" name="모서리가 둥근 직사각형 8">
            <a:extLst>
              <a:ext uri="{FF2B5EF4-FFF2-40B4-BE49-F238E27FC236}">
                <a16:creationId xmlns:a16="http://schemas.microsoft.com/office/drawing/2014/main" id="{B1BCFDB2-64CD-4265-8980-18A4677948C6}"/>
              </a:ext>
            </a:extLst>
          </p:cNvPr>
          <p:cNvSpPr/>
          <p:nvPr/>
        </p:nvSpPr>
        <p:spPr bwMode="auto">
          <a:xfrm>
            <a:off x="2160637" y="1295871"/>
            <a:ext cx="7554309" cy="4606155"/>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def </a:t>
            </a:r>
            <a:r>
              <a:rPr lang="en-US" altLang="ko-KR" sz="1400" b="1" dirty="0" err="1">
                <a:solidFill>
                  <a:prstClr val="black"/>
                </a:solidFill>
                <a:latin typeface="맑은 고딕" pitchFamily="50" charset="-127"/>
                <a:ea typeface="맑은 고딕" pitchFamily="50" charset="-127"/>
              </a:rPr>
              <a:t>on_message</a:t>
            </a:r>
            <a:r>
              <a:rPr lang="en-US" altLang="ko-KR" sz="1400" b="1" dirty="0">
                <a:solidFill>
                  <a:prstClr val="black"/>
                </a:solidFill>
                <a:latin typeface="맑은 고딕" pitchFamily="50" charset="-127"/>
                <a:ea typeface="맑은 고딕" pitchFamily="50" charset="-127"/>
              </a:rPr>
              <a:t>( client, </a:t>
            </a:r>
            <a:r>
              <a:rPr lang="en-US" altLang="ko-KR" sz="1400" b="1" dirty="0" err="1">
                <a:solidFill>
                  <a:prstClr val="black"/>
                </a:solidFill>
                <a:latin typeface="맑은 고딕" pitchFamily="50" charset="-127"/>
                <a:ea typeface="맑은 고딕" pitchFamily="50" charset="-127"/>
              </a:rPr>
              <a:t>userdata</a:t>
            </a:r>
            <a:r>
              <a:rPr lang="en-US" altLang="ko-KR" sz="1400" b="1" dirty="0">
                <a:solidFill>
                  <a:prstClr val="black"/>
                </a:solidFill>
                <a:latin typeface="맑은 고딕" pitchFamily="50" charset="-127"/>
                <a:ea typeface="맑은 고딕" pitchFamily="50" charset="-127"/>
              </a:rPr>
              <a:t>, msg ):</a:t>
            </a:r>
          </a:p>
          <a:p>
            <a:r>
              <a:rPr lang="en-US" altLang="ko-KR" sz="1400" b="1" dirty="0">
                <a:solidFill>
                  <a:prstClr val="black"/>
                </a:solidFill>
                <a:latin typeface="맑은 고딕" pitchFamily="50" charset="-127"/>
                <a:ea typeface="맑은 고딕" pitchFamily="50" charset="-127"/>
              </a:rPr>
              <a:t>   print( </a:t>
            </a:r>
            <a:r>
              <a:rPr lang="en-US" altLang="ko-KR" sz="1400" b="1" dirty="0" err="1">
                <a:solidFill>
                  <a:prstClr val="black"/>
                </a:solidFill>
                <a:latin typeface="맑은 고딕" pitchFamily="50" charset="-127"/>
                <a:ea typeface="맑은 고딕" pitchFamily="50" charset="-127"/>
              </a:rPr>
              <a:t>msg.topic</a:t>
            </a:r>
            <a:r>
              <a:rPr lang="en-US" altLang="ko-KR" sz="1400" b="1" dirty="0">
                <a:solidFill>
                  <a:prstClr val="black"/>
                </a:solidFill>
                <a:latin typeface="맑은 고딕" pitchFamily="50" charset="-127"/>
                <a:ea typeface="맑은 고딕" pitchFamily="50" charset="-127"/>
              </a:rPr>
              <a:t> +” “+str(</a:t>
            </a:r>
            <a:r>
              <a:rPr lang="en-US" altLang="ko-KR" sz="1400" b="1" dirty="0" err="1">
                <a:solidFill>
                  <a:prstClr val="black"/>
                </a:solidFill>
                <a:latin typeface="맑은 고딕" pitchFamily="50" charset="-127"/>
                <a:ea typeface="맑은 고딕" pitchFamily="50" charset="-127"/>
              </a:rPr>
              <a:t>msg.payload</a:t>
            </a:r>
            <a:r>
              <a:rPr lang="en-US" altLang="ko-KR" sz="1400" b="1" dirty="0">
                <a:solidFill>
                  <a:prstClr val="black"/>
                </a:solidFill>
                <a:latin typeface="맑은 고딕" pitchFamily="50" charset="-127"/>
                <a:ea typeface="맑은 고딕" pitchFamily="50" charset="-127"/>
              </a:rPr>
              <a:t>) )</a:t>
            </a:r>
          </a:p>
          <a:p>
            <a:r>
              <a:rPr lang="en-US" altLang="ko-KR" sz="1400" b="1" dirty="0">
                <a:solidFill>
                  <a:schemeClr val="bg1">
                    <a:lumMod val="75000"/>
                  </a:schemeClr>
                </a:solidFill>
                <a:latin typeface="맑은 고딕" pitchFamily="50" charset="-127"/>
                <a:ea typeface="맑은 고딕" pitchFamily="50" charset="-127"/>
              </a:rPr>
              <a:t>   # </a:t>
            </a:r>
            <a:r>
              <a:rPr lang="en-US" altLang="ko-KR" sz="1400" b="1" dirty="0" err="1">
                <a:solidFill>
                  <a:schemeClr val="bg1">
                    <a:lumMod val="75000"/>
                  </a:schemeClr>
                </a:solidFill>
                <a:latin typeface="맑은 고딕" pitchFamily="50" charset="-127"/>
                <a:ea typeface="맑은 고딕" pitchFamily="50" charset="-127"/>
              </a:rPr>
              <a:t>msg.topic</a:t>
            </a:r>
            <a:r>
              <a:rPr lang="en-US" altLang="ko-KR" sz="1400" b="1" dirty="0">
                <a:solidFill>
                  <a:schemeClr val="bg1">
                    <a:lumMod val="75000"/>
                  </a:schemeClr>
                </a:solidFill>
                <a:latin typeface="맑은 고딕" pitchFamily="50" charset="-127"/>
                <a:ea typeface="맑은 고딕" pitchFamily="50" charset="-127"/>
              </a:rPr>
              <a:t> </a:t>
            </a:r>
            <a:r>
              <a:rPr lang="en-US" altLang="ko-KR" sz="1400" b="1" dirty="0">
                <a:solidFill>
                  <a:schemeClr val="bg1">
                    <a:lumMod val="75000"/>
                  </a:schemeClr>
                </a:solidFill>
                <a:latin typeface="맑은 고딕" pitchFamily="50" charset="-127"/>
                <a:ea typeface="맑은 고딕" pitchFamily="50" charset="-127"/>
                <a:sym typeface="Wingdings" panose="05000000000000000000" pitchFamily="2" charset="2"/>
              </a:rPr>
              <a:t> </a:t>
            </a:r>
            <a:r>
              <a:rPr lang="en-US" altLang="ko-KR" sz="1400" b="1" dirty="0">
                <a:solidFill>
                  <a:schemeClr val="bg1">
                    <a:lumMod val="75000"/>
                  </a:schemeClr>
                </a:solidFill>
                <a:latin typeface="맑은 고딕" pitchFamily="50" charset="-127"/>
                <a:ea typeface="맑은 고딕" pitchFamily="50" charset="-127"/>
              </a:rPr>
              <a:t>‘Sensors/</a:t>
            </a:r>
            <a:r>
              <a:rPr lang="en-US" altLang="ko-KR" sz="1400" b="1" dirty="0" err="1">
                <a:solidFill>
                  <a:schemeClr val="bg1">
                    <a:lumMod val="75000"/>
                  </a:schemeClr>
                </a:solidFill>
                <a:latin typeface="맑은 고딕" pitchFamily="50" charset="-127"/>
                <a:ea typeface="맑은 고딕" pitchFamily="50" charset="-127"/>
              </a:rPr>
              <a:t>MyOffice</a:t>
            </a:r>
            <a:r>
              <a:rPr lang="en-US" altLang="ko-KR" sz="1400" b="1" dirty="0">
                <a:solidFill>
                  <a:schemeClr val="bg1">
                    <a:lumMod val="75000"/>
                  </a:schemeClr>
                </a:solidFill>
                <a:latin typeface="맑은 고딕" pitchFamily="50" charset="-127"/>
                <a:ea typeface="맑은 고딕" pitchFamily="50" charset="-127"/>
              </a:rPr>
              <a:t>/Indoor/</a:t>
            </a:r>
            <a:r>
              <a:rPr lang="en-US" altLang="ko-KR" sz="1400" b="1" dirty="0" err="1">
                <a:solidFill>
                  <a:schemeClr val="bg1">
                    <a:lumMod val="75000"/>
                  </a:schemeClr>
                </a:solidFill>
                <a:latin typeface="맑은 고딕" pitchFamily="50" charset="-127"/>
                <a:ea typeface="맑은 고딕" pitchFamily="50" charset="-127"/>
              </a:rPr>
              <a:t>SensorValue</a:t>
            </a:r>
            <a:r>
              <a:rPr lang="en-US" altLang="ko-KR" sz="1400" b="1" dirty="0">
                <a:solidFill>
                  <a:schemeClr val="bg1">
                    <a:lumMod val="75000"/>
                  </a:schemeClr>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topic = </a:t>
            </a:r>
            <a:r>
              <a:rPr lang="en-US" altLang="ko-KR" sz="1400" b="1" dirty="0" err="1">
                <a:solidFill>
                  <a:prstClr val="black"/>
                </a:solidFill>
                <a:latin typeface="맑은 고딕" pitchFamily="50" charset="-127"/>
                <a:ea typeface="맑은 고딕" pitchFamily="50" charset="-127"/>
              </a:rPr>
              <a:t>msg.topic.split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loc = topic[1]</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subloc</a:t>
            </a:r>
            <a:r>
              <a:rPr lang="en-US" altLang="ko-KR" sz="1400" b="1" dirty="0">
                <a:solidFill>
                  <a:prstClr val="black"/>
                </a:solidFill>
                <a:latin typeface="맑은 고딕" pitchFamily="50" charset="-127"/>
                <a:ea typeface="맑은 고딕" pitchFamily="50" charset="-127"/>
              </a:rPr>
              <a:t> = topic[2]</a:t>
            </a:r>
          </a:p>
          <a:p>
            <a:r>
              <a:rPr lang="en-US" altLang="ko-KR" sz="1400" b="1" dirty="0">
                <a:solidFill>
                  <a:schemeClr val="bg1">
                    <a:lumMod val="75000"/>
                  </a:schemeClr>
                </a:solidFill>
                <a:latin typeface="맑은 고딕" pitchFamily="50" charset="-127"/>
                <a:ea typeface="맑은 고딕" pitchFamily="50" charset="-127"/>
              </a:rPr>
              <a:t>   # </a:t>
            </a:r>
            <a:r>
              <a:rPr lang="en-US" altLang="ko-KR" sz="1400" b="1" dirty="0" err="1">
                <a:solidFill>
                  <a:schemeClr val="bg1">
                    <a:lumMod val="75000"/>
                  </a:schemeClr>
                </a:solidFill>
                <a:latin typeface="맑은 고딕" pitchFamily="50" charset="-127"/>
                <a:ea typeface="맑은 고딕" pitchFamily="50" charset="-127"/>
              </a:rPr>
              <a:t>msg.payload</a:t>
            </a:r>
            <a:r>
              <a:rPr lang="en-US" altLang="ko-KR" sz="1400" b="1" dirty="0">
                <a:solidFill>
                  <a:schemeClr val="bg1">
                    <a:lumMod val="75000"/>
                  </a:schemeClr>
                </a:solidFill>
                <a:latin typeface="맑은 고딕" pitchFamily="50" charset="-127"/>
                <a:ea typeface="맑은 고딕" pitchFamily="50" charset="-127"/>
              </a:rPr>
              <a:t> </a:t>
            </a:r>
            <a:r>
              <a:rPr lang="en-US" altLang="ko-KR" sz="1400" b="1" dirty="0">
                <a:solidFill>
                  <a:schemeClr val="bg1">
                    <a:lumMod val="75000"/>
                  </a:schemeClr>
                </a:solidFill>
                <a:latin typeface="맑은 고딕" pitchFamily="50" charset="-127"/>
                <a:ea typeface="맑은 고딕" pitchFamily="50" charset="-127"/>
                <a:sym typeface="Wingdings" panose="05000000000000000000" pitchFamily="2" charset="2"/>
              </a:rPr>
              <a:t> “{‘Temp’ : 23.1, ‘</a:t>
            </a:r>
            <a:r>
              <a:rPr lang="en-US" altLang="ko-KR" sz="1400" b="1" dirty="0" err="1">
                <a:solidFill>
                  <a:schemeClr val="bg1">
                    <a:lumMod val="75000"/>
                  </a:schemeClr>
                </a:solidFill>
                <a:latin typeface="맑은 고딕" pitchFamily="50" charset="-127"/>
                <a:ea typeface="맑은 고딕" pitchFamily="50" charset="-127"/>
                <a:sym typeface="Wingdings" panose="05000000000000000000" pitchFamily="2" charset="2"/>
              </a:rPr>
              <a:t>Humi</a:t>
            </a:r>
            <a:r>
              <a:rPr lang="en-US" altLang="ko-KR" sz="1400" b="1" dirty="0">
                <a:solidFill>
                  <a:schemeClr val="bg1">
                    <a:lumMod val="75000"/>
                  </a:schemeClr>
                </a:solidFill>
                <a:latin typeface="맑은 고딕" pitchFamily="50" charset="-127"/>
                <a:ea typeface="맑은 고딕" pitchFamily="50" charset="-127"/>
                <a:sym typeface="Wingdings" panose="05000000000000000000" pitchFamily="2" charset="2"/>
              </a:rPr>
              <a:t>’: 33.3}”</a:t>
            </a:r>
          </a:p>
          <a:p>
            <a:r>
              <a:rPr lang="en-US" altLang="ko-KR" sz="1400" b="1" dirty="0">
                <a:latin typeface="맑은 고딕" pitchFamily="50" charset="-127"/>
                <a:ea typeface="맑은 고딕" pitchFamily="50" charset="-127"/>
                <a:sym typeface="Wingdings" panose="05000000000000000000" pitchFamily="2" charset="2"/>
              </a:rPr>
              <a:t>   payload = eval(</a:t>
            </a:r>
            <a:r>
              <a:rPr lang="en-US" altLang="ko-KR" sz="1400" b="1" dirty="0" err="1">
                <a:latin typeface="맑은 고딕" pitchFamily="50" charset="-127"/>
                <a:ea typeface="맑은 고딕" pitchFamily="50" charset="-127"/>
                <a:sym typeface="Wingdings" panose="05000000000000000000" pitchFamily="2" charset="2"/>
              </a:rPr>
              <a:t>msg.payload</a:t>
            </a:r>
            <a:r>
              <a:rPr lang="en-US" altLang="ko-KR" sz="1400" b="1" dirty="0">
                <a:latin typeface="맑은 고딕" pitchFamily="50" charset="-127"/>
                <a:ea typeface="맑은 고딕" pitchFamily="50" charset="-127"/>
                <a:sym typeface="Wingdings" panose="05000000000000000000" pitchFamily="2" charset="2"/>
              </a:rPr>
              <a:t>)</a:t>
            </a:r>
          </a:p>
          <a:p>
            <a:endParaRPr lang="en-US" altLang="ko-KR" sz="1400" b="1" dirty="0">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json_body</a:t>
            </a:r>
            <a:r>
              <a:rPr lang="en-US" altLang="ko-KR" sz="1400" b="1" dirty="0">
                <a:solidFill>
                  <a:prstClr val="black"/>
                </a:solidFill>
                <a:latin typeface="맑은 고딕" pitchFamily="50" charset="-127"/>
                <a:ea typeface="맑은 고딕" pitchFamily="50" charset="-127"/>
              </a:rPr>
              <a:t> =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 = {</a:t>
            </a:r>
          </a:p>
          <a:p>
            <a:r>
              <a:rPr lang="en-US" altLang="ko-KR" sz="1400" b="1" dirty="0">
                <a:solidFill>
                  <a:prstClr val="black"/>
                </a:solidFill>
                <a:latin typeface="맑은 고딕" pitchFamily="50" charset="-127"/>
                <a:ea typeface="맑은 고딕" pitchFamily="50" charset="-127"/>
              </a:rPr>
              <a:t>	‘measurement’: ‘Sensors’,</a:t>
            </a:r>
          </a:p>
          <a:p>
            <a:r>
              <a:rPr lang="en-US" altLang="ko-KR" sz="1400" b="1" dirty="0">
                <a:solidFill>
                  <a:prstClr val="black"/>
                </a:solidFill>
                <a:latin typeface="맑은 고딕" pitchFamily="50" charset="-127"/>
                <a:ea typeface="맑은 고딕" pitchFamily="50" charset="-127"/>
              </a:rPr>
              <a:t>	‘tags’: {‘Location’: ‘ ‘, ‘</a:t>
            </a:r>
            <a:r>
              <a:rPr lang="en-US" altLang="ko-KR" sz="1400" b="1" dirty="0" err="1">
                <a:solidFill>
                  <a:prstClr val="black"/>
                </a:solidFill>
                <a:latin typeface="맑은 고딕" pitchFamily="50" charset="-127"/>
                <a:ea typeface="맑은 고딕" pitchFamily="50" charset="-127"/>
              </a:rPr>
              <a:t>SubLocation</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‘fields’: {‘Temp’: 0.0, ‘Humi’:0.0}</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[‘tags’][‘Location’] = loc</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[‘tags’][‘</a:t>
            </a:r>
            <a:r>
              <a:rPr lang="en-US" altLang="ko-KR" sz="1400" b="1" dirty="0" err="1">
                <a:solidFill>
                  <a:prstClr val="black"/>
                </a:solidFill>
                <a:latin typeface="맑은 고딕" pitchFamily="50" charset="-127"/>
                <a:ea typeface="맑은 고딕" pitchFamily="50" charset="-127"/>
              </a:rPr>
              <a:t>SubLocation</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subloc</a:t>
            </a:r>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[‘fields’][‘Temp’] = payload[‘Temp’]</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[‘fields’][‘</a:t>
            </a:r>
            <a:r>
              <a:rPr lang="en-US" altLang="ko-KR" sz="1400" b="1" dirty="0" err="1">
                <a:solidFill>
                  <a:prstClr val="black"/>
                </a:solidFill>
                <a:latin typeface="맑은 고딕" pitchFamily="50" charset="-127"/>
                <a:ea typeface="맑은 고딕" pitchFamily="50" charset="-127"/>
              </a:rPr>
              <a:t>Humi</a:t>
            </a:r>
            <a:r>
              <a:rPr lang="en-US" altLang="ko-KR" sz="1400" b="1" dirty="0">
                <a:solidFill>
                  <a:prstClr val="black"/>
                </a:solidFill>
                <a:latin typeface="맑은 고딕" pitchFamily="50" charset="-127"/>
                <a:ea typeface="맑은 고딕" pitchFamily="50" charset="-127"/>
              </a:rPr>
              <a:t>’] = payload[‘</a:t>
            </a:r>
            <a:r>
              <a:rPr lang="en-US" altLang="ko-KR" sz="1400" b="1" dirty="0" err="1">
                <a:solidFill>
                  <a:prstClr val="black"/>
                </a:solidFill>
                <a:latin typeface="맑은 고딕" pitchFamily="50" charset="-127"/>
                <a:ea typeface="맑은 고딕" pitchFamily="50" charset="-127"/>
              </a:rPr>
              <a:t>Humi</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json_body.append</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dbClient.write_points</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json_body</a:t>
            </a:r>
            <a:r>
              <a:rPr lang="en-US" altLang="ko-KR" sz="1400" b="1" dirty="0">
                <a:solidFill>
                  <a:prstClr val="black"/>
                </a:solidFill>
                <a:latin typeface="맑은 고딕" pitchFamily="50" charset="-127"/>
                <a:ea typeface="맑은 고딕" pitchFamily="50" charset="-127"/>
              </a:rPr>
              <a:t> )</a:t>
            </a:r>
          </a:p>
        </p:txBody>
      </p:sp>
    </p:spTree>
    <p:extLst>
      <p:ext uri="{BB962C8B-B14F-4D97-AF65-F5344CB8AC3E}">
        <p14:creationId xmlns:p14="http://schemas.microsoft.com/office/powerpoint/2010/main" val="284556372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324</a:t>
            </a:fld>
            <a:endParaRPr lang="en-US" dirty="0"/>
          </a:p>
        </p:txBody>
      </p:sp>
      <p:sp>
        <p:nvSpPr>
          <p:cNvPr id="5" name="내용 개체 틀 4"/>
          <p:cNvSpPr>
            <a:spLocks noGrp="1"/>
          </p:cNvSpPr>
          <p:nvPr>
            <p:ph sz="quarter" idx="11"/>
          </p:nvPr>
        </p:nvSpPr>
        <p:spPr>
          <a:xfrm>
            <a:off x="266399" y="578149"/>
            <a:ext cx="10979353" cy="1745730"/>
          </a:xfrm>
        </p:spPr>
        <p:txBody>
          <a:bodyPr/>
          <a:lstStyle/>
          <a:p>
            <a:r>
              <a:rPr lang="en-US" altLang="ko-KR" dirty="0"/>
              <a:t>MQTT </a:t>
            </a:r>
            <a:r>
              <a:rPr lang="ko-KR" altLang="en-US" dirty="0"/>
              <a:t>네트워크 구성</a:t>
            </a:r>
            <a:endParaRPr lang="en-US" altLang="ko-KR" dirty="0"/>
          </a:p>
          <a:p>
            <a:pPr lvl="1"/>
            <a:r>
              <a:rPr lang="ko-KR" altLang="en-US" dirty="0"/>
              <a:t>단계 </a:t>
            </a:r>
            <a:r>
              <a:rPr lang="en-US" altLang="ko-KR" dirty="0"/>
              <a:t>3. </a:t>
            </a:r>
            <a:r>
              <a:rPr lang="ko-KR" altLang="en-US" dirty="0" err="1"/>
              <a:t>온습도</a:t>
            </a:r>
            <a:r>
              <a:rPr lang="ko-KR" altLang="en-US" dirty="0"/>
              <a:t> 정보를 구독하는 프로그램이 </a:t>
            </a:r>
            <a:r>
              <a:rPr lang="en-US" altLang="ko-KR" dirty="0" err="1"/>
              <a:t>InfluxDB</a:t>
            </a:r>
            <a:r>
              <a:rPr lang="ko-KR" altLang="en-US" dirty="0"/>
              <a:t>에 </a:t>
            </a:r>
            <a:r>
              <a:rPr lang="ko-KR" altLang="en-US" dirty="0" err="1"/>
              <a:t>온습도</a:t>
            </a:r>
            <a:r>
              <a:rPr lang="ko-KR" altLang="en-US" dirty="0"/>
              <a:t> 정보 넣음</a:t>
            </a:r>
            <a:endParaRPr lang="en-US" altLang="ko-KR" dirty="0"/>
          </a:p>
        </p:txBody>
      </p:sp>
      <p:sp>
        <p:nvSpPr>
          <p:cNvPr id="8" name="모서리가 둥근 직사각형 8">
            <a:extLst>
              <a:ext uri="{FF2B5EF4-FFF2-40B4-BE49-F238E27FC236}">
                <a16:creationId xmlns:a16="http://schemas.microsoft.com/office/drawing/2014/main" id="{5390A42D-1618-4398-9E74-6ABCBDE8F8A2}"/>
              </a:ext>
            </a:extLst>
          </p:cNvPr>
          <p:cNvSpPr/>
          <p:nvPr/>
        </p:nvSpPr>
        <p:spPr bwMode="auto">
          <a:xfrm>
            <a:off x="2119671" y="1422761"/>
            <a:ext cx="7272808" cy="1632743"/>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client = </a:t>
            </a:r>
            <a:r>
              <a:rPr lang="en-US" altLang="ko-KR" sz="1400" b="1" dirty="0" err="1">
                <a:solidFill>
                  <a:prstClr val="black"/>
                </a:solidFill>
                <a:latin typeface="맑은 고딕" pitchFamily="50" charset="-127"/>
                <a:ea typeface="맑은 고딕" pitchFamily="50" charset="-127"/>
              </a:rPr>
              <a:t>mqtt.Client</a:t>
            </a:r>
            <a:r>
              <a:rPr lang="en-US" altLang="ko-KR" sz="1400" b="1" dirty="0">
                <a:solidFill>
                  <a:prstClr val="black"/>
                </a:solidFill>
                <a:latin typeface="맑은 고딕" pitchFamily="50" charset="-127"/>
                <a:ea typeface="맑은 고딕" pitchFamily="50" charset="-127"/>
              </a:rPr>
              <a:t>( )</a:t>
            </a:r>
          </a:p>
          <a:p>
            <a:r>
              <a:rPr lang="en-US" altLang="ko-KR" sz="1400" b="1" dirty="0" err="1">
                <a:solidFill>
                  <a:prstClr val="black"/>
                </a:solidFill>
                <a:latin typeface="맑은 고딕" pitchFamily="50" charset="-127"/>
                <a:ea typeface="맑은 고딕" pitchFamily="50" charset="-127"/>
              </a:rPr>
              <a:t>client.username_pw_set</a:t>
            </a:r>
            <a:r>
              <a:rPr lang="en-US" altLang="ko-KR" sz="1400" b="1" dirty="0">
                <a:solidFill>
                  <a:prstClr val="black"/>
                </a:solidFill>
                <a:latin typeface="맑은 고딕" pitchFamily="50" charset="-127"/>
                <a:ea typeface="맑은 고딕" pitchFamily="50" charset="-127"/>
              </a:rPr>
              <a:t>(username=“</a:t>
            </a:r>
            <a:r>
              <a:rPr lang="en-US" altLang="ko-KR" sz="1400" b="1" dirty="0" err="1">
                <a:solidFill>
                  <a:prstClr val="black"/>
                </a:solidFill>
                <a:latin typeface="맑은 고딕" pitchFamily="50" charset="-127"/>
                <a:ea typeface="맑은 고딕" pitchFamily="50" charset="-127"/>
              </a:rPr>
              <a:t>mqtt_riatech</a:t>
            </a:r>
            <a:r>
              <a:rPr lang="en-US" altLang="ko-KR" sz="1400" b="1" dirty="0">
                <a:solidFill>
                  <a:prstClr val="black"/>
                </a:solidFill>
                <a:latin typeface="맑은 고딕" pitchFamily="50" charset="-127"/>
                <a:ea typeface="맑은 고딕" pitchFamily="50" charset="-127"/>
              </a:rPr>
              <a:t>”, password=“1234”)</a:t>
            </a:r>
          </a:p>
          <a:p>
            <a:r>
              <a:rPr lang="en-US" altLang="ko-KR" sz="1400" b="1" dirty="0" err="1">
                <a:solidFill>
                  <a:prstClr val="black"/>
                </a:solidFill>
                <a:latin typeface="맑은 고딕" pitchFamily="50" charset="-127"/>
                <a:ea typeface="맑은 고딕" pitchFamily="50" charset="-127"/>
              </a:rPr>
              <a:t>client.on_connect</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on_connect</a:t>
            </a:r>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client.on_message</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on_message</a:t>
            </a:r>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client.connect</a:t>
            </a:r>
            <a:r>
              <a:rPr lang="en-US" altLang="ko-KR" sz="1400" b="1" dirty="0">
                <a:solidFill>
                  <a:prstClr val="black"/>
                </a:solidFill>
                <a:latin typeface="맑은 고딕" pitchFamily="50" charset="-127"/>
                <a:ea typeface="맑은 고딕" pitchFamily="50" charset="-127"/>
              </a:rPr>
              <a:t>(“localhost”, 1883, 60)</a:t>
            </a:r>
          </a:p>
          <a:p>
            <a:r>
              <a:rPr lang="en-US" altLang="ko-KR" sz="1400" b="1" dirty="0" err="1">
                <a:solidFill>
                  <a:prstClr val="black"/>
                </a:solidFill>
                <a:latin typeface="맑은 고딕" pitchFamily="50" charset="-127"/>
                <a:ea typeface="맑은 고딕" pitchFamily="50" charset="-127"/>
              </a:rPr>
              <a:t>client.loop_forever</a:t>
            </a:r>
            <a:r>
              <a:rPr lang="en-US" altLang="ko-KR" sz="1400" b="1" dirty="0">
                <a:solidFill>
                  <a:prstClr val="black"/>
                </a:solidFill>
                <a:latin typeface="맑은 고딕" pitchFamily="50" charset="-127"/>
                <a:ea typeface="맑은 고딕" pitchFamily="50" charset="-127"/>
              </a:rPr>
              <a:t>( )</a:t>
            </a:r>
          </a:p>
        </p:txBody>
      </p:sp>
    </p:spTree>
    <p:extLst>
      <p:ext uri="{BB962C8B-B14F-4D97-AF65-F5344CB8AC3E}">
        <p14:creationId xmlns:p14="http://schemas.microsoft.com/office/powerpoint/2010/main" val="265898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a:t>
            </a:r>
            <a:r>
              <a:rPr lang="ko-KR" altLang="en-US" dirty="0"/>
              <a:t>이번 교육의 최종 목표</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325</a:t>
            </a:fld>
            <a:endParaRPr lang="en-US" dirty="0"/>
          </a:p>
        </p:txBody>
      </p:sp>
      <p:sp>
        <p:nvSpPr>
          <p:cNvPr id="5" name="내용 개체 틀 4"/>
          <p:cNvSpPr>
            <a:spLocks noGrp="1"/>
          </p:cNvSpPr>
          <p:nvPr>
            <p:ph sz="quarter" idx="11"/>
          </p:nvPr>
        </p:nvSpPr>
        <p:spPr/>
        <p:txBody>
          <a:bodyPr/>
          <a:lstStyle/>
          <a:p>
            <a:r>
              <a:rPr lang="ko-KR" altLang="en-US" dirty="0"/>
              <a:t>시스템 구성</a:t>
            </a:r>
            <a:endParaRPr lang="en-US" altLang="ko-KR" dirty="0"/>
          </a:p>
        </p:txBody>
      </p:sp>
      <p:pic>
        <p:nvPicPr>
          <p:cNvPr id="14" name="그림 13">
            <a:extLst>
              <a:ext uri="{FF2B5EF4-FFF2-40B4-BE49-F238E27FC236}">
                <a16:creationId xmlns:a16="http://schemas.microsoft.com/office/drawing/2014/main" id="{11E9CB36-0A9A-4AB6-A436-E2C153DDA7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327" y="3125341"/>
            <a:ext cx="911176" cy="814284"/>
          </a:xfrm>
          <a:prstGeom prst="rect">
            <a:avLst/>
          </a:prstGeom>
        </p:spPr>
      </p:pic>
      <p:sp>
        <p:nvSpPr>
          <p:cNvPr id="2" name="TextBox 1">
            <a:extLst>
              <a:ext uri="{FF2B5EF4-FFF2-40B4-BE49-F238E27FC236}">
                <a16:creationId xmlns:a16="http://schemas.microsoft.com/office/drawing/2014/main" id="{72659D58-00F4-448C-987E-00BB71B6BD4D}"/>
              </a:ext>
            </a:extLst>
          </p:cNvPr>
          <p:cNvSpPr txBox="1"/>
          <p:nvPr/>
        </p:nvSpPr>
        <p:spPr>
          <a:xfrm>
            <a:off x="567033" y="2559958"/>
            <a:ext cx="1197764" cy="584775"/>
          </a:xfrm>
          <a:prstGeom prst="rect">
            <a:avLst/>
          </a:prstGeom>
          <a:noFill/>
        </p:spPr>
        <p:txBody>
          <a:bodyPr wrap="none" rtlCol="0">
            <a:spAutoFit/>
          </a:bodyPr>
          <a:lstStyle/>
          <a:p>
            <a:r>
              <a:rPr lang="en-US" altLang="ko-KR" sz="1600" b="1" dirty="0"/>
              <a:t>Phi board</a:t>
            </a:r>
          </a:p>
          <a:p>
            <a:r>
              <a:rPr lang="en-US" altLang="ko-KR" sz="1600" b="1" dirty="0"/>
              <a:t>(Publisher)</a:t>
            </a:r>
            <a:endParaRPr lang="ko-KR" altLang="en-US" sz="1600" b="1" dirty="0"/>
          </a:p>
        </p:txBody>
      </p:sp>
      <p:sp>
        <p:nvSpPr>
          <p:cNvPr id="4" name="구름 3">
            <a:extLst>
              <a:ext uri="{FF2B5EF4-FFF2-40B4-BE49-F238E27FC236}">
                <a16:creationId xmlns:a16="http://schemas.microsoft.com/office/drawing/2014/main" id="{06AAC540-9DC6-4036-9908-19CE7BF22CE4}"/>
              </a:ext>
            </a:extLst>
          </p:cNvPr>
          <p:cNvSpPr/>
          <p:nvPr/>
        </p:nvSpPr>
        <p:spPr>
          <a:xfrm>
            <a:off x="1944613" y="2606974"/>
            <a:ext cx="3960440" cy="2049983"/>
          </a:xfrm>
          <a:prstGeom prst="cloud">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MQTT Network</a:t>
            </a:r>
            <a:endParaRPr lang="ko-KR" altLang="en-US" sz="2400" dirty="0">
              <a:solidFill>
                <a:schemeClr val="tx1"/>
              </a:solidFill>
            </a:endParaRPr>
          </a:p>
        </p:txBody>
      </p:sp>
      <p:sp>
        <p:nvSpPr>
          <p:cNvPr id="10" name="자유형: 도형 9">
            <a:extLst>
              <a:ext uri="{FF2B5EF4-FFF2-40B4-BE49-F238E27FC236}">
                <a16:creationId xmlns:a16="http://schemas.microsoft.com/office/drawing/2014/main" id="{90EC5147-FDFB-4B57-A4B7-4DC5A35E49F5}"/>
              </a:ext>
            </a:extLst>
          </p:cNvPr>
          <p:cNvSpPr/>
          <p:nvPr/>
        </p:nvSpPr>
        <p:spPr>
          <a:xfrm>
            <a:off x="1621503" y="3451960"/>
            <a:ext cx="378463" cy="360012"/>
          </a:xfrm>
          <a:custGeom>
            <a:avLst/>
            <a:gdLst>
              <a:gd name="connsiteX0" fmla="*/ 0 w 685800"/>
              <a:gd name="connsiteY0" fmla="*/ 92754 h 360012"/>
              <a:gd name="connsiteX1" fmla="*/ 306805 w 685800"/>
              <a:gd name="connsiteY1" fmla="*/ 14549 h 360012"/>
              <a:gd name="connsiteX2" fmla="*/ 505326 w 685800"/>
              <a:gd name="connsiteY2" fmla="*/ 351433 h 360012"/>
              <a:gd name="connsiteX3" fmla="*/ 685800 w 685800"/>
              <a:gd name="connsiteY3" fmla="*/ 261196 h 360012"/>
            </a:gdLst>
            <a:ahLst/>
            <a:cxnLst>
              <a:cxn ang="0">
                <a:pos x="connsiteX0" y="connsiteY0"/>
              </a:cxn>
              <a:cxn ang="0">
                <a:pos x="connsiteX1" y="connsiteY1"/>
              </a:cxn>
              <a:cxn ang="0">
                <a:pos x="connsiteX2" y="connsiteY2"/>
              </a:cxn>
              <a:cxn ang="0">
                <a:pos x="connsiteX3" y="connsiteY3"/>
              </a:cxn>
            </a:cxnLst>
            <a:rect l="l" t="t" r="r" b="b"/>
            <a:pathLst>
              <a:path w="685800" h="360012">
                <a:moveTo>
                  <a:pt x="0" y="92754"/>
                </a:moveTo>
                <a:cubicBezTo>
                  <a:pt x="111292" y="32095"/>
                  <a:pt x="222584" y="-28564"/>
                  <a:pt x="306805" y="14549"/>
                </a:cubicBezTo>
                <a:cubicBezTo>
                  <a:pt x="391026" y="57662"/>
                  <a:pt x="442160" y="310325"/>
                  <a:pt x="505326" y="351433"/>
                </a:cubicBezTo>
                <a:cubicBezTo>
                  <a:pt x="568492" y="392541"/>
                  <a:pt x="652713" y="273227"/>
                  <a:pt x="685800" y="26119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9E38BB32-F870-41BA-8295-54F0571477B0}"/>
              </a:ext>
            </a:extLst>
          </p:cNvPr>
          <p:cNvPicPr>
            <a:picLocks noChangeAspect="1"/>
          </p:cNvPicPr>
          <p:nvPr/>
        </p:nvPicPr>
        <p:blipFill>
          <a:blip r:embed="rId4"/>
          <a:stretch>
            <a:fillRect/>
          </a:stretch>
        </p:blipFill>
        <p:spPr>
          <a:xfrm rot="10800000">
            <a:off x="3086543" y="1525062"/>
            <a:ext cx="1432692" cy="971113"/>
          </a:xfrm>
          <a:prstGeom prst="rect">
            <a:avLst/>
          </a:prstGeom>
        </p:spPr>
      </p:pic>
      <p:sp>
        <p:nvSpPr>
          <p:cNvPr id="20" name="자유형: 도형 19">
            <a:extLst>
              <a:ext uri="{FF2B5EF4-FFF2-40B4-BE49-F238E27FC236}">
                <a16:creationId xmlns:a16="http://schemas.microsoft.com/office/drawing/2014/main" id="{9ADCA896-EC4E-42F3-BCDC-371E899D2D6D}"/>
              </a:ext>
            </a:extLst>
          </p:cNvPr>
          <p:cNvSpPr/>
          <p:nvPr/>
        </p:nvSpPr>
        <p:spPr>
          <a:xfrm>
            <a:off x="2706433" y="2010619"/>
            <a:ext cx="376376" cy="788068"/>
          </a:xfrm>
          <a:custGeom>
            <a:avLst/>
            <a:gdLst>
              <a:gd name="connsiteX0" fmla="*/ 376376 w 376376"/>
              <a:gd name="connsiteY0" fmla="*/ 0 h 788068"/>
              <a:gd name="connsiteX1" fmla="*/ 3397 w 376376"/>
              <a:gd name="connsiteY1" fmla="*/ 120316 h 788068"/>
              <a:gd name="connsiteX2" fmla="*/ 183871 w 376376"/>
              <a:gd name="connsiteY2" fmla="*/ 457200 h 788068"/>
              <a:gd name="connsiteX3" fmla="*/ 45507 w 376376"/>
              <a:gd name="connsiteY3" fmla="*/ 673768 h 788068"/>
              <a:gd name="connsiteX4" fmla="*/ 63555 w 376376"/>
              <a:gd name="connsiteY4" fmla="*/ 788068 h 78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376" h="788068">
                <a:moveTo>
                  <a:pt x="376376" y="0"/>
                </a:moveTo>
                <a:cubicBezTo>
                  <a:pt x="205928" y="22058"/>
                  <a:pt x="35481" y="44116"/>
                  <a:pt x="3397" y="120316"/>
                </a:cubicBezTo>
                <a:cubicBezTo>
                  <a:pt x="-28687" y="196516"/>
                  <a:pt x="176853" y="364958"/>
                  <a:pt x="183871" y="457200"/>
                </a:cubicBezTo>
                <a:cubicBezTo>
                  <a:pt x="190889" y="549442"/>
                  <a:pt x="65560" y="618623"/>
                  <a:pt x="45507" y="673768"/>
                </a:cubicBezTo>
                <a:cubicBezTo>
                  <a:pt x="25454" y="728913"/>
                  <a:pt x="44504" y="758490"/>
                  <a:pt x="63555" y="7880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원통형 20">
            <a:extLst>
              <a:ext uri="{FF2B5EF4-FFF2-40B4-BE49-F238E27FC236}">
                <a16:creationId xmlns:a16="http://schemas.microsoft.com/office/drawing/2014/main" id="{2B0AC813-BCC7-4221-A6E7-9AF1DE5A1AC3}"/>
              </a:ext>
            </a:extLst>
          </p:cNvPr>
          <p:cNvSpPr/>
          <p:nvPr/>
        </p:nvSpPr>
        <p:spPr>
          <a:xfrm>
            <a:off x="8243346" y="1237454"/>
            <a:ext cx="720080" cy="482476"/>
          </a:xfrm>
          <a:prstGeom prst="ca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chemeClr val="tx1"/>
                </a:solidFill>
              </a:rPr>
              <a:t>InfluxDB</a:t>
            </a:r>
            <a:endParaRPr lang="ko-KR" altLang="en-US" sz="1100" dirty="0">
              <a:solidFill>
                <a:schemeClr val="tx1"/>
              </a:solidFill>
            </a:endParaRPr>
          </a:p>
        </p:txBody>
      </p:sp>
      <p:sp>
        <p:nvSpPr>
          <p:cNvPr id="22" name="말풍선: 타원형 21">
            <a:extLst>
              <a:ext uri="{FF2B5EF4-FFF2-40B4-BE49-F238E27FC236}">
                <a16:creationId xmlns:a16="http://schemas.microsoft.com/office/drawing/2014/main" id="{C62B6305-D474-4806-B0BC-FCF03D9DF768}"/>
              </a:ext>
            </a:extLst>
          </p:cNvPr>
          <p:cNvSpPr/>
          <p:nvPr/>
        </p:nvSpPr>
        <p:spPr>
          <a:xfrm>
            <a:off x="6228162" y="967548"/>
            <a:ext cx="4287255" cy="1449408"/>
          </a:xfrm>
          <a:prstGeom prst="wedgeEllipseCallout">
            <a:avLst>
              <a:gd name="adj1" fmla="val -100108"/>
              <a:gd name="adj2" fmla="val 2994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3" name="원통형 22">
            <a:extLst>
              <a:ext uri="{FF2B5EF4-FFF2-40B4-BE49-F238E27FC236}">
                <a16:creationId xmlns:a16="http://schemas.microsoft.com/office/drawing/2014/main" id="{D551F7A8-E2A8-432A-B85D-3577A9A104FC}"/>
              </a:ext>
            </a:extLst>
          </p:cNvPr>
          <p:cNvSpPr/>
          <p:nvPr/>
        </p:nvSpPr>
        <p:spPr>
          <a:xfrm>
            <a:off x="7201197" y="1245443"/>
            <a:ext cx="720080" cy="482476"/>
          </a:xfrm>
          <a:prstGeom prst="can">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Broker</a:t>
            </a:r>
            <a:endParaRPr lang="ko-KR" altLang="en-US" sz="1100" dirty="0">
              <a:solidFill>
                <a:schemeClr val="tx1"/>
              </a:solidFill>
            </a:endParaRPr>
          </a:p>
        </p:txBody>
      </p:sp>
      <p:sp>
        <p:nvSpPr>
          <p:cNvPr id="24" name="사각형: 둥근 모서리 23">
            <a:extLst>
              <a:ext uri="{FF2B5EF4-FFF2-40B4-BE49-F238E27FC236}">
                <a16:creationId xmlns:a16="http://schemas.microsoft.com/office/drawing/2014/main" id="{E80B7EBB-A912-4E9D-AA52-DED2BB567B5A}"/>
              </a:ext>
            </a:extLst>
          </p:cNvPr>
          <p:cNvSpPr/>
          <p:nvPr/>
        </p:nvSpPr>
        <p:spPr>
          <a:xfrm>
            <a:off x="7030506" y="1943943"/>
            <a:ext cx="2088232" cy="26500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FF0000"/>
                </a:solidFill>
              </a:rPr>
              <a:t>Subscriber</a:t>
            </a:r>
            <a:r>
              <a:rPr lang="en-US" altLang="ko-KR" sz="1100" dirty="0">
                <a:solidFill>
                  <a:schemeClr val="tx1"/>
                </a:solidFill>
              </a:rPr>
              <a:t> / </a:t>
            </a:r>
            <a:r>
              <a:rPr lang="en-US" altLang="ko-KR" sz="1100" dirty="0">
                <a:solidFill>
                  <a:schemeClr val="accent6">
                    <a:lumMod val="75000"/>
                  </a:schemeClr>
                </a:solidFill>
              </a:rPr>
              <a:t>Insert data to DB</a:t>
            </a:r>
            <a:endParaRPr lang="ko-KR" altLang="en-US" sz="1100" dirty="0">
              <a:solidFill>
                <a:schemeClr val="accent6">
                  <a:lumMod val="75000"/>
                </a:schemeClr>
              </a:solidFill>
            </a:endParaRPr>
          </a:p>
        </p:txBody>
      </p:sp>
      <p:cxnSp>
        <p:nvCxnSpPr>
          <p:cNvPr id="26" name="직선 화살표 연결선 25">
            <a:extLst>
              <a:ext uri="{FF2B5EF4-FFF2-40B4-BE49-F238E27FC236}">
                <a16:creationId xmlns:a16="http://schemas.microsoft.com/office/drawing/2014/main" id="{F9D73C2E-D11F-44B8-B317-90D5D8F3A8FB}"/>
              </a:ext>
            </a:extLst>
          </p:cNvPr>
          <p:cNvCxnSpPr>
            <a:cxnSpLocks/>
            <a:stCxn id="23" idx="3"/>
          </p:cNvCxnSpPr>
          <p:nvPr/>
        </p:nvCxnSpPr>
        <p:spPr>
          <a:xfrm>
            <a:off x="7561237" y="1727919"/>
            <a:ext cx="82542" cy="22401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F0DF6033-AEA6-4F1C-A867-EB6B8D2FBAE8}"/>
              </a:ext>
            </a:extLst>
          </p:cNvPr>
          <p:cNvCxnSpPr>
            <a:cxnSpLocks/>
            <a:endCxn id="21" idx="3"/>
          </p:cNvCxnSpPr>
          <p:nvPr/>
        </p:nvCxnSpPr>
        <p:spPr>
          <a:xfrm flipV="1">
            <a:off x="8570779" y="1719930"/>
            <a:ext cx="32607" cy="224013"/>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46CF90D-869B-4171-8C36-57DA58631331}"/>
              </a:ext>
            </a:extLst>
          </p:cNvPr>
          <p:cNvSpPr txBox="1"/>
          <p:nvPr/>
        </p:nvSpPr>
        <p:spPr>
          <a:xfrm>
            <a:off x="703155" y="1420990"/>
            <a:ext cx="2428870" cy="553998"/>
          </a:xfrm>
          <a:prstGeom prst="rect">
            <a:avLst/>
          </a:prstGeom>
          <a:noFill/>
        </p:spPr>
        <p:txBody>
          <a:bodyPr wrap="none" rtlCol="0">
            <a:spAutoFit/>
          </a:bodyPr>
          <a:lstStyle/>
          <a:p>
            <a:pPr algn="ctr"/>
            <a:r>
              <a:rPr lang="en-US" altLang="ko-KR" sz="1600" b="1" dirty="0"/>
              <a:t>Raspberry Pi </a:t>
            </a:r>
          </a:p>
          <a:p>
            <a:pPr algn="ctr"/>
            <a:r>
              <a:rPr lang="en-US" altLang="ko-KR" sz="1400" b="1" dirty="0"/>
              <a:t>(Broker, </a:t>
            </a:r>
            <a:r>
              <a:rPr lang="en-US" altLang="ko-KR" sz="1400" b="1" dirty="0" err="1"/>
              <a:t>InfluxDB</a:t>
            </a:r>
            <a:r>
              <a:rPr lang="en-US" altLang="ko-KR" sz="1400" b="1" dirty="0"/>
              <a:t>, Grafana)</a:t>
            </a:r>
            <a:endParaRPr lang="ko-KR" altLang="en-US" sz="1400" b="1" dirty="0"/>
          </a:p>
        </p:txBody>
      </p:sp>
      <p:sp>
        <p:nvSpPr>
          <p:cNvPr id="19" name="원통형 18">
            <a:extLst>
              <a:ext uri="{FF2B5EF4-FFF2-40B4-BE49-F238E27FC236}">
                <a16:creationId xmlns:a16="http://schemas.microsoft.com/office/drawing/2014/main" id="{D754B387-4C1F-46D0-8111-4C430B694B35}"/>
              </a:ext>
            </a:extLst>
          </p:cNvPr>
          <p:cNvSpPr/>
          <p:nvPr/>
        </p:nvSpPr>
        <p:spPr>
          <a:xfrm>
            <a:off x="9217421" y="1237454"/>
            <a:ext cx="720080" cy="482476"/>
          </a:xfrm>
          <a:prstGeom prst="can">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Grafana</a:t>
            </a:r>
            <a:endParaRPr lang="ko-KR" altLang="en-US" sz="1100" dirty="0">
              <a:solidFill>
                <a:schemeClr val="tx1"/>
              </a:solidFill>
            </a:endParaRPr>
          </a:p>
        </p:txBody>
      </p:sp>
      <p:cxnSp>
        <p:nvCxnSpPr>
          <p:cNvPr id="8" name="직선 화살표 연결선 7">
            <a:extLst>
              <a:ext uri="{FF2B5EF4-FFF2-40B4-BE49-F238E27FC236}">
                <a16:creationId xmlns:a16="http://schemas.microsoft.com/office/drawing/2014/main" id="{9A872E63-9C7E-4ED3-A662-00CBB8ACAAC3}"/>
              </a:ext>
            </a:extLst>
          </p:cNvPr>
          <p:cNvCxnSpPr>
            <a:cxnSpLocks/>
            <a:stCxn id="21" idx="4"/>
          </p:cNvCxnSpPr>
          <p:nvPr/>
        </p:nvCxnSpPr>
        <p:spPr>
          <a:xfrm>
            <a:off x="8963426" y="1478692"/>
            <a:ext cx="253995"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76608DCB-6211-46A4-A240-A6D490F17CDB}"/>
              </a:ext>
            </a:extLst>
          </p:cNvPr>
          <p:cNvPicPr>
            <a:picLocks noChangeAspect="1"/>
          </p:cNvPicPr>
          <p:nvPr/>
        </p:nvPicPr>
        <p:blipFill>
          <a:blip r:embed="rId5"/>
          <a:stretch>
            <a:fillRect/>
          </a:stretch>
        </p:blipFill>
        <p:spPr>
          <a:xfrm>
            <a:off x="6500334" y="2528529"/>
            <a:ext cx="3604452" cy="3447861"/>
          </a:xfrm>
          <a:prstGeom prst="rect">
            <a:avLst/>
          </a:prstGeom>
        </p:spPr>
      </p:pic>
      <p:cxnSp>
        <p:nvCxnSpPr>
          <p:cNvPr id="17" name="직선 화살표 연결선 16">
            <a:extLst>
              <a:ext uri="{FF2B5EF4-FFF2-40B4-BE49-F238E27FC236}">
                <a16:creationId xmlns:a16="http://schemas.microsoft.com/office/drawing/2014/main" id="{287A5076-9F54-45FA-BBA7-99A8EE790302}"/>
              </a:ext>
            </a:extLst>
          </p:cNvPr>
          <p:cNvCxnSpPr>
            <a:cxnSpLocks/>
          </p:cNvCxnSpPr>
          <p:nvPr/>
        </p:nvCxnSpPr>
        <p:spPr>
          <a:xfrm flipH="1">
            <a:off x="9302449" y="1697989"/>
            <a:ext cx="282080" cy="83054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 name="그림 30">
            <a:extLst>
              <a:ext uri="{FF2B5EF4-FFF2-40B4-BE49-F238E27FC236}">
                <a16:creationId xmlns:a16="http://schemas.microsoft.com/office/drawing/2014/main" id="{DFFDBEFC-19FC-469A-B055-AAFCCF68E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437" y="4557042"/>
            <a:ext cx="911176" cy="814284"/>
          </a:xfrm>
          <a:prstGeom prst="rect">
            <a:avLst/>
          </a:prstGeom>
        </p:spPr>
      </p:pic>
      <p:sp>
        <p:nvSpPr>
          <p:cNvPr id="32" name="TextBox 31">
            <a:extLst>
              <a:ext uri="{FF2B5EF4-FFF2-40B4-BE49-F238E27FC236}">
                <a16:creationId xmlns:a16="http://schemas.microsoft.com/office/drawing/2014/main" id="{CC7C368A-A7F1-41B9-A37A-DE634CBBBDC9}"/>
              </a:ext>
            </a:extLst>
          </p:cNvPr>
          <p:cNvSpPr txBox="1"/>
          <p:nvPr/>
        </p:nvSpPr>
        <p:spPr>
          <a:xfrm>
            <a:off x="890143" y="3991659"/>
            <a:ext cx="1197764" cy="584775"/>
          </a:xfrm>
          <a:prstGeom prst="rect">
            <a:avLst/>
          </a:prstGeom>
          <a:noFill/>
        </p:spPr>
        <p:txBody>
          <a:bodyPr wrap="none" rtlCol="0">
            <a:spAutoFit/>
          </a:bodyPr>
          <a:lstStyle/>
          <a:p>
            <a:r>
              <a:rPr lang="en-US" altLang="ko-KR" sz="1600" b="1" dirty="0"/>
              <a:t>Phi board</a:t>
            </a:r>
          </a:p>
          <a:p>
            <a:r>
              <a:rPr lang="en-US" altLang="ko-KR" sz="1600" b="1" dirty="0"/>
              <a:t>(Publisher)</a:t>
            </a:r>
            <a:endParaRPr lang="ko-KR" altLang="en-US" sz="1600" b="1" dirty="0"/>
          </a:p>
        </p:txBody>
      </p:sp>
      <p:cxnSp>
        <p:nvCxnSpPr>
          <p:cNvPr id="35" name="연결선: 구부러짐 34">
            <a:extLst>
              <a:ext uri="{FF2B5EF4-FFF2-40B4-BE49-F238E27FC236}">
                <a16:creationId xmlns:a16="http://schemas.microsoft.com/office/drawing/2014/main" id="{C79F3BD4-D010-4781-9744-D98979D0147A}"/>
              </a:ext>
            </a:extLst>
          </p:cNvPr>
          <p:cNvCxnSpPr>
            <a:cxnSpLocks/>
            <a:stCxn id="31" idx="3"/>
          </p:cNvCxnSpPr>
          <p:nvPr/>
        </p:nvCxnSpPr>
        <p:spPr>
          <a:xfrm flipV="1">
            <a:off x="1944613" y="4248199"/>
            <a:ext cx="323110" cy="715985"/>
          </a:xfrm>
          <a:prstGeom prst="curvedConnector2">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연결선: 구부러짐 49">
            <a:extLst>
              <a:ext uri="{FF2B5EF4-FFF2-40B4-BE49-F238E27FC236}">
                <a16:creationId xmlns:a16="http://schemas.microsoft.com/office/drawing/2014/main" id="{C12A749A-EEB4-4A99-9950-039B7FA2F019}"/>
              </a:ext>
            </a:extLst>
          </p:cNvPr>
          <p:cNvCxnSpPr>
            <a:cxnSpLocks/>
            <a:endCxn id="23" idx="2"/>
          </p:cNvCxnSpPr>
          <p:nvPr/>
        </p:nvCxnSpPr>
        <p:spPr>
          <a:xfrm flipV="1">
            <a:off x="4135560" y="1486681"/>
            <a:ext cx="3065637" cy="632630"/>
          </a:xfrm>
          <a:prstGeom prst="curvedConnector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26600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AE1A9A5C-D9D8-40C5-BECA-499E7C075C4B}"/>
              </a:ext>
            </a:extLst>
          </p:cNvPr>
          <p:cNvPicPr>
            <a:picLocks noChangeAspect="1"/>
          </p:cNvPicPr>
          <p:nvPr/>
        </p:nvPicPr>
        <p:blipFill>
          <a:blip r:embed="rId3"/>
          <a:stretch>
            <a:fillRect/>
          </a:stretch>
        </p:blipFill>
        <p:spPr>
          <a:xfrm>
            <a:off x="4928112" y="2015951"/>
            <a:ext cx="6043168" cy="3084797"/>
          </a:xfrm>
          <a:prstGeom prst="rect">
            <a:avLst/>
          </a:prstGeom>
        </p:spPr>
      </p:pic>
      <p:sp>
        <p:nvSpPr>
          <p:cNvPr id="6" name="제목 5"/>
          <p:cNvSpPr>
            <a:spLocks noGrp="1"/>
          </p:cNvSpPr>
          <p:nvPr>
            <p:ph type="title"/>
          </p:nvPr>
        </p:nvSpPr>
        <p:spPr>
          <a:xfrm>
            <a:off x="181419" y="85023"/>
            <a:ext cx="10842913" cy="400049"/>
          </a:xfrm>
        </p:spPr>
        <p:txBody>
          <a:bodyPr/>
          <a:lstStyle/>
          <a:p>
            <a:r>
              <a:rPr lang="en-US" altLang="ko-KR" dirty="0"/>
              <a:t> </a:t>
            </a:r>
            <a:r>
              <a:rPr lang="ko-KR" altLang="en-US" dirty="0"/>
              <a:t>이번 교육의 최종 목표</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326</a:t>
            </a:fld>
            <a:endParaRPr lang="en-US" dirty="0"/>
          </a:p>
        </p:txBody>
      </p:sp>
      <p:sp>
        <p:nvSpPr>
          <p:cNvPr id="5" name="내용 개체 틀 4"/>
          <p:cNvSpPr>
            <a:spLocks noGrp="1"/>
          </p:cNvSpPr>
          <p:nvPr>
            <p:ph sz="quarter" idx="11"/>
          </p:nvPr>
        </p:nvSpPr>
        <p:spPr/>
        <p:txBody>
          <a:bodyPr/>
          <a:lstStyle/>
          <a:p>
            <a:r>
              <a:rPr lang="ko-KR" altLang="en-US" dirty="0"/>
              <a:t>주요</a:t>
            </a:r>
            <a:r>
              <a:rPr lang="en-US" altLang="ko-KR" dirty="0"/>
              <a:t> </a:t>
            </a:r>
            <a:r>
              <a:rPr lang="ko-KR" altLang="en-US" dirty="0"/>
              <a:t>특징</a:t>
            </a:r>
            <a:endParaRPr lang="en-US" altLang="ko-KR" dirty="0"/>
          </a:p>
          <a:p>
            <a:pPr lvl="1"/>
            <a:r>
              <a:rPr lang="ko-KR" altLang="en-US" dirty="0"/>
              <a:t>개발 환경</a:t>
            </a:r>
            <a:endParaRPr lang="en-US" altLang="ko-KR" dirty="0"/>
          </a:p>
          <a:p>
            <a:pPr lvl="2"/>
            <a:r>
              <a:rPr lang="en-US" altLang="ko-KR" dirty="0"/>
              <a:t>Windows </a:t>
            </a:r>
            <a:r>
              <a:rPr lang="ko-KR" altLang="en-US" dirty="0"/>
              <a:t>운영 체제 </a:t>
            </a:r>
            <a:r>
              <a:rPr lang="en-US" altLang="ko-KR" dirty="0"/>
              <a:t>PC</a:t>
            </a:r>
          </a:p>
          <a:p>
            <a:pPr lvl="2"/>
            <a:r>
              <a:rPr lang="en-US" altLang="ko-KR" dirty="0"/>
              <a:t>Linux </a:t>
            </a:r>
            <a:r>
              <a:rPr lang="ko-KR" altLang="en-US" dirty="0"/>
              <a:t>기반 운영체제 </a:t>
            </a:r>
            <a:r>
              <a:rPr lang="ko-KR" altLang="en-US" dirty="0" err="1"/>
              <a:t>라즈베리파이</a:t>
            </a:r>
            <a:endParaRPr lang="en-US" altLang="ko-KR" dirty="0"/>
          </a:p>
          <a:p>
            <a:pPr lvl="1"/>
            <a:r>
              <a:rPr lang="ko-KR" altLang="en-US" dirty="0" err="1"/>
              <a:t>아두이노로</a:t>
            </a:r>
            <a:r>
              <a:rPr lang="ko-KR" altLang="en-US" dirty="0"/>
              <a:t> 대표되는 마이크로 컨트롤로 프로그래밍</a:t>
            </a:r>
            <a:endParaRPr lang="en-US" altLang="ko-KR" dirty="0"/>
          </a:p>
          <a:p>
            <a:pPr lvl="2"/>
            <a:r>
              <a:rPr lang="ko-KR" altLang="en-US" dirty="0" err="1"/>
              <a:t>마이크로컨트로</a:t>
            </a:r>
            <a:r>
              <a:rPr lang="ko-KR" altLang="en-US" dirty="0"/>
              <a:t> 전반</a:t>
            </a:r>
            <a:endParaRPr lang="en-US" altLang="ko-KR" dirty="0"/>
          </a:p>
          <a:p>
            <a:pPr lvl="2"/>
            <a:r>
              <a:rPr lang="ko-KR" altLang="en-US" dirty="0"/>
              <a:t>센서 활용 </a:t>
            </a:r>
            <a:r>
              <a:rPr lang="en-US" altLang="ko-KR" dirty="0"/>
              <a:t>– I2C,</a:t>
            </a:r>
            <a:r>
              <a:rPr lang="ko-KR" altLang="en-US" dirty="0"/>
              <a:t> </a:t>
            </a:r>
            <a:r>
              <a:rPr lang="en-US" altLang="ko-KR" dirty="0"/>
              <a:t>SPI </a:t>
            </a:r>
            <a:r>
              <a:rPr lang="ko-KR" altLang="en-US" dirty="0"/>
              <a:t>통신 등</a:t>
            </a:r>
            <a:endParaRPr lang="en-US" altLang="ko-KR" dirty="0"/>
          </a:p>
          <a:p>
            <a:pPr lvl="2"/>
            <a:r>
              <a:rPr lang="en-US" altLang="ko-KR" dirty="0"/>
              <a:t>Display(OLED), MicroSD</a:t>
            </a:r>
          </a:p>
          <a:p>
            <a:pPr lvl="2"/>
            <a:r>
              <a:rPr lang="ko-KR" altLang="en-US" dirty="0"/>
              <a:t>사용 언어 </a:t>
            </a:r>
            <a:r>
              <a:rPr lang="en-US" altLang="ko-KR" dirty="0"/>
              <a:t>: C</a:t>
            </a:r>
            <a:r>
              <a:rPr lang="ko-KR" altLang="en-US" dirty="0"/>
              <a:t>언어</a:t>
            </a:r>
            <a:endParaRPr lang="en-US" altLang="ko-KR" dirty="0"/>
          </a:p>
          <a:p>
            <a:pPr lvl="1"/>
            <a:r>
              <a:rPr lang="en-US" altLang="ko-KR" dirty="0"/>
              <a:t>MQTT Network</a:t>
            </a:r>
          </a:p>
          <a:p>
            <a:pPr lvl="2"/>
            <a:r>
              <a:rPr lang="ko-KR" altLang="en-US" dirty="0"/>
              <a:t>사용 언어 </a:t>
            </a:r>
            <a:r>
              <a:rPr lang="en-US" altLang="ko-KR" dirty="0"/>
              <a:t>: C</a:t>
            </a:r>
            <a:r>
              <a:rPr lang="ko-KR" altLang="en-US" dirty="0"/>
              <a:t>언어</a:t>
            </a:r>
            <a:r>
              <a:rPr lang="en-US" altLang="ko-KR" dirty="0"/>
              <a:t>, Python</a:t>
            </a:r>
          </a:p>
          <a:p>
            <a:pPr lvl="1"/>
            <a:r>
              <a:rPr lang="en-US" altLang="ko-KR" dirty="0" err="1"/>
              <a:t>InfluxDB</a:t>
            </a:r>
            <a:endParaRPr lang="en-US" altLang="ko-KR" dirty="0"/>
          </a:p>
          <a:p>
            <a:pPr lvl="2"/>
            <a:r>
              <a:rPr lang="ko-KR" altLang="en-US" dirty="0"/>
              <a:t>사용 언어 </a:t>
            </a:r>
            <a:r>
              <a:rPr lang="en-US" altLang="ko-KR" dirty="0"/>
              <a:t>: Python</a:t>
            </a:r>
          </a:p>
          <a:p>
            <a:pPr lvl="1"/>
            <a:r>
              <a:rPr lang="en-US" altLang="ko-KR" dirty="0"/>
              <a:t>Grafana</a:t>
            </a:r>
          </a:p>
          <a:p>
            <a:pPr lvl="2"/>
            <a:endParaRPr lang="en-US" altLang="ko-KR" dirty="0"/>
          </a:p>
        </p:txBody>
      </p:sp>
    </p:spTree>
    <p:extLst>
      <p:ext uri="{BB962C8B-B14F-4D97-AF65-F5344CB8AC3E}">
        <p14:creationId xmlns:p14="http://schemas.microsoft.com/office/powerpoint/2010/main" val="341297219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fontScale="90000"/>
          </a:bodyPr>
          <a:lstStyle/>
          <a:p>
            <a:r>
              <a:rPr lang="en-US" altLang="ko-KR" b="1" dirty="0"/>
              <a:t>Grafana</a:t>
            </a:r>
            <a:br>
              <a:rPr lang="en-US" altLang="ko-KR" b="1" dirty="0"/>
            </a:b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endParaRPr lang="ko-KR" altLang="en-US" dirty="0"/>
          </a:p>
        </p:txBody>
      </p:sp>
    </p:spTree>
    <p:extLst>
      <p:ext uri="{BB962C8B-B14F-4D97-AF65-F5344CB8AC3E}">
        <p14:creationId xmlns:p14="http://schemas.microsoft.com/office/powerpoint/2010/main" val="245918226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Grafana</a:t>
            </a:r>
          </a:p>
          <a:p>
            <a:pPr lvl="1"/>
            <a:r>
              <a:rPr lang="ko-KR" altLang="en-US" dirty="0"/>
              <a:t>그라파나는 다중 플랫폼 오픈 소스 분석 및 상호적인 시각화 웹 어플리케이션</a:t>
            </a:r>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328</a:t>
            </a:fld>
            <a:endParaRPr lang="en-US" dirty="0"/>
          </a:p>
        </p:txBody>
      </p:sp>
      <p:sp>
        <p:nvSpPr>
          <p:cNvPr id="5" name="TextBox 4">
            <a:extLst>
              <a:ext uri="{FF2B5EF4-FFF2-40B4-BE49-F238E27FC236}">
                <a16:creationId xmlns:a16="http://schemas.microsoft.com/office/drawing/2014/main" id="{3DA063D6-380F-4655-AC98-23F4EAA244E5}"/>
              </a:ext>
            </a:extLst>
          </p:cNvPr>
          <p:cNvSpPr txBox="1"/>
          <p:nvPr/>
        </p:nvSpPr>
        <p:spPr>
          <a:xfrm>
            <a:off x="5281312" y="2264829"/>
            <a:ext cx="643125" cy="246221"/>
          </a:xfrm>
          <a:prstGeom prst="rect">
            <a:avLst/>
          </a:prstGeom>
          <a:noFill/>
        </p:spPr>
        <p:txBody>
          <a:bodyPr wrap="none" rtlCol="0">
            <a:spAutoFit/>
          </a:bodyPr>
          <a:lstStyle/>
          <a:p>
            <a:r>
              <a:rPr lang="en-US" altLang="ko-KR" sz="1000" dirty="0"/>
              <a:t>[</a:t>
            </a:r>
            <a:r>
              <a:rPr lang="ko-KR" altLang="en-US" sz="1000" dirty="0"/>
              <a:t>출처</a:t>
            </a:r>
            <a:r>
              <a:rPr lang="en-US" altLang="ko-KR" sz="1000" dirty="0"/>
              <a:t>1]</a:t>
            </a:r>
            <a:endParaRPr lang="ko-KR" altLang="en-US" sz="1000" dirty="0"/>
          </a:p>
        </p:txBody>
      </p:sp>
      <p:pic>
        <p:nvPicPr>
          <p:cNvPr id="8" name="Picture 7" descr="Logo, company name&#10;&#10;Description automatically generated">
            <a:extLst>
              <a:ext uri="{FF2B5EF4-FFF2-40B4-BE49-F238E27FC236}">
                <a16:creationId xmlns:a16="http://schemas.microsoft.com/office/drawing/2014/main" id="{27594330-9463-44D6-AE8B-0976CDA02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035" y="1295871"/>
            <a:ext cx="4110818" cy="1528051"/>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1E3A512A-C9D0-422D-AFFC-30FDF0FC9AE9}"/>
              </a:ext>
            </a:extLst>
          </p:cNvPr>
          <p:cNvPicPr>
            <a:picLocks noChangeAspect="1"/>
          </p:cNvPicPr>
          <p:nvPr/>
        </p:nvPicPr>
        <p:blipFill rotWithShape="1">
          <a:blip r:embed="rId4">
            <a:extLst>
              <a:ext uri="{28A0092B-C50C-407E-A947-70E740481C1C}">
                <a14:useLocalDpi xmlns:a14="http://schemas.microsoft.com/office/drawing/2010/main" val="0"/>
              </a:ext>
            </a:extLst>
          </a:blip>
          <a:srcRect l="3121" t="8922" b="23331"/>
          <a:stretch/>
        </p:blipFill>
        <p:spPr>
          <a:xfrm>
            <a:off x="953699" y="2729018"/>
            <a:ext cx="7992888" cy="3144036"/>
          </a:xfrm>
          <a:prstGeom prst="rect">
            <a:avLst/>
          </a:prstGeom>
        </p:spPr>
      </p:pic>
      <p:sp>
        <p:nvSpPr>
          <p:cNvPr id="13" name="TextBox 12">
            <a:extLst>
              <a:ext uri="{FF2B5EF4-FFF2-40B4-BE49-F238E27FC236}">
                <a16:creationId xmlns:a16="http://schemas.microsoft.com/office/drawing/2014/main" id="{0DBC4CA9-AFFF-466F-A065-6F84B27B7896}"/>
              </a:ext>
            </a:extLst>
          </p:cNvPr>
          <p:cNvSpPr txBox="1"/>
          <p:nvPr/>
        </p:nvSpPr>
        <p:spPr>
          <a:xfrm>
            <a:off x="8946587" y="5708889"/>
            <a:ext cx="643125" cy="246221"/>
          </a:xfrm>
          <a:prstGeom prst="rect">
            <a:avLst/>
          </a:prstGeom>
          <a:noFill/>
        </p:spPr>
        <p:txBody>
          <a:bodyPr wrap="none" rtlCol="0">
            <a:spAutoFit/>
          </a:bodyPr>
          <a:lstStyle/>
          <a:p>
            <a:r>
              <a:rPr lang="en-US" altLang="ko-KR" sz="1000" dirty="0"/>
              <a:t>[</a:t>
            </a:r>
            <a:r>
              <a:rPr lang="ko-KR" altLang="en-US" sz="1000" dirty="0"/>
              <a:t>출처</a:t>
            </a:r>
            <a:r>
              <a:rPr lang="en-US" altLang="ko-KR" sz="1000" dirty="0"/>
              <a:t>2]</a:t>
            </a:r>
            <a:endParaRPr lang="ko-KR" altLang="en-US" sz="1000" dirty="0"/>
          </a:p>
        </p:txBody>
      </p:sp>
    </p:spTree>
    <p:extLst>
      <p:ext uri="{BB962C8B-B14F-4D97-AF65-F5344CB8AC3E}">
        <p14:creationId xmlns:p14="http://schemas.microsoft.com/office/powerpoint/2010/main" val="122393107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Grafana</a:t>
            </a:r>
            <a:r>
              <a:rPr lang="ko-KR" altLang="en-US" dirty="0"/>
              <a:t>의 특징</a:t>
            </a:r>
            <a:endParaRPr lang="en-US" altLang="ko-KR" dirty="0"/>
          </a:p>
          <a:p>
            <a:pPr lvl="2">
              <a:buFont typeface="맑은 고딕" panose="020B0503020000020004" pitchFamily="50" charset="-127"/>
              <a:buChar char="▶"/>
            </a:pPr>
            <a:r>
              <a:rPr lang="en-US" altLang="ko-KR" sz="1400" dirty="0"/>
              <a:t> </a:t>
            </a:r>
            <a:r>
              <a:rPr lang="en-US" altLang="ko-KR" dirty="0"/>
              <a:t>30</a:t>
            </a:r>
            <a:r>
              <a:rPr lang="ko-KR" altLang="en-US" dirty="0"/>
              <a:t>가지 이상의 데이터 소스와 연동 가능</a:t>
            </a:r>
            <a:endParaRPr lang="en-US" altLang="ko-KR" dirty="0"/>
          </a:p>
          <a:p>
            <a:pPr lvl="2">
              <a:buFont typeface="맑은 고딕" panose="020B0503020000020004" pitchFamily="50" charset="-127"/>
              <a:buChar char="▶"/>
            </a:pPr>
            <a:r>
              <a:rPr lang="ko-KR" altLang="en-US" sz="1400" dirty="0"/>
              <a:t> 다양한 데이터 소스를 하나의 그래프에 같이 표현 가능</a:t>
            </a:r>
            <a:endParaRPr lang="en-US" altLang="ko-KR" sz="1400" dirty="0"/>
          </a:p>
          <a:p>
            <a:pPr lvl="2">
              <a:buFont typeface="맑은 고딕" panose="020B0503020000020004" pitchFamily="50" charset="-127"/>
              <a:buChar char="▶"/>
            </a:pPr>
            <a:r>
              <a:rPr lang="en-US" altLang="ko-KR" sz="1400" dirty="0"/>
              <a:t> </a:t>
            </a:r>
            <a:r>
              <a:rPr lang="en-US" altLang="ko-KR" dirty="0"/>
              <a:t>heatmap, histogram </a:t>
            </a:r>
            <a:r>
              <a:rPr lang="ko-KR" altLang="en-US" dirty="0"/>
              <a:t>등의 다양한 시각화 옵션을 보유</a:t>
            </a:r>
            <a:endParaRPr lang="en-US" altLang="ko-KR" sz="1400" dirty="0"/>
          </a:p>
          <a:p>
            <a:pPr lvl="2">
              <a:buFont typeface="맑은 고딕" panose="020B0503020000020004" pitchFamily="50" charset="-127"/>
              <a:buChar char="▶"/>
            </a:pPr>
            <a:r>
              <a:rPr lang="en-US" altLang="ko-KR" sz="1400" dirty="0"/>
              <a:t> </a:t>
            </a:r>
            <a:r>
              <a:rPr lang="ko-KR" altLang="en-US" sz="1400" dirty="0"/>
              <a:t>설정을 통한 알람 수신 가능</a:t>
            </a:r>
            <a:endParaRPr lang="en-US" altLang="ko-KR" sz="1400" dirty="0"/>
          </a:p>
          <a:p>
            <a:pPr lvl="2">
              <a:buFont typeface="맑은 고딕" panose="020B0503020000020004" pitchFamily="50" charset="-127"/>
              <a:buChar char="▶"/>
            </a:pPr>
            <a:r>
              <a:rPr lang="en-US" altLang="ko-KR" sz="1400" dirty="0"/>
              <a:t> </a:t>
            </a:r>
            <a:r>
              <a:rPr lang="ko-KR" altLang="en-US" dirty="0"/>
              <a:t>리눅스</a:t>
            </a:r>
            <a:r>
              <a:rPr lang="en-US" altLang="ko-KR" dirty="0"/>
              <a:t>,</a:t>
            </a:r>
            <a:r>
              <a:rPr lang="ko-KR" altLang="en-US" dirty="0"/>
              <a:t> 윈도우 등 여러 플렛폼에서 사용 가능</a:t>
            </a:r>
            <a:endParaRPr lang="en-US" altLang="ko-KR" dirty="0"/>
          </a:p>
          <a:p>
            <a:pPr lvl="2">
              <a:buFont typeface="맑은 고딕" panose="020B0503020000020004" pitchFamily="50" charset="-127"/>
              <a:buChar char="▶"/>
            </a:pPr>
            <a:r>
              <a:rPr lang="ko-KR" altLang="en-US" sz="1400" dirty="0"/>
              <a:t> 다양한 기업에서 사용 중</a:t>
            </a:r>
            <a:endParaRPr lang="en-US" altLang="ko-KR" sz="1400" dirty="0"/>
          </a:p>
          <a:p>
            <a:pPr marL="542925" lvl="2" indent="0">
              <a:buNone/>
            </a:pPr>
            <a:endParaRPr lang="en-US" altLang="ko-KR" sz="1400" dirty="0"/>
          </a:p>
          <a:p>
            <a:pPr lvl="2">
              <a:buFont typeface="맑은 고딕" panose="020B0503020000020004" pitchFamily="50" charset="-127"/>
              <a:buChar char="▶"/>
            </a:pPr>
            <a:endParaRPr lang="en-US" altLang="ko-KR" sz="1400" dirty="0"/>
          </a:p>
          <a:p>
            <a:r>
              <a:rPr lang="en-US" altLang="ko-KR" dirty="0"/>
              <a:t>Grafana</a:t>
            </a:r>
            <a:r>
              <a:rPr lang="ko-KR" altLang="en-US" dirty="0"/>
              <a:t>의 기능</a:t>
            </a:r>
            <a:endParaRPr lang="en-US" altLang="ko-KR" dirty="0"/>
          </a:p>
          <a:p>
            <a:pPr lvl="2">
              <a:buFont typeface="맑은 고딕" panose="020B0503020000020004" pitchFamily="50" charset="-127"/>
              <a:buChar char="▶"/>
            </a:pPr>
            <a:r>
              <a:rPr lang="en-US" altLang="ko-KR" sz="1400" dirty="0"/>
              <a:t> </a:t>
            </a:r>
            <a:r>
              <a:rPr lang="ko-KR" altLang="en-US" sz="1400" dirty="0"/>
              <a:t>시각화</a:t>
            </a:r>
            <a:endParaRPr lang="en-US" altLang="ko-KR" dirty="0"/>
          </a:p>
          <a:p>
            <a:pPr lvl="2">
              <a:buFont typeface="맑은 고딕" panose="020B0503020000020004" pitchFamily="50" charset="-127"/>
              <a:buChar char="▶"/>
            </a:pPr>
            <a:r>
              <a:rPr lang="ko-KR" altLang="en-US" sz="1400" dirty="0"/>
              <a:t> 알람 송신</a:t>
            </a:r>
            <a:endParaRPr lang="en-US" altLang="ko-KR" sz="1400" dirty="0"/>
          </a:p>
          <a:p>
            <a:pPr lvl="2">
              <a:buFont typeface="맑은 고딕" panose="020B0503020000020004" pitchFamily="50" charset="-127"/>
              <a:buChar char="▶"/>
            </a:pPr>
            <a:r>
              <a:rPr lang="en-US" altLang="ko-KR" sz="1400" dirty="0"/>
              <a:t> </a:t>
            </a:r>
            <a:r>
              <a:rPr lang="ko-KR" altLang="en-US" sz="1400" dirty="0"/>
              <a:t>데이터 통합</a:t>
            </a:r>
            <a:endParaRPr lang="en-US" altLang="ko-KR" sz="1400" dirty="0"/>
          </a:p>
          <a:p>
            <a:pPr lvl="2">
              <a:buFont typeface="맑은 고딕" panose="020B0503020000020004" pitchFamily="50" charset="-127"/>
              <a:buChar char="▶"/>
            </a:pPr>
            <a:r>
              <a:rPr lang="en-US" altLang="ko-KR" sz="1400" dirty="0"/>
              <a:t> Plug</a:t>
            </a:r>
            <a:r>
              <a:rPr lang="ko-KR" altLang="en-US" sz="1400" dirty="0"/>
              <a:t> </a:t>
            </a:r>
            <a:r>
              <a:rPr lang="en-US" altLang="ko-KR" sz="1400" dirty="0"/>
              <a:t>in</a:t>
            </a:r>
            <a:r>
              <a:rPr lang="ko-KR" altLang="en-US" sz="1400" dirty="0"/>
              <a:t>을 사용한 </a:t>
            </a:r>
            <a:r>
              <a:rPr lang="ko-KR" altLang="en-US" dirty="0"/>
              <a:t>확장</a:t>
            </a:r>
            <a:endParaRPr lang="en-US" altLang="ko-KR" dirty="0"/>
          </a:p>
          <a:p>
            <a:pPr lvl="2">
              <a:buFont typeface="맑은 고딕" panose="020B0503020000020004" pitchFamily="50" charset="-127"/>
              <a:buChar char="▶"/>
            </a:pPr>
            <a:r>
              <a:rPr lang="ko-KR" altLang="en-US" sz="1400" dirty="0"/>
              <a:t> 다른 사람과의 협업</a:t>
            </a:r>
            <a:endParaRPr lang="en-US" altLang="ko-KR" sz="1400" dirty="0"/>
          </a:p>
          <a:p>
            <a:pPr marL="542925" lvl="2" indent="0">
              <a:buNone/>
            </a:pPr>
            <a:endParaRPr lang="en-US" altLang="ko-KR" sz="1400"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329</a:t>
            </a:fld>
            <a:endParaRPr lang="en-US" dirty="0"/>
          </a:p>
        </p:txBody>
      </p:sp>
      <p:sp>
        <p:nvSpPr>
          <p:cNvPr id="7" name="TextBox 6">
            <a:extLst>
              <a:ext uri="{FF2B5EF4-FFF2-40B4-BE49-F238E27FC236}">
                <a16:creationId xmlns:a16="http://schemas.microsoft.com/office/drawing/2014/main" id="{E5C0F7EE-07A8-4462-860F-96DCB26A3F0F}"/>
              </a:ext>
            </a:extLst>
          </p:cNvPr>
          <p:cNvSpPr txBox="1"/>
          <p:nvPr/>
        </p:nvSpPr>
        <p:spPr>
          <a:xfrm>
            <a:off x="9739275" y="5608305"/>
            <a:ext cx="643125" cy="246221"/>
          </a:xfrm>
          <a:prstGeom prst="rect">
            <a:avLst/>
          </a:prstGeom>
          <a:noFill/>
        </p:spPr>
        <p:txBody>
          <a:bodyPr wrap="none" rtlCol="0">
            <a:spAutoFit/>
          </a:bodyPr>
          <a:lstStyle/>
          <a:p>
            <a:r>
              <a:rPr lang="en-US" altLang="ko-KR" sz="1000" dirty="0"/>
              <a:t>[</a:t>
            </a:r>
            <a:r>
              <a:rPr lang="ko-KR" altLang="en-US" sz="1000" dirty="0"/>
              <a:t>출처</a:t>
            </a:r>
            <a:r>
              <a:rPr lang="en-US" altLang="ko-KR" sz="1000" dirty="0"/>
              <a:t>3]</a:t>
            </a:r>
            <a:endParaRPr lang="ko-KR" altLang="en-US" sz="1000" dirty="0"/>
          </a:p>
        </p:txBody>
      </p:sp>
      <p:pic>
        <p:nvPicPr>
          <p:cNvPr id="9" name="Picture 8" descr="Chart&#10;&#10;Description automatically generated">
            <a:extLst>
              <a:ext uri="{FF2B5EF4-FFF2-40B4-BE49-F238E27FC236}">
                <a16:creationId xmlns:a16="http://schemas.microsoft.com/office/drawing/2014/main" id="{AA83B7A7-B2D6-4512-B506-50D27B655B46}"/>
              </a:ext>
            </a:extLst>
          </p:cNvPr>
          <p:cNvPicPr>
            <a:picLocks noChangeAspect="1"/>
          </p:cNvPicPr>
          <p:nvPr/>
        </p:nvPicPr>
        <p:blipFill rotWithShape="1">
          <a:blip r:embed="rId3">
            <a:extLst>
              <a:ext uri="{28A0092B-C50C-407E-A947-70E740481C1C}">
                <a14:useLocalDpi xmlns:a14="http://schemas.microsoft.com/office/drawing/2010/main" val="0"/>
              </a:ext>
            </a:extLst>
          </a:blip>
          <a:srcRect t="16254"/>
          <a:stretch/>
        </p:blipFill>
        <p:spPr>
          <a:xfrm>
            <a:off x="3555065" y="2961263"/>
            <a:ext cx="6806955" cy="2647042"/>
          </a:xfrm>
          <a:prstGeom prst="rect">
            <a:avLst/>
          </a:prstGeom>
        </p:spPr>
      </p:pic>
    </p:spTree>
    <p:extLst>
      <p:ext uri="{BB962C8B-B14F-4D97-AF65-F5344CB8AC3E}">
        <p14:creationId xmlns:p14="http://schemas.microsoft.com/office/powerpoint/2010/main" val="3518580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참고 </a:t>
            </a:r>
            <a:r>
              <a:rPr lang="en-US" altLang="ko-KR" dirty="0"/>
              <a:t>Analog Input of ESP-12E</a:t>
            </a:r>
            <a:endParaRPr lang="ko-KR" altLang="en-US" dirty="0"/>
          </a:p>
        </p:txBody>
      </p:sp>
      <mc:AlternateContent xmlns:mc="http://schemas.openxmlformats.org/markup-compatibility/2006" xmlns:a14="http://schemas.microsoft.com/office/drawing/2010/main">
        <mc:Choice Requires="a14">
          <p:sp>
            <p:nvSpPr>
              <p:cNvPr id="2" name="내용 개체 틀 1"/>
              <p:cNvSpPr>
                <a:spLocks noGrp="1"/>
              </p:cNvSpPr>
              <p:nvPr>
                <p:ph sz="quarter" idx="11"/>
              </p:nvPr>
            </p:nvSpPr>
            <p:spPr>
              <a:xfrm>
                <a:off x="266400" y="578149"/>
                <a:ext cx="10979353" cy="1745730"/>
              </a:xfrm>
            </p:spPr>
            <p:txBody>
              <a:bodyPr/>
              <a:lstStyle/>
              <a:p>
                <a:r>
                  <a:rPr lang="en-US" altLang="ko-KR" dirty="0"/>
                  <a:t>Phi </a:t>
                </a:r>
                <a:r>
                  <a:rPr lang="ko-KR" altLang="en-US" dirty="0"/>
                  <a:t>보드의 </a:t>
                </a:r>
                <a:r>
                  <a:rPr lang="en-US" altLang="ko-KR" dirty="0"/>
                  <a:t>MCU</a:t>
                </a:r>
                <a:r>
                  <a:rPr lang="ko-KR" altLang="en-US" dirty="0"/>
                  <a:t>인</a:t>
                </a:r>
                <a:r>
                  <a:rPr lang="en-US" altLang="ko-KR" dirty="0"/>
                  <a:t>, ESP-12E</a:t>
                </a:r>
                <a:r>
                  <a:rPr lang="ko-KR" altLang="en-US" dirty="0"/>
                  <a:t>의 </a:t>
                </a:r>
                <a:r>
                  <a:rPr lang="en-US" altLang="ko-KR" dirty="0"/>
                  <a:t>ADC</a:t>
                </a:r>
              </a:p>
              <a:p>
                <a:pPr lvl="1"/>
                <a:r>
                  <a:rPr lang="en-US" altLang="ko-KR" dirty="0"/>
                  <a:t>ESP-12E</a:t>
                </a:r>
                <a:r>
                  <a:rPr lang="ko-KR" altLang="en-US" dirty="0"/>
                  <a:t>의 </a:t>
                </a:r>
                <a:r>
                  <a:rPr lang="en-US" altLang="ko-KR" dirty="0"/>
                  <a:t>ADC</a:t>
                </a:r>
                <a:r>
                  <a:rPr lang="ko-KR" altLang="en-US" dirty="0"/>
                  <a:t> 입력 전압 범위 </a:t>
                </a:r>
                <a:r>
                  <a:rPr lang="en-US" altLang="ko-KR" dirty="0"/>
                  <a:t>: 0~1[V]</a:t>
                </a:r>
              </a:p>
              <a:p>
                <a:pPr lvl="1"/>
                <a:r>
                  <a:rPr lang="ko-KR" altLang="en-US" dirty="0" err="1"/>
                  <a:t>포텐셔미터</a:t>
                </a:r>
                <a:r>
                  <a:rPr lang="en-US" altLang="ko-KR" dirty="0"/>
                  <a:t>(potentiometer)</a:t>
                </a:r>
                <a:r>
                  <a:rPr lang="ko-KR" altLang="en-US" dirty="0"/>
                  <a:t>의 출력 전압 범위를 </a:t>
                </a:r>
                <a:r>
                  <a:rPr lang="en-US" altLang="ko-KR" dirty="0"/>
                  <a:t>0~</a:t>
                </a:r>
                <a:r>
                  <a:rPr lang="ko-KR" altLang="en-US" dirty="0"/>
                  <a:t>약 </a:t>
                </a:r>
                <a:r>
                  <a:rPr lang="en-US" altLang="ko-KR" dirty="0"/>
                  <a:t>1[V]</a:t>
                </a:r>
                <a:r>
                  <a:rPr lang="ko-KR" altLang="en-US" dirty="0"/>
                  <a:t>로 변경하여 </a:t>
                </a:r>
                <a:r>
                  <a:rPr lang="en-US" altLang="ko-KR" dirty="0"/>
                  <a:t>ESP-12E</a:t>
                </a:r>
                <a:r>
                  <a:rPr lang="ko-KR" altLang="en-US" dirty="0"/>
                  <a:t>의 </a:t>
                </a:r>
                <a:r>
                  <a:rPr lang="en-US" altLang="ko-KR" dirty="0"/>
                  <a:t>ADC</a:t>
                </a:r>
                <a:r>
                  <a:rPr lang="ko-KR" altLang="en-US" dirty="0"/>
                  <a:t>로</a:t>
                </a:r>
                <a:r>
                  <a:rPr lang="en-US" altLang="ko-KR" dirty="0"/>
                  <a:t> </a:t>
                </a:r>
                <a:r>
                  <a:rPr lang="ko-KR" altLang="en-US" dirty="0"/>
                  <a:t>입력함</a:t>
                </a:r>
                <a:r>
                  <a:rPr lang="en-US" altLang="ko-KR" dirty="0"/>
                  <a:t>.</a:t>
                </a:r>
              </a:p>
              <a:p>
                <a:pPr lvl="2"/>
                <a:r>
                  <a:rPr lang="en-US" altLang="ko-KR" dirty="0"/>
                  <a:t>Phi board v1.0</a:t>
                </a:r>
                <a:r>
                  <a:rPr lang="ko-KR" altLang="en-US" dirty="0"/>
                  <a:t>과 </a:t>
                </a:r>
                <a:r>
                  <a:rPr lang="en-US" altLang="ko-KR" dirty="0" err="1"/>
                  <a:t>NodeMCU</a:t>
                </a:r>
                <a:r>
                  <a:rPr lang="en-US" altLang="ko-KR" dirty="0"/>
                  <a:t> v1.0</a:t>
                </a:r>
                <a:r>
                  <a:rPr lang="ko-KR" altLang="en-US" dirty="0"/>
                  <a:t>은 위와 같은 동일한 메커니즘을 사용함</a:t>
                </a:r>
                <a:r>
                  <a:rPr lang="en-US" altLang="ko-KR" dirty="0"/>
                  <a:t>.</a:t>
                </a:r>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r>
                  <a:rPr lang="ko-KR" altLang="en-US" dirty="0">
                    <a:solidFill>
                      <a:schemeClr val="bg1">
                        <a:lumMod val="65000"/>
                      </a:schemeClr>
                    </a:solidFill>
                  </a:rPr>
                  <a:t>참고 </a:t>
                </a:r>
                <a:endParaRPr lang="en-US" altLang="ko-KR" dirty="0">
                  <a:solidFill>
                    <a:schemeClr val="bg1">
                      <a:lumMod val="65000"/>
                    </a:schemeClr>
                  </a:solidFill>
                </a:endParaRPr>
              </a:p>
              <a:p>
                <a:pPr lvl="3"/>
                <a:r>
                  <a:rPr lang="en-US" altLang="ko-KR" dirty="0">
                    <a:solidFill>
                      <a:schemeClr val="bg1">
                        <a:lumMod val="65000"/>
                      </a:schemeClr>
                    </a:solidFill>
                  </a:rPr>
                  <a:t>22k</a:t>
                </a:r>
                <a:r>
                  <a:rPr lang="ko-KR" altLang="en-US" dirty="0">
                    <a:solidFill>
                      <a:schemeClr val="bg1">
                        <a:lumMod val="65000"/>
                      </a:schemeClr>
                    </a:solidFill>
                  </a:rPr>
                  <a:t>와</a:t>
                </a:r>
                <a:r>
                  <a:rPr lang="en-US" altLang="ko-KR" dirty="0">
                    <a:solidFill>
                      <a:schemeClr val="bg1">
                        <a:lumMod val="65000"/>
                      </a:schemeClr>
                    </a:solidFill>
                  </a:rPr>
                  <a:t> 10k </a:t>
                </a:r>
                <a:r>
                  <a:rPr lang="ko-KR" altLang="en-US" dirty="0">
                    <a:solidFill>
                      <a:schemeClr val="bg1">
                        <a:lumMod val="65000"/>
                      </a:schemeClr>
                    </a:solidFill>
                  </a:rPr>
                  <a:t>저항만이 직렬로 연결된 회로의 양단 전압이 </a:t>
                </a:r>
                <a:r>
                  <a:rPr lang="en-US" altLang="ko-KR" dirty="0">
                    <a:solidFill>
                      <a:schemeClr val="bg1">
                        <a:lumMod val="65000"/>
                      </a:schemeClr>
                    </a:solidFill>
                  </a:rPr>
                  <a:t>3.3[V]</a:t>
                </a:r>
                <a:r>
                  <a:rPr lang="ko-KR" altLang="en-US" dirty="0">
                    <a:solidFill>
                      <a:schemeClr val="bg1">
                        <a:lumMod val="65000"/>
                      </a:schemeClr>
                    </a:solidFill>
                  </a:rPr>
                  <a:t>라고 가정할 때 두 저항에 흐르는 전류</a:t>
                </a:r>
                <a:endParaRPr lang="en-US" altLang="ko-KR" dirty="0">
                  <a:solidFill>
                    <a:schemeClr val="bg1">
                      <a:lumMod val="65000"/>
                    </a:schemeClr>
                  </a:solidFill>
                </a:endParaRPr>
              </a:p>
              <a:p>
                <a:pPr lvl="4"/>
                <a14:m>
                  <m:oMath xmlns:m="http://schemas.openxmlformats.org/officeDocument/2006/math">
                    <m:r>
                      <a:rPr lang="en-US" altLang="ko-KR" b="1" i="1" smtClean="0">
                        <a:solidFill>
                          <a:schemeClr val="bg1">
                            <a:lumMod val="65000"/>
                          </a:schemeClr>
                        </a:solidFill>
                        <a:latin typeface="Cambria Math" panose="02040503050406030204" pitchFamily="18" charset="0"/>
                      </a:rPr>
                      <m:t>𝟐𝟐</m:t>
                    </m:r>
                    <m:r>
                      <a:rPr lang="en-US" altLang="ko-KR" b="1" i="1" smtClean="0">
                        <a:solidFill>
                          <a:schemeClr val="bg1">
                            <a:lumMod val="65000"/>
                          </a:schemeClr>
                        </a:solidFill>
                        <a:latin typeface="Cambria Math" panose="02040503050406030204" pitchFamily="18" charset="0"/>
                      </a:rPr>
                      <m:t>𝒌</m:t>
                    </m:r>
                    <m:r>
                      <a:rPr lang="en-US" altLang="ko-KR" b="1" i="1" smtClean="0">
                        <a:solidFill>
                          <a:schemeClr val="bg1">
                            <a:lumMod val="65000"/>
                          </a:schemeClr>
                        </a:solidFill>
                        <a:latin typeface="Cambria Math" panose="02040503050406030204" pitchFamily="18" charset="0"/>
                        <a:ea typeface="Cambria Math" panose="02040503050406030204" pitchFamily="18" charset="0"/>
                      </a:rPr>
                      <m:t>×</m:t>
                    </m:r>
                    <m:r>
                      <a:rPr lang="en-US" altLang="ko-KR" b="1" i="1" smtClean="0">
                        <a:solidFill>
                          <a:schemeClr val="bg1">
                            <a:lumMod val="65000"/>
                          </a:schemeClr>
                        </a:solidFill>
                        <a:latin typeface="Cambria Math" panose="02040503050406030204" pitchFamily="18" charset="0"/>
                        <a:ea typeface="Cambria Math" panose="02040503050406030204" pitchFamily="18" charset="0"/>
                      </a:rPr>
                      <m:t>𝒊</m:t>
                    </m:r>
                    <m:r>
                      <a:rPr lang="en-US" altLang="ko-KR" b="1" i="1" smtClean="0">
                        <a:solidFill>
                          <a:schemeClr val="bg1">
                            <a:lumMod val="65000"/>
                          </a:schemeClr>
                        </a:solidFill>
                        <a:latin typeface="Cambria Math" panose="02040503050406030204" pitchFamily="18" charset="0"/>
                        <a:ea typeface="Cambria Math" panose="02040503050406030204" pitchFamily="18" charset="0"/>
                      </a:rPr>
                      <m:t>+</m:t>
                    </m:r>
                    <m:r>
                      <a:rPr lang="en-US" altLang="ko-KR" b="1" i="1" smtClean="0">
                        <a:solidFill>
                          <a:schemeClr val="bg1">
                            <a:lumMod val="65000"/>
                          </a:schemeClr>
                        </a:solidFill>
                        <a:latin typeface="Cambria Math" panose="02040503050406030204" pitchFamily="18" charset="0"/>
                        <a:ea typeface="Cambria Math" panose="02040503050406030204" pitchFamily="18" charset="0"/>
                      </a:rPr>
                      <m:t>𝟏𝟎</m:t>
                    </m:r>
                    <m:r>
                      <a:rPr lang="en-US" altLang="ko-KR" b="1" i="1" smtClean="0">
                        <a:solidFill>
                          <a:schemeClr val="bg1">
                            <a:lumMod val="65000"/>
                          </a:schemeClr>
                        </a:solidFill>
                        <a:latin typeface="Cambria Math" panose="02040503050406030204" pitchFamily="18" charset="0"/>
                        <a:ea typeface="Cambria Math" panose="02040503050406030204" pitchFamily="18" charset="0"/>
                      </a:rPr>
                      <m:t>𝒌</m:t>
                    </m:r>
                    <m:r>
                      <a:rPr lang="en-US" altLang="ko-KR" b="1" i="1" smtClean="0">
                        <a:solidFill>
                          <a:schemeClr val="bg1">
                            <a:lumMod val="65000"/>
                          </a:schemeClr>
                        </a:solidFill>
                        <a:latin typeface="Cambria Math" panose="02040503050406030204" pitchFamily="18" charset="0"/>
                        <a:ea typeface="Cambria Math" panose="02040503050406030204" pitchFamily="18" charset="0"/>
                      </a:rPr>
                      <m:t>×</m:t>
                    </m:r>
                    <m:r>
                      <a:rPr lang="en-US" altLang="ko-KR" b="1" i="1" smtClean="0">
                        <a:solidFill>
                          <a:schemeClr val="bg1">
                            <a:lumMod val="65000"/>
                          </a:schemeClr>
                        </a:solidFill>
                        <a:latin typeface="Cambria Math" panose="02040503050406030204" pitchFamily="18" charset="0"/>
                        <a:ea typeface="Cambria Math" panose="02040503050406030204" pitchFamily="18" charset="0"/>
                      </a:rPr>
                      <m:t>𝒊</m:t>
                    </m:r>
                    <m:r>
                      <a:rPr lang="en-US" altLang="ko-KR" b="1" i="1" smtClean="0">
                        <a:solidFill>
                          <a:schemeClr val="bg1">
                            <a:lumMod val="65000"/>
                          </a:schemeClr>
                        </a:solidFill>
                        <a:latin typeface="Cambria Math" panose="02040503050406030204" pitchFamily="18" charset="0"/>
                        <a:ea typeface="Cambria Math" panose="02040503050406030204" pitchFamily="18" charset="0"/>
                      </a:rPr>
                      <m:t>=</m:t>
                    </m:r>
                    <m:r>
                      <a:rPr lang="en-US" altLang="ko-KR" b="1" i="1" smtClean="0">
                        <a:solidFill>
                          <a:schemeClr val="bg1">
                            <a:lumMod val="65000"/>
                          </a:schemeClr>
                        </a:solidFill>
                        <a:latin typeface="Cambria Math" panose="02040503050406030204" pitchFamily="18" charset="0"/>
                        <a:ea typeface="Cambria Math" panose="02040503050406030204" pitchFamily="18" charset="0"/>
                      </a:rPr>
                      <m:t>𝟑</m:t>
                    </m:r>
                    <m:r>
                      <a:rPr lang="en-US" altLang="ko-KR" b="1" i="1" smtClean="0">
                        <a:solidFill>
                          <a:schemeClr val="bg1">
                            <a:lumMod val="65000"/>
                          </a:schemeClr>
                        </a:solidFill>
                        <a:latin typeface="Cambria Math" panose="02040503050406030204" pitchFamily="18" charset="0"/>
                        <a:ea typeface="Cambria Math" panose="02040503050406030204" pitchFamily="18" charset="0"/>
                      </a:rPr>
                      <m:t>.</m:t>
                    </m:r>
                    <m:r>
                      <a:rPr lang="en-US" altLang="ko-KR" b="1" i="1" smtClean="0">
                        <a:solidFill>
                          <a:schemeClr val="bg1">
                            <a:lumMod val="65000"/>
                          </a:schemeClr>
                        </a:solidFill>
                        <a:latin typeface="Cambria Math" panose="02040503050406030204" pitchFamily="18" charset="0"/>
                        <a:ea typeface="Cambria Math" panose="02040503050406030204" pitchFamily="18" charset="0"/>
                      </a:rPr>
                      <m:t>𝟑</m:t>
                    </m:r>
                    <m:r>
                      <a:rPr lang="en-US" altLang="ko-KR" b="1" i="1" smtClean="0">
                        <a:solidFill>
                          <a:schemeClr val="bg1">
                            <a:lumMod val="65000"/>
                          </a:schemeClr>
                        </a:solidFill>
                        <a:latin typeface="Cambria Math" panose="02040503050406030204" pitchFamily="18" charset="0"/>
                        <a:ea typeface="Cambria Math" panose="02040503050406030204" pitchFamily="18" charset="0"/>
                      </a:rPr>
                      <m:t>  →</m:t>
                    </m:r>
                    <m:r>
                      <a:rPr lang="en-US" altLang="ko-KR" b="1" i="1" smtClean="0">
                        <a:solidFill>
                          <a:schemeClr val="bg1">
                            <a:lumMod val="65000"/>
                          </a:schemeClr>
                        </a:solidFill>
                        <a:latin typeface="Cambria Math" panose="02040503050406030204" pitchFamily="18" charset="0"/>
                        <a:ea typeface="Cambria Math" panose="02040503050406030204" pitchFamily="18" charset="0"/>
                      </a:rPr>
                      <m:t>𝟑𝟐</m:t>
                    </m:r>
                    <m:r>
                      <a:rPr lang="en-US" altLang="ko-KR" b="1" i="1" smtClean="0">
                        <a:solidFill>
                          <a:schemeClr val="bg1">
                            <a:lumMod val="65000"/>
                          </a:schemeClr>
                        </a:solidFill>
                        <a:latin typeface="Cambria Math" panose="02040503050406030204" pitchFamily="18" charset="0"/>
                        <a:ea typeface="Cambria Math" panose="02040503050406030204" pitchFamily="18" charset="0"/>
                      </a:rPr>
                      <m:t>𝒌</m:t>
                    </m:r>
                    <m:r>
                      <a:rPr lang="en-US" altLang="ko-KR" b="1" i="1" smtClean="0">
                        <a:solidFill>
                          <a:schemeClr val="bg1">
                            <a:lumMod val="65000"/>
                          </a:schemeClr>
                        </a:solidFill>
                        <a:latin typeface="Cambria Math" panose="02040503050406030204" pitchFamily="18" charset="0"/>
                        <a:ea typeface="Cambria Math" panose="02040503050406030204" pitchFamily="18" charset="0"/>
                      </a:rPr>
                      <m:t>×</m:t>
                    </m:r>
                    <m:r>
                      <a:rPr lang="en-US" altLang="ko-KR" b="1" i="1" smtClean="0">
                        <a:solidFill>
                          <a:schemeClr val="bg1">
                            <a:lumMod val="65000"/>
                          </a:schemeClr>
                        </a:solidFill>
                        <a:latin typeface="Cambria Math" panose="02040503050406030204" pitchFamily="18" charset="0"/>
                        <a:ea typeface="Cambria Math" panose="02040503050406030204" pitchFamily="18" charset="0"/>
                      </a:rPr>
                      <m:t>𝒊</m:t>
                    </m:r>
                    <m:r>
                      <a:rPr lang="en-US" altLang="ko-KR" b="1" i="1" smtClean="0">
                        <a:solidFill>
                          <a:schemeClr val="bg1">
                            <a:lumMod val="65000"/>
                          </a:schemeClr>
                        </a:solidFill>
                        <a:latin typeface="Cambria Math" panose="02040503050406030204" pitchFamily="18" charset="0"/>
                        <a:ea typeface="Cambria Math" panose="02040503050406030204" pitchFamily="18" charset="0"/>
                      </a:rPr>
                      <m:t>=</m:t>
                    </m:r>
                    <m:r>
                      <a:rPr lang="en-US" altLang="ko-KR" b="1" i="1" smtClean="0">
                        <a:solidFill>
                          <a:schemeClr val="bg1">
                            <a:lumMod val="65000"/>
                          </a:schemeClr>
                        </a:solidFill>
                        <a:latin typeface="Cambria Math" panose="02040503050406030204" pitchFamily="18" charset="0"/>
                        <a:ea typeface="Cambria Math" panose="02040503050406030204" pitchFamily="18" charset="0"/>
                      </a:rPr>
                      <m:t>𝟑</m:t>
                    </m:r>
                    <m:r>
                      <a:rPr lang="en-US" altLang="ko-KR" b="1" i="1" smtClean="0">
                        <a:solidFill>
                          <a:schemeClr val="bg1">
                            <a:lumMod val="65000"/>
                          </a:schemeClr>
                        </a:solidFill>
                        <a:latin typeface="Cambria Math" panose="02040503050406030204" pitchFamily="18" charset="0"/>
                        <a:ea typeface="Cambria Math" panose="02040503050406030204" pitchFamily="18" charset="0"/>
                      </a:rPr>
                      <m:t>.</m:t>
                    </m:r>
                    <m:r>
                      <a:rPr lang="en-US" altLang="ko-KR" b="1" i="1" smtClean="0">
                        <a:solidFill>
                          <a:schemeClr val="bg1">
                            <a:lumMod val="65000"/>
                          </a:schemeClr>
                        </a:solidFill>
                        <a:latin typeface="Cambria Math" panose="02040503050406030204" pitchFamily="18" charset="0"/>
                        <a:ea typeface="Cambria Math" panose="02040503050406030204" pitchFamily="18" charset="0"/>
                      </a:rPr>
                      <m:t>𝟑</m:t>
                    </m:r>
                    <m:r>
                      <a:rPr lang="en-US" altLang="ko-KR" b="1" i="1" smtClean="0">
                        <a:solidFill>
                          <a:schemeClr val="bg1">
                            <a:lumMod val="65000"/>
                          </a:schemeClr>
                        </a:solidFill>
                        <a:latin typeface="Cambria Math" panose="02040503050406030204" pitchFamily="18" charset="0"/>
                        <a:ea typeface="Cambria Math" panose="02040503050406030204" pitchFamily="18" charset="0"/>
                      </a:rPr>
                      <m:t> →</m:t>
                    </m:r>
                    <m:r>
                      <a:rPr lang="en-US" altLang="ko-KR" b="1" i="1" smtClean="0">
                        <a:solidFill>
                          <a:schemeClr val="bg1">
                            <a:lumMod val="65000"/>
                          </a:schemeClr>
                        </a:solidFill>
                        <a:latin typeface="Cambria Math" panose="02040503050406030204" pitchFamily="18" charset="0"/>
                        <a:ea typeface="Cambria Math" panose="02040503050406030204" pitchFamily="18" charset="0"/>
                      </a:rPr>
                      <m:t>𝒊</m:t>
                    </m:r>
                    <m:r>
                      <a:rPr lang="en-US" altLang="ko-KR" b="1" i="1" smtClean="0">
                        <a:solidFill>
                          <a:schemeClr val="bg1">
                            <a:lumMod val="65000"/>
                          </a:schemeClr>
                        </a:solidFill>
                        <a:latin typeface="Cambria Math" panose="02040503050406030204" pitchFamily="18" charset="0"/>
                        <a:ea typeface="Cambria Math" panose="02040503050406030204" pitchFamily="18" charset="0"/>
                      </a:rPr>
                      <m:t>=</m:t>
                    </m:r>
                    <m:f>
                      <m:fPr>
                        <m:ctrlPr>
                          <a:rPr lang="en-US" altLang="ko-KR" b="1" i="1" smtClean="0">
                            <a:solidFill>
                              <a:schemeClr val="bg1">
                                <a:lumMod val="65000"/>
                              </a:schemeClr>
                            </a:solidFill>
                            <a:latin typeface="Cambria Math" panose="02040503050406030204" pitchFamily="18" charset="0"/>
                            <a:ea typeface="Cambria Math" panose="02040503050406030204" pitchFamily="18" charset="0"/>
                          </a:rPr>
                        </m:ctrlPr>
                      </m:fPr>
                      <m:num>
                        <m:r>
                          <a:rPr lang="en-US" altLang="ko-KR" b="1" i="1" smtClean="0">
                            <a:solidFill>
                              <a:schemeClr val="bg1">
                                <a:lumMod val="65000"/>
                              </a:schemeClr>
                            </a:solidFill>
                            <a:latin typeface="Cambria Math" panose="02040503050406030204" pitchFamily="18" charset="0"/>
                            <a:ea typeface="Cambria Math" panose="02040503050406030204" pitchFamily="18" charset="0"/>
                          </a:rPr>
                          <m:t>𝟑</m:t>
                        </m:r>
                        <m:r>
                          <a:rPr lang="en-US" altLang="ko-KR" b="1" i="1" smtClean="0">
                            <a:solidFill>
                              <a:schemeClr val="bg1">
                                <a:lumMod val="65000"/>
                              </a:schemeClr>
                            </a:solidFill>
                            <a:latin typeface="Cambria Math" panose="02040503050406030204" pitchFamily="18" charset="0"/>
                            <a:ea typeface="Cambria Math" panose="02040503050406030204" pitchFamily="18" charset="0"/>
                          </a:rPr>
                          <m:t>.</m:t>
                        </m:r>
                        <m:r>
                          <a:rPr lang="en-US" altLang="ko-KR" b="1" i="1" smtClean="0">
                            <a:solidFill>
                              <a:schemeClr val="bg1">
                                <a:lumMod val="65000"/>
                              </a:schemeClr>
                            </a:solidFill>
                            <a:latin typeface="Cambria Math" panose="02040503050406030204" pitchFamily="18" charset="0"/>
                            <a:ea typeface="Cambria Math" panose="02040503050406030204" pitchFamily="18" charset="0"/>
                          </a:rPr>
                          <m:t>𝟑</m:t>
                        </m:r>
                      </m:num>
                      <m:den>
                        <m:r>
                          <a:rPr lang="en-US" altLang="ko-KR" b="1" i="1" smtClean="0">
                            <a:solidFill>
                              <a:schemeClr val="bg1">
                                <a:lumMod val="65000"/>
                              </a:schemeClr>
                            </a:solidFill>
                            <a:latin typeface="Cambria Math" panose="02040503050406030204" pitchFamily="18" charset="0"/>
                            <a:ea typeface="Cambria Math" panose="02040503050406030204" pitchFamily="18" charset="0"/>
                          </a:rPr>
                          <m:t>𝟑𝟐</m:t>
                        </m:r>
                        <m:r>
                          <a:rPr lang="en-US" altLang="ko-KR" b="1" i="1" smtClean="0">
                            <a:solidFill>
                              <a:schemeClr val="bg1">
                                <a:lumMod val="65000"/>
                              </a:schemeClr>
                            </a:solidFill>
                            <a:latin typeface="Cambria Math" panose="02040503050406030204" pitchFamily="18" charset="0"/>
                            <a:ea typeface="Cambria Math" panose="02040503050406030204" pitchFamily="18" charset="0"/>
                          </a:rPr>
                          <m:t>𝒌</m:t>
                        </m:r>
                      </m:den>
                    </m:f>
                    <m:r>
                      <a:rPr lang="en-US" altLang="ko-KR" b="1" i="1" smtClean="0">
                        <a:solidFill>
                          <a:schemeClr val="bg1">
                            <a:lumMod val="65000"/>
                          </a:schemeClr>
                        </a:solidFill>
                        <a:latin typeface="Cambria Math" panose="02040503050406030204" pitchFamily="18" charset="0"/>
                        <a:ea typeface="Cambria Math" panose="02040503050406030204" pitchFamily="18" charset="0"/>
                      </a:rPr>
                      <m:t>=</m:t>
                    </m:r>
                    <m:r>
                      <a:rPr lang="en-US" altLang="ko-KR" b="1" i="1" smtClean="0">
                        <a:solidFill>
                          <a:schemeClr val="bg1">
                            <a:lumMod val="65000"/>
                          </a:schemeClr>
                        </a:solidFill>
                        <a:latin typeface="Cambria Math" panose="02040503050406030204" pitchFamily="18" charset="0"/>
                        <a:ea typeface="Cambria Math" panose="02040503050406030204" pitchFamily="18" charset="0"/>
                      </a:rPr>
                      <m:t>𝟎</m:t>
                    </m:r>
                    <m:r>
                      <a:rPr lang="en-US" altLang="ko-KR" b="1" i="1" smtClean="0">
                        <a:solidFill>
                          <a:schemeClr val="bg1">
                            <a:lumMod val="65000"/>
                          </a:schemeClr>
                        </a:solidFill>
                        <a:latin typeface="Cambria Math" panose="02040503050406030204" pitchFamily="18" charset="0"/>
                        <a:ea typeface="Cambria Math" panose="02040503050406030204" pitchFamily="18" charset="0"/>
                      </a:rPr>
                      <m:t>.</m:t>
                    </m:r>
                    <m:r>
                      <a:rPr lang="en-US" altLang="ko-KR" b="1" i="1" smtClean="0">
                        <a:solidFill>
                          <a:schemeClr val="bg1">
                            <a:lumMod val="65000"/>
                          </a:schemeClr>
                        </a:solidFill>
                        <a:latin typeface="Cambria Math" panose="02040503050406030204" pitchFamily="18" charset="0"/>
                        <a:ea typeface="Cambria Math" panose="02040503050406030204" pitchFamily="18" charset="0"/>
                      </a:rPr>
                      <m:t>𝟏𝟎𝟑𝟏𝟐𝟓</m:t>
                    </m:r>
                    <m:r>
                      <a:rPr lang="en-US" altLang="ko-KR" b="1" i="1" smtClean="0">
                        <a:solidFill>
                          <a:schemeClr val="bg1">
                            <a:lumMod val="65000"/>
                          </a:schemeClr>
                        </a:solidFill>
                        <a:latin typeface="Cambria Math" panose="02040503050406030204" pitchFamily="18" charset="0"/>
                        <a:ea typeface="Cambria Math" panose="02040503050406030204" pitchFamily="18" charset="0"/>
                      </a:rPr>
                      <m:t>[</m:t>
                    </m:r>
                    <m:r>
                      <a:rPr lang="en-US" altLang="ko-KR" b="1" i="1" smtClean="0">
                        <a:solidFill>
                          <a:schemeClr val="bg1">
                            <a:lumMod val="65000"/>
                          </a:schemeClr>
                        </a:solidFill>
                        <a:latin typeface="Cambria Math" panose="02040503050406030204" pitchFamily="18" charset="0"/>
                        <a:ea typeface="Cambria Math" panose="02040503050406030204" pitchFamily="18" charset="0"/>
                      </a:rPr>
                      <m:t>𝒎𝑨</m:t>
                    </m:r>
                    <m:r>
                      <a:rPr lang="en-US" altLang="ko-KR" b="1" i="1" smtClean="0">
                        <a:solidFill>
                          <a:schemeClr val="bg1">
                            <a:lumMod val="65000"/>
                          </a:schemeClr>
                        </a:solidFill>
                        <a:latin typeface="Cambria Math" panose="02040503050406030204" pitchFamily="18" charset="0"/>
                        <a:ea typeface="Cambria Math" panose="02040503050406030204" pitchFamily="18" charset="0"/>
                      </a:rPr>
                      <m:t>]</m:t>
                    </m:r>
                  </m:oMath>
                </a14:m>
                <a:endParaRPr lang="en-US" altLang="ko-KR" dirty="0">
                  <a:solidFill>
                    <a:schemeClr val="bg1">
                      <a:lumMod val="65000"/>
                    </a:schemeClr>
                  </a:solidFill>
                </a:endParaRPr>
              </a:p>
              <a:p>
                <a:pPr lvl="3"/>
                <a:r>
                  <a:rPr lang="en-US" altLang="ko-KR" dirty="0">
                    <a:solidFill>
                      <a:schemeClr val="bg1">
                        <a:lumMod val="65000"/>
                      </a:schemeClr>
                    </a:solidFill>
                  </a:rPr>
                  <a:t>10k </a:t>
                </a:r>
                <a:r>
                  <a:rPr lang="ko-KR" altLang="en-US" dirty="0">
                    <a:solidFill>
                      <a:schemeClr val="bg1">
                        <a:lumMod val="65000"/>
                      </a:schemeClr>
                    </a:solidFill>
                  </a:rPr>
                  <a:t>저항 양단의 전압</a:t>
                </a:r>
                <a:r>
                  <a:rPr lang="en-US" altLang="ko-KR" dirty="0">
                    <a:solidFill>
                      <a:schemeClr val="bg1">
                        <a:lumMod val="65000"/>
                      </a:schemeClr>
                    </a:solidFill>
                  </a:rPr>
                  <a:t>(</a:t>
                </a:r>
                <a:r>
                  <a:rPr lang="ko-KR" altLang="en-US" dirty="0">
                    <a:solidFill>
                      <a:schemeClr val="bg1">
                        <a:lumMod val="65000"/>
                      </a:schemeClr>
                    </a:solidFill>
                  </a:rPr>
                  <a:t>차</a:t>
                </a:r>
                <a:r>
                  <a:rPr lang="en-US" altLang="ko-KR" dirty="0">
                    <a:solidFill>
                      <a:schemeClr val="bg1">
                        <a:lumMod val="65000"/>
                      </a:schemeClr>
                    </a:solidFill>
                  </a:rPr>
                  <a:t>)</a:t>
                </a:r>
              </a:p>
              <a:p>
                <a:pPr lvl="4"/>
                <a14:m>
                  <m:oMath xmlns:m="http://schemas.openxmlformats.org/officeDocument/2006/math">
                    <m:r>
                      <a:rPr lang="en-US" altLang="ko-KR" b="1" i="1" smtClean="0">
                        <a:solidFill>
                          <a:schemeClr val="bg1">
                            <a:lumMod val="65000"/>
                          </a:schemeClr>
                        </a:solidFill>
                        <a:latin typeface="Cambria Math" panose="02040503050406030204" pitchFamily="18" charset="0"/>
                        <a:ea typeface="Cambria Math" panose="02040503050406030204" pitchFamily="18" charset="0"/>
                      </a:rPr>
                      <m:t>𝟏𝟎</m:t>
                    </m:r>
                    <m:d>
                      <m:dPr>
                        <m:begChr m:val="["/>
                        <m:endChr m:val="]"/>
                        <m:ctrlPr>
                          <a:rPr lang="en-US" altLang="ko-KR" b="1" i="1" smtClean="0">
                            <a:solidFill>
                              <a:schemeClr val="bg1">
                                <a:lumMod val="65000"/>
                              </a:schemeClr>
                            </a:solidFill>
                            <a:latin typeface="Cambria Math" panose="02040503050406030204" pitchFamily="18" charset="0"/>
                            <a:ea typeface="Cambria Math" panose="02040503050406030204" pitchFamily="18" charset="0"/>
                          </a:rPr>
                        </m:ctrlPr>
                      </m:dPr>
                      <m:e>
                        <m:r>
                          <a:rPr lang="en-US" altLang="ko-KR" b="1" i="1" smtClean="0">
                            <a:solidFill>
                              <a:schemeClr val="bg1">
                                <a:lumMod val="65000"/>
                              </a:schemeClr>
                            </a:solidFill>
                            <a:latin typeface="Cambria Math" panose="02040503050406030204" pitchFamily="18" charset="0"/>
                            <a:ea typeface="Cambria Math" panose="02040503050406030204" pitchFamily="18" charset="0"/>
                          </a:rPr>
                          <m:t>𝒌</m:t>
                        </m:r>
                        <m:r>
                          <a:rPr lang="ko-KR" altLang="en-US" b="1" i="1" smtClean="0">
                            <a:solidFill>
                              <a:schemeClr val="bg1">
                                <a:lumMod val="65000"/>
                              </a:schemeClr>
                            </a:solidFill>
                            <a:latin typeface="Cambria Math" panose="02040503050406030204" pitchFamily="18" charset="0"/>
                            <a:ea typeface="Cambria Math" panose="02040503050406030204" pitchFamily="18" charset="0"/>
                          </a:rPr>
                          <m:t>𝛀</m:t>
                        </m:r>
                      </m:e>
                    </m:d>
                    <m:r>
                      <a:rPr lang="en-US" altLang="ko-KR" b="1" i="1" smtClean="0">
                        <a:solidFill>
                          <a:schemeClr val="bg1">
                            <a:lumMod val="65000"/>
                          </a:schemeClr>
                        </a:solidFill>
                        <a:latin typeface="Cambria Math" panose="02040503050406030204" pitchFamily="18" charset="0"/>
                        <a:ea typeface="Cambria Math" panose="02040503050406030204" pitchFamily="18" charset="0"/>
                      </a:rPr>
                      <m:t>×</m:t>
                    </m:r>
                    <m:r>
                      <a:rPr lang="en-US" altLang="ko-KR" b="1" i="1" smtClean="0">
                        <a:solidFill>
                          <a:schemeClr val="bg1">
                            <a:lumMod val="65000"/>
                          </a:schemeClr>
                        </a:solidFill>
                        <a:latin typeface="Cambria Math" panose="02040503050406030204" pitchFamily="18" charset="0"/>
                        <a:ea typeface="Cambria Math" panose="02040503050406030204" pitchFamily="18" charset="0"/>
                      </a:rPr>
                      <m:t>𝟎</m:t>
                    </m:r>
                    <m:r>
                      <a:rPr lang="en-US" altLang="ko-KR" b="1" i="1" smtClean="0">
                        <a:solidFill>
                          <a:schemeClr val="bg1">
                            <a:lumMod val="65000"/>
                          </a:schemeClr>
                        </a:solidFill>
                        <a:latin typeface="Cambria Math" panose="02040503050406030204" pitchFamily="18" charset="0"/>
                        <a:ea typeface="Cambria Math" panose="02040503050406030204" pitchFamily="18" charset="0"/>
                      </a:rPr>
                      <m:t>.</m:t>
                    </m:r>
                    <m:r>
                      <a:rPr lang="en-US" altLang="ko-KR" b="1" i="1" smtClean="0">
                        <a:solidFill>
                          <a:schemeClr val="bg1">
                            <a:lumMod val="65000"/>
                          </a:schemeClr>
                        </a:solidFill>
                        <a:latin typeface="Cambria Math" panose="02040503050406030204" pitchFamily="18" charset="0"/>
                        <a:ea typeface="Cambria Math" panose="02040503050406030204" pitchFamily="18" charset="0"/>
                      </a:rPr>
                      <m:t>𝟏𝟎𝟑𝟏𝟐𝟓</m:t>
                    </m:r>
                    <m:d>
                      <m:dPr>
                        <m:begChr m:val="["/>
                        <m:endChr m:val="]"/>
                        <m:ctrlPr>
                          <a:rPr lang="en-US" altLang="ko-KR" b="1" i="1" smtClean="0">
                            <a:solidFill>
                              <a:schemeClr val="bg1">
                                <a:lumMod val="65000"/>
                              </a:schemeClr>
                            </a:solidFill>
                            <a:latin typeface="Cambria Math" panose="02040503050406030204" pitchFamily="18" charset="0"/>
                            <a:ea typeface="Cambria Math" panose="02040503050406030204" pitchFamily="18" charset="0"/>
                          </a:rPr>
                        </m:ctrlPr>
                      </m:dPr>
                      <m:e>
                        <m:r>
                          <a:rPr lang="en-US" altLang="ko-KR" b="1" i="1" smtClean="0">
                            <a:solidFill>
                              <a:schemeClr val="bg1">
                                <a:lumMod val="65000"/>
                              </a:schemeClr>
                            </a:solidFill>
                            <a:latin typeface="Cambria Math" panose="02040503050406030204" pitchFamily="18" charset="0"/>
                            <a:ea typeface="Cambria Math" panose="02040503050406030204" pitchFamily="18" charset="0"/>
                          </a:rPr>
                          <m:t>𝒎𝑨</m:t>
                        </m:r>
                      </m:e>
                    </m:d>
                    <m:r>
                      <a:rPr lang="en-US" altLang="ko-KR" b="1" i="1" smtClean="0">
                        <a:solidFill>
                          <a:schemeClr val="bg1">
                            <a:lumMod val="65000"/>
                          </a:schemeClr>
                        </a:solidFill>
                        <a:latin typeface="Cambria Math" panose="02040503050406030204" pitchFamily="18" charset="0"/>
                        <a:ea typeface="Cambria Math" panose="02040503050406030204" pitchFamily="18" charset="0"/>
                      </a:rPr>
                      <m:t>=</m:t>
                    </m:r>
                    <m:r>
                      <a:rPr lang="en-US" altLang="ko-KR" b="1" i="1" smtClean="0">
                        <a:solidFill>
                          <a:schemeClr val="bg1">
                            <a:lumMod val="65000"/>
                          </a:schemeClr>
                        </a:solidFill>
                        <a:latin typeface="Cambria Math" panose="02040503050406030204" pitchFamily="18" charset="0"/>
                        <a:ea typeface="Cambria Math" panose="02040503050406030204" pitchFamily="18" charset="0"/>
                      </a:rPr>
                      <m:t>𝟏</m:t>
                    </m:r>
                    <m:r>
                      <a:rPr lang="en-US" altLang="ko-KR" b="1" i="1" smtClean="0">
                        <a:solidFill>
                          <a:schemeClr val="bg1">
                            <a:lumMod val="65000"/>
                          </a:schemeClr>
                        </a:solidFill>
                        <a:latin typeface="Cambria Math" panose="02040503050406030204" pitchFamily="18" charset="0"/>
                        <a:ea typeface="Cambria Math" panose="02040503050406030204" pitchFamily="18" charset="0"/>
                      </a:rPr>
                      <m:t>.</m:t>
                    </m:r>
                    <m:r>
                      <a:rPr lang="en-US" altLang="ko-KR" b="1" i="1" smtClean="0">
                        <a:solidFill>
                          <a:schemeClr val="bg1">
                            <a:lumMod val="65000"/>
                          </a:schemeClr>
                        </a:solidFill>
                        <a:latin typeface="Cambria Math" panose="02040503050406030204" pitchFamily="18" charset="0"/>
                        <a:ea typeface="Cambria Math" panose="02040503050406030204" pitchFamily="18" charset="0"/>
                      </a:rPr>
                      <m:t>𝟎𝟑𝟏𝟐𝟓</m:t>
                    </m:r>
                    <m:r>
                      <a:rPr lang="en-US" altLang="ko-KR" b="1" i="1" smtClean="0">
                        <a:solidFill>
                          <a:schemeClr val="bg1">
                            <a:lumMod val="65000"/>
                          </a:schemeClr>
                        </a:solidFill>
                        <a:latin typeface="Cambria Math" panose="02040503050406030204" pitchFamily="18" charset="0"/>
                        <a:ea typeface="Cambria Math" panose="02040503050406030204" pitchFamily="18" charset="0"/>
                      </a:rPr>
                      <m:t>[</m:t>
                    </m:r>
                    <m:r>
                      <a:rPr lang="en-US" altLang="ko-KR" b="1" i="1" smtClean="0">
                        <a:solidFill>
                          <a:schemeClr val="bg1">
                            <a:lumMod val="65000"/>
                          </a:schemeClr>
                        </a:solidFill>
                        <a:latin typeface="Cambria Math" panose="02040503050406030204" pitchFamily="18" charset="0"/>
                        <a:ea typeface="Cambria Math" panose="02040503050406030204" pitchFamily="18" charset="0"/>
                      </a:rPr>
                      <m:t>𝑽</m:t>
                    </m:r>
                    <m:r>
                      <a:rPr lang="en-US" altLang="ko-KR" b="1" i="1" smtClean="0">
                        <a:solidFill>
                          <a:schemeClr val="bg1">
                            <a:lumMod val="65000"/>
                          </a:schemeClr>
                        </a:solidFill>
                        <a:latin typeface="Cambria Math" panose="02040503050406030204" pitchFamily="18" charset="0"/>
                        <a:ea typeface="Cambria Math" panose="02040503050406030204" pitchFamily="18" charset="0"/>
                      </a:rPr>
                      <m:t>]</m:t>
                    </m:r>
                  </m:oMath>
                </a14:m>
                <a:endParaRPr lang="en-US" altLang="ko-KR" dirty="0"/>
              </a:p>
              <a:p>
                <a:pPr lvl="3"/>
                <a:r>
                  <a:rPr lang="ko-KR" altLang="en-US" dirty="0">
                    <a:solidFill>
                      <a:schemeClr val="bg1">
                        <a:lumMod val="65000"/>
                      </a:schemeClr>
                    </a:solidFill>
                  </a:rPr>
                  <a:t>따라서 </a:t>
                </a:r>
                <a:r>
                  <a:rPr lang="en-US" altLang="ko-KR" dirty="0">
                    <a:solidFill>
                      <a:schemeClr val="bg1">
                        <a:lumMod val="65000"/>
                      </a:schemeClr>
                    </a:solidFill>
                  </a:rPr>
                  <a:t>ADC </a:t>
                </a:r>
                <a:r>
                  <a:rPr lang="ko-KR" altLang="en-US" dirty="0">
                    <a:solidFill>
                      <a:schemeClr val="bg1">
                        <a:lumMod val="65000"/>
                      </a:schemeClr>
                    </a:solidFill>
                  </a:rPr>
                  <a:t>입력에 전달 되는 전압의 범위는 이론적으로 </a:t>
                </a:r>
                <a:r>
                  <a:rPr lang="en-US" altLang="ko-KR" dirty="0">
                    <a:solidFill>
                      <a:schemeClr val="bg1">
                        <a:lumMod val="65000"/>
                      </a:schemeClr>
                    </a:solidFill>
                  </a:rPr>
                  <a:t>0 ~ 1.03125[V]</a:t>
                </a:r>
              </a:p>
            </p:txBody>
          </p:sp>
        </mc:Choice>
        <mc:Fallback xmlns="">
          <p:sp>
            <p:nvSpPr>
              <p:cNvPr id="2" name="내용 개체 틀 1"/>
              <p:cNvSpPr>
                <a:spLocks noGrp="1" noRot="1" noChangeAspect="1" noMove="1" noResize="1" noEditPoints="1" noAdjustHandles="1" noChangeArrowheads="1" noChangeShapeType="1" noTextEdit="1"/>
              </p:cNvSpPr>
              <p:nvPr>
                <p:ph sz="quarter" idx="11"/>
              </p:nvPr>
            </p:nvSpPr>
            <p:spPr>
              <a:xfrm>
                <a:off x="266400" y="578149"/>
                <a:ext cx="10979353" cy="1745730"/>
              </a:xfrm>
              <a:blipFill>
                <a:blip r:embed="rId3"/>
                <a:stretch>
                  <a:fillRect l="-278" t="-2098" b="-213636"/>
                </a:stretch>
              </a:blipFill>
            </p:spPr>
            <p:txBody>
              <a:bodyPr/>
              <a:lstStyle/>
              <a:p>
                <a:r>
                  <a:rPr lang="ko-KR" altLang="en-US">
                    <a:noFill/>
                  </a:rPr>
                  <a:t> </a:t>
                </a:r>
              </a:p>
            </p:txBody>
          </p:sp>
        </mc:Fallback>
      </mc:AlternateContent>
      <p:sp>
        <p:nvSpPr>
          <p:cNvPr id="3" name="슬라이드 번호 개체 틀 2"/>
          <p:cNvSpPr>
            <a:spLocks noGrp="1"/>
          </p:cNvSpPr>
          <p:nvPr>
            <p:ph type="sldNum" sz="quarter" idx="12"/>
          </p:nvPr>
        </p:nvSpPr>
        <p:spPr/>
        <p:txBody>
          <a:bodyPr/>
          <a:lstStyle/>
          <a:p>
            <a:fld id="{070A3F4A-4E56-472D-A19C-7CE7449ABD1B}" type="slidenum">
              <a:rPr lang="en-US" altLang="ko-KR" smtClean="0"/>
              <a:pPr/>
              <a:t>33</a:t>
            </a:fld>
            <a:endParaRPr lang="en-US" dirty="0"/>
          </a:p>
        </p:txBody>
      </p:sp>
      <p:sp>
        <p:nvSpPr>
          <p:cNvPr id="5" name="직사각형 4">
            <a:extLst>
              <a:ext uri="{FF2B5EF4-FFF2-40B4-BE49-F238E27FC236}">
                <a16:creationId xmlns:a16="http://schemas.microsoft.com/office/drawing/2014/main" id="{2DAD77B9-CD0A-4FB3-8080-C901B6D8C61D}"/>
              </a:ext>
            </a:extLst>
          </p:cNvPr>
          <p:cNvSpPr/>
          <p:nvPr/>
        </p:nvSpPr>
        <p:spPr>
          <a:xfrm>
            <a:off x="5112965" y="2231974"/>
            <a:ext cx="3528392" cy="2114549"/>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400" b="1" dirty="0">
                <a:solidFill>
                  <a:schemeClr val="tx1"/>
                </a:solidFill>
                <a:latin typeface="맑은 고딕" pitchFamily="50" charset="-127"/>
              </a:rPr>
              <a:t>void setup() {</a:t>
            </a:r>
          </a:p>
          <a:p>
            <a:pPr defTabSz="913755">
              <a:spcBef>
                <a:spcPts val="0"/>
              </a:spcBef>
              <a:buClr>
                <a:srgbClr val="506EA5"/>
              </a:buClr>
            </a:pP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Serial.begin</a:t>
            </a:r>
            <a:r>
              <a:rPr lang="en-US" altLang="ko-KR" sz="1400" b="1" dirty="0">
                <a:solidFill>
                  <a:schemeClr val="tx1"/>
                </a:solidFill>
                <a:latin typeface="맑은 고딕" pitchFamily="50" charset="-127"/>
              </a:rPr>
              <a:t>(9600);</a:t>
            </a:r>
          </a:p>
          <a:p>
            <a:pPr defTabSz="913755">
              <a:spcBef>
                <a:spcPts val="0"/>
              </a:spcBef>
              <a:buClr>
                <a:srgbClr val="506EA5"/>
              </a:buClr>
            </a:pPr>
            <a:r>
              <a:rPr lang="en-US" altLang="ko-KR" sz="1400" b="1" dirty="0">
                <a:solidFill>
                  <a:schemeClr val="tx1"/>
                </a:solidFill>
                <a:latin typeface="맑은 고딕" pitchFamily="50" charset="-127"/>
              </a:rPr>
              <a:t>}</a:t>
            </a:r>
          </a:p>
          <a:p>
            <a:pPr defTabSz="913755">
              <a:spcBef>
                <a:spcPts val="0"/>
              </a:spcBef>
              <a:buClr>
                <a:srgbClr val="506EA5"/>
              </a:buClr>
            </a:pPr>
            <a:endParaRPr lang="en-US" altLang="ko-KR" sz="1400" b="1" dirty="0">
              <a:solidFill>
                <a:schemeClr val="tx1"/>
              </a:solidFill>
              <a:latin typeface="맑은 고딕" pitchFamily="50" charset="-127"/>
            </a:endParaRPr>
          </a:p>
          <a:p>
            <a:pPr defTabSz="913755">
              <a:spcBef>
                <a:spcPts val="0"/>
              </a:spcBef>
              <a:buClr>
                <a:srgbClr val="506EA5"/>
              </a:buClr>
            </a:pPr>
            <a:r>
              <a:rPr lang="en-US" altLang="ko-KR" sz="1400" b="1" dirty="0">
                <a:solidFill>
                  <a:schemeClr val="tx1"/>
                </a:solidFill>
                <a:latin typeface="맑은 고딕" pitchFamily="50" charset="-127"/>
              </a:rPr>
              <a:t>void loop() {</a:t>
            </a:r>
          </a:p>
          <a:p>
            <a:pPr defTabSz="913755">
              <a:spcBef>
                <a:spcPts val="0"/>
              </a:spcBef>
              <a:buClr>
                <a:srgbClr val="506EA5"/>
              </a:buClr>
            </a:pPr>
            <a:r>
              <a:rPr lang="en-US" altLang="ko-KR" sz="1400" b="1" dirty="0">
                <a:solidFill>
                  <a:schemeClr val="tx1"/>
                </a:solidFill>
                <a:latin typeface="맑은 고딕" pitchFamily="50" charset="-127"/>
              </a:rPr>
              <a:t>  int</a:t>
            </a:r>
            <a:r>
              <a:rPr lang="ko-KR" altLang="en-US" sz="1400" b="1" dirty="0">
                <a:solidFill>
                  <a:schemeClr val="tx1"/>
                </a:solidFill>
                <a:latin typeface="맑은 고딕" pitchFamily="50" charset="-127"/>
              </a:rPr>
              <a:t> </a:t>
            </a:r>
            <a:r>
              <a:rPr lang="en-US" altLang="ko-KR" sz="1400" b="1" dirty="0" err="1">
                <a:solidFill>
                  <a:schemeClr val="tx1"/>
                </a:solidFill>
                <a:latin typeface="맑은 고딕" pitchFamily="50" charset="-127"/>
              </a:rPr>
              <a:t>adcValue</a:t>
            </a:r>
            <a:r>
              <a:rPr lang="ko-KR" altLang="en-US" sz="1400" b="1" dirty="0">
                <a:solidFill>
                  <a:schemeClr val="tx1"/>
                </a:solidFill>
                <a:latin typeface="맑은 고딕" pitchFamily="50" charset="-127"/>
              </a:rPr>
              <a:t> </a:t>
            </a:r>
            <a:r>
              <a:rPr lang="en-US" altLang="ko-KR" sz="1400" b="1" dirty="0">
                <a:solidFill>
                  <a:schemeClr val="tx1"/>
                </a:solidFill>
                <a:latin typeface="맑은 고딕" pitchFamily="50" charset="-127"/>
              </a:rPr>
              <a:t>=</a:t>
            </a:r>
            <a:r>
              <a:rPr lang="ko-KR" altLang="en-US" sz="1400" b="1" dirty="0">
                <a:solidFill>
                  <a:schemeClr val="tx1"/>
                </a:solidFill>
                <a:latin typeface="맑은 고딕" pitchFamily="50" charset="-127"/>
              </a:rPr>
              <a:t> </a:t>
            </a:r>
            <a:r>
              <a:rPr lang="en-US" altLang="ko-KR" sz="1400" b="1" dirty="0" err="1">
                <a:solidFill>
                  <a:schemeClr val="tx1"/>
                </a:solidFill>
                <a:latin typeface="맑은 고딕" pitchFamily="50" charset="-127"/>
              </a:rPr>
              <a:t>analogRead</a:t>
            </a:r>
            <a:r>
              <a:rPr lang="en-US" altLang="ko-KR" sz="1400" b="1" dirty="0">
                <a:solidFill>
                  <a:schemeClr val="tx1"/>
                </a:solidFill>
                <a:latin typeface="맑은 고딕" pitchFamily="50" charset="-127"/>
              </a:rPr>
              <a:t>(A0);</a:t>
            </a:r>
          </a:p>
          <a:p>
            <a:pPr defTabSz="913755">
              <a:spcBef>
                <a:spcPts val="0"/>
              </a:spcBef>
              <a:buClr>
                <a:srgbClr val="506EA5"/>
              </a:buClr>
            </a:pP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Serial.println</a:t>
            </a: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adcValue</a:t>
            </a:r>
            <a:r>
              <a:rPr lang="en-US" altLang="ko-KR" sz="1400" b="1" dirty="0">
                <a:solidFill>
                  <a:schemeClr val="tx1"/>
                </a:solidFill>
                <a:latin typeface="맑은 고딕" pitchFamily="50" charset="-127"/>
              </a:rPr>
              <a:t> );</a:t>
            </a:r>
          </a:p>
          <a:p>
            <a:pPr defTabSz="913755">
              <a:spcBef>
                <a:spcPts val="0"/>
              </a:spcBef>
              <a:buClr>
                <a:srgbClr val="506EA5"/>
              </a:buClr>
            </a:pPr>
            <a:r>
              <a:rPr lang="en-US" altLang="ko-KR" sz="1400" b="1" dirty="0">
                <a:solidFill>
                  <a:schemeClr val="tx1"/>
                </a:solidFill>
                <a:latin typeface="맑은 고딕" pitchFamily="50" charset="-127"/>
              </a:rPr>
              <a:t>  delay(100);</a:t>
            </a:r>
          </a:p>
          <a:p>
            <a:pPr defTabSz="913755">
              <a:spcBef>
                <a:spcPts val="0"/>
              </a:spcBef>
              <a:buClr>
                <a:srgbClr val="506EA5"/>
              </a:buClr>
            </a:pPr>
            <a:r>
              <a:rPr lang="en-US" altLang="ko-KR" sz="1400" b="1" dirty="0">
                <a:solidFill>
                  <a:schemeClr val="tx1"/>
                </a:solidFill>
                <a:latin typeface="맑은 고딕" pitchFamily="50" charset="-127"/>
              </a:rPr>
              <a:t>}</a:t>
            </a:r>
          </a:p>
        </p:txBody>
      </p:sp>
      <p:sp>
        <p:nvSpPr>
          <p:cNvPr id="7" name="직사각형 6">
            <a:extLst>
              <a:ext uri="{FF2B5EF4-FFF2-40B4-BE49-F238E27FC236}">
                <a16:creationId xmlns:a16="http://schemas.microsoft.com/office/drawing/2014/main" id="{22559329-2056-4836-86BA-5748DD3458F9}"/>
              </a:ext>
            </a:extLst>
          </p:cNvPr>
          <p:cNvSpPr/>
          <p:nvPr/>
        </p:nvSpPr>
        <p:spPr>
          <a:xfrm>
            <a:off x="5112965" y="2193795"/>
            <a:ext cx="3528392" cy="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A3B88449-03D8-4708-9A19-3757F4AC996B}"/>
              </a:ext>
            </a:extLst>
          </p:cNvPr>
          <p:cNvPicPr>
            <a:picLocks noChangeAspect="1"/>
          </p:cNvPicPr>
          <p:nvPr/>
        </p:nvPicPr>
        <p:blipFill>
          <a:blip r:embed="rId4"/>
          <a:stretch>
            <a:fillRect/>
          </a:stretch>
        </p:blipFill>
        <p:spPr>
          <a:xfrm>
            <a:off x="2232645" y="2100629"/>
            <a:ext cx="1924050" cy="2114550"/>
          </a:xfrm>
          <a:prstGeom prst="rect">
            <a:avLst/>
          </a:prstGeom>
        </p:spPr>
      </p:pic>
    </p:spTree>
    <p:extLst>
      <p:ext uri="{BB962C8B-B14F-4D97-AF65-F5344CB8AC3E}">
        <p14:creationId xmlns:p14="http://schemas.microsoft.com/office/powerpoint/2010/main" val="329943634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Grafana </a:t>
            </a:r>
            <a:r>
              <a:rPr lang="ko-KR" altLang="en-US" dirty="0"/>
              <a:t>설치</a:t>
            </a:r>
            <a:endParaRPr lang="en-US" altLang="ko-KR" dirty="0"/>
          </a:p>
          <a:p>
            <a:pPr lvl="1"/>
            <a:r>
              <a:rPr lang="ko-KR" altLang="en-US" dirty="0"/>
              <a:t>참고 사이트</a:t>
            </a:r>
            <a:r>
              <a:rPr lang="en-US" altLang="ko-KR" dirty="0"/>
              <a:t>(</a:t>
            </a:r>
            <a:r>
              <a:rPr lang="en-US" altLang="ko-KR" dirty="0">
                <a:hlinkClick r:id="rId3"/>
              </a:rPr>
              <a:t>https://grafana.com/tutorials/install-grafana-on-raspberry-pi/</a:t>
            </a:r>
            <a:r>
              <a:rPr lang="en-US" altLang="ko-KR" dirty="0"/>
              <a:t>)</a:t>
            </a:r>
          </a:p>
          <a:p>
            <a:pPr lvl="2"/>
            <a:r>
              <a:rPr lang="en-US" altLang="ko-KR" dirty="0"/>
              <a:t>$ </a:t>
            </a:r>
            <a:r>
              <a:rPr lang="en-US" altLang="ko-KR" dirty="0" err="1"/>
              <a:t>wget</a:t>
            </a:r>
            <a:r>
              <a:rPr lang="en-US" altLang="ko-KR" dirty="0"/>
              <a:t> –q –O – https://packages.grafana.com/gpg.key | </a:t>
            </a:r>
            <a:r>
              <a:rPr lang="en-US" altLang="ko-KR" dirty="0" err="1"/>
              <a:t>sudo</a:t>
            </a:r>
            <a:r>
              <a:rPr lang="en-US" altLang="ko-KR" dirty="0"/>
              <a:t> apt-key add –</a:t>
            </a:r>
          </a:p>
          <a:p>
            <a:pPr lvl="2"/>
            <a:r>
              <a:rPr lang="en-US" altLang="ko-KR" dirty="0"/>
              <a:t>$ echo “deb https://packages.grafana.com/oss/deb stable main” | </a:t>
            </a:r>
            <a:r>
              <a:rPr lang="en-US" altLang="ko-KR" dirty="0" err="1"/>
              <a:t>sudo</a:t>
            </a:r>
            <a:r>
              <a:rPr lang="en-US" altLang="ko-KR" dirty="0"/>
              <a:t> tee /</a:t>
            </a:r>
            <a:r>
              <a:rPr lang="en-US" altLang="ko-KR" dirty="0" err="1"/>
              <a:t>etc</a:t>
            </a:r>
            <a:r>
              <a:rPr lang="en-US" altLang="ko-KR" dirty="0"/>
              <a:t>/apt/</a:t>
            </a:r>
            <a:r>
              <a:rPr lang="en-US" altLang="ko-KR" dirty="0" err="1"/>
              <a:t>sources.list.d</a:t>
            </a:r>
            <a:r>
              <a:rPr lang="en-US" altLang="ko-KR" dirty="0"/>
              <a:t>/</a:t>
            </a:r>
            <a:r>
              <a:rPr lang="en-US" altLang="ko-KR" dirty="0" err="1"/>
              <a:t>grafana.list</a:t>
            </a:r>
            <a:endParaRPr lang="en-US" altLang="ko-KR" dirty="0"/>
          </a:p>
          <a:p>
            <a:pPr lvl="2"/>
            <a:r>
              <a:rPr lang="en-US" altLang="ko-KR" dirty="0"/>
              <a:t>$ </a:t>
            </a:r>
            <a:r>
              <a:rPr lang="en-US" altLang="ko-KR" dirty="0" err="1"/>
              <a:t>sudo</a:t>
            </a:r>
            <a:r>
              <a:rPr lang="en-US" altLang="ko-KR" dirty="0"/>
              <a:t> apt update &amp;&amp; </a:t>
            </a:r>
            <a:r>
              <a:rPr lang="en-US" altLang="ko-KR" dirty="0" err="1"/>
              <a:t>sudo</a:t>
            </a:r>
            <a:r>
              <a:rPr lang="en-US" altLang="ko-KR" dirty="0"/>
              <a:t> apt install –y </a:t>
            </a:r>
            <a:r>
              <a:rPr lang="en-US" altLang="ko-KR" dirty="0" err="1"/>
              <a:t>grafana</a:t>
            </a:r>
            <a:endParaRPr lang="en-US" altLang="ko-KR" dirty="0"/>
          </a:p>
          <a:p>
            <a:pPr lvl="1"/>
            <a:r>
              <a:rPr lang="en-US" altLang="ko-KR" dirty="0"/>
              <a:t>Grafana </a:t>
            </a:r>
            <a:r>
              <a:rPr lang="ko-KR" altLang="en-US" dirty="0"/>
              <a:t>서버 활성화</a:t>
            </a:r>
            <a:endParaRPr lang="en-US" altLang="ko-KR" dirty="0"/>
          </a:p>
          <a:p>
            <a:pPr lvl="2"/>
            <a:r>
              <a:rPr lang="en-US" altLang="ko-KR" dirty="0"/>
              <a:t>$ </a:t>
            </a:r>
            <a:r>
              <a:rPr lang="en-US" altLang="ko-KR" dirty="0" err="1"/>
              <a:t>sudo</a:t>
            </a:r>
            <a:r>
              <a:rPr lang="en-US" altLang="ko-KR" dirty="0"/>
              <a:t> </a:t>
            </a:r>
            <a:r>
              <a:rPr lang="en-US" altLang="ko-KR" dirty="0" err="1"/>
              <a:t>systemctl</a:t>
            </a:r>
            <a:r>
              <a:rPr lang="en-US" altLang="ko-KR" dirty="0"/>
              <a:t> enable </a:t>
            </a:r>
            <a:r>
              <a:rPr lang="en-US" altLang="ko-KR" dirty="0" err="1"/>
              <a:t>grafana-server.service</a:t>
            </a:r>
            <a:endParaRPr lang="en-US" altLang="ko-KR" dirty="0"/>
          </a:p>
          <a:p>
            <a:pPr lvl="1"/>
            <a:r>
              <a:rPr lang="en-US" altLang="ko-KR" dirty="0"/>
              <a:t>Grafana </a:t>
            </a:r>
            <a:r>
              <a:rPr lang="ko-KR" altLang="en-US" dirty="0"/>
              <a:t>서버 시작</a:t>
            </a:r>
            <a:endParaRPr lang="en-US" altLang="ko-KR" dirty="0"/>
          </a:p>
          <a:p>
            <a:pPr lvl="2"/>
            <a:r>
              <a:rPr lang="en-US" altLang="ko-KR" dirty="0"/>
              <a:t>$ </a:t>
            </a:r>
            <a:r>
              <a:rPr lang="en-US" altLang="ko-KR" dirty="0" err="1"/>
              <a:t>sudo</a:t>
            </a:r>
            <a:r>
              <a:rPr lang="en-US" altLang="ko-KR" dirty="0"/>
              <a:t> </a:t>
            </a:r>
            <a:r>
              <a:rPr lang="en-US" altLang="ko-KR" dirty="0" err="1"/>
              <a:t>systemctl</a:t>
            </a:r>
            <a:r>
              <a:rPr lang="en-US" altLang="ko-KR" dirty="0"/>
              <a:t> start </a:t>
            </a:r>
            <a:r>
              <a:rPr lang="en-US" altLang="ko-KR" dirty="0" err="1"/>
              <a:t>grafana</a:t>
            </a:r>
            <a:r>
              <a:rPr lang="en-US" altLang="ko-KR" dirty="0"/>
              <a:t>-server</a:t>
            </a:r>
          </a:p>
          <a:p>
            <a:pPr marL="542925" lvl="2" indent="0">
              <a:buNone/>
            </a:pPr>
            <a:endParaRPr lang="en-US" altLang="ko-KR" dirty="0"/>
          </a:p>
          <a:p>
            <a:pPr lvl="2"/>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330</a:t>
            </a:fld>
            <a:endParaRPr lang="en-US" dirty="0"/>
          </a:p>
        </p:txBody>
      </p:sp>
    </p:spTree>
    <p:extLst>
      <p:ext uri="{BB962C8B-B14F-4D97-AF65-F5344CB8AC3E}">
        <p14:creationId xmlns:p14="http://schemas.microsoft.com/office/powerpoint/2010/main" val="185196509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Grafana </a:t>
            </a:r>
            <a:r>
              <a:rPr lang="ko-KR" altLang="en-US" dirty="0"/>
              <a:t>서버에 접속</a:t>
            </a:r>
            <a:endParaRPr lang="en-US" altLang="ko-KR" dirty="0"/>
          </a:p>
          <a:p>
            <a:pPr lvl="1"/>
            <a:r>
              <a:rPr lang="en-US" altLang="ko-KR" dirty="0">
                <a:solidFill>
                  <a:schemeClr val="accent6">
                    <a:lumMod val="75000"/>
                  </a:schemeClr>
                </a:solidFill>
              </a:rPr>
              <a:t>“Grafana </a:t>
            </a:r>
            <a:r>
              <a:rPr lang="ko-KR" altLang="en-US" dirty="0">
                <a:solidFill>
                  <a:schemeClr val="accent6">
                    <a:lumMod val="75000"/>
                  </a:schemeClr>
                </a:solidFill>
              </a:rPr>
              <a:t>서버의 </a:t>
            </a:r>
            <a:r>
              <a:rPr lang="en-US" altLang="ko-KR" dirty="0" err="1">
                <a:solidFill>
                  <a:schemeClr val="accent6">
                    <a:lumMod val="75000"/>
                  </a:schemeClr>
                </a:solidFill>
              </a:rPr>
              <a:t>ip</a:t>
            </a:r>
            <a:r>
              <a:rPr lang="en-US" altLang="ko-KR" dirty="0">
                <a:solidFill>
                  <a:schemeClr val="accent6">
                    <a:lumMod val="75000"/>
                  </a:schemeClr>
                </a:solidFill>
              </a:rPr>
              <a:t> </a:t>
            </a:r>
            <a:r>
              <a:rPr lang="ko-KR" altLang="en-US" dirty="0">
                <a:solidFill>
                  <a:schemeClr val="accent6">
                    <a:lumMod val="75000"/>
                  </a:schemeClr>
                </a:solidFill>
              </a:rPr>
              <a:t>주소 </a:t>
            </a:r>
            <a:r>
              <a:rPr lang="en-US" altLang="ko-KR" dirty="0">
                <a:solidFill>
                  <a:schemeClr val="accent6">
                    <a:lumMod val="75000"/>
                  </a:schemeClr>
                </a:solidFill>
              </a:rPr>
              <a:t>: 3000”</a:t>
            </a:r>
            <a:r>
              <a:rPr lang="ko-KR" altLang="en-US" dirty="0"/>
              <a:t>으로 접속</a:t>
            </a:r>
            <a:endParaRPr lang="en-US" altLang="ko-KR" dirty="0"/>
          </a:p>
          <a:p>
            <a:pPr lvl="2"/>
            <a:r>
              <a:rPr lang="ko-KR" altLang="en-US" dirty="0">
                <a:solidFill>
                  <a:srgbClr val="00B050"/>
                </a:solidFill>
              </a:rPr>
              <a:t>아래 그림은 </a:t>
            </a:r>
            <a:r>
              <a:rPr lang="en-US" altLang="ko-KR" dirty="0">
                <a:solidFill>
                  <a:srgbClr val="00B050"/>
                </a:solidFill>
              </a:rPr>
              <a:t>PC</a:t>
            </a:r>
            <a:r>
              <a:rPr lang="ko-KR" altLang="en-US" dirty="0">
                <a:solidFill>
                  <a:srgbClr val="00B050"/>
                </a:solidFill>
              </a:rPr>
              <a:t>에서 </a:t>
            </a:r>
            <a:r>
              <a:rPr lang="en-US" altLang="ko-KR" dirty="0">
                <a:solidFill>
                  <a:srgbClr val="00B050"/>
                </a:solidFill>
              </a:rPr>
              <a:t>Grafana </a:t>
            </a:r>
            <a:r>
              <a:rPr lang="ko-KR" altLang="en-US" dirty="0">
                <a:solidFill>
                  <a:srgbClr val="00B050"/>
                </a:solidFill>
              </a:rPr>
              <a:t>서버가 설치된 </a:t>
            </a:r>
            <a:r>
              <a:rPr lang="ko-KR" altLang="en-US" dirty="0" err="1">
                <a:solidFill>
                  <a:srgbClr val="00B050"/>
                </a:solidFill>
              </a:rPr>
              <a:t>라즈베리파이</a:t>
            </a:r>
            <a:r>
              <a:rPr lang="en-US" altLang="ko-KR" dirty="0">
                <a:solidFill>
                  <a:srgbClr val="00B050"/>
                </a:solidFill>
              </a:rPr>
              <a:t>(IP Address:192.168.16.11)</a:t>
            </a:r>
            <a:r>
              <a:rPr lang="ko-KR" altLang="en-US" dirty="0">
                <a:solidFill>
                  <a:srgbClr val="00B050"/>
                </a:solidFill>
              </a:rPr>
              <a:t>로 접속한 예</a:t>
            </a:r>
            <a:endParaRPr lang="en-US" altLang="ko-KR" dirty="0">
              <a:solidFill>
                <a:srgbClr val="00B050"/>
              </a:solidFill>
            </a:endParaRPr>
          </a:p>
          <a:p>
            <a:pPr lvl="2"/>
            <a:r>
              <a:rPr lang="en-US" altLang="ko-KR" dirty="0"/>
              <a:t>URL(</a:t>
            </a:r>
            <a:r>
              <a:rPr lang="ko-KR" altLang="en-US" dirty="0" err="1"/>
              <a:t>주소창</a:t>
            </a:r>
            <a:r>
              <a:rPr lang="en-US" altLang="ko-KR" dirty="0"/>
              <a:t>)</a:t>
            </a:r>
            <a:r>
              <a:rPr lang="ko-KR" altLang="en-US" dirty="0"/>
              <a:t> </a:t>
            </a:r>
            <a:r>
              <a:rPr lang="en-US" altLang="ko-KR" dirty="0"/>
              <a:t>:</a:t>
            </a:r>
            <a:r>
              <a:rPr lang="ko-KR" altLang="en-US" dirty="0"/>
              <a:t> </a:t>
            </a:r>
            <a:r>
              <a:rPr lang="en-US" altLang="ko-KR" dirty="0"/>
              <a:t>192.168.16.11:3000 [Enter]</a:t>
            </a:r>
          </a:p>
          <a:p>
            <a:pPr lvl="2"/>
            <a:endParaRPr lang="en-US" altLang="ko-KR" dirty="0"/>
          </a:p>
          <a:p>
            <a:pPr marL="542925" lvl="2" indent="0">
              <a:buNone/>
            </a:pPr>
            <a:endParaRPr lang="en-US" altLang="ko-KR" dirty="0"/>
          </a:p>
          <a:p>
            <a:pPr lvl="2"/>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331</a:t>
            </a:fld>
            <a:endParaRPr lang="en-US" dirty="0"/>
          </a:p>
        </p:txBody>
      </p:sp>
      <p:pic>
        <p:nvPicPr>
          <p:cNvPr id="6" name="그림 5">
            <a:extLst>
              <a:ext uri="{FF2B5EF4-FFF2-40B4-BE49-F238E27FC236}">
                <a16:creationId xmlns:a16="http://schemas.microsoft.com/office/drawing/2014/main" id="{C7D8FFBA-597A-417F-BD62-AED34AAC457A}"/>
              </a:ext>
            </a:extLst>
          </p:cNvPr>
          <p:cNvPicPr>
            <a:picLocks noChangeAspect="1"/>
          </p:cNvPicPr>
          <p:nvPr/>
        </p:nvPicPr>
        <p:blipFill>
          <a:blip r:embed="rId3"/>
          <a:stretch>
            <a:fillRect/>
          </a:stretch>
        </p:blipFill>
        <p:spPr>
          <a:xfrm>
            <a:off x="2592685" y="1943943"/>
            <a:ext cx="6624736" cy="3973600"/>
          </a:xfrm>
          <a:prstGeom prst="rect">
            <a:avLst/>
          </a:prstGeom>
        </p:spPr>
      </p:pic>
    </p:spTree>
    <p:extLst>
      <p:ext uri="{BB962C8B-B14F-4D97-AF65-F5344CB8AC3E}">
        <p14:creationId xmlns:p14="http://schemas.microsoft.com/office/powerpoint/2010/main" val="276534609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Grafana </a:t>
            </a:r>
            <a:r>
              <a:rPr lang="ko-KR" altLang="en-US" dirty="0"/>
              <a:t>서버에 접속</a:t>
            </a:r>
            <a:endParaRPr lang="en-US" altLang="ko-KR" dirty="0"/>
          </a:p>
          <a:p>
            <a:pPr lvl="1"/>
            <a:r>
              <a:rPr lang="en-US" altLang="ko-KR" dirty="0">
                <a:solidFill>
                  <a:schemeClr val="accent6">
                    <a:lumMod val="75000"/>
                  </a:schemeClr>
                </a:solidFill>
              </a:rPr>
              <a:t>“Grafana </a:t>
            </a:r>
            <a:r>
              <a:rPr lang="ko-KR" altLang="en-US" dirty="0">
                <a:solidFill>
                  <a:schemeClr val="accent6">
                    <a:lumMod val="75000"/>
                  </a:schemeClr>
                </a:solidFill>
              </a:rPr>
              <a:t>서버의 </a:t>
            </a:r>
            <a:r>
              <a:rPr lang="en-US" altLang="ko-KR" dirty="0" err="1">
                <a:solidFill>
                  <a:schemeClr val="accent6">
                    <a:lumMod val="75000"/>
                  </a:schemeClr>
                </a:solidFill>
              </a:rPr>
              <a:t>ip</a:t>
            </a:r>
            <a:r>
              <a:rPr lang="en-US" altLang="ko-KR" dirty="0">
                <a:solidFill>
                  <a:schemeClr val="accent6">
                    <a:lumMod val="75000"/>
                  </a:schemeClr>
                </a:solidFill>
              </a:rPr>
              <a:t> </a:t>
            </a:r>
            <a:r>
              <a:rPr lang="ko-KR" altLang="en-US" dirty="0">
                <a:solidFill>
                  <a:schemeClr val="accent6">
                    <a:lumMod val="75000"/>
                  </a:schemeClr>
                </a:solidFill>
              </a:rPr>
              <a:t>주소 </a:t>
            </a:r>
            <a:r>
              <a:rPr lang="en-US" altLang="ko-KR" dirty="0">
                <a:solidFill>
                  <a:schemeClr val="accent6">
                    <a:lumMod val="75000"/>
                  </a:schemeClr>
                </a:solidFill>
              </a:rPr>
              <a:t>: 3000”</a:t>
            </a:r>
            <a:r>
              <a:rPr lang="ko-KR" altLang="en-US" dirty="0"/>
              <a:t>으로 접속</a:t>
            </a:r>
            <a:endParaRPr lang="en-US" altLang="ko-KR" dirty="0"/>
          </a:p>
          <a:p>
            <a:pPr lvl="2"/>
            <a:r>
              <a:rPr lang="ko-KR" altLang="en-US" dirty="0">
                <a:solidFill>
                  <a:srgbClr val="00B050"/>
                </a:solidFill>
              </a:rPr>
              <a:t>아래 그림은 </a:t>
            </a:r>
            <a:r>
              <a:rPr lang="en-US" altLang="ko-KR" dirty="0">
                <a:solidFill>
                  <a:srgbClr val="00B050"/>
                </a:solidFill>
              </a:rPr>
              <a:t>Grafana </a:t>
            </a:r>
            <a:r>
              <a:rPr lang="ko-KR" altLang="en-US" dirty="0">
                <a:solidFill>
                  <a:srgbClr val="00B050"/>
                </a:solidFill>
              </a:rPr>
              <a:t>서버가 설치된 </a:t>
            </a:r>
            <a:r>
              <a:rPr lang="ko-KR" altLang="en-US" dirty="0" err="1">
                <a:solidFill>
                  <a:srgbClr val="00B050"/>
                </a:solidFill>
              </a:rPr>
              <a:t>라즈베리파이에서</a:t>
            </a:r>
            <a:r>
              <a:rPr lang="ko-KR" altLang="en-US" dirty="0">
                <a:solidFill>
                  <a:srgbClr val="00B050"/>
                </a:solidFill>
              </a:rPr>
              <a:t> 해당 </a:t>
            </a:r>
            <a:r>
              <a:rPr lang="ko-KR" altLang="en-US" dirty="0" err="1">
                <a:solidFill>
                  <a:srgbClr val="00B050"/>
                </a:solidFill>
              </a:rPr>
              <a:t>라즈베리파이에</a:t>
            </a:r>
            <a:r>
              <a:rPr lang="ko-KR" altLang="en-US" dirty="0">
                <a:solidFill>
                  <a:srgbClr val="00B050"/>
                </a:solidFill>
              </a:rPr>
              <a:t> 접속한 </a:t>
            </a:r>
            <a:r>
              <a:rPr lang="ko-KR" altLang="en-US" dirty="0" err="1">
                <a:solidFill>
                  <a:srgbClr val="00B050"/>
                </a:solidFill>
              </a:rPr>
              <a:t>예예</a:t>
            </a:r>
            <a:endParaRPr lang="en-US" altLang="ko-KR" dirty="0">
              <a:solidFill>
                <a:srgbClr val="00B050"/>
              </a:solidFill>
            </a:endParaRPr>
          </a:p>
          <a:p>
            <a:pPr lvl="2"/>
            <a:r>
              <a:rPr lang="en-US" altLang="ko-KR" dirty="0"/>
              <a:t>URL(</a:t>
            </a:r>
            <a:r>
              <a:rPr lang="ko-KR" altLang="en-US" dirty="0" err="1"/>
              <a:t>주소창</a:t>
            </a:r>
            <a:r>
              <a:rPr lang="en-US" altLang="ko-KR" dirty="0"/>
              <a:t>)</a:t>
            </a:r>
            <a:r>
              <a:rPr lang="ko-KR" altLang="en-US" dirty="0"/>
              <a:t> </a:t>
            </a:r>
            <a:r>
              <a:rPr lang="en-US" altLang="ko-KR" dirty="0"/>
              <a:t>:</a:t>
            </a:r>
            <a:r>
              <a:rPr lang="ko-KR" altLang="en-US" dirty="0"/>
              <a:t> </a:t>
            </a:r>
            <a:r>
              <a:rPr lang="en-US" altLang="ko-KR" dirty="0"/>
              <a:t>localhost:3000 [Enter]</a:t>
            </a:r>
          </a:p>
          <a:p>
            <a:pPr lvl="2"/>
            <a:endParaRPr lang="en-US" altLang="ko-KR" dirty="0"/>
          </a:p>
          <a:p>
            <a:pPr marL="542925" lvl="2" indent="0">
              <a:buNone/>
            </a:pPr>
            <a:endParaRPr lang="en-US" altLang="ko-KR" dirty="0"/>
          </a:p>
          <a:p>
            <a:pPr lvl="2"/>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332</a:t>
            </a:fld>
            <a:endParaRPr lang="en-US" dirty="0"/>
          </a:p>
        </p:txBody>
      </p:sp>
      <p:pic>
        <p:nvPicPr>
          <p:cNvPr id="9" name="그림 8">
            <a:extLst>
              <a:ext uri="{FF2B5EF4-FFF2-40B4-BE49-F238E27FC236}">
                <a16:creationId xmlns:a16="http://schemas.microsoft.com/office/drawing/2014/main" id="{650A63F3-26E5-4016-A293-1D0A503338D7}"/>
              </a:ext>
            </a:extLst>
          </p:cNvPr>
          <p:cNvPicPr>
            <a:picLocks noChangeAspect="1"/>
          </p:cNvPicPr>
          <p:nvPr/>
        </p:nvPicPr>
        <p:blipFill>
          <a:blip r:embed="rId3"/>
          <a:stretch>
            <a:fillRect/>
          </a:stretch>
        </p:blipFill>
        <p:spPr>
          <a:xfrm>
            <a:off x="3240757" y="1862829"/>
            <a:ext cx="5000625" cy="3995738"/>
          </a:xfrm>
          <a:prstGeom prst="rect">
            <a:avLst/>
          </a:prstGeom>
        </p:spPr>
      </p:pic>
    </p:spTree>
    <p:extLst>
      <p:ext uri="{BB962C8B-B14F-4D97-AF65-F5344CB8AC3E}">
        <p14:creationId xmlns:p14="http://schemas.microsoft.com/office/powerpoint/2010/main" val="391002367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Grafana </a:t>
            </a:r>
            <a:r>
              <a:rPr lang="ko-KR" altLang="en-US" dirty="0"/>
              <a:t>서버에 접속</a:t>
            </a:r>
            <a:endParaRPr lang="en-US" altLang="ko-KR" dirty="0"/>
          </a:p>
          <a:p>
            <a:pPr lvl="1"/>
            <a:r>
              <a:rPr lang="ko-KR" altLang="en-US" dirty="0"/>
              <a:t>초기 설정</a:t>
            </a:r>
            <a:endParaRPr lang="en-US" altLang="ko-KR" dirty="0"/>
          </a:p>
          <a:p>
            <a:pPr lvl="2"/>
            <a:r>
              <a:rPr lang="en-US" altLang="ko-KR" dirty="0"/>
              <a:t>Email or username </a:t>
            </a:r>
            <a:r>
              <a:rPr lang="ko-KR" altLang="en-US" dirty="0"/>
              <a:t> </a:t>
            </a:r>
            <a:r>
              <a:rPr lang="en-US" altLang="ko-KR" dirty="0"/>
              <a:t>:</a:t>
            </a:r>
            <a:r>
              <a:rPr lang="ko-KR" altLang="en-US" dirty="0"/>
              <a:t> </a:t>
            </a:r>
            <a:r>
              <a:rPr lang="en-US" altLang="ko-KR" dirty="0"/>
              <a:t>admin</a:t>
            </a:r>
          </a:p>
          <a:p>
            <a:pPr lvl="2"/>
            <a:r>
              <a:rPr lang="en-US" altLang="ko-KR" dirty="0"/>
              <a:t>Password : admin</a:t>
            </a:r>
          </a:p>
          <a:p>
            <a:pPr lvl="2"/>
            <a:r>
              <a:rPr lang="ko-KR" altLang="en-US" dirty="0">
                <a:solidFill>
                  <a:srgbClr val="00B050"/>
                </a:solidFill>
              </a:rPr>
              <a:t>최초 로그인 시 비밀번호 변경 요구</a:t>
            </a:r>
            <a:endParaRPr lang="en-US" altLang="ko-KR" dirty="0">
              <a:solidFill>
                <a:srgbClr val="00B050"/>
              </a:solidFill>
            </a:endParaRPr>
          </a:p>
          <a:p>
            <a:pPr lvl="3"/>
            <a:r>
              <a:rPr lang="en-US" altLang="ko-KR" dirty="0"/>
              <a:t>New password : admin1234</a:t>
            </a:r>
          </a:p>
          <a:p>
            <a:pPr lvl="2"/>
            <a:endParaRPr lang="en-US" altLang="ko-KR" dirty="0"/>
          </a:p>
          <a:p>
            <a:pPr lvl="2"/>
            <a:endParaRPr lang="en-US" altLang="ko-KR" dirty="0"/>
          </a:p>
          <a:p>
            <a:pPr marL="542925" lvl="2" indent="0">
              <a:buNone/>
            </a:pPr>
            <a:endParaRPr lang="en-US" altLang="ko-KR" dirty="0"/>
          </a:p>
          <a:p>
            <a:pPr lvl="2"/>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333</a:t>
            </a:fld>
            <a:endParaRPr lang="en-US" dirty="0"/>
          </a:p>
        </p:txBody>
      </p:sp>
      <p:pic>
        <p:nvPicPr>
          <p:cNvPr id="8" name="그림 7">
            <a:extLst>
              <a:ext uri="{FF2B5EF4-FFF2-40B4-BE49-F238E27FC236}">
                <a16:creationId xmlns:a16="http://schemas.microsoft.com/office/drawing/2014/main" id="{0B890155-19D5-42A1-BA66-E1B807695561}"/>
              </a:ext>
            </a:extLst>
          </p:cNvPr>
          <p:cNvPicPr>
            <a:picLocks noChangeAspect="1"/>
          </p:cNvPicPr>
          <p:nvPr/>
        </p:nvPicPr>
        <p:blipFill>
          <a:blip r:embed="rId3"/>
          <a:stretch>
            <a:fillRect/>
          </a:stretch>
        </p:blipFill>
        <p:spPr>
          <a:xfrm>
            <a:off x="4176861" y="1436824"/>
            <a:ext cx="4016822" cy="3973240"/>
          </a:xfrm>
          <a:prstGeom prst="rect">
            <a:avLst/>
          </a:prstGeom>
        </p:spPr>
      </p:pic>
    </p:spTree>
    <p:extLst>
      <p:ext uri="{BB962C8B-B14F-4D97-AF65-F5344CB8AC3E}">
        <p14:creationId xmlns:p14="http://schemas.microsoft.com/office/powerpoint/2010/main" val="283514972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Grafana </a:t>
            </a:r>
            <a:r>
              <a:rPr lang="ko-KR" altLang="en-US" dirty="0"/>
              <a:t>접속 초기 화면</a:t>
            </a:r>
            <a:endParaRPr lang="en-US" altLang="ko-KR" dirty="0"/>
          </a:p>
          <a:p>
            <a:pPr marL="542925" lvl="2" indent="0">
              <a:buNone/>
            </a:pPr>
            <a:endParaRPr lang="en-US" altLang="ko-KR" dirty="0"/>
          </a:p>
          <a:p>
            <a:pPr lvl="2"/>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334</a:t>
            </a:fld>
            <a:endParaRPr lang="en-US" dirty="0"/>
          </a:p>
        </p:txBody>
      </p:sp>
      <p:pic>
        <p:nvPicPr>
          <p:cNvPr id="9" name="그림 8">
            <a:extLst>
              <a:ext uri="{FF2B5EF4-FFF2-40B4-BE49-F238E27FC236}">
                <a16:creationId xmlns:a16="http://schemas.microsoft.com/office/drawing/2014/main" id="{09B4F67E-F834-41C9-B6C9-D5E5CABA0716}"/>
              </a:ext>
            </a:extLst>
          </p:cNvPr>
          <p:cNvPicPr>
            <a:picLocks noChangeAspect="1"/>
          </p:cNvPicPr>
          <p:nvPr/>
        </p:nvPicPr>
        <p:blipFill>
          <a:blip r:embed="rId3"/>
          <a:stretch>
            <a:fillRect/>
          </a:stretch>
        </p:blipFill>
        <p:spPr>
          <a:xfrm>
            <a:off x="2203925" y="1451014"/>
            <a:ext cx="7114223" cy="4267200"/>
          </a:xfrm>
          <a:prstGeom prst="rect">
            <a:avLst/>
          </a:prstGeom>
        </p:spPr>
      </p:pic>
    </p:spTree>
    <p:extLst>
      <p:ext uri="{BB962C8B-B14F-4D97-AF65-F5344CB8AC3E}">
        <p14:creationId xmlns:p14="http://schemas.microsoft.com/office/powerpoint/2010/main" val="206015573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Grafana </a:t>
            </a:r>
            <a:r>
              <a:rPr lang="ko-KR" altLang="en-US" dirty="0"/>
              <a:t>설정</a:t>
            </a:r>
            <a:endParaRPr lang="en-US" altLang="ko-KR" dirty="0"/>
          </a:p>
          <a:p>
            <a:pPr marL="542925" lvl="2" indent="0">
              <a:buNone/>
            </a:pPr>
            <a:endParaRPr lang="en-US" altLang="ko-KR" dirty="0"/>
          </a:p>
          <a:p>
            <a:pPr lvl="2"/>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335</a:t>
            </a:fld>
            <a:endParaRPr lang="en-US" dirty="0"/>
          </a:p>
        </p:txBody>
      </p:sp>
      <p:pic>
        <p:nvPicPr>
          <p:cNvPr id="9" name="그림 8">
            <a:extLst>
              <a:ext uri="{FF2B5EF4-FFF2-40B4-BE49-F238E27FC236}">
                <a16:creationId xmlns:a16="http://schemas.microsoft.com/office/drawing/2014/main" id="{09B4F67E-F834-41C9-B6C9-D5E5CABA0716}"/>
              </a:ext>
            </a:extLst>
          </p:cNvPr>
          <p:cNvPicPr>
            <a:picLocks noChangeAspect="1"/>
          </p:cNvPicPr>
          <p:nvPr/>
        </p:nvPicPr>
        <p:blipFill>
          <a:blip r:embed="rId3"/>
          <a:stretch>
            <a:fillRect/>
          </a:stretch>
        </p:blipFill>
        <p:spPr>
          <a:xfrm>
            <a:off x="648469" y="1007839"/>
            <a:ext cx="7114223" cy="4267200"/>
          </a:xfrm>
          <a:prstGeom prst="rect">
            <a:avLst/>
          </a:prstGeom>
        </p:spPr>
      </p:pic>
      <p:sp>
        <p:nvSpPr>
          <p:cNvPr id="5" name="사각형: 둥근 모서리 4">
            <a:extLst>
              <a:ext uri="{FF2B5EF4-FFF2-40B4-BE49-F238E27FC236}">
                <a16:creationId xmlns:a16="http://schemas.microsoft.com/office/drawing/2014/main" id="{D72A2CC1-29AE-4FF3-A3AC-8EA5B1ED6055}"/>
              </a:ext>
            </a:extLst>
          </p:cNvPr>
          <p:cNvSpPr/>
          <p:nvPr/>
        </p:nvSpPr>
        <p:spPr>
          <a:xfrm>
            <a:off x="679291" y="4597112"/>
            <a:ext cx="388760"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6" name="번개 5">
            <a:extLst>
              <a:ext uri="{FF2B5EF4-FFF2-40B4-BE49-F238E27FC236}">
                <a16:creationId xmlns:a16="http://schemas.microsoft.com/office/drawing/2014/main" id="{EBCCFD26-819E-4CEC-9F40-6FF085E93D54}"/>
              </a:ext>
            </a:extLst>
          </p:cNvPr>
          <p:cNvSpPr/>
          <p:nvPr/>
        </p:nvSpPr>
        <p:spPr>
          <a:xfrm>
            <a:off x="419979" y="4309080"/>
            <a:ext cx="259312" cy="288032"/>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8" name="그림 7">
            <a:extLst>
              <a:ext uri="{FF2B5EF4-FFF2-40B4-BE49-F238E27FC236}">
                <a16:creationId xmlns:a16="http://schemas.microsoft.com/office/drawing/2014/main" id="{C27F9FF3-4076-4478-A48D-2D85238BD2F0}"/>
              </a:ext>
            </a:extLst>
          </p:cNvPr>
          <p:cNvPicPr>
            <a:picLocks noChangeAspect="1"/>
          </p:cNvPicPr>
          <p:nvPr/>
        </p:nvPicPr>
        <p:blipFill>
          <a:blip r:embed="rId4"/>
          <a:stretch>
            <a:fillRect/>
          </a:stretch>
        </p:blipFill>
        <p:spPr>
          <a:xfrm>
            <a:off x="2438027" y="1632915"/>
            <a:ext cx="7114223" cy="4267200"/>
          </a:xfrm>
          <a:prstGeom prst="rect">
            <a:avLst/>
          </a:prstGeom>
        </p:spPr>
      </p:pic>
      <p:sp>
        <p:nvSpPr>
          <p:cNvPr id="12" name="사각형: 둥근 모서리 11">
            <a:extLst>
              <a:ext uri="{FF2B5EF4-FFF2-40B4-BE49-F238E27FC236}">
                <a16:creationId xmlns:a16="http://schemas.microsoft.com/office/drawing/2014/main" id="{03D4FDEA-B037-4E4B-AF41-470415E50BC3}"/>
              </a:ext>
            </a:extLst>
          </p:cNvPr>
          <p:cNvSpPr/>
          <p:nvPr/>
        </p:nvSpPr>
        <p:spPr>
          <a:xfrm>
            <a:off x="2826787" y="4545562"/>
            <a:ext cx="1134050"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3" name="번개 12">
            <a:extLst>
              <a:ext uri="{FF2B5EF4-FFF2-40B4-BE49-F238E27FC236}">
                <a16:creationId xmlns:a16="http://schemas.microsoft.com/office/drawing/2014/main" id="{77A67DD2-F7A8-47DB-A9CE-DE51ADFBFEED}"/>
              </a:ext>
            </a:extLst>
          </p:cNvPr>
          <p:cNvSpPr/>
          <p:nvPr/>
        </p:nvSpPr>
        <p:spPr>
          <a:xfrm>
            <a:off x="2567475" y="4257530"/>
            <a:ext cx="259312" cy="288032"/>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169102317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Grafana </a:t>
            </a:r>
            <a:r>
              <a:rPr lang="ko-KR" altLang="en-US" dirty="0"/>
              <a:t>설정</a:t>
            </a:r>
            <a:endParaRPr lang="en-US" altLang="ko-KR" dirty="0"/>
          </a:p>
          <a:p>
            <a:pPr lvl="1"/>
            <a:r>
              <a:rPr lang="ko-KR" altLang="en-US" dirty="0"/>
              <a:t>변경 없이 확인만</a:t>
            </a:r>
            <a:r>
              <a:rPr lang="en-US" altLang="ko-KR" dirty="0"/>
              <a:t>!</a:t>
            </a:r>
          </a:p>
          <a:p>
            <a:pPr lvl="2"/>
            <a:r>
              <a:rPr lang="ko-KR" altLang="en-US" dirty="0"/>
              <a:t>백 버튼</a:t>
            </a:r>
            <a:r>
              <a:rPr lang="en-US" altLang="ko-KR" dirty="0"/>
              <a:t>(</a:t>
            </a:r>
            <a:r>
              <a:rPr lang="en-US" altLang="ko-KR" dirty="0">
                <a:sym typeface="Wingdings" panose="05000000000000000000" pitchFamily="2" charset="2"/>
              </a:rPr>
              <a:t>)</a:t>
            </a:r>
            <a:r>
              <a:rPr lang="ko-KR" altLang="en-US" dirty="0"/>
              <a:t> 눌러서 메인 화면으로 전환</a:t>
            </a:r>
            <a:endParaRPr lang="en-US" altLang="ko-KR" dirty="0"/>
          </a:p>
          <a:p>
            <a:pPr marL="542925" lvl="2" indent="0">
              <a:buNone/>
            </a:pPr>
            <a:endParaRPr lang="en-US" altLang="ko-KR" dirty="0"/>
          </a:p>
          <a:p>
            <a:pPr lvl="2"/>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336</a:t>
            </a:fld>
            <a:endParaRPr lang="en-US" dirty="0"/>
          </a:p>
        </p:txBody>
      </p:sp>
      <p:pic>
        <p:nvPicPr>
          <p:cNvPr id="10" name="그림 9">
            <a:extLst>
              <a:ext uri="{FF2B5EF4-FFF2-40B4-BE49-F238E27FC236}">
                <a16:creationId xmlns:a16="http://schemas.microsoft.com/office/drawing/2014/main" id="{9EA8D293-BA37-483E-A387-4FB4C732A10F}"/>
              </a:ext>
            </a:extLst>
          </p:cNvPr>
          <p:cNvPicPr>
            <a:picLocks noChangeAspect="1"/>
          </p:cNvPicPr>
          <p:nvPr/>
        </p:nvPicPr>
        <p:blipFill>
          <a:blip r:embed="rId3"/>
          <a:stretch>
            <a:fillRect/>
          </a:stretch>
        </p:blipFill>
        <p:spPr>
          <a:xfrm>
            <a:off x="864493" y="1645712"/>
            <a:ext cx="2280872" cy="4263311"/>
          </a:xfrm>
          <a:prstGeom prst="rect">
            <a:avLst/>
          </a:prstGeom>
        </p:spPr>
      </p:pic>
      <p:pic>
        <p:nvPicPr>
          <p:cNvPr id="14" name="그림 13">
            <a:extLst>
              <a:ext uri="{FF2B5EF4-FFF2-40B4-BE49-F238E27FC236}">
                <a16:creationId xmlns:a16="http://schemas.microsoft.com/office/drawing/2014/main" id="{D23BD44A-1B59-465D-A9B4-0C3502F87A5D}"/>
              </a:ext>
            </a:extLst>
          </p:cNvPr>
          <p:cNvPicPr>
            <a:picLocks noChangeAspect="1"/>
          </p:cNvPicPr>
          <p:nvPr/>
        </p:nvPicPr>
        <p:blipFill>
          <a:blip r:embed="rId4"/>
          <a:stretch>
            <a:fillRect/>
          </a:stretch>
        </p:blipFill>
        <p:spPr>
          <a:xfrm>
            <a:off x="3759382" y="1645712"/>
            <a:ext cx="7114223" cy="4267200"/>
          </a:xfrm>
          <a:prstGeom prst="rect">
            <a:avLst/>
          </a:prstGeom>
        </p:spPr>
      </p:pic>
      <p:sp>
        <p:nvSpPr>
          <p:cNvPr id="15" name="번개 14">
            <a:extLst>
              <a:ext uri="{FF2B5EF4-FFF2-40B4-BE49-F238E27FC236}">
                <a16:creationId xmlns:a16="http://schemas.microsoft.com/office/drawing/2014/main" id="{F73B1CA2-F588-45D3-9700-79909BD2CBEC}"/>
              </a:ext>
            </a:extLst>
          </p:cNvPr>
          <p:cNvSpPr/>
          <p:nvPr/>
        </p:nvSpPr>
        <p:spPr>
          <a:xfrm>
            <a:off x="606200" y="1511970"/>
            <a:ext cx="259312" cy="288032"/>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42974417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Grafana </a:t>
            </a:r>
            <a:r>
              <a:rPr lang="ko-KR" altLang="en-US" dirty="0"/>
              <a:t>데이터베이스 설정</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337</a:t>
            </a:fld>
            <a:endParaRPr lang="en-US" dirty="0"/>
          </a:p>
        </p:txBody>
      </p:sp>
      <p:pic>
        <p:nvPicPr>
          <p:cNvPr id="8" name="그림 7">
            <a:extLst>
              <a:ext uri="{FF2B5EF4-FFF2-40B4-BE49-F238E27FC236}">
                <a16:creationId xmlns:a16="http://schemas.microsoft.com/office/drawing/2014/main" id="{07AA2DBB-94CA-4CDD-A111-6FC346C53BF3}"/>
              </a:ext>
            </a:extLst>
          </p:cNvPr>
          <p:cNvPicPr>
            <a:picLocks noChangeAspect="1"/>
          </p:cNvPicPr>
          <p:nvPr/>
        </p:nvPicPr>
        <p:blipFill>
          <a:blip r:embed="rId3"/>
          <a:stretch>
            <a:fillRect/>
          </a:stretch>
        </p:blipFill>
        <p:spPr>
          <a:xfrm>
            <a:off x="758322" y="1079847"/>
            <a:ext cx="8567738" cy="4507230"/>
          </a:xfrm>
          <a:prstGeom prst="rect">
            <a:avLst/>
          </a:prstGeom>
        </p:spPr>
      </p:pic>
      <p:sp>
        <p:nvSpPr>
          <p:cNvPr id="11" name="번개 10">
            <a:extLst>
              <a:ext uri="{FF2B5EF4-FFF2-40B4-BE49-F238E27FC236}">
                <a16:creationId xmlns:a16="http://schemas.microsoft.com/office/drawing/2014/main" id="{12285822-9B58-4B25-817E-FC771AAE6013}"/>
              </a:ext>
            </a:extLst>
          </p:cNvPr>
          <p:cNvSpPr/>
          <p:nvPr/>
        </p:nvSpPr>
        <p:spPr>
          <a:xfrm>
            <a:off x="542501" y="3469241"/>
            <a:ext cx="259312" cy="288032"/>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3" name="사각형: 둥근 모서리 12">
            <a:extLst>
              <a:ext uri="{FF2B5EF4-FFF2-40B4-BE49-F238E27FC236}">
                <a16:creationId xmlns:a16="http://schemas.microsoft.com/office/drawing/2014/main" id="{C8164298-F08B-4AA9-9CD5-160B1ED1C02B}"/>
              </a:ext>
            </a:extLst>
          </p:cNvPr>
          <p:cNvSpPr/>
          <p:nvPr/>
        </p:nvSpPr>
        <p:spPr>
          <a:xfrm>
            <a:off x="780245" y="3744160"/>
            <a:ext cx="388760" cy="2220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6" name="사각형: 둥근 모서리 15">
            <a:extLst>
              <a:ext uri="{FF2B5EF4-FFF2-40B4-BE49-F238E27FC236}">
                <a16:creationId xmlns:a16="http://schemas.microsoft.com/office/drawing/2014/main" id="{F9ABADDE-704C-42ED-B288-B9183077223A}"/>
              </a:ext>
            </a:extLst>
          </p:cNvPr>
          <p:cNvSpPr/>
          <p:nvPr/>
        </p:nvSpPr>
        <p:spPr>
          <a:xfrm>
            <a:off x="1277754" y="3761147"/>
            <a:ext cx="704703" cy="2220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7" name="번개 16">
            <a:extLst>
              <a:ext uri="{FF2B5EF4-FFF2-40B4-BE49-F238E27FC236}">
                <a16:creationId xmlns:a16="http://schemas.microsoft.com/office/drawing/2014/main" id="{C2D4E4D9-5AE9-4FA5-A0B3-7E0A8BF7C768}"/>
              </a:ext>
            </a:extLst>
          </p:cNvPr>
          <p:cNvSpPr/>
          <p:nvPr/>
        </p:nvSpPr>
        <p:spPr>
          <a:xfrm>
            <a:off x="1061272" y="3469241"/>
            <a:ext cx="259312" cy="288032"/>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8" name="타원 17">
            <a:extLst>
              <a:ext uri="{FF2B5EF4-FFF2-40B4-BE49-F238E27FC236}">
                <a16:creationId xmlns:a16="http://schemas.microsoft.com/office/drawing/2014/main" id="{217109A4-CC9B-4CD5-AC62-150A9D159A85}"/>
              </a:ext>
            </a:extLst>
          </p:cNvPr>
          <p:cNvSpPr/>
          <p:nvPr/>
        </p:nvSpPr>
        <p:spPr>
          <a:xfrm>
            <a:off x="304557" y="3397233"/>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19" name="타원 18">
            <a:extLst>
              <a:ext uri="{FF2B5EF4-FFF2-40B4-BE49-F238E27FC236}">
                <a16:creationId xmlns:a16="http://schemas.microsoft.com/office/drawing/2014/main" id="{A88A1BDE-F868-4381-8290-FBB51AA1C80D}"/>
              </a:ext>
            </a:extLst>
          </p:cNvPr>
          <p:cNvSpPr/>
          <p:nvPr/>
        </p:nvSpPr>
        <p:spPr>
          <a:xfrm>
            <a:off x="845350" y="3398116"/>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pic>
        <p:nvPicPr>
          <p:cNvPr id="20" name="그림 19">
            <a:extLst>
              <a:ext uri="{FF2B5EF4-FFF2-40B4-BE49-F238E27FC236}">
                <a16:creationId xmlns:a16="http://schemas.microsoft.com/office/drawing/2014/main" id="{53848063-E867-4CC8-B629-4351E913AF3F}"/>
              </a:ext>
            </a:extLst>
          </p:cNvPr>
          <p:cNvPicPr>
            <a:picLocks noChangeAspect="1"/>
          </p:cNvPicPr>
          <p:nvPr/>
        </p:nvPicPr>
        <p:blipFill>
          <a:blip r:embed="rId4"/>
          <a:stretch>
            <a:fillRect/>
          </a:stretch>
        </p:blipFill>
        <p:spPr>
          <a:xfrm>
            <a:off x="3494626" y="2733766"/>
            <a:ext cx="7378979" cy="2853311"/>
          </a:xfrm>
          <a:prstGeom prst="rect">
            <a:avLst/>
          </a:prstGeom>
        </p:spPr>
      </p:pic>
      <p:sp>
        <p:nvSpPr>
          <p:cNvPr id="21" name="번개 20">
            <a:extLst>
              <a:ext uri="{FF2B5EF4-FFF2-40B4-BE49-F238E27FC236}">
                <a16:creationId xmlns:a16="http://schemas.microsoft.com/office/drawing/2014/main" id="{B7399A10-DDE4-4D4E-A608-15DA38C2C411}"/>
              </a:ext>
            </a:extLst>
          </p:cNvPr>
          <p:cNvSpPr/>
          <p:nvPr/>
        </p:nvSpPr>
        <p:spPr>
          <a:xfrm>
            <a:off x="6158922" y="4327202"/>
            <a:ext cx="259312" cy="288032"/>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9" name="타원 8">
            <a:extLst>
              <a:ext uri="{FF2B5EF4-FFF2-40B4-BE49-F238E27FC236}">
                <a16:creationId xmlns:a16="http://schemas.microsoft.com/office/drawing/2014/main" id="{E1614CBB-0DDF-456E-973B-CF436FF27587}"/>
              </a:ext>
            </a:extLst>
          </p:cNvPr>
          <p:cNvSpPr/>
          <p:nvPr/>
        </p:nvSpPr>
        <p:spPr>
          <a:xfrm>
            <a:off x="6050910" y="4103262"/>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3</a:t>
            </a:r>
            <a:endParaRPr lang="ko-KR" altLang="en-US" sz="1100" dirty="0">
              <a:solidFill>
                <a:schemeClr val="tx1"/>
              </a:solidFill>
            </a:endParaRPr>
          </a:p>
        </p:txBody>
      </p:sp>
    </p:spTree>
    <p:extLst>
      <p:ext uri="{BB962C8B-B14F-4D97-AF65-F5344CB8AC3E}">
        <p14:creationId xmlns:p14="http://schemas.microsoft.com/office/powerpoint/2010/main" val="61996090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Grafana </a:t>
            </a:r>
            <a:r>
              <a:rPr lang="ko-KR" altLang="en-US" dirty="0"/>
              <a:t>데이터베이스 설정</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338</a:t>
            </a:fld>
            <a:endParaRPr lang="en-US" dirty="0"/>
          </a:p>
        </p:txBody>
      </p:sp>
      <p:pic>
        <p:nvPicPr>
          <p:cNvPr id="10" name="그림 9">
            <a:extLst>
              <a:ext uri="{FF2B5EF4-FFF2-40B4-BE49-F238E27FC236}">
                <a16:creationId xmlns:a16="http://schemas.microsoft.com/office/drawing/2014/main" id="{9BAD74D1-2395-4904-AD95-3E73B73A57E9}"/>
              </a:ext>
            </a:extLst>
          </p:cNvPr>
          <p:cNvPicPr>
            <a:picLocks noChangeAspect="1"/>
          </p:cNvPicPr>
          <p:nvPr/>
        </p:nvPicPr>
        <p:blipFill>
          <a:blip r:embed="rId3"/>
          <a:stretch>
            <a:fillRect/>
          </a:stretch>
        </p:blipFill>
        <p:spPr>
          <a:xfrm>
            <a:off x="2667317" y="1214660"/>
            <a:ext cx="6187440" cy="3140393"/>
          </a:xfrm>
          <a:prstGeom prst="rect">
            <a:avLst/>
          </a:prstGeom>
        </p:spPr>
      </p:pic>
      <p:sp>
        <p:nvSpPr>
          <p:cNvPr id="21" name="번개 20">
            <a:extLst>
              <a:ext uri="{FF2B5EF4-FFF2-40B4-BE49-F238E27FC236}">
                <a16:creationId xmlns:a16="http://schemas.microsoft.com/office/drawing/2014/main" id="{B7399A10-DDE4-4D4E-A608-15DA38C2C411}"/>
              </a:ext>
            </a:extLst>
          </p:cNvPr>
          <p:cNvSpPr/>
          <p:nvPr/>
        </p:nvSpPr>
        <p:spPr>
          <a:xfrm>
            <a:off x="8065293" y="3634646"/>
            <a:ext cx="259312" cy="288032"/>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21972691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Grafana </a:t>
            </a:r>
            <a:r>
              <a:rPr lang="ko-KR" altLang="en-US" dirty="0"/>
              <a:t>데이터베이스 설정</a:t>
            </a:r>
            <a:endParaRPr lang="en-US" altLang="ko-KR" dirty="0"/>
          </a:p>
          <a:p>
            <a:pPr lvl="1"/>
            <a:r>
              <a:rPr lang="en-US" altLang="ko-KR" dirty="0"/>
              <a:t>1. URL – http://localhost:8086 or http://</a:t>
            </a:r>
            <a:r>
              <a:rPr lang="ko-KR" altLang="en-US" dirty="0"/>
              <a:t>라즈베리 파이 </a:t>
            </a:r>
            <a:r>
              <a:rPr lang="en-US" altLang="ko-KR" dirty="0"/>
              <a:t>IP address:8086</a:t>
            </a:r>
          </a:p>
          <a:p>
            <a:pPr lvl="2"/>
            <a:r>
              <a:rPr lang="en-US" altLang="ko-KR" dirty="0"/>
              <a:t>Grafana </a:t>
            </a:r>
            <a:r>
              <a:rPr lang="ko-KR" altLang="en-US" dirty="0"/>
              <a:t>서버 입장에서 접속 해야 하는 </a:t>
            </a:r>
            <a:r>
              <a:rPr lang="en-US" altLang="ko-KR" dirty="0" err="1"/>
              <a:t>InfluxDB</a:t>
            </a:r>
            <a:r>
              <a:rPr lang="en-US" altLang="ko-KR" dirty="0"/>
              <a:t> </a:t>
            </a:r>
            <a:r>
              <a:rPr lang="ko-KR" altLang="en-US" dirty="0"/>
              <a:t>서버는 어디에 있는가</a:t>
            </a:r>
            <a:r>
              <a:rPr lang="en-US" altLang="ko-KR" dirty="0"/>
              <a:t>? localhost</a:t>
            </a:r>
          </a:p>
          <a:p>
            <a:pPr lvl="1"/>
            <a:endParaRPr lang="en-US" altLang="ko-KR" dirty="0"/>
          </a:p>
          <a:p>
            <a:pPr lvl="1"/>
            <a:endParaRPr lang="en-US" altLang="ko-KR" dirty="0"/>
          </a:p>
          <a:p>
            <a:pPr lvl="1"/>
            <a:endParaRPr lang="en-US" altLang="ko-KR" dirty="0"/>
          </a:p>
          <a:p>
            <a:pPr lvl="1"/>
            <a:r>
              <a:rPr lang="en-US" altLang="ko-KR" dirty="0"/>
              <a:t>2. </a:t>
            </a:r>
            <a:r>
              <a:rPr lang="en-US" altLang="ko-KR" dirty="0" err="1"/>
              <a:t>InfluxDB</a:t>
            </a:r>
            <a:r>
              <a:rPr lang="en-US" altLang="ko-KR" dirty="0"/>
              <a:t> </a:t>
            </a:r>
            <a:r>
              <a:rPr lang="ko-KR" altLang="en-US" dirty="0"/>
              <a:t>설정</a:t>
            </a:r>
            <a:endParaRPr lang="en-US" altLang="ko-KR" dirty="0"/>
          </a:p>
          <a:p>
            <a:pPr lvl="2"/>
            <a:r>
              <a:rPr lang="en-US" altLang="ko-KR" dirty="0"/>
              <a:t>Database – </a:t>
            </a:r>
            <a:r>
              <a:rPr lang="en-US" altLang="ko-KR" dirty="0" err="1"/>
              <a:t>db_riatech</a:t>
            </a:r>
            <a:endParaRPr lang="en-US" altLang="ko-KR" dirty="0"/>
          </a:p>
          <a:p>
            <a:pPr lvl="3"/>
            <a:r>
              <a:rPr lang="ko-KR" altLang="en-US" dirty="0"/>
              <a:t>이전</a:t>
            </a:r>
            <a:r>
              <a:rPr lang="en-US" altLang="ko-KR" dirty="0"/>
              <a:t> </a:t>
            </a:r>
            <a:r>
              <a:rPr lang="ko-KR" altLang="en-US" dirty="0"/>
              <a:t>단계에서 생성한 데이터베이스 이름</a:t>
            </a:r>
            <a:endParaRPr lang="en-US" altLang="ko-KR" dirty="0"/>
          </a:p>
          <a:p>
            <a:pPr lvl="2"/>
            <a:r>
              <a:rPr lang="en-US" altLang="ko-KR" dirty="0"/>
              <a:t>User/Password</a:t>
            </a:r>
          </a:p>
          <a:p>
            <a:pPr lvl="3"/>
            <a:r>
              <a:rPr lang="en-US" altLang="ko-KR" dirty="0" err="1"/>
              <a:t>InfluxDB</a:t>
            </a:r>
            <a:r>
              <a:rPr lang="ko-KR" altLang="en-US" dirty="0"/>
              <a:t>의 </a:t>
            </a:r>
            <a:r>
              <a:rPr lang="en-US" altLang="ko-KR" dirty="0" err="1"/>
              <a:t>db_riatech</a:t>
            </a:r>
            <a:r>
              <a:rPr lang="ko-KR" altLang="en-US" dirty="0"/>
              <a:t>에 접속할 수 있는 사용자 정보</a:t>
            </a:r>
            <a:endParaRPr lang="en-US" altLang="ko-KR" dirty="0"/>
          </a:p>
          <a:p>
            <a:pPr lvl="1"/>
            <a:r>
              <a:rPr lang="en-US" altLang="ko-KR" dirty="0"/>
              <a:t>3. Save &amp; Test</a:t>
            </a:r>
          </a:p>
          <a:p>
            <a:pPr lvl="2"/>
            <a:r>
              <a:rPr lang="en-US" altLang="ko-KR" dirty="0"/>
              <a:t>Save &amp; Test </a:t>
            </a:r>
            <a:r>
              <a:rPr lang="ko-KR" altLang="en-US" dirty="0"/>
              <a:t>버튼 클릭 후 아래와 같은 </a:t>
            </a:r>
            <a:r>
              <a:rPr lang="ko-KR" altLang="en-US" dirty="0" err="1"/>
              <a:t>녹색창</a:t>
            </a:r>
            <a:r>
              <a:rPr lang="en-US" altLang="ko-KR" dirty="0"/>
              <a:t>(Data source is working)</a:t>
            </a:r>
            <a:r>
              <a:rPr lang="ko-KR" altLang="en-US" dirty="0"/>
              <a:t>이 나오면 정상</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339</a:t>
            </a:fld>
            <a:endParaRPr lang="en-US" dirty="0"/>
          </a:p>
        </p:txBody>
      </p:sp>
      <p:pic>
        <p:nvPicPr>
          <p:cNvPr id="6" name="그림 5">
            <a:extLst>
              <a:ext uri="{FF2B5EF4-FFF2-40B4-BE49-F238E27FC236}">
                <a16:creationId xmlns:a16="http://schemas.microsoft.com/office/drawing/2014/main" id="{8F413183-E3C8-4F70-B195-0A9385CE661C}"/>
              </a:ext>
            </a:extLst>
          </p:cNvPr>
          <p:cNvPicPr>
            <a:picLocks noChangeAspect="1"/>
          </p:cNvPicPr>
          <p:nvPr/>
        </p:nvPicPr>
        <p:blipFill>
          <a:blip r:embed="rId3"/>
          <a:stretch>
            <a:fillRect/>
          </a:stretch>
        </p:blipFill>
        <p:spPr>
          <a:xfrm>
            <a:off x="6418903" y="1703320"/>
            <a:ext cx="3940492" cy="1026795"/>
          </a:xfrm>
          <a:prstGeom prst="rect">
            <a:avLst/>
          </a:prstGeom>
        </p:spPr>
      </p:pic>
      <p:pic>
        <p:nvPicPr>
          <p:cNvPr id="13" name="그림 12">
            <a:extLst>
              <a:ext uri="{FF2B5EF4-FFF2-40B4-BE49-F238E27FC236}">
                <a16:creationId xmlns:a16="http://schemas.microsoft.com/office/drawing/2014/main" id="{534A291E-4383-4B07-B8C6-313B4F19F4A9}"/>
              </a:ext>
            </a:extLst>
          </p:cNvPr>
          <p:cNvPicPr>
            <a:picLocks noChangeAspect="1"/>
          </p:cNvPicPr>
          <p:nvPr/>
        </p:nvPicPr>
        <p:blipFill>
          <a:blip r:embed="rId4"/>
          <a:stretch>
            <a:fillRect/>
          </a:stretch>
        </p:blipFill>
        <p:spPr>
          <a:xfrm>
            <a:off x="4165287" y="4777458"/>
            <a:ext cx="6194108" cy="1106805"/>
          </a:xfrm>
          <a:prstGeom prst="rect">
            <a:avLst/>
          </a:prstGeom>
        </p:spPr>
      </p:pic>
      <p:pic>
        <p:nvPicPr>
          <p:cNvPr id="7" name="그림 6">
            <a:extLst>
              <a:ext uri="{FF2B5EF4-FFF2-40B4-BE49-F238E27FC236}">
                <a16:creationId xmlns:a16="http://schemas.microsoft.com/office/drawing/2014/main" id="{14FFC8E3-F138-46A4-A769-4047BF941212}"/>
              </a:ext>
            </a:extLst>
          </p:cNvPr>
          <p:cNvPicPr>
            <a:picLocks noChangeAspect="1"/>
          </p:cNvPicPr>
          <p:nvPr/>
        </p:nvPicPr>
        <p:blipFill>
          <a:blip r:embed="rId5"/>
          <a:stretch>
            <a:fillRect/>
          </a:stretch>
        </p:blipFill>
        <p:spPr>
          <a:xfrm>
            <a:off x="5644520" y="2935918"/>
            <a:ext cx="4714875" cy="1057275"/>
          </a:xfrm>
          <a:prstGeom prst="rect">
            <a:avLst/>
          </a:prstGeom>
        </p:spPr>
      </p:pic>
      <p:sp>
        <p:nvSpPr>
          <p:cNvPr id="8" name="번개 7">
            <a:extLst>
              <a:ext uri="{FF2B5EF4-FFF2-40B4-BE49-F238E27FC236}">
                <a16:creationId xmlns:a16="http://schemas.microsoft.com/office/drawing/2014/main" id="{35424B52-B18D-43DD-B868-CCC1E76F6B14}"/>
              </a:ext>
            </a:extLst>
          </p:cNvPr>
          <p:cNvSpPr/>
          <p:nvPr/>
        </p:nvSpPr>
        <p:spPr>
          <a:xfrm>
            <a:off x="4191979" y="5472335"/>
            <a:ext cx="144016" cy="216024"/>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2534205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DE8B3D0E-017F-4727-83C2-75037A734A37}"/>
              </a:ext>
            </a:extLst>
          </p:cNvPr>
          <p:cNvSpPr>
            <a:spLocks noGrp="1"/>
          </p:cNvSpPr>
          <p:nvPr>
            <p:ph type="body" sz="quarter" idx="11"/>
          </p:nvPr>
        </p:nvSpPr>
        <p:spPr>
          <a:xfrm>
            <a:off x="1623804" y="1367805"/>
            <a:ext cx="8241689" cy="359890"/>
          </a:xfrm>
        </p:spPr>
        <p:txBody>
          <a:bodyPr/>
          <a:lstStyle/>
          <a:p>
            <a:r>
              <a:rPr lang="en-US" altLang="ko-KR" sz="1600" dirty="0" err="1"/>
              <a:t>DigitalWrite</a:t>
            </a:r>
            <a:r>
              <a:rPr lang="en-US" altLang="ko-KR" sz="1600" dirty="0"/>
              <a:t>( )</a:t>
            </a:r>
          </a:p>
          <a:p>
            <a:pPr lvl="1"/>
            <a:r>
              <a:rPr lang="ko-KR" altLang="en-US" sz="1699" dirty="0" err="1"/>
              <a:t>부논리</a:t>
            </a:r>
            <a:r>
              <a:rPr lang="ko-KR" altLang="en-US" sz="1699" dirty="0"/>
              <a:t> 회로</a:t>
            </a:r>
            <a:endParaRPr lang="en-US" altLang="ko-KR" sz="1699" dirty="0"/>
          </a:p>
          <a:p>
            <a:pPr lvl="2"/>
            <a:r>
              <a:rPr lang="en-US" altLang="ko-KR" sz="1699" dirty="0"/>
              <a:t>LED</a:t>
            </a:r>
            <a:r>
              <a:rPr lang="ko-KR" altLang="en-US" sz="1699" dirty="0"/>
              <a:t>에 전류 공급 </a:t>
            </a:r>
            <a:r>
              <a:rPr lang="en-US" altLang="ko-KR" sz="1699" dirty="0"/>
              <a:t> </a:t>
            </a:r>
          </a:p>
          <a:p>
            <a:r>
              <a:rPr lang="en-US" altLang="ko-KR" sz="1600" dirty="0" err="1"/>
              <a:t>DigitalRead</a:t>
            </a:r>
            <a:r>
              <a:rPr lang="en-US" altLang="ko-KR" sz="1600" dirty="0"/>
              <a:t>( )</a:t>
            </a:r>
          </a:p>
          <a:p>
            <a:pPr lvl="1"/>
            <a:r>
              <a:rPr lang="en-US" altLang="ko-KR" sz="1699" dirty="0"/>
              <a:t>Switch </a:t>
            </a:r>
            <a:r>
              <a:rPr lang="ko-KR" altLang="en-US" sz="1699" dirty="0"/>
              <a:t>회로 구조</a:t>
            </a:r>
            <a:endParaRPr lang="en-US" altLang="ko-KR" sz="1699" dirty="0"/>
          </a:p>
          <a:p>
            <a:pPr lvl="2"/>
            <a:r>
              <a:rPr lang="en-US" altLang="ko-KR" sz="1699" dirty="0"/>
              <a:t>Pull up/pull down</a:t>
            </a:r>
          </a:p>
          <a:p>
            <a:r>
              <a:rPr lang="en-US" altLang="ko-KR" sz="1600" dirty="0" err="1"/>
              <a:t>AnalogRead</a:t>
            </a:r>
            <a:r>
              <a:rPr lang="en-US" altLang="ko-KR" sz="1600" dirty="0"/>
              <a:t>( )</a:t>
            </a:r>
          </a:p>
          <a:p>
            <a:pPr lvl="1"/>
            <a:r>
              <a:rPr lang="ko-KR" altLang="en-US" sz="1699" dirty="0"/>
              <a:t>분해능 </a:t>
            </a:r>
            <a:r>
              <a:rPr lang="en-US" altLang="ko-KR" sz="1699" dirty="0"/>
              <a:t>: 10bit </a:t>
            </a:r>
            <a:r>
              <a:rPr lang="en-US" altLang="ko-KR" sz="1699" dirty="0">
                <a:sym typeface="Wingdings" panose="05000000000000000000" pitchFamily="2" charset="2"/>
              </a:rPr>
              <a:t> 0~1023</a:t>
            </a:r>
            <a:endParaRPr lang="en-US" altLang="ko-KR" sz="1699" dirty="0"/>
          </a:p>
        </p:txBody>
      </p:sp>
      <p:sp>
        <p:nvSpPr>
          <p:cNvPr id="4" name="제목 3">
            <a:extLst>
              <a:ext uri="{FF2B5EF4-FFF2-40B4-BE49-F238E27FC236}">
                <a16:creationId xmlns:a16="http://schemas.microsoft.com/office/drawing/2014/main" id="{ADB48DC7-8C56-42E9-BD47-6836BC7F6E6E}"/>
              </a:ext>
            </a:extLst>
          </p:cNvPr>
          <p:cNvSpPr>
            <a:spLocks noGrp="1"/>
          </p:cNvSpPr>
          <p:nvPr>
            <p:ph type="title"/>
          </p:nvPr>
        </p:nvSpPr>
        <p:spPr>
          <a:xfrm>
            <a:off x="181419" y="85023"/>
            <a:ext cx="10842913" cy="400049"/>
          </a:xfrm>
        </p:spPr>
        <p:txBody>
          <a:bodyPr/>
          <a:lstStyle/>
          <a:p>
            <a:r>
              <a:rPr lang="ko-KR" altLang="en-US" dirty="0"/>
              <a:t>자</a:t>
            </a:r>
            <a:r>
              <a:rPr lang="en-US" altLang="ko-KR" dirty="0"/>
              <a:t>~ </a:t>
            </a:r>
            <a:r>
              <a:rPr lang="ko-KR" altLang="en-US" dirty="0"/>
              <a:t>정리를 좀 하죠</a:t>
            </a:r>
            <a:r>
              <a:rPr lang="en-US" altLang="ko-KR" dirty="0"/>
              <a:t>!</a:t>
            </a:r>
            <a:endParaRPr lang="ko-KR" altLang="en-US" dirty="0"/>
          </a:p>
        </p:txBody>
      </p:sp>
    </p:spTree>
    <p:extLst>
      <p:ext uri="{BB962C8B-B14F-4D97-AF65-F5344CB8AC3E}">
        <p14:creationId xmlns:p14="http://schemas.microsoft.com/office/powerpoint/2010/main" val="110004377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New dashboard/Edit Panel</a:t>
            </a:r>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340</a:t>
            </a:fld>
            <a:endParaRPr lang="en-US" dirty="0"/>
          </a:p>
        </p:txBody>
      </p:sp>
      <p:pic>
        <p:nvPicPr>
          <p:cNvPr id="7" name="그림 6">
            <a:extLst>
              <a:ext uri="{FF2B5EF4-FFF2-40B4-BE49-F238E27FC236}">
                <a16:creationId xmlns:a16="http://schemas.microsoft.com/office/drawing/2014/main" id="{4C8EB299-9952-4B96-9714-66797F1D0F90}"/>
              </a:ext>
            </a:extLst>
          </p:cNvPr>
          <p:cNvPicPr>
            <a:picLocks noChangeAspect="1"/>
          </p:cNvPicPr>
          <p:nvPr/>
        </p:nvPicPr>
        <p:blipFill>
          <a:blip r:embed="rId3"/>
          <a:stretch>
            <a:fillRect/>
          </a:stretch>
        </p:blipFill>
        <p:spPr>
          <a:xfrm>
            <a:off x="648469" y="1138356"/>
            <a:ext cx="8554403" cy="3000375"/>
          </a:xfrm>
          <a:prstGeom prst="rect">
            <a:avLst/>
          </a:prstGeom>
        </p:spPr>
      </p:pic>
      <p:sp>
        <p:nvSpPr>
          <p:cNvPr id="10" name="번개 9">
            <a:extLst>
              <a:ext uri="{FF2B5EF4-FFF2-40B4-BE49-F238E27FC236}">
                <a16:creationId xmlns:a16="http://schemas.microsoft.com/office/drawing/2014/main" id="{0E245F22-3902-4A21-9400-66843E5826A9}"/>
              </a:ext>
            </a:extLst>
          </p:cNvPr>
          <p:cNvSpPr/>
          <p:nvPr/>
        </p:nvSpPr>
        <p:spPr>
          <a:xfrm>
            <a:off x="418101" y="2358127"/>
            <a:ext cx="259312" cy="288032"/>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2" name="사각형: 둥근 모서리 11">
            <a:extLst>
              <a:ext uri="{FF2B5EF4-FFF2-40B4-BE49-F238E27FC236}">
                <a16:creationId xmlns:a16="http://schemas.microsoft.com/office/drawing/2014/main" id="{6F646ABE-D32F-4A69-86D6-44BD317B2F3D}"/>
              </a:ext>
            </a:extLst>
          </p:cNvPr>
          <p:cNvSpPr/>
          <p:nvPr/>
        </p:nvSpPr>
        <p:spPr>
          <a:xfrm>
            <a:off x="655845" y="2633046"/>
            <a:ext cx="388760" cy="2220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4" name="타원 13">
            <a:extLst>
              <a:ext uri="{FF2B5EF4-FFF2-40B4-BE49-F238E27FC236}">
                <a16:creationId xmlns:a16="http://schemas.microsoft.com/office/drawing/2014/main" id="{54317C5E-A2FA-4BF3-9C3B-BFEC4A05BDFA}"/>
              </a:ext>
            </a:extLst>
          </p:cNvPr>
          <p:cNvSpPr/>
          <p:nvPr/>
        </p:nvSpPr>
        <p:spPr>
          <a:xfrm>
            <a:off x="180157" y="2286119"/>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15" name="번개 14">
            <a:extLst>
              <a:ext uri="{FF2B5EF4-FFF2-40B4-BE49-F238E27FC236}">
                <a16:creationId xmlns:a16="http://schemas.microsoft.com/office/drawing/2014/main" id="{F8F16FD3-6E87-45B4-B244-53E044A943AA}"/>
              </a:ext>
            </a:extLst>
          </p:cNvPr>
          <p:cNvSpPr/>
          <p:nvPr/>
        </p:nvSpPr>
        <p:spPr>
          <a:xfrm>
            <a:off x="1151098" y="2560699"/>
            <a:ext cx="259312" cy="288032"/>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6" name="사각형: 둥근 모서리 15">
            <a:extLst>
              <a:ext uri="{FF2B5EF4-FFF2-40B4-BE49-F238E27FC236}">
                <a16:creationId xmlns:a16="http://schemas.microsoft.com/office/drawing/2014/main" id="{457853DA-4574-4FB0-B41A-AE30119FB1B3}"/>
              </a:ext>
            </a:extLst>
          </p:cNvPr>
          <p:cNvSpPr/>
          <p:nvPr/>
        </p:nvSpPr>
        <p:spPr>
          <a:xfrm>
            <a:off x="1051797" y="2866934"/>
            <a:ext cx="964824" cy="2220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7" name="타원 16">
            <a:extLst>
              <a:ext uri="{FF2B5EF4-FFF2-40B4-BE49-F238E27FC236}">
                <a16:creationId xmlns:a16="http://schemas.microsoft.com/office/drawing/2014/main" id="{5B909E4C-B3BA-4E33-AC26-879EBAE6FCCF}"/>
              </a:ext>
            </a:extLst>
          </p:cNvPr>
          <p:cNvSpPr/>
          <p:nvPr/>
        </p:nvSpPr>
        <p:spPr>
          <a:xfrm>
            <a:off x="1194386" y="2379382"/>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pic>
        <p:nvPicPr>
          <p:cNvPr id="9" name="그림 8">
            <a:extLst>
              <a:ext uri="{FF2B5EF4-FFF2-40B4-BE49-F238E27FC236}">
                <a16:creationId xmlns:a16="http://schemas.microsoft.com/office/drawing/2014/main" id="{9D4EA9CE-A399-4259-A69D-60FC3318DF8B}"/>
              </a:ext>
            </a:extLst>
          </p:cNvPr>
          <p:cNvPicPr>
            <a:picLocks noChangeAspect="1"/>
          </p:cNvPicPr>
          <p:nvPr/>
        </p:nvPicPr>
        <p:blipFill>
          <a:blip r:embed="rId4"/>
          <a:stretch>
            <a:fillRect/>
          </a:stretch>
        </p:blipFill>
        <p:spPr>
          <a:xfrm>
            <a:off x="5132605" y="1871935"/>
            <a:ext cx="4587240" cy="3320415"/>
          </a:xfrm>
          <a:prstGeom prst="rect">
            <a:avLst/>
          </a:prstGeom>
        </p:spPr>
      </p:pic>
      <p:sp>
        <p:nvSpPr>
          <p:cNvPr id="13" name="번개 12">
            <a:extLst>
              <a:ext uri="{FF2B5EF4-FFF2-40B4-BE49-F238E27FC236}">
                <a16:creationId xmlns:a16="http://schemas.microsoft.com/office/drawing/2014/main" id="{7E878C35-3A4F-4575-8AA9-BB22282A0B1C}"/>
              </a:ext>
            </a:extLst>
          </p:cNvPr>
          <p:cNvSpPr/>
          <p:nvPr/>
        </p:nvSpPr>
        <p:spPr>
          <a:xfrm>
            <a:off x="6337101" y="3473649"/>
            <a:ext cx="259312" cy="288032"/>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8" name="타원 17">
            <a:extLst>
              <a:ext uri="{FF2B5EF4-FFF2-40B4-BE49-F238E27FC236}">
                <a16:creationId xmlns:a16="http://schemas.microsoft.com/office/drawing/2014/main" id="{86A04B81-E6F3-4F48-B2BD-9444BFE89E94}"/>
              </a:ext>
            </a:extLst>
          </p:cNvPr>
          <p:cNvSpPr/>
          <p:nvPr/>
        </p:nvSpPr>
        <p:spPr>
          <a:xfrm>
            <a:off x="6380389" y="3292332"/>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3</a:t>
            </a:r>
            <a:endParaRPr lang="ko-KR" altLang="en-US" sz="1100" dirty="0">
              <a:solidFill>
                <a:schemeClr val="tx1"/>
              </a:solidFill>
            </a:endParaRPr>
          </a:p>
        </p:txBody>
      </p:sp>
    </p:spTree>
    <p:extLst>
      <p:ext uri="{BB962C8B-B14F-4D97-AF65-F5344CB8AC3E}">
        <p14:creationId xmlns:p14="http://schemas.microsoft.com/office/powerpoint/2010/main" val="16000377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New dashboard/Edit Panel</a:t>
            </a:r>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341</a:t>
            </a:fld>
            <a:endParaRPr lang="en-US" dirty="0"/>
          </a:p>
        </p:txBody>
      </p:sp>
      <p:pic>
        <p:nvPicPr>
          <p:cNvPr id="6" name="그림 5">
            <a:extLst>
              <a:ext uri="{FF2B5EF4-FFF2-40B4-BE49-F238E27FC236}">
                <a16:creationId xmlns:a16="http://schemas.microsoft.com/office/drawing/2014/main" id="{7EB9643C-D4D3-4ACF-AC73-3A619A7FFAA5}"/>
              </a:ext>
            </a:extLst>
          </p:cNvPr>
          <p:cNvPicPr>
            <a:picLocks noChangeAspect="1"/>
          </p:cNvPicPr>
          <p:nvPr/>
        </p:nvPicPr>
        <p:blipFill>
          <a:blip r:embed="rId3"/>
          <a:stretch>
            <a:fillRect/>
          </a:stretch>
        </p:blipFill>
        <p:spPr>
          <a:xfrm>
            <a:off x="720477" y="1170401"/>
            <a:ext cx="5734050" cy="2306955"/>
          </a:xfrm>
          <a:prstGeom prst="rect">
            <a:avLst/>
          </a:prstGeom>
        </p:spPr>
      </p:pic>
      <p:pic>
        <p:nvPicPr>
          <p:cNvPr id="11" name="그림 10">
            <a:extLst>
              <a:ext uri="{FF2B5EF4-FFF2-40B4-BE49-F238E27FC236}">
                <a16:creationId xmlns:a16="http://schemas.microsoft.com/office/drawing/2014/main" id="{9A92C7EC-A3CC-48CA-BABD-7CCDAC7A2006}"/>
              </a:ext>
            </a:extLst>
          </p:cNvPr>
          <p:cNvPicPr>
            <a:picLocks noChangeAspect="1"/>
          </p:cNvPicPr>
          <p:nvPr/>
        </p:nvPicPr>
        <p:blipFill>
          <a:blip r:embed="rId4"/>
          <a:stretch>
            <a:fillRect/>
          </a:stretch>
        </p:blipFill>
        <p:spPr>
          <a:xfrm>
            <a:off x="2632380" y="2737389"/>
            <a:ext cx="8239125" cy="3267075"/>
          </a:xfrm>
          <a:prstGeom prst="rect">
            <a:avLst/>
          </a:prstGeom>
        </p:spPr>
      </p:pic>
      <p:sp>
        <p:nvSpPr>
          <p:cNvPr id="19" name="번개 18">
            <a:extLst>
              <a:ext uri="{FF2B5EF4-FFF2-40B4-BE49-F238E27FC236}">
                <a16:creationId xmlns:a16="http://schemas.microsoft.com/office/drawing/2014/main" id="{7BE4BE08-EE02-4C6E-9CB7-8CFDA6C984DB}"/>
              </a:ext>
            </a:extLst>
          </p:cNvPr>
          <p:cNvSpPr/>
          <p:nvPr/>
        </p:nvSpPr>
        <p:spPr>
          <a:xfrm>
            <a:off x="2232645" y="2087959"/>
            <a:ext cx="144016" cy="235920"/>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0" name="타원 19">
            <a:extLst>
              <a:ext uri="{FF2B5EF4-FFF2-40B4-BE49-F238E27FC236}">
                <a16:creationId xmlns:a16="http://schemas.microsoft.com/office/drawing/2014/main" id="{19EDE5C9-674A-45A3-BDDE-E9863B9918AE}"/>
              </a:ext>
            </a:extLst>
          </p:cNvPr>
          <p:cNvSpPr/>
          <p:nvPr/>
        </p:nvSpPr>
        <p:spPr>
          <a:xfrm>
            <a:off x="2016111" y="1989895"/>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21" name="번개 20">
            <a:extLst>
              <a:ext uri="{FF2B5EF4-FFF2-40B4-BE49-F238E27FC236}">
                <a16:creationId xmlns:a16="http://schemas.microsoft.com/office/drawing/2014/main" id="{DACFA7F7-8608-45F0-8D4B-BB69623875F5}"/>
              </a:ext>
            </a:extLst>
          </p:cNvPr>
          <p:cNvSpPr/>
          <p:nvPr/>
        </p:nvSpPr>
        <p:spPr>
          <a:xfrm>
            <a:off x="1717319" y="2298996"/>
            <a:ext cx="144016" cy="235920"/>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2" name="타원 21">
            <a:extLst>
              <a:ext uri="{FF2B5EF4-FFF2-40B4-BE49-F238E27FC236}">
                <a16:creationId xmlns:a16="http://schemas.microsoft.com/office/drawing/2014/main" id="{1160A2F7-91CF-4FC8-9E71-B50A91A05320}"/>
              </a:ext>
            </a:extLst>
          </p:cNvPr>
          <p:cNvSpPr/>
          <p:nvPr/>
        </p:nvSpPr>
        <p:spPr>
          <a:xfrm>
            <a:off x="1500785" y="2200932"/>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sp>
        <p:nvSpPr>
          <p:cNvPr id="23" name="타원 22">
            <a:extLst>
              <a:ext uri="{FF2B5EF4-FFF2-40B4-BE49-F238E27FC236}">
                <a16:creationId xmlns:a16="http://schemas.microsoft.com/office/drawing/2014/main" id="{3D7AF969-1A8D-4CED-93ED-886223E002C8}"/>
              </a:ext>
            </a:extLst>
          </p:cNvPr>
          <p:cNvSpPr/>
          <p:nvPr/>
        </p:nvSpPr>
        <p:spPr>
          <a:xfrm>
            <a:off x="3888829" y="4095086"/>
            <a:ext cx="2088232"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Sensors </a:t>
            </a:r>
            <a:r>
              <a:rPr lang="ko-KR" altLang="en-US" sz="1100" dirty="0">
                <a:solidFill>
                  <a:schemeClr val="tx1"/>
                </a:solidFill>
              </a:rPr>
              <a:t>선택</a:t>
            </a:r>
            <a:endParaRPr lang="en-US" altLang="ko-KR" sz="1100" dirty="0">
              <a:solidFill>
                <a:schemeClr val="tx1"/>
              </a:solidFill>
            </a:endParaRPr>
          </a:p>
        </p:txBody>
      </p:sp>
      <p:sp>
        <p:nvSpPr>
          <p:cNvPr id="24" name="타원 23">
            <a:extLst>
              <a:ext uri="{FF2B5EF4-FFF2-40B4-BE49-F238E27FC236}">
                <a16:creationId xmlns:a16="http://schemas.microsoft.com/office/drawing/2014/main" id="{F1511908-5553-455E-8265-91B35CA4DA94}"/>
              </a:ext>
            </a:extLst>
          </p:cNvPr>
          <p:cNvSpPr/>
          <p:nvPr/>
        </p:nvSpPr>
        <p:spPr>
          <a:xfrm>
            <a:off x="3888010" y="4833751"/>
            <a:ext cx="2088232"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Temp </a:t>
            </a:r>
            <a:r>
              <a:rPr lang="ko-KR" altLang="en-US" sz="1100" dirty="0">
                <a:solidFill>
                  <a:schemeClr val="tx1"/>
                </a:solidFill>
              </a:rPr>
              <a:t>선택</a:t>
            </a:r>
            <a:endParaRPr lang="en-US" altLang="ko-KR" sz="1100" dirty="0">
              <a:solidFill>
                <a:schemeClr val="tx1"/>
              </a:solidFill>
            </a:endParaRPr>
          </a:p>
        </p:txBody>
      </p:sp>
      <p:sp>
        <p:nvSpPr>
          <p:cNvPr id="25" name="타원 24">
            <a:extLst>
              <a:ext uri="{FF2B5EF4-FFF2-40B4-BE49-F238E27FC236}">
                <a16:creationId xmlns:a16="http://schemas.microsoft.com/office/drawing/2014/main" id="{E89FB872-688D-4931-B619-3547E05E72DC}"/>
              </a:ext>
            </a:extLst>
          </p:cNvPr>
          <p:cNvSpPr/>
          <p:nvPr/>
        </p:nvSpPr>
        <p:spPr>
          <a:xfrm>
            <a:off x="3653273" y="4095086"/>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26" name="타원 25">
            <a:extLst>
              <a:ext uri="{FF2B5EF4-FFF2-40B4-BE49-F238E27FC236}">
                <a16:creationId xmlns:a16="http://schemas.microsoft.com/office/drawing/2014/main" id="{C0BD6745-8717-4B35-B44A-AED683A55F11}"/>
              </a:ext>
            </a:extLst>
          </p:cNvPr>
          <p:cNvSpPr/>
          <p:nvPr/>
        </p:nvSpPr>
        <p:spPr>
          <a:xfrm>
            <a:off x="3649912" y="4839521"/>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spTree>
    <p:extLst>
      <p:ext uri="{BB962C8B-B14F-4D97-AF65-F5344CB8AC3E}">
        <p14:creationId xmlns:p14="http://schemas.microsoft.com/office/powerpoint/2010/main" val="230260247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New dashboard/Edit Panel</a:t>
            </a:r>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342</a:t>
            </a:fld>
            <a:endParaRPr lang="en-US" dirty="0"/>
          </a:p>
        </p:txBody>
      </p:sp>
      <p:pic>
        <p:nvPicPr>
          <p:cNvPr id="7" name="그림 6">
            <a:extLst>
              <a:ext uri="{FF2B5EF4-FFF2-40B4-BE49-F238E27FC236}">
                <a16:creationId xmlns:a16="http://schemas.microsoft.com/office/drawing/2014/main" id="{45164A67-B86C-4F42-90DD-A885661E0DB2}"/>
              </a:ext>
            </a:extLst>
          </p:cNvPr>
          <p:cNvPicPr>
            <a:picLocks noChangeAspect="1"/>
          </p:cNvPicPr>
          <p:nvPr/>
        </p:nvPicPr>
        <p:blipFill>
          <a:blip r:embed="rId3"/>
          <a:stretch>
            <a:fillRect/>
          </a:stretch>
        </p:blipFill>
        <p:spPr>
          <a:xfrm>
            <a:off x="1800597" y="1687573"/>
            <a:ext cx="8172450" cy="3371850"/>
          </a:xfrm>
          <a:prstGeom prst="rect">
            <a:avLst/>
          </a:prstGeom>
        </p:spPr>
      </p:pic>
      <p:sp>
        <p:nvSpPr>
          <p:cNvPr id="19" name="번개 18">
            <a:extLst>
              <a:ext uri="{FF2B5EF4-FFF2-40B4-BE49-F238E27FC236}">
                <a16:creationId xmlns:a16="http://schemas.microsoft.com/office/drawing/2014/main" id="{7BE4BE08-EE02-4C6E-9CB7-8CFDA6C984DB}"/>
              </a:ext>
            </a:extLst>
          </p:cNvPr>
          <p:cNvSpPr/>
          <p:nvPr/>
        </p:nvSpPr>
        <p:spPr>
          <a:xfrm>
            <a:off x="4392885" y="3122127"/>
            <a:ext cx="144016" cy="235920"/>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0" name="타원 19">
            <a:extLst>
              <a:ext uri="{FF2B5EF4-FFF2-40B4-BE49-F238E27FC236}">
                <a16:creationId xmlns:a16="http://schemas.microsoft.com/office/drawing/2014/main" id="{19EDE5C9-674A-45A3-BDDE-E9863B9918AE}"/>
              </a:ext>
            </a:extLst>
          </p:cNvPr>
          <p:cNvSpPr/>
          <p:nvPr/>
        </p:nvSpPr>
        <p:spPr>
          <a:xfrm>
            <a:off x="4176351" y="3024063"/>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Tree>
    <p:extLst>
      <p:ext uri="{BB962C8B-B14F-4D97-AF65-F5344CB8AC3E}">
        <p14:creationId xmlns:p14="http://schemas.microsoft.com/office/powerpoint/2010/main" val="1267170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New dashboard/Edit Panel</a:t>
            </a:r>
          </a:p>
          <a:p>
            <a:pPr lvl="1"/>
            <a:r>
              <a:rPr lang="en-US" altLang="ko-KR" dirty="0" err="1"/>
              <a:t>Pannel</a:t>
            </a:r>
            <a:r>
              <a:rPr lang="en-US" altLang="ko-KR" dirty="0"/>
              <a:t> / Settings</a:t>
            </a:r>
          </a:p>
          <a:p>
            <a:pPr lvl="2"/>
            <a:r>
              <a:rPr lang="en-US" altLang="ko-KR" dirty="0" err="1"/>
              <a:t>Pannel</a:t>
            </a:r>
            <a:r>
              <a:rPr lang="en-US" altLang="ko-KR" dirty="0"/>
              <a:t> title : My Office Indoor Temp.</a:t>
            </a:r>
          </a:p>
          <a:p>
            <a:pPr lvl="1"/>
            <a:r>
              <a:rPr lang="en-US" altLang="ko-KR" dirty="0"/>
              <a:t>Field / Standard</a:t>
            </a:r>
          </a:p>
          <a:p>
            <a:pPr lvl="2"/>
            <a:r>
              <a:rPr lang="en-US" altLang="ko-KR" dirty="0"/>
              <a:t>Unit : temperature </a:t>
            </a:r>
            <a:r>
              <a:rPr lang="en-US" altLang="ko-KR" dirty="0">
                <a:sym typeface="Wingdings" panose="05000000000000000000" pitchFamily="2" charset="2"/>
              </a:rPr>
              <a:t> Celsius(</a:t>
            </a:r>
            <a:r>
              <a:rPr lang="ko-KR" altLang="en-US" dirty="0">
                <a:sym typeface="Wingdings" panose="05000000000000000000" pitchFamily="2" charset="2"/>
              </a:rPr>
              <a:t>℃</a:t>
            </a:r>
            <a:r>
              <a:rPr lang="en-US" altLang="ko-KR" dirty="0">
                <a:sym typeface="Wingdings" panose="05000000000000000000" pitchFamily="2" charset="2"/>
              </a:rPr>
              <a:t>)</a:t>
            </a:r>
          </a:p>
          <a:p>
            <a:pPr lvl="2"/>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343</a:t>
            </a:fld>
            <a:endParaRPr lang="en-US" dirty="0"/>
          </a:p>
        </p:txBody>
      </p:sp>
      <p:pic>
        <p:nvPicPr>
          <p:cNvPr id="7" name="그림 6">
            <a:extLst>
              <a:ext uri="{FF2B5EF4-FFF2-40B4-BE49-F238E27FC236}">
                <a16:creationId xmlns:a16="http://schemas.microsoft.com/office/drawing/2014/main" id="{E9757DD0-F7FA-4D06-A3B3-C9DA8DF00E17}"/>
              </a:ext>
            </a:extLst>
          </p:cNvPr>
          <p:cNvPicPr>
            <a:picLocks noChangeAspect="1"/>
          </p:cNvPicPr>
          <p:nvPr/>
        </p:nvPicPr>
        <p:blipFill>
          <a:blip r:embed="rId3"/>
          <a:stretch>
            <a:fillRect/>
          </a:stretch>
        </p:blipFill>
        <p:spPr>
          <a:xfrm>
            <a:off x="4680917" y="1367879"/>
            <a:ext cx="3101340" cy="4137660"/>
          </a:xfrm>
          <a:prstGeom prst="rect">
            <a:avLst/>
          </a:prstGeom>
        </p:spPr>
      </p:pic>
      <p:sp>
        <p:nvSpPr>
          <p:cNvPr id="19" name="번개 18">
            <a:extLst>
              <a:ext uri="{FF2B5EF4-FFF2-40B4-BE49-F238E27FC236}">
                <a16:creationId xmlns:a16="http://schemas.microsoft.com/office/drawing/2014/main" id="{7BE4BE08-EE02-4C6E-9CB7-8CFDA6C984DB}"/>
              </a:ext>
            </a:extLst>
          </p:cNvPr>
          <p:cNvSpPr/>
          <p:nvPr/>
        </p:nvSpPr>
        <p:spPr>
          <a:xfrm>
            <a:off x="4904604" y="2044831"/>
            <a:ext cx="144016" cy="235920"/>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0" name="타원 19">
            <a:extLst>
              <a:ext uri="{FF2B5EF4-FFF2-40B4-BE49-F238E27FC236}">
                <a16:creationId xmlns:a16="http://schemas.microsoft.com/office/drawing/2014/main" id="{19EDE5C9-674A-45A3-BDDE-E9863B9918AE}"/>
              </a:ext>
            </a:extLst>
          </p:cNvPr>
          <p:cNvSpPr/>
          <p:nvPr/>
        </p:nvSpPr>
        <p:spPr>
          <a:xfrm>
            <a:off x="4688070" y="1946767"/>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pic>
        <p:nvPicPr>
          <p:cNvPr id="9" name="그림 8">
            <a:extLst>
              <a:ext uri="{FF2B5EF4-FFF2-40B4-BE49-F238E27FC236}">
                <a16:creationId xmlns:a16="http://schemas.microsoft.com/office/drawing/2014/main" id="{16E81D92-8EE1-49F1-85A2-4C3262BEBE29}"/>
              </a:ext>
            </a:extLst>
          </p:cNvPr>
          <p:cNvPicPr>
            <a:picLocks noChangeAspect="1"/>
          </p:cNvPicPr>
          <p:nvPr/>
        </p:nvPicPr>
        <p:blipFill>
          <a:blip r:embed="rId4"/>
          <a:stretch>
            <a:fillRect/>
          </a:stretch>
        </p:blipFill>
        <p:spPr>
          <a:xfrm>
            <a:off x="7993285" y="1349053"/>
            <a:ext cx="3040380" cy="2644140"/>
          </a:xfrm>
          <a:prstGeom prst="rect">
            <a:avLst/>
          </a:prstGeom>
        </p:spPr>
      </p:pic>
    </p:spTree>
    <p:extLst>
      <p:ext uri="{BB962C8B-B14F-4D97-AF65-F5344CB8AC3E}">
        <p14:creationId xmlns:p14="http://schemas.microsoft.com/office/powerpoint/2010/main" val="35953879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New dashboard/Edit Panel</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lvl="1"/>
            <a:r>
              <a:rPr lang="en-US" altLang="ko-KR" dirty="0"/>
              <a:t>Apply </a:t>
            </a:r>
            <a:r>
              <a:rPr lang="ko-KR" altLang="en-US" dirty="0"/>
              <a:t>클릭</a:t>
            </a:r>
            <a:endParaRPr lang="en-US" altLang="ko-KR" dirty="0"/>
          </a:p>
          <a:p>
            <a:pPr lvl="2"/>
            <a:r>
              <a:rPr lang="ko-KR" altLang="en-US" dirty="0"/>
              <a:t>왼쪽 상단에 보이는 </a:t>
            </a:r>
            <a:r>
              <a:rPr lang="en-US" altLang="ko-KR" dirty="0"/>
              <a:t>Apply </a:t>
            </a:r>
            <a:r>
              <a:rPr lang="ko-KR" altLang="en-US" dirty="0"/>
              <a:t>버튼 클릭</a:t>
            </a:r>
            <a:endParaRPr lang="en-US" altLang="ko-KR" dirty="0"/>
          </a:p>
          <a:p>
            <a:pPr lvl="1"/>
            <a:endParaRPr lang="en-US" altLang="ko-KR" dirty="0"/>
          </a:p>
          <a:p>
            <a:pPr lvl="2"/>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344</a:t>
            </a:fld>
            <a:endParaRPr lang="en-US" dirty="0"/>
          </a:p>
        </p:txBody>
      </p:sp>
      <p:pic>
        <p:nvPicPr>
          <p:cNvPr id="6" name="그림 5">
            <a:extLst>
              <a:ext uri="{FF2B5EF4-FFF2-40B4-BE49-F238E27FC236}">
                <a16:creationId xmlns:a16="http://schemas.microsoft.com/office/drawing/2014/main" id="{21715E80-45C3-43A1-AC85-90342B4982D5}"/>
              </a:ext>
            </a:extLst>
          </p:cNvPr>
          <p:cNvPicPr>
            <a:picLocks noChangeAspect="1"/>
          </p:cNvPicPr>
          <p:nvPr/>
        </p:nvPicPr>
        <p:blipFill>
          <a:blip r:embed="rId3"/>
          <a:stretch>
            <a:fillRect/>
          </a:stretch>
        </p:blipFill>
        <p:spPr>
          <a:xfrm>
            <a:off x="3455987" y="1332346"/>
            <a:ext cx="4610100" cy="476250"/>
          </a:xfrm>
          <a:prstGeom prst="rect">
            <a:avLst/>
          </a:prstGeom>
        </p:spPr>
      </p:pic>
      <p:pic>
        <p:nvPicPr>
          <p:cNvPr id="10" name="그림 9">
            <a:extLst>
              <a:ext uri="{FF2B5EF4-FFF2-40B4-BE49-F238E27FC236}">
                <a16:creationId xmlns:a16="http://schemas.microsoft.com/office/drawing/2014/main" id="{5F86DD82-59EE-40DD-AA77-E5EFAAA292CB}"/>
              </a:ext>
            </a:extLst>
          </p:cNvPr>
          <p:cNvPicPr>
            <a:picLocks noChangeAspect="1"/>
          </p:cNvPicPr>
          <p:nvPr/>
        </p:nvPicPr>
        <p:blipFill>
          <a:blip r:embed="rId4"/>
          <a:stretch>
            <a:fillRect/>
          </a:stretch>
        </p:blipFill>
        <p:spPr>
          <a:xfrm>
            <a:off x="3437863" y="3006725"/>
            <a:ext cx="4848225" cy="466725"/>
          </a:xfrm>
          <a:prstGeom prst="rect">
            <a:avLst/>
          </a:prstGeom>
        </p:spPr>
      </p:pic>
      <p:sp>
        <p:nvSpPr>
          <p:cNvPr id="11" name="화살표: 아래쪽 10">
            <a:extLst>
              <a:ext uri="{FF2B5EF4-FFF2-40B4-BE49-F238E27FC236}">
                <a16:creationId xmlns:a16="http://schemas.microsoft.com/office/drawing/2014/main" id="{96668108-0A44-4116-AE77-332B07B4D538}"/>
              </a:ext>
            </a:extLst>
          </p:cNvPr>
          <p:cNvSpPr/>
          <p:nvPr/>
        </p:nvSpPr>
        <p:spPr>
          <a:xfrm>
            <a:off x="5602875" y="2015951"/>
            <a:ext cx="518202" cy="792088"/>
          </a:xfrm>
          <a:prstGeom prst="downArrow">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4" name="번개 13">
            <a:extLst>
              <a:ext uri="{FF2B5EF4-FFF2-40B4-BE49-F238E27FC236}">
                <a16:creationId xmlns:a16="http://schemas.microsoft.com/office/drawing/2014/main" id="{CB0FD2BF-8653-4597-A4A7-378ACF560BF9}"/>
              </a:ext>
            </a:extLst>
          </p:cNvPr>
          <p:cNvSpPr/>
          <p:nvPr/>
        </p:nvSpPr>
        <p:spPr>
          <a:xfrm>
            <a:off x="7777261" y="1211163"/>
            <a:ext cx="144016" cy="235920"/>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6" name="번개 15">
            <a:extLst>
              <a:ext uri="{FF2B5EF4-FFF2-40B4-BE49-F238E27FC236}">
                <a16:creationId xmlns:a16="http://schemas.microsoft.com/office/drawing/2014/main" id="{E257984F-91BD-4033-8EA7-BED5660EF4A9}"/>
              </a:ext>
            </a:extLst>
          </p:cNvPr>
          <p:cNvSpPr/>
          <p:nvPr/>
        </p:nvSpPr>
        <p:spPr>
          <a:xfrm>
            <a:off x="6625133" y="1211163"/>
            <a:ext cx="144016" cy="235920"/>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3" name="그림 12">
            <a:extLst>
              <a:ext uri="{FF2B5EF4-FFF2-40B4-BE49-F238E27FC236}">
                <a16:creationId xmlns:a16="http://schemas.microsoft.com/office/drawing/2014/main" id="{654E2133-87DC-415E-872C-B87C82D45753}"/>
              </a:ext>
            </a:extLst>
          </p:cNvPr>
          <p:cNvPicPr>
            <a:picLocks noChangeAspect="1"/>
          </p:cNvPicPr>
          <p:nvPr/>
        </p:nvPicPr>
        <p:blipFill>
          <a:blip r:embed="rId5"/>
          <a:stretch>
            <a:fillRect/>
          </a:stretch>
        </p:blipFill>
        <p:spPr>
          <a:xfrm>
            <a:off x="4609687" y="4878487"/>
            <a:ext cx="2352675" cy="390525"/>
          </a:xfrm>
          <a:prstGeom prst="rect">
            <a:avLst/>
          </a:prstGeom>
        </p:spPr>
      </p:pic>
      <p:sp>
        <p:nvSpPr>
          <p:cNvPr id="21" name="번개 20">
            <a:extLst>
              <a:ext uri="{FF2B5EF4-FFF2-40B4-BE49-F238E27FC236}">
                <a16:creationId xmlns:a16="http://schemas.microsoft.com/office/drawing/2014/main" id="{A243BD67-D297-4300-99AE-3791A04EC66F}"/>
              </a:ext>
            </a:extLst>
          </p:cNvPr>
          <p:cNvSpPr/>
          <p:nvPr/>
        </p:nvSpPr>
        <p:spPr>
          <a:xfrm>
            <a:off x="6372586" y="4760527"/>
            <a:ext cx="144016" cy="235920"/>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23431136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New dashboard/Edit Panel</a:t>
            </a:r>
          </a:p>
          <a:p>
            <a:pPr lvl="1"/>
            <a:r>
              <a:rPr lang="ko-KR" altLang="en-US" dirty="0"/>
              <a:t>그래프 위에 마우스 커서를 올려 놓으면 그래프 오른쪽 하단에 마크가 나타남</a:t>
            </a:r>
            <a:r>
              <a:rPr lang="en-US" altLang="ko-KR" dirty="0"/>
              <a:t>.</a:t>
            </a:r>
          </a:p>
          <a:p>
            <a:pPr lvl="2"/>
            <a:r>
              <a:rPr lang="ko-KR" altLang="en-US" dirty="0"/>
              <a:t>그래프의 오른쪽 하단을 클릭 한 체로 마우스를 움직이면서 그래프 화면 크기를 변경할 수 있음</a:t>
            </a:r>
            <a:r>
              <a:rPr lang="en-US" altLang="ko-KR" dirty="0"/>
              <a: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345</a:t>
            </a:fld>
            <a:endParaRPr lang="en-US" dirty="0"/>
          </a:p>
        </p:txBody>
      </p:sp>
      <p:pic>
        <p:nvPicPr>
          <p:cNvPr id="22" name="그림 21">
            <a:extLst>
              <a:ext uri="{FF2B5EF4-FFF2-40B4-BE49-F238E27FC236}">
                <a16:creationId xmlns:a16="http://schemas.microsoft.com/office/drawing/2014/main" id="{D0F41ECB-7AAF-4C18-AA85-7894680CDD96}"/>
              </a:ext>
            </a:extLst>
          </p:cNvPr>
          <p:cNvPicPr>
            <a:picLocks noChangeAspect="1"/>
          </p:cNvPicPr>
          <p:nvPr/>
        </p:nvPicPr>
        <p:blipFill>
          <a:blip r:embed="rId3"/>
          <a:stretch>
            <a:fillRect/>
          </a:stretch>
        </p:blipFill>
        <p:spPr>
          <a:xfrm>
            <a:off x="903287" y="1799927"/>
            <a:ext cx="9715500" cy="3048000"/>
          </a:xfrm>
          <a:prstGeom prst="rect">
            <a:avLst/>
          </a:prstGeom>
        </p:spPr>
      </p:pic>
      <p:sp>
        <p:nvSpPr>
          <p:cNvPr id="15" name="타원 14">
            <a:extLst>
              <a:ext uri="{FF2B5EF4-FFF2-40B4-BE49-F238E27FC236}">
                <a16:creationId xmlns:a16="http://schemas.microsoft.com/office/drawing/2014/main" id="{C70BAEA1-4A27-4453-9169-C5FEA7F1FFAA}"/>
              </a:ext>
            </a:extLst>
          </p:cNvPr>
          <p:cNvSpPr/>
          <p:nvPr/>
        </p:nvSpPr>
        <p:spPr>
          <a:xfrm>
            <a:off x="5880066" y="4742309"/>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Tree>
    <p:extLst>
      <p:ext uri="{BB962C8B-B14F-4D97-AF65-F5344CB8AC3E}">
        <p14:creationId xmlns:p14="http://schemas.microsoft.com/office/powerpoint/2010/main" val="113905752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fontAlgn="auto">
              <a:spcAft>
                <a:spcPts val="0"/>
              </a:spcAft>
            </a:pPr>
            <a:r>
              <a:rPr lang="en-US" altLang="ko-KR" dirty="0"/>
              <a:t>Set server </a:t>
            </a:r>
            <a:r>
              <a:rPr lang="en-US" altLang="ko-KR" dirty="0" err="1"/>
              <a:t>timezone</a:t>
            </a:r>
            <a:endParaRPr lang="en-US" altLang="ko-KR" dirty="0"/>
          </a:p>
        </p:txBody>
      </p:sp>
      <p:sp>
        <p:nvSpPr>
          <p:cNvPr id="3" name="내용 개체 틀 2"/>
          <p:cNvSpPr>
            <a:spLocks noGrp="1"/>
          </p:cNvSpPr>
          <p:nvPr>
            <p:ph sz="quarter" idx="11"/>
          </p:nvPr>
        </p:nvSpPr>
        <p:spPr>
          <a:xfrm>
            <a:off x="266399" y="578149"/>
            <a:ext cx="11039254" cy="1745730"/>
          </a:xfrm>
        </p:spPr>
        <p:txBody>
          <a:bodyPr/>
          <a:lstStyle/>
          <a:p>
            <a:r>
              <a:rPr lang="en-US" altLang="ko-KR" dirty="0"/>
              <a:t>Set organization </a:t>
            </a:r>
            <a:r>
              <a:rPr lang="en-US" altLang="ko-KR" dirty="0" err="1"/>
              <a:t>timezone</a:t>
            </a:r>
            <a:endParaRPr lang="en-US" altLang="ko-KR" dirty="0"/>
          </a:p>
          <a:p>
            <a:pPr lvl="1"/>
            <a:r>
              <a:rPr lang="en-US" altLang="ko-KR" dirty="0"/>
              <a:t>Organization administrators can choose a default </a:t>
            </a:r>
            <a:r>
              <a:rPr lang="en-US" altLang="ko-KR" dirty="0" err="1"/>
              <a:t>timezone</a:t>
            </a:r>
            <a:r>
              <a:rPr lang="en-US" altLang="ko-KR" dirty="0"/>
              <a:t> for their organization</a:t>
            </a:r>
          </a:p>
          <a:p>
            <a:pPr lvl="2"/>
            <a:r>
              <a:rPr lang="en-US" altLang="ko-KR" dirty="0"/>
              <a:t>1. Hover your cursor over the Configuration(gear) icon.</a:t>
            </a:r>
          </a:p>
          <a:p>
            <a:pPr lvl="2"/>
            <a:r>
              <a:rPr lang="en-US" altLang="ko-KR" dirty="0"/>
              <a:t>2. Click Preference.</a:t>
            </a:r>
          </a:p>
          <a:p>
            <a:pPr lvl="2"/>
            <a:r>
              <a:rPr lang="en-US" altLang="ko-KR" dirty="0"/>
              <a:t>3. Click </a:t>
            </a:r>
          </a:p>
          <a:p>
            <a:pPr lvl="2"/>
            <a:r>
              <a:rPr lang="en-US" altLang="ko-KR" dirty="0"/>
              <a:t>4. Save</a:t>
            </a:r>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346</a:t>
            </a:fld>
            <a:endParaRPr lang="en-US" dirty="0"/>
          </a:p>
        </p:txBody>
      </p:sp>
    </p:spTree>
    <p:extLst>
      <p:ext uri="{BB962C8B-B14F-4D97-AF65-F5344CB8AC3E}">
        <p14:creationId xmlns:p14="http://schemas.microsoft.com/office/powerpoint/2010/main" val="257770579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fontAlgn="auto">
              <a:spcAft>
                <a:spcPts val="0"/>
              </a:spcAft>
            </a:pPr>
            <a:r>
              <a:rPr lang="ko-KR" altLang="en-US" dirty="0"/>
              <a:t>마지막 과제</a:t>
            </a:r>
            <a:endParaRPr lang="en-US" altLang="ko-KR" dirty="0"/>
          </a:p>
        </p:txBody>
      </p:sp>
      <p:sp>
        <p:nvSpPr>
          <p:cNvPr id="3" name="내용 개체 틀 2"/>
          <p:cNvSpPr>
            <a:spLocks noGrp="1"/>
          </p:cNvSpPr>
          <p:nvPr>
            <p:ph sz="quarter" idx="11"/>
          </p:nvPr>
        </p:nvSpPr>
        <p:spPr>
          <a:xfrm>
            <a:off x="266399" y="578149"/>
            <a:ext cx="11039254" cy="1745730"/>
          </a:xfrm>
        </p:spPr>
        <p:txBody>
          <a:bodyPr/>
          <a:lstStyle/>
          <a:p>
            <a:r>
              <a:rPr lang="ko-KR" altLang="en-US" dirty="0"/>
              <a:t>과제 </a:t>
            </a:r>
            <a:r>
              <a:rPr lang="en-US" altLang="ko-KR" dirty="0"/>
              <a:t>1 – </a:t>
            </a:r>
            <a:r>
              <a:rPr lang="ko-KR" altLang="en-US" dirty="0"/>
              <a:t>요구 동작</a:t>
            </a:r>
            <a:endParaRPr lang="en-US" altLang="ko-KR" dirty="0"/>
          </a:p>
          <a:p>
            <a:pPr lvl="1"/>
            <a:r>
              <a:rPr lang="en-US" altLang="ko-KR" dirty="0"/>
              <a:t>Phi</a:t>
            </a:r>
            <a:r>
              <a:rPr lang="ko-KR" altLang="en-US" dirty="0"/>
              <a:t> 보드는 온도</a:t>
            </a:r>
            <a:r>
              <a:rPr lang="en-US" altLang="ko-KR" dirty="0"/>
              <a:t>, </a:t>
            </a:r>
            <a:r>
              <a:rPr lang="ko-KR" altLang="en-US" dirty="0"/>
              <a:t>습도</a:t>
            </a:r>
            <a:r>
              <a:rPr lang="en-US" altLang="ko-KR" dirty="0"/>
              <a:t>, </a:t>
            </a:r>
            <a:r>
              <a:rPr lang="ko-KR" altLang="en-US" dirty="0"/>
              <a:t>조도 센싱</a:t>
            </a:r>
            <a:r>
              <a:rPr lang="en-US" altLang="ko-KR" dirty="0"/>
              <a:t>.</a:t>
            </a:r>
          </a:p>
          <a:p>
            <a:pPr lvl="2"/>
            <a:r>
              <a:rPr lang="ko-KR" altLang="en-US" dirty="0"/>
              <a:t>온도</a:t>
            </a:r>
            <a:r>
              <a:rPr lang="en-US" altLang="ko-KR" dirty="0"/>
              <a:t>, </a:t>
            </a:r>
            <a:r>
              <a:rPr lang="ko-KR" altLang="en-US" dirty="0"/>
              <a:t>습도</a:t>
            </a:r>
            <a:r>
              <a:rPr lang="en-US" altLang="ko-KR" dirty="0"/>
              <a:t>, </a:t>
            </a:r>
            <a:r>
              <a:rPr lang="ko-KR" altLang="en-US" dirty="0"/>
              <a:t>조도는 </a:t>
            </a:r>
            <a:r>
              <a:rPr lang="en-US" altLang="ko-KR" dirty="0"/>
              <a:t>2</a:t>
            </a:r>
            <a:r>
              <a:rPr lang="ko-KR" altLang="en-US" dirty="0"/>
              <a:t>초 단위로 센싱</a:t>
            </a:r>
            <a:endParaRPr lang="en-US" altLang="ko-KR" dirty="0"/>
          </a:p>
          <a:p>
            <a:pPr lvl="1"/>
            <a:r>
              <a:rPr lang="ko-KR" altLang="en-US" dirty="0" err="1"/>
              <a:t>센싱한</a:t>
            </a:r>
            <a:r>
              <a:rPr lang="ko-KR" altLang="en-US" dirty="0"/>
              <a:t> 정보를 </a:t>
            </a:r>
            <a:r>
              <a:rPr lang="en-US" altLang="ko-KR" dirty="0"/>
              <a:t>MQTT Broker</a:t>
            </a:r>
            <a:r>
              <a:rPr lang="ko-KR" altLang="en-US" dirty="0"/>
              <a:t>에 전달</a:t>
            </a:r>
            <a:r>
              <a:rPr lang="en-US" altLang="ko-KR" dirty="0"/>
              <a:t>.</a:t>
            </a:r>
          </a:p>
          <a:p>
            <a:pPr lvl="1"/>
            <a:r>
              <a:rPr lang="ko-KR" altLang="en-US" dirty="0"/>
              <a:t>전달</a:t>
            </a:r>
            <a:r>
              <a:rPr lang="en-US" altLang="ko-KR" dirty="0"/>
              <a:t> </a:t>
            </a:r>
            <a:r>
              <a:rPr lang="ko-KR" altLang="en-US" dirty="0"/>
              <a:t>받은 센서 </a:t>
            </a:r>
            <a:r>
              <a:rPr lang="ko-KR" altLang="en-US" dirty="0" err="1"/>
              <a:t>정보을</a:t>
            </a:r>
            <a:r>
              <a:rPr lang="en-US" altLang="ko-KR" dirty="0"/>
              <a:t> </a:t>
            </a:r>
            <a:r>
              <a:rPr lang="en-US" altLang="ko-KR" dirty="0" err="1"/>
              <a:t>InfluxDB</a:t>
            </a:r>
            <a:r>
              <a:rPr lang="ko-KR" altLang="en-US" dirty="0"/>
              <a:t>에 넣음</a:t>
            </a:r>
            <a:endParaRPr lang="en-US" altLang="ko-KR" dirty="0"/>
          </a:p>
          <a:p>
            <a:pPr lvl="1"/>
            <a:r>
              <a:rPr lang="en-US" altLang="ko-KR" dirty="0"/>
              <a:t>Grafana</a:t>
            </a:r>
            <a:r>
              <a:rPr lang="ko-KR" altLang="en-US" dirty="0"/>
              <a:t>를 이용하여 모니터링</a:t>
            </a:r>
            <a:endParaRPr lang="en-US" altLang="ko-KR" dirty="0"/>
          </a:p>
          <a:p>
            <a:r>
              <a:rPr lang="ko-KR" altLang="en-US" dirty="0"/>
              <a:t>과제 </a:t>
            </a:r>
            <a:r>
              <a:rPr lang="en-US" altLang="ko-KR" dirty="0"/>
              <a:t>2 – </a:t>
            </a:r>
            <a:r>
              <a:rPr lang="ko-KR" altLang="en-US" dirty="0"/>
              <a:t>요구 동작</a:t>
            </a:r>
            <a:endParaRPr lang="en-US" altLang="ko-KR" dirty="0"/>
          </a:p>
          <a:p>
            <a:pPr lvl="1"/>
            <a:r>
              <a:rPr lang="ko-KR" altLang="en-US" dirty="0"/>
              <a:t>두 개의 </a:t>
            </a:r>
            <a:r>
              <a:rPr lang="en-US" altLang="ko-KR" dirty="0"/>
              <a:t>Phi </a:t>
            </a:r>
            <a:r>
              <a:rPr lang="ko-KR" altLang="en-US" dirty="0"/>
              <a:t>보드에서 온도 습도 조도 센싱</a:t>
            </a:r>
            <a:endParaRPr lang="en-US" altLang="ko-KR" dirty="0"/>
          </a:p>
          <a:p>
            <a:pPr lvl="2"/>
            <a:r>
              <a:rPr lang="ko-KR" altLang="en-US" dirty="0"/>
              <a:t>한 보드는 실내</a:t>
            </a:r>
            <a:r>
              <a:rPr lang="en-US" altLang="ko-KR" dirty="0"/>
              <a:t>(Indoor)</a:t>
            </a:r>
            <a:r>
              <a:rPr lang="ko-KR" altLang="en-US" dirty="0"/>
              <a:t>에 있다고 가정하며 남은 한 보드는 실외</a:t>
            </a:r>
            <a:r>
              <a:rPr lang="en-US" altLang="ko-KR" dirty="0"/>
              <a:t>(Outdoor)</a:t>
            </a:r>
            <a:r>
              <a:rPr lang="ko-KR" altLang="en-US" dirty="0"/>
              <a:t>에 있다고 가정하고 과제 </a:t>
            </a:r>
            <a:r>
              <a:rPr lang="en-US" altLang="ko-KR" dirty="0"/>
              <a:t>1</a:t>
            </a:r>
            <a:r>
              <a:rPr lang="ko-KR" altLang="en-US" dirty="0"/>
              <a:t>과 같이 모니터링</a:t>
            </a:r>
            <a:r>
              <a:rPr lang="en-US" altLang="ko-KR" dirty="0"/>
              <a:t>.</a:t>
            </a:r>
          </a:p>
          <a:p>
            <a:pPr lvl="2"/>
            <a:endParaRPr lang="en-US" altLang="ko-KR" dirty="0"/>
          </a:p>
          <a:p>
            <a:r>
              <a:rPr lang="ko-KR" altLang="en-US" dirty="0"/>
              <a:t>과제 </a:t>
            </a:r>
            <a:r>
              <a:rPr lang="en-US" altLang="ko-KR" dirty="0"/>
              <a:t>3 – </a:t>
            </a:r>
            <a:r>
              <a:rPr lang="ko-KR" altLang="en-US" dirty="0"/>
              <a:t>요구 동작</a:t>
            </a:r>
            <a:endParaRPr lang="en-US" altLang="ko-KR" dirty="0"/>
          </a:p>
          <a:p>
            <a:pPr lvl="1"/>
            <a:r>
              <a:rPr lang="ko-KR" altLang="en-US" dirty="0"/>
              <a:t>과제 </a:t>
            </a:r>
            <a:r>
              <a:rPr lang="en-US" altLang="ko-KR" dirty="0"/>
              <a:t>1</a:t>
            </a:r>
            <a:r>
              <a:rPr lang="ko-KR" altLang="en-US" dirty="0"/>
              <a:t>의 동작에 추가로 가속도</a:t>
            </a:r>
            <a:r>
              <a:rPr lang="en-US" altLang="ko-KR" dirty="0"/>
              <a:t>(</a:t>
            </a:r>
            <a:r>
              <a:rPr lang="ko-KR" altLang="en-US" dirty="0"/>
              <a:t>진동</a:t>
            </a:r>
            <a:r>
              <a:rPr lang="en-US" altLang="ko-KR" dirty="0"/>
              <a:t>) </a:t>
            </a:r>
            <a:r>
              <a:rPr lang="ko-KR" altLang="en-US" dirty="0"/>
              <a:t>정보를 </a:t>
            </a:r>
            <a:r>
              <a:rPr lang="ko-KR" altLang="en-US" dirty="0" err="1"/>
              <a:t>센싱하되</a:t>
            </a:r>
            <a:r>
              <a:rPr lang="ko-KR" altLang="en-US" dirty="0"/>
              <a:t> </a:t>
            </a:r>
            <a:r>
              <a:rPr lang="en-US" altLang="ko-KR" dirty="0"/>
              <a:t>1</a:t>
            </a:r>
            <a:r>
              <a:rPr lang="ko-KR" altLang="en-US" dirty="0"/>
              <a:t>초에 </a:t>
            </a:r>
            <a:r>
              <a:rPr lang="en-US" altLang="ko-KR" dirty="0"/>
              <a:t>250</a:t>
            </a:r>
            <a:r>
              <a:rPr lang="ko-KR" altLang="en-US" dirty="0"/>
              <a:t>번 데이터를 취득하여 모니터링 </a:t>
            </a:r>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347</a:t>
            </a:fld>
            <a:endParaRPr lang="en-US" dirty="0"/>
          </a:p>
        </p:txBody>
      </p:sp>
    </p:spTree>
    <p:extLst>
      <p:ext uri="{BB962C8B-B14F-4D97-AF65-F5344CB8AC3E}">
        <p14:creationId xmlns:p14="http://schemas.microsoft.com/office/powerpoint/2010/main" val="390949594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a:t>
            </a:r>
            <a:r>
              <a:rPr lang="ko-KR" altLang="en-US" dirty="0"/>
              <a:t>이번 교육의 최종 목표</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348</a:t>
            </a:fld>
            <a:endParaRPr lang="en-US" dirty="0"/>
          </a:p>
        </p:txBody>
      </p:sp>
      <p:sp>
        <p:nvSpPr>
          <p:cNvPr id="5" name="내용 개체 틀 4"/>
          <p:cNvSpPr>
            <a:spLocks noGrp="1"/>
          </p:cNvSpPr>
          <p:nvPr>
            <p:ph sz="quarter" idx="11"/>
          </p:nvPr>
        </p:nvSpPr>
        <p:spPr/>
        <p:txBody>
          <a:bodyPr/>
          <a:lstStyle/>
          <a:p>
            <a:r>
              <a:rPr lang="ko-KR" altLang="en-US" dirty="0"/>
              <a:t>시스템 구성</a:t>
            </a:r>
            <a:endParaRPr lang="en-US" altLang="ko-KR" dirty="0"/>
          </a:p>
        </p:txBody>
      </p:sp>
      <p:pic>
        <p:nvPicPr>
          <p:cNvPr id="14" name="그림 13">
            <a:extLst>
              <a:ext uri="{FF2B5EF4-FFF2-40B4-BE49-F238E27FC236}">
                <a16:creationId xmlns:a16="http://schemas.microsoft.com/office/drawing/2014/main" id="{11E9CB36-0A9A-4AB6-A436-E2C153DDA7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327" y="3125341"/>
            <a:ext cx="911176" cy="814284"/>
          </a:xfrm>
          <a:prstGeom prst="rect">
            <a:avLst/>
          </a:prstGeom>
        </p:spPr>
      </p:pic>
      <p:sp>
        <p:nvSpPr>
          <p:cNvPr id="2" name="TextBox 1">
            <a:extLst>
              <a:ext uri="{FF2B5EF4-FFF2-40B4-BE49-F238E27FC236}">
                <a16:creationId xmlns:a16="http://schemas.microsoft.com/office/drawing/2014/main" id="{72659D58-00F4-448C-987E-00BB71B6BD4D}"/>
              </a:ext>
            </a:extLst>
          </p:cNvPr>
          <p:cNvSpPr txBox="1"/>
          <p:nvPr/>
        </p:nvSpPr>
        <p:spPr>
          <a:xfrm>
            <a:off x="567033" y="2559958"/>
            <a:ext cx="1197764" cy="584775"/>
          </a:xfrm>
          <a:prstGeom prst="rect">
            <a:avLst/>
          </a:prstGeom>
          <a:noFill/>
        </p:spPr>
        <p:txBody>
          <a:bodyPr wrap="none" rtlCol="0">
            <a:spAutoFit/>
          </a:bodyPr>
          <a:lstStyle/>
          <a:p>
            <a:r>
              <a:rPr lang="en-US" altLang="ko-KR" sz="1600" b="1" dirty="0"/>
              <a:t>Phi board</a:t>
            </a:r>
          </a:p>
          <a:p>
            <a:r>
              <a:rPr lang="en-US" altLang="ko-KR" sz="1600" b="1" dirty="0"/>
              <a:t>(Publisher)</a:t>
            </a:r>
            <a:endParaRPr lang="ko-KR" altLang="en-US" sz="1600" b="1" dirty="0"/>
          </a:p>
        </p:txBody>
      </p:sp>
      <p:sp>
        <p:nvSpPr>
          <p:cNvPr id="4" name="구름 3">
            <a:extLst>
              <a:ext uri="{FF2B5EF4-FFF2-40B4-BE49-F238E27FC236}">
                <a16:creationId xmlns:a16="http://schemas.microsoft.com/office/drawing/2014/main" id="{06AAC540-9DC6-4036-9908-19CE7BF22CE4}"/>
              </a:ext>
            </a:extLst>
          </p:cNvPr>
          <p:cNvSpPr/>
          <p:nvPr/>
        </p:nvSpPr>
        <p:spPr>
          <a:xfrm>
            <a:off x="1944613" y="2606974"/>
            <a:ext cx="3960440" cy="2049983"/>
          </a:xfrm>
          <a:prstGeom prst="cloud">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MQTT Network</a:t>
            </a:r>
            <a:endParaRPr lang="ko-KR" altLang="en-US" sz="2400" dirty="0">
              <a:solidFill>
                <a:schemeClr val="tx1"/>
              </a:solidFill>
            </a:endParaRPr>
          </a:p>
        </p:txBody>
      </p:sp>
      <p:sp>
        <p:nvSpPr>
          <p:cNvPr id="10" name="자유형: 도형 9">
            <a:extLst>
              <a:ext uri="{FF2B5EF4-FFF2-40B4-BE49-F238E27FC236}">
                <a16:creationId xmlns:a16="http://schemas.microsoft.com/office/drawing/2014/main" id="{90EC5147-FDFB-4B57-A4B7-4DC5A35E49F5}"/>
              </a:ext>
            </a:extLst>
          </p:cNvPr>
          <p:cNvSpPr/>
          <p:nvPr/>
        </p:nvSpPr>
        <p:spPr>
          <a:xfrm>
            <a:off x="1621503" y="3451960"/>
            <a:ext cx="378463" cy="360012"/>
          </a:xfrm>
          <a:custGeom>
            <a:avLst/>
            <a:gdLst>
              <a:gd name="connsiteX0" fmla="*/ 0 w 685800"/>
              <a:gd name="connsiteY0" fmla="*/ 92754 h 360012"/>
              <a:gd name="connsiteX1" fmla="*/ 306805 w 685800"/>
              <a:gd name="connsiteY1" fmla="*/ 14549 h 360012"/>
              <a:gd name="connsiteX2" fmla="*/ 505326 w 685800"/>
              <a:gd name="connsiteY2" fmla="*/ 351433 h 360012"/>
              <a:gd name="connsiteX3" fmla="*/ 685800 w 685800"/>
              <a:gd name="connsiteY3" fmla="*/ 261196 h 360012"/>
            </a:gdLst>
            <a:ahLst/>
            <a:cxnLst>
              <a:cxn ang="0">
                <a:pos x="connsiteX0" y="connsiteY0"/>
              </a:cxn>
              <a:cxn ang="0">
                <a:pos x="connsiteX1" y="connsiteY1"/>
              </a:cxn>
              <a:cxn ang="0">
                <a:pos x="connsiteX2" y="connsiteY2"/>
              </a:cxn>
              <a:cxn ang="0">
                <a:pos x="connsiteX3" y="connsiteY3"/>
              </a:cxn>
            </a:cxnLst>
            <a:rect l="l" t="t" r="r" b="b"/>
            <a:pathLst>
              <a:path w="685800" h="360012">
                <a:moveTo>
                  <a:pt x="0" y="92754"/>
                </a:moveTo>
                <a:cubicBezTo>
                  <a:pt x="111292" y="32095"/>
                  <a:pt x="222584" y="-28564"/>
                  <a:pt x="306805" y="14549"/>
                </a:cubicBezTo>
                <a:cubicBezTo>
                  <a:pt x="391026" y="57662"/>
                  <a:pt x="442160" y="310325"/>
                  <a:pt x="505326" y="351433"/>
                </a:cubicBezTo>
                <a:cubicBezTo>
                  <a:pt x="568492" y="392541"/>
                  <a:pt x="652713" y="273227"/>
                  <a:pt x="685800" y="26119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9E38BB32-F870-41BA-8295-54F0571477B0}"/>
              </a:ext>
            </a:extLst>
          </p:cNvPr>
          <p:cNvPicPr>
            <a:picLocks noChangeAspect="1"/>
          </p:cNvPicPr>
          <p:nvPr/>
        </p:nvPicPr>
        <p:blipFill>
          <a:blip r:embed="rId4"/>
          <a:stretch>
            <a:fillRect/>
          </a:stretch>
        </p:blipFill>
        <p:spPr>
          <a:xfrm rot="10800000">
            <a:off x="3086543" y="1525062"/>
            <a:ext cx="1432692" cy="971113"/>
          </a:xfrm>
          <a:prstGeom prst="rect">
            <a:avLst/>
          </a:prstGeom>
        </p:spPr>
      </p:pic>
      <p:sp>
        <p:nvSpPr>
          <p:cNvPr id="20" name="자유형: 도형 19">
            <a:extLst>
              <a:ext uri="{FF2B5EF4-FFF2-40B4-BE49-F238E27FC236}">
                <a16:creationId xmlns:a16="http://schemas.microsoft.com/office/drawing/2014/main" id="{9ADCA896-EC4E-42F3-BCDC-371E899D2D6D}"/>
              </a:ext>
            </a:extLst>
          </p:cNvPr>
          <p:cNvSpPr/>
          <p:nvPr/>
        </p:nvSpPr>
        <p:spPr>
          <a:xfrm>
            <a:off x="2706433" y="2010619"/>
            <a:ext cx="376376" cy="788068"/>
          </a:xfrm>
          <a:custGeom>
            <a:avLst/>
            <a:gdLst>
              <a:gd name="connsiteX0" fmla="*/ 376376 w 376376"/>
              <a:gd name="connsiteY0" fmla="*/ 0 h 788068"/>
              <a:gd name="connsiteX1" fmla="*/ 3397 w 376376"/>
              <a:gd name="connsiteY1" fmla="*/ 120316 h 788068"/>
              <a:gd name="connsiteX2" fmla="*/ 183871 w 376376"/>
              <a:gd name="connsiteY2" fmla="*/ 457200 h 788068"/>
              <a:gd name="connsiteX3" fmla="*/ 45507 w 376376"/>
              <a:gd name="connsiteY3" fmla="*/ 673768 h 788068"/>
              <a:gd name="connsiteX4" fmla="*/ 63555 w 376376"/>
              <a:gd name="connsiteY4" fmla="*/ 788068 h 78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376" h="788068">
                <a:moveTo>
                  <a:pt x="376376" y="0"/>
                </a:moveTo>
                <a:cubicBezTo>
                  <a:pt x="205928" y="22058"/>
                  <a:pt x="35481" y="44116"/>
                  <a:pt x="3397" y="120316"/>
                </a:cubicBezTo>
                <a:cubicBezTo>
                  <a:pt x="-28687" y="196516"/>
                  <a:pt x="176853" y="364958"/>
                  <a:pt x="183871" y="457200"/>
                </a:cubicBezTo>
                <a:cubicBezTo>
                  <a:pt x="190889" y="549442"/>
                  <a:pt x="65560" y="618623"/>
                  <a:pt x="45507" y="673768"/>
                </a:cubicBezTo>
                <a:cubicBezTo>
                  <a:pt x="25454" y="728913"/>
                  <a:pt x="44504" y="758490"/>
                  <a:pt x="63555" y="7880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원통형 20">
            <a:extLst>
              <a:ext uri="{FF2B5EF4-FFF2-40B4-BE49-F238E27FC236}">
                <a16:creationId xmlns:a16="http://schemas.microsoft.com/office/drawing/2014/main" id="{2B0AC813-BCC7-4221-A6E7-9AF1DE5A1AC3}"/>
              </a:ext>
            </a:extLst>
          </p:cNvPr>
          <p:cNvSpPr/>
          <p:nvPr/>
        </p:nvSpPr>
        <p:spPr>
          <a:xfrm>
            <a:off x="8243346" y="1237454"/>
            <a:ext cx="720080" cy="482476"/>
          </a:xfrm>
          <a:prstGeom prst="ca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chemeClr val="tx1"/>
                </a:solidFill>
              </a:rPr>
              <a:t>InfluxDB</a:t>
            </a:r>
            <a:endParaRPr lang="ko-KR" altLang="en-US" sz="1100" dirty="0">
              <a:solidFill>
                <a:schemeClr val="tx1"/>
              </a:solidFill>
            </a:endParaRPr>
          </a:p>
        </p:txBody>
      </p:sp>
      <p:sp>
        <p:nvSpPr>
          <p:cNvPr id="22" name="말풍선: 타원형 21">
            <a:extLst>
              <a:ext uri="{FF2B5EF4-FFF2-40B4-BE49-F238E27FC236}">
                <a16:creationId xmlns:a16="http://schemas.microsoft.com/office/drawing/2014/main" id="{C62B6305-D474-4806-B0BC-FCF03D9DF768}"/>
              </a:ext>
            </a:extLst>
          </p:cNvPr>
          <p:cNvSpPr/>
          <p:nvPr/>
        </p:nvSpPr>
        <p:spPr>
          <a:xfrm>
            <a:off x="6228162" y="967548"/>
            <a:ext cx="4287255" cy="1449408"/>
          </a:xfrm>
          <a:prstGeom prst="wedgeEllipseCallout">
            <a:avLst>
              <a:gd name="adj1" fmla="val -100108"/>
              <a:gd name="adj2" fmla="val 2994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3" name="원통형 22">
            <a:extLst>
              <a:ext uri="{FF2B5EF4-FFF2-40B4-BE49-F238E27FC236}">
                <a16:creationId xmlns:a16="http://schemas.microsoft.com/office/drawing/2014/main" id="{D551F7A8-E2A8-432A-B85D-3577A9A104FC}"/>
              </a:ext>
            </a:extLst>
          </p:cNvPr>
          <p:cNvSpPr/>
          <p:nvPr/>
        </p:nvSpPr>
        <p:spPr>
          <a:xfrm>
            <a:off x="7201197" y="1245443"/>
            <a:ext cx="720080" cy="482476"/>
          </a:xfrm>
          <a:prstGeom prst="can">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Broker</a:t>
            </a:r>
            <a:endParaRPr lang="ko-KR" altLang="en-US" sz="1100" dirty="0">
              <a:solidFill>
                <a:schemeClr val="tx1"/>
              </a:solidFill>
            </a:endParaRPr>
          </a:p>
        </p:txBody>
      </p:sp>
      <p:sp>
        <p:nvSpPr>
          <p:cNvPr id="24" name="사각형: 둥근 모서리 23">
            <a:extLst>
              <a:ext uri="{FF2B5EF4-FFF2-40B4-BE49-F238E27FC236}">
                <a16:creationId xmlns:a16="http://schemas.microsoft.com/office/drawing/2014/main" id="{E80B7EBB-A912-4E9D-AA52-DED2BB567B5A}"/>
              </a:ext>
            </a:extLst>
          </p:cNvPr>
          <p:cNvSpPr/>
          <p:nvPr/>
        </p:nvSpPr>
        <p:spPr>
          <a:xfrm>
            <a:off x="7030506" y="1943943"/>
            <a:ext cx="2088232" cy="26500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FF0000"/>
                </a:solidFill>
              </a:rPr>
              <a:t>Subscriber</a:t>
            </a:r>
            <a:r>
              <a:rPr lang="en-US" altLang="ko-KR" sz="1100" dirty="0">
                <a:solidFill>
                  <a:schemeClr val="tx1"/>
                </a:solidFill>
              </a:rPr>
              <a:t> / </a:t>
            </a:r>
            <a:r>
              <a:rPr lang="en-US" altLang="ko-KR" sz="1100" dirty="0">
                <a:solidFill>
                  <a:schemeClr val="accent6">
                    <a:lumMod val="75000"/>
                  </a:schemeClr>
                </a:solidFill>
              </a:rPr>
              <a:t>Insert data to DB</a:t>
            </a:r>
            <a:endParaRPr lang="ko-KR" altLang="en-US" sz="1100" dirty="0">
              <a:solidFill>
                <a:schemeClr val="accent6">
                  <a:lumMod val="75000"/>
                </a:schemeClr>
              </a:solidFill>
            </a:endParaRPr>
          </a:p>
        </p:txBody>
      </p:sp>
      <p:cxnSp>
        <p:nvCxnSpPr>
          <p:cNvPr id="26" name="직선 화살표 연결선 25">
            <a:extLst>
              <a:ext uri="{FF2B5EF4-FFF2-40B4-BE49-F238E27FC236}">
                <a16:creationId xmlns:a16="http://schemas.microsoft.com/office/drawing/2014/main" id="{F9D73C2E-D11F-44B8-B317-90D5D8F3A8FB}"/>
              </a:ext>
            </a:extLst>
          </p:cNvPr>
          <p:cNvCxnSpPr>
            <a:cxnSpLocks/>
            <a:stCxn id="23" idx="3"/>
          </p:cNvCxnSpPr>
          <p:nvPr/>
        </p:nvCxnSpPr>
        <p:spPr>
          <a:xfrm>
            <a:off x="7561237" y="1727919"/>
            <a:ext cx="82542" cy="22401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F0DF6033-AEA6-4F1C-A867-EB6B8D2FBAE8}"/>
              </a:ext>
            </a:extLst>
          </p:cNvPr>
          <p:cNvCxnSpPr>
            <a:cxnSpLocks/>
            <a:endCxn id="21" idx="3"/>
          </p:cNvCxnSpPr>
          <p:nvPr/>
        </p:nvCxnSpPr>
        <p:spPr>
          <a:xfrm flipV="1">
            <a:off x="8570779" y="1719930"/>
            <a:ext cx="32607" cy="224013"/>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46CF90D-869B-4171-8C36-57DA58631331}"/>
              </a:ext>
            </a:extLst>
          </p:cNvPr>
          <p:cNvSpPr txBox="1"/>
          <p:nvPr/>
        </p:nvSpPr>
        <p:spPr>
          <a:xfrm>
            <a:off x="703155" y="1420990"/>
            <a:ext cx="2428870" cy="553998"/>
          </a:xfrm>
          <a:prstGeom prst="rect">
            <a:avLst/>
          </a:prstGeom>
          <a:noFill/>
        </p:spPr>
        <p:txBody>
          <a:bodyPr wrap="none" rtlCol="0">
            <a:spAutoFit/>
          </a:bodyPr>
          <a:lstStyle/>
          <a:p>
            <a:pPr algn="ctr"/>
            <a:r>
              <a:rPr lang="en-US" altLang="ko-KR" sz="1600" b="1" dirty="0"/>
              <a:t>Raspberry Pi </a:t>
            </a:r>
          </a:p>
          <a:p>
            <a:pPr algn="ctr"/>
            <a:r>
              <a:rPr lang="en-US" altLang="ko-KR" sz="1400" b="1" dirty="0"/>
              <a:t>(Broker, </a:t>
            </a:r>
            <a:r>
              <a:rPr lang="en-US" altLang="ko-KR" sz="1400" b="1" dirty="0" err="1"/>
              <a:t>InfluxDB</a:t>
            </a:r>
            <a:r>
              <a:rPr lang="en-US" altLang="ko-KR" sz="1400" b="1" dirty="0"/>
              <a:t>, Grafana)</a:t>
            </a:r>
            <a:endParaRPr lang="ko-KR" altLang="en-US" sz="1400" b="1" dirty="0"/>
          </a:p>
        </p:txBody>
      </p:sp>
      <p:sp>
        <p:nvSpPr>
          <p:cNvPr id="19" name="원통형 18">
            <a:extLst>
              <a:ext uri="{FF2B5EF4-FFF2-40B4-BE49-F238E27FC236}">
                <a16:creationId xmlns:a16="http://schemas.microsoft.com/office/drawing/2014/main" id="{D754B387-4C1F-46D0-8111-4C430B694B35}"/>
              </a:ext>
            </a:extLst>
          </p:cNvPr>
          <p:cNvSpPr/>
          <p:nvPr/>
        </p:nvSpPr>
        <p:spPr>
          <a:xfrm>
            <a:off x="9217421" y="1237454"/>
            <a:ext cx="720080" cy="482476"/>
          </a:xfrm>
          <a:prstGeom prst="can">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Grafana</a:t>
            </a:r>
            <a:endParaRPr lang="ko-KR" altLang="en-US" sz="1100" dirty="0">
              <a:solidFill>
                <a:schemeClr val="tx1"/>
              </a:solidFill>
            </a:endParaRPr>
          </a:p>
        </p:txBody>
      </p:sp>
      <p:cxnSp>
        <p:nvCxnSpPr>
          <p:cNvPr id="8" name="직선 화살표 연결선 7">
            <a:extLst>
              <a:ext uri="{FF2B5EF4-FFF2-40B4-BE49-F238E27FC236}">
                <a16:creationId xmlns:a16="http://schemas.microsoft.com/office/drawing/2014/main" id="{9A872E63-9C7E-4ED3-A662-00CBB8ACAAC3}"/>
              </a:ext>
            </a:extLst>
          </p:cNvPr>
          <p:cNvCxnSpPr>
            <a:cxnSpLocks/>
            <a:stCxn id="21" idx="4"/>
          </p:cNvCxnSpPr>
          <p:nvPr/>
        </p:nvCxnSpPr>
        <p:spPr>
          <a:xfrm>
            <a:off x="8963426" y="1478692"/>
            <a:ext cx="253995"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76608DCB-6211-46A4-A240-A6D490F17CDB}"/>
              </a:ext>
            </a:extLst>
          </p:cNvPr>
          <p:cNvPicPr>
            <a:picLocks noChangeAspect="1"/>
          </p:cNvPicPr>
          <p:nvPr/>
        </p:nvPicPr>
        <p:blipFill>
          <a:blip r:embed="rId5"/>
          <a:stretch>
            <a:fillRect/>
          </a:stretch>
        </p:blipFill>
        <p:spPr>
          <a:xfrm>
            <a:off x="6500334" y="2528529"/>
            <a:ext cx="3604452" cy="3447861"/>
          </a:xfrm>
          <a:prstGeom prst="rect">
            <a:avLst/>
          </a:prstGeom>
        </p:spPr>
      </p:pic>
      <p:cxnSp>
        <p:nvCxnSpPr>
          <p:cNvPr id="17" name="직선 화살표 연결선 16">
            <a:extLst>
              <a:ext uri="{FF2B5EF4-FFF2-40B4-BE49-F238E27FC236}">
                <a16:creationId xmlns:a16="http://schemas.microsoft.com/office/drawing/2014/main" id="{287A5076-9F54-45FA-BBA7-99A8EE790302}"/>
              </a:ext>
            </a:extLst>
          </p:cNvPr>
          <p:cNvCxnSpPr>
            <a:cxnSpLocks/>
          </p:cNvCxnSpPr>
          <p:nvPr/>
        </p:nvCxnSpPr>
        <p:spPr>
          <a:xfrm flipH="1">
            <a:off x="9302449" y="1697989"/>
            <a:ext cx="282080" cy="83054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 name="그림 30">
            <a:extLst>
              <a:ext uri="{FF2B5EF4-FFF2-40B4-BE49-F238E27FC236}">
                <a16:creationId xmlns:a16="http://schemas.microsoft.com/office/drawing/2014/main" id="{DFFDBEFC-19FC-469A-B055-AAFCCF68E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437" y="4557042"/>
            <a:ext cx="911176" cy="814284"/>
          </a:xfrm>
          <a:prstGeom prst="rect">
            <a:avLst/>
          </a:prstGeom>
        </p:spPr>
      </p:pic>
      <p:sp>
        <p:nvSpPr>
          <p:cNvPr id="32" name="TextBox 31">
            <a:extLst>
              <a:ext uri="{FF2B5EF4-FFF2-40B4-BE49-F238E27FC236}">
                <a16:creationId xmlns:a16="http://schemas.microsoft.com/office/drawing/2014/main" id="{CC7C368A-A7F1-41B9-A37A-DE634CBBBDC9}"/>
              </a:ext>
            </a:extLst>
          </p:cNvPr>
          <p:cNvSpPr txBox="1"/>
          <p:nvPr/>
        </p:nvSpPr>
        <p:spPr>
          <a:xfrm>
            <a:off x="890143" y="3991659"/>
            <a:ext cx="1197764" cy="584775"/>
          </a:xfrm>
          <a:prstGeom prst="rect">
            <a:avLst/>
          </a:prstGeom>
          <a:noFill/>
        </p:spPr>
        <p:txBody>
          <a:bodyPr wrap="none" rtlCol="0">
            <a:spAutoFit/>
          </a:bodyPr>
          <a:lstStyle/>
          <a:p>
            <a:r>
              <a:rPr lang="en-US" altLang="ko-KR" sz="1600" b="1" dirty="0"/>
              <a:t>Phi board</a:t>
            </a:r>
          </a:p>
          <a:p>
            <a:r>
              <a:rPr lang="en-US" altLang="ko-KR" sz="1600" b="1" dirty="0"/>
              <a:t>(Publisher)</a:t>
            </a:r>
            <a:endParaRPr lang="ko-KR" altLang="en-US" sz="1600" b="1" dirty="0"/>
          </a:p>
        </p:txBody>
      </p:sp>
      <p:cxnSp>
        <p:nvCxnSpPr>
          <p:cNvPr id="35" name="연결선: 구부러짐 34">
            <a:extLst>
              <a:ext uri="{FF2B5EF4-FFF2-40B4-BE49-F238E27FC236}">
                <a16:creationId xmlns:a16="http://schemas.microsoft.com/office/drawing/2014/main" id="{C79F3BD4-D010-4781-9744-D98979D0147A}"/>
              </a:ext>
            </a:extLst>
          </p:cNvPr>
          <p:cNvCxnSpPr>
            <a:cxnSpLocks/>
            <a:stCxn id="31" idx="3"/>
          </p:cNvCxnSpPr>
          <p:nvPr/>
        </p:nvCxnSpPr>
        <p:spPr>
          <a:xfrm flipV="1">
            <a:off x="1944613" y="4248199"/>
            <a:ext cx="323110" cy="715985"/>
          </a:xfrm>
          <a:prstGeom prst="curvedConnector2">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연결선: 구부러짐 49">
            <a:extLst>
              <a:ext uri="{FF2B5EF4-FFF2-40B4-BE49-F238E27FC236}">
                <a16:creationId xmlns:a16="http://schemas.microsoft.com/office/drawing/2014/main" id="{C12A749A-EEB4-4A99-9950-039B7FA2F019}"/>
              </a:ext>
            </a:extLst>
          </p:cNvPr>
          <p:cNvCxnSpPr>
            <a:cxnSpLocks/>
            <a:endCxn id="23" idx="2"/>
          </p:cNvCxnSpPr>
          <p:nvPr/>
        </p:nvCxnSpPr>
        <p:spPr>
          <a:xfrm flipV="1">
            <a:off x="4135560" y="1486681"/>
            <a:ext cx="3065637" cy="632630"/>
          </a:xfrm>
          <a:prstGeom prst="curvedConnector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770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fontScale="90000"/>
          </a:bodyPr>
          <a:lstStyle/>
          <a:p>
            <a:r>
              <a:rPr lang="en-US" altLang="ko-KR" b="1" dirty="0"/>
              <a:t>Phi board v1.0</a:t>
            </a:r>
            <a:br>
              <a:rPr lang="en-US" altLang="ko-KR" b="1" dirty="0"/>
            </a:br>
            <a:r>
              <a:rPr lang="en-US" altLang="ko-KR" sz="4900" b="1" dirty="0"/>
              <a:t>Micro</a:t>
            </a:r>
            <a:r>
              <a:rPr lang="en-US" altLang="ko-KR" sz="4900" dirty="0"/>
              <a:t>SD</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1111013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MicroSD Memory Card</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MicroSD Card </a:t>
            </a:r>
            <a:r>
              <a:rPr lang="ko-KR" altLang="en-US" dirty="0"/>
              <a:t>인식</a:t>
            </a:r>
            <a:endParaRPr lang="en-US" altLang="ko-KR" dirty="0"/>
          </a:p>
          <a:p>
            <a:pPr lvl="1"/>
            <a:r>
              <a:rPr lang="ko-KR" altLang="en-US" dirty="0"/>
              <a:t>단계 </a:t>
            </a:r>
            <a:r>
              <a:rPr lang="en-US" altLang="ko-KR" dirty="0"/>
              <a:t>1 - MicroSD Card </a:t>
            </a:r>
            <a:r>
              <a:rPr lang="ko-KR" altLang="en-US" dirty="0"/>
              <a:t>슬롯에 </a:t>
            </a:r>
            <a:r>
              <a:rPr lang="en-US" altLang="ko-KR" dirty="0"/>
              <a:t>MicroSD memory card</a:t>
            </a:r>
            <a:r>
              <a:rPr lang="ko-KR" altLang="en-US" dirty="0"/>
              <a:t> 삽입</a:t>
            </a:r>
            <a:endParaRPr lang="en-US" altLang="ko-KR" dirty="0"/>
          </a:p>
          <a:p>
            <a:pPr lvl="1"/>
            <a:r>
              <a:rPr lang="ko-KR" altLang="en-US" dirty="0"/>
              <a:t>단계 </a:t>
            </a:r>
            <a:r>
              <a:rPr lang="en-US" altLang="ko-KR" dirty="0"/>
              <a:t>2 - </a:t>
            </a:r>
            <a:r>
              <a:rPr lang="ko-KR" altLang="en-US" dirty="0"/>
              <a:t>옆 코드를 </a:t>
            </a:r>
            <a:r>
              <a:rPr lang="en-US" altLang="ko-KR" dirty="0"/>
              <a:t>Phi </a:t>
            </a:r>
            <a:r>
              <a:rPr lang="ko-KR" altLang="en-US" dirty="0"/>
              <a:t>보드에 업로드</a:t>
            </a:r>
            <a:endParaRPr lang="en-US" altLang="ko-KR" dirty="0"/>
          </a:p>
          <a:p>
            <a:pPr lvl="2"/>
            <a:r>
              <a:rPr lang="ko-KR" altLang="en-US" dirty="0"/>
              <a:t>파일 위치 </a:t>
            </a:r>
            <a:r>
              <a:rPr lang="en-US" altLang="ko-KR" dirty="0"/>
              <a:t>: </a:t>
            </a:r>
            <a:r>
              <a:rPr lang="en-US" altLang="ko-KR" dirty="0">
                <a:hlinkClick r:id="rId3"/>
              </a:rPr>
              <a:t>https://github.com/phirippa-source/Phi-board-v1.0</a:t>
            </a:r>
            <a:endParaRPr lang="en-US" altLang="ko-KR" dirty="0"/>
          </a:p>
          <a:p>
            <a:pPr lvl="2"/>
            <a:r>
              <a:rPr lang="ko-KR" altLang="en-US" dirty="0"/>
              <a:t>파일 이름 </a:t>
            </a:r>
            <a:r>
              <a:rPr lang="en-US" altLang="ko-KR" dirty="0"/>
              <a:t>: </a:t>
            </a:r>
            <a:r>
              <a:rPr lang="en-US" altLang="ko-KR" dirty="0" err="1"/>
              <a:t>MicroSD_Initialization.ino</a:t>
            </a:r>
            <a:endParaRPr lang="en-US" altLang="ko-KR" dirty="0"/>
          </a:p>
          <a:p>
            <a:pPr lvl="1"/>
            <a:r>
              <a:rPr lang="ko-KR" altLang="en-US" dirty="0"/>
              <a:t>단계 </a:t>
            </a:r>
            <a:r>
              <a:rPr lang="en-US" altLang="ko-KR" dirty="0"/>
              <a:t>3 - Serial monitor</a:t>
            </a:r>
            <a:r>
              <a:rPr lang="ko-KR" altLang="en-US" dirty="0"/>
              <a:t> 창에서 출력 결과 확인</a:t>
            </a:r>
            <a:endParaRPr lang="en-US" altLang="ko-KR" dirty="0"/>
          </a:p>
          <a:p>
            <a:pPr lvl="2"/>
            <a:r>
              <a:rPr lang="en-US" altLang="ko-KR" dirty="0"/>
              <a:t>Phi </a:t>
            </a:r>
            <a:r>
              <a:rPr lang="ko-KR" altLang="en-US" dirty="0"/>
              <a:t>보드에 소스코드 업로드 후 </a:t>
            </a:r>
            <a:r>
              <a:rPr lang="en-US" altLang="ko-KR" dirty="0"/>
              <a:t>Reset </a:t>
            </a:r>
            <a:r>
              <a:rPr lang="ko-KR" altLang="en-US" dirty="0"/>
              <a:t>버튼 눌렀다 땜</a:t>
            </a:r>
            <a:r>
              <a:rPr lang="en-US" altLang="ko-KR" dirty="0"/>
              <a:t>.</a:t>
            </a:r>
          </a:p>
          <a:p>
            <a:pPr lvl="2"/>
            <a:r>
              <a:rPr lang="en-US" altLang="ko-KR" dirty="0"/>
              <a:t>Initializing SD card…</a:t>
            </a:r>
          </a:p>
          <a:p>
            <a:pPr lvl="2"/>
            <a:r>
              <a:rPr lang="en-US" altLang="ko-KR" sz="1400" b="1" dirty="0">
                <a:latin typeface="맑은 고딕" pitchFamily="50" charset="-127"/>
              </a:rPr>
              <a:t>Initialization</a:t>
            </a:r>
            <a:r>
              <a:rPr lang="en-US" altLang="ko-KR" dirty="0"/>
              <a:t> done.</a:t>
            </a:r>
          </a:p>
          <a:p>
            <a:pPr marL="542925" lvl="2" indent="0">
              <a:buNone/>
            </a:pPr>
            <a:r>
              <a:rPr lang="en-US" altLang="ko-KR" dirty="0"/>
              <a:t>% </a:t>
            </a:r>
            <a:r>
              <a:rPr lang="ko-KR" altLang="en-US" dirty="0"/>
              <a:t>위와</a:t>
            </a:r>
            <a:r>
              <a:rPr lang="en-US" altLang="ko-KR" dirty="0"/>
              <a:t> </a:t>
            </a:r>
            <a:r>
              <a:rPr lang="ko-KR" altLang="en-US" dirty="0"/>
              <a:t>같은 문구가 출력되면 정상 동작</a:t>
            </a:r>
            <a:endParaRPr lang="en-US" altLang="ko-KR" dirty="0"/>
          </a:p>
          <a:p>
            <a:r>
              <a:rPr lang="en-US" altLang="ko-KR" dirty="0"/>
              <a:t>MicroSD Card </a:t>
            </a:r>
            <a:r>
              <a:rPr lang="ko-KR" altLang="en-US" dirty="0"/>
              <a:t>인식 실패</a:t>
            </a:r>
            <a:endParaRPr lang="en-US" altLang="ko-KR" dirty="0"/>
          </a:p>
          <a:p>
            <a:pPr lvl="1"/>
            <a:r>
              <a:rPr lang="en-US" altLang="ko-KR" dirty="0"/>
              <a:t>“Initialization failed!”</a:t>
            </a:r>
            <a:r>
              <a:rPr lang="ko-KR" altLang="en-US" dirty="0"/>
              <a:t>가</a:t>
            </a:r>
            <a:r>
              <a:rPr lang="en-US" altLang="ko-KR" dirty="0"/>
              <a:t> </a:t>
            </a:r>
            <a:r>
              <a:rPr lang="ko-KR" altLang="en-US" dirty="0"/>
              <a:t>출력</a:t>
            </a:r>
            <a:r>
              <a:rPr lang="en-US" altLang="ko-KR" dirty="0"/>
              <a:t>.</a:t>
            </a:r>
          </a:p>
          <a:p>
            <a:pPr lvl="1"/>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36</a:t>
            </a:fld>
            <a:endParaRPr lang="en-US" dirty="0"/>
          </a:p>
        </p:txBody>
      </p:sp>
      <p:sp>
        <p:nvSpPr>
          <p:cNvPr id="8" name="직사각형 7">
            <a:extLst>
              <a:ext uri="{FF2B5EF4-FFF2-40B4-BE49-F238E27FC236}">
                <a16:creationId xmlns:a16="http://schemas.microsoft.com/office/drawing/2014/main" id="{8A5C77EA-4999-4BEC-A762-5671543987FF}"/>
              </a:ext>
            </a:extLst>
          </p:cNvPr>
          <p:cNvSpPr/>
          <p:nvPr/>
        </p:nvSpPr>
        <p:spPr>
          <a:xfrm>
            <a:off x="6697141" y="1079847"/>
            <a:ext cx="4327191" cy="468052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400" b="1" dirty="0">
                <a:solidFill>
                  <a:schemeClr val="tx1"/>
                </a:solidFill>
                <a:latin typeface="맑은 고딕" pitchFamily="50" charset="-127"/>
              </a:rPr>
              <a:t>#include &lt;</a:t>
            </a:r>
            <a:r>
              <a:rPr lang="en-US" altLang="ko-KR" sz="1400" b="1" dirty="0" err="1">
                <a:solidFill>
                  <a:schemeClr val="tx1"/>
                </a:solidFill>
                <a:latin typeface="맑은 고딕" pitchFamily="50" charset="-127"/>
              </a:rPr>
              <a:t>SPI.h</a:t>
            </a:r>
            <a:r>
              <a:rPr lang="en-US" altLang="ko-KR" sz="1400" b="1" dirty="0">
                <a:solidFill>
                  <a:schemeClr val="tx1"/>
                </a:solidFill>
                <a:latin typeface="맑은 고딕" pitchFamily="50" charset="-127"/>
              </a:rPr>
              <a:t>&gt;</a:t>
            </a:r>
          </a:p>
          <a:p>
            <a:pPr defTabSz="913755">
              <a:spcBef>
                <a:spcPts val="0"/>
              </a:spcBef>
              <a:buClr>
                <a:srgbClr val="506EA5"/>
              </a:buClr>
            </a:pPr>
            <a:r>
              <a:rPr lang="en-US" altLang="ko-KR" sz="1400" b="1" dirty="0">
                <a:solidFill>
                  <a:schemeClr val="tx1"/>
                </a:solidFill>
                <a:latin typeface="맑은 고딕" pitchFamily="50" charset="-127"/>
              </a:rPr>
              <a:t>#include &lt;</a:t>
            </a:r>
            <a:r>
              <a:rPr lang="en-US" altLang="ko-KR" sz="1400" b="1" dirty="0" err="1">
                <a:solidFill>
                  <a:schemeClr val="tx1"/>
                </a:solidFill>
                <a:latin typeface="맑은 고딕" pitchFamily="50" charset="-127"/>
              </a:rPr>
              <a:t>SD.h</a:t>
            </a:r>
            <a:r>
              <a:rPr lang="en-US" altLang="ko-KR" sz="1400" b="1" dirty="0">
                <a:solidFill>
                  <a:schemeClr val="tx1"/>
                </a:solidFill>
                <a:latin typeface="맑은 고딕" pitchFamily="50" charset="-127"/>
              </a:rPr>
              <a:t>&gt;</a:t>
            </a:r>
          </a:p>
          <a:p>
            <a:pPr defTabSz="913755">
              <a:spcBef>
                <a:spcPts val="0"/>
              </a:spcBef>
              <a:buClr>
                <a:srgbClr val="506EA5"/>
              </a:buClr>
            </a:pPr>
            <a:r>
              <a:rPr lang="en-US" altLang="ko-KR" sz="1400" b="1" dirty="0">
                <a:solidFill>
                  <a:schemeClr val="tx1"/>
                </a:solidFill>
                <a:latin typeface="맑은 고딕" pitchFamily="50" charset="-127"/>
              </a:rPr>
              <a:t>#define  CS_PIN  D3</a:t>
            </a:r>
          </a:p>
          <a:p>
            <a:pPr defTabSz="913755">
              <a:spcBef>
                <a:spcPts val="0"/>
              </a:spcBef>
              <a:buClr>
                <a:srgbClr val="506EA5"/>
              </a:buClr>
            </a:pPr>
            <a:endParaRPr lang="en-US" altLang="ko-KR" sz="1400" b="1" dirty="0">
              <a:solidFill>
                <a:schemeClr val="tx1"/>
              </a:solidFill>
              <a:latin typeface="맑은 고딕" pitchFamily="50" charset="-127"/>
            </a:endParaRPr>
          </a:p>
          <a:p>
            <a:pPr defTabSz="913755">
              <a:spcBef>
                <a:spcPts val="0"/>
              </a:spcBef>
              <a:buClr>
                <a:srgbClr val="506EA5"/>
              </a:buClr>
            </a:pPr>
            <a:r>
              <a:rPr lang="en-US" altLang="ko-KR" sz="1400" b="1" dirty="0">
                <a:solidFill>
                  <a:schemeClr val="tx1"/>
                </a:solidFill>
                <a:latin typeface="맑은 고딕" pitchFamily="50" charset="-127"/>
              </a:rPr>
              <a:t>void setup() {</a:t>
            </a:r>
          </a:p>
          <a:p>
            <a:pPr defTabSz="913755">
              <a:spcBef>
                <a:spcPts val="0"/>
              </a:spcBef>
              <a:buClr>
                <a:srgbClr val="506EA5"/>
              </a:buClr>
            </a:pP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Serial.begin</a:t>
            </a:r>
            <a:r>
              <a:rPr lang="en-US" altLang="ko-KR" sz="1400" b="1" dirty="0">
                <a:solidFill>
                  <a:schemeClr val="tx1"/>
                </a:solidFill>
                <a:latin typeface="맑은 고딕" pitchFamily="50" charset="-127"/>
              </a:rPr>
              <a:t>(9600);</a:t>
            </a:r>
          </a:p>
          <a:p>
            <a:pPr defTabSz="913755">
              <a:spcBef>
                <a:spcPts val="0"/>
              </a:spcBef>
              <a:buClr>
                <a:srgbClr val="506EA5"/>
              </a:buClr>
            </a:pP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Serial.println</a:t>
            </a:r>
            <a:r>
              <a:rPr lang="en-US" altLang="ko-KR" sz="1400" b="1" dirty="0">
                <a:solidFill>
                  <a:schemeClr val="tx1"/>
                </a:solidFill>
                <a:latin typeface="맑은 고딕" pitchFamily="50" charset="-127"/>
              </a:rPr>
              <a:t>();</a:t>
            </a:r>
          </a:p>
          <a:p>
            <a:pPr defTabSz="913755">
              <a:spcBef>
                <a:spcPts val="0"/>
              </a:spcBef>
              <a:buClr>
                <a:srgbClr val="506EA5"/>
              </a:buClr>
            </a:pP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Serial.println</a:t>
            </a:r>
            <a:r>
              <a:rPr lang="en-US" altLang="ko-KR" sz="1400" b="1" dirty="0">
                <a:solidFill>
                  <a:schemeClr val="tx1"/>
                </a:solidFill>
                <a:latin typeface="맑은 고딕" pitchFamily="50" charset="-127"/>
              </a:rPr>
              <a:t>("</a:t>
            </a:r>
            <a:r>
              <a:rPr lang="en-US" altLang="ko-KR" sz="1400" b="1" dirty="0">
                <a:solidFill>
                  <a:srgbClr val="00B050"/>
                </a:solidFill>
                <a:latin typeface="맑은 고딕" pitchFamily="50" charset="-127"/>
              </a:rPr>
              <a:t>Initializing MicroSD card.</a:t>
            </a:r>
            <a:r>
              <a:rPr lang="en-US" altLang="ko-KR" sz="1400" b="1" dirty="0">
                <a:solidFill>
                  <a:schemeClr val="tx1"/>
                </a:solidFill>
                <a:latin typeface="맑은 고딕" pitchFamily="50" charset="-127"/>
              </a:rPr>
              <a:t>");</a:t>
            </a:r>
          </a:p>
          <a:p>
            <a:pPr defTabSz="913755">
              <a:spcBef>
                <a:spcPts val="0"/>
              </a:spcBef>
              <a:buClr>
                <a:srgbClr val="506EA5"/>
              </a:buClr>
            </a:pPr>
            <a:endParaRPr lang="en-US" altLang="ko-KR" sz="1400" b="1" dirty="0">
              <a:solidFill>
                <a:schemeClr val="tx1"/>
              </a:solidFill>
              <a:latin typeface="맑은 고딕" pitchFamily="50" charset="-127"/>
            </a:endParaRPr>
          </a:p>
          <a:p>
            <a:pPr defTabSz="913755">
              <a:spcBef>
                <a:spcPts val="0"/>
              </a:spcBef>
              <a:buClr>
                <a:srgbClr val="506EA5"/>
              </a:buClr>
            </a:pPr>
            <a:r>
              <a:rPr lang="en-US" altLang="ko-KR" sz="1400" b="1" dirty="0">
                <a:solidFill>
                  <a:schemeClr val="tx1"/>
                </a:solidFill>
                <a:latin typeface="맑은 고딕" pitchFamily="50" charset="-127"/>
              </a:rPr>
              <a:t>  if ( !</a:t>
            </a:r>
            <a:r>
              <a:rPr lang="en-US" altLang="ko-KR" sz="1400" b="1" dirty="0" err="1">
                <a:solidFill>
                  <a:schemeClr val="tx1"/>
                </a:solidFill>
                <a:latin typeface="맑은 고딕" pitchFamily="50" charset="-127"/>
              </a:rPr>
              <a:t>SD.begin</a:t>
            </a:r>
            <a:r>
              <a:rPr lang="en-US" altLang="ko-KR" sz="1400" b="1" dirty="0">
                <a:solidFill>
                  <a:schemeClr val="tx1"/>
                </a:solidFill>
                <a:latin typeface="맑은 고딕" pitchFamily="50" charset="-127"/>
              </a:rPr>
              <a:t>( CS_PIN ) ) {</a:t>
            </a:r>
          </a:p>
          <a:p>
            <a:pPr defTabSz="913755">
              <a:spcBef>
                <a:spcPts val="0"/>
              </a:spcBef>
              <a:buClr>
                <a:srgbClr val="506EA5"/>
              </a:buClr>
            </a:pP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Serial.println</a:t>
            </a:r>
            <a:r>
              <a:rPr lang="en-US" altLang="ko-KR" sz="1400" b="1" dirty="0">
                <a:solidFill>
                  <a:schemeClr val="tx1"/>
                </a:solidFill>
                <a:latin typeface="맑은 고딕" pitchFamily="50" charset="-127"/>
              </a:rPr>
              <a:t>(“</a:t>
            </a:r>
            <a:r>
              <a:rPr lang="en-US" altLang="ko-KR" sz="1400" b="1" dirty="0">
                <a:solidFill>
                  <a:srgbClr val="FF0000"/>
                </a:solidFill>
                <a:latin typeface="맑은 고딕" pitchFamily="50" charset="-127"/>
              </a:rPr>
              <a:t>Initialization failed!</a:t>
            </a:r>
            <a:r>
              <a:rPr lang="en-US" altLang="ko-KR" sz="1400" b="1" dirty="0">
                <a:solidFill>
                  <a:schemeClr val="tx1"/>
                </a:solidFill>
                <a:latin typeface="맑은 고딕" pitchFamily="50" charset="-127"/>
              </a:rPr>
              <a:t>");</a:t>
            </a:r>
          </a:p>
          <a:p>
            <a:pPr defTabSz="913755">
              <a:spcBef>
                <a:spcPts val="0"/>
              </a:spcBef>
              <a:buClr>
                <a:srgbClr val="506EA5"/>
              </a:buClr>
            </a:pPr>
            <a:r>
              <a:rPr lang="en-US" altLang="ko-KR" sz="1400" b="1" dirty="0">
                <a:solidFill>
                  <a:schemeClr val="tx1"/>
                </a:solidFill>
                <a:latin typeface="맑은 고딕" pitchFamily="50" charset="-127"/>
              </a:rPr>
              <a:t>    return;</a:t>
            </a:r>
          </a:p>
          <a:p>
            <a:pPr defTabSz="913755">
              <a:spcBef>
                <a:spcPts val="0"/>
              </a:spcBef>
              <a:buClr>
                <a:srgbClr val="506EA5"/>
              </a:buClr>
            </a:pPr>
            <a:r>
              <a:rPr lang="en-US" altLang="ko-KR" sz="1400" b="1" dirty="0">
                <a:solidFill>
                  <a:schemeClr val="tx1"/>
                </a:solidFill>
                <a:latin typeface="맑은 고딕" pitchFamily="50" charset="-127"/>
              </a:rPr>
              <a:t>  }</a:t>
            </a:r>
          </a:p>
          <a:p>
            <a:pPr defTabSz="913755">
              <a:spcBef>
                <a:spcPts val="0"/>
              </a:spcBef>
              <a:buClr>
                <a:srgbClr val="506EA5"/>
              </a:buClr>
            </a:pP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Serial.println</a:t>
            </a:r>
            <a:r>
              <a:rPr lang="en-US" altLang="ko-KR" sz="1400" b="1" dirty="0">
                <a:solidFill>
                  <a:schemeClr val="tx1"/>
                </a:solidFill>
                <a:latin typeface="맑은 고딕" pitchFamily="50" charset="-127"/>
              </a:rPr>
              <a:t>(“</a:t>
            </a:r>
            <a:r>
              <a:rPr lang="en-US" altLang="ko-KR" sz="1400" b="1" dirty="0">
                <a:solidFill>
                  <a:srgbClr val="00B050"/>
                </a:solidFill>
                <a:latin typeface="맑은 고딕" pitchFamily="50" charset="-127"/>
              </a:rPr>
              <a:t>Initialization done.</a:t>
            </a:r>
            <a:r>
              <a:rPr lang="en-US" altLang="ko-KR" sz="1400" b="1" dirty="0">
                <a:solidFill>
                  <a:schemeClr val="tx1"/>
                </a:solidFill>
                <a:latin typeface="맑은 고딕" pitchFamily="50" charset="-127"/>
              </a:rPr>
              <a:t>");</a:t>
            </a:r>
          </a:p>
          <a:p>
            <a:pPr defTabSz="913755">
              <a:spcBef>
                <a:spcPts val="0"/>
              </a:spcBef>
              <a:buClr>
                <a:srgbClr val="506EA5"/>
              </a:buClr>
            </a:pPr>
            <a:r>
              <a:rPr lang="en-US" altLang="ko-KR" sz="1400" b="1" dirty="0">
                <a:solidFill>
                  <a:schemeClr val="tx1"/>
                </a:solidFill>
                <a:latin typeface="맑은 고딕" pitchFamily="50" charset="-127"/>
              </a:rPr>
              <a:t>}</a:t>
            </a:r>
          </a:p>
          <a:p>
            <a:pPr defTabSz="913755">
              <a:spcBef>
                <a:spcPts val="0"/>
              </a:spcBef>
              <a:buClr>
                <a:srgbClr val="506EA5"/>
              </a:buClr>
            </a:pPr>
            <a:endParaRPr lang="en-US" altLang="ko-KR" sz="1400" b="1" dirty="0">
              <a:solidFill>
                <a:schemeClr val="tx1"/>
              </a:solidFill>
              <a:latin typeface="맑은 고딕" pitchFamily="50" charset="-127"/>
            </a:endParaRPr>
          </a:p>
          <a:p>
            <a:pPr defTabSz="913755">
              <a:spcBef>
                <a:spcPts val="0"/>
              </a:spcBef>
              <a:buClr>
                <a:srgbClr val="506EA5"/>
              </a:buClr>
            </a:pPr>
            <a:r>
              <a:rPr lang="en-US" altLang="ko-KR" sz="1400" b="1" dirty="0">
                <a:solidFill>
                  <a:schemeClr val="tx1"/>
                </a:solidFill>
                <a:latin typeface="맑은 고딕" pitchFamily="50" charset="-127"/>
              </a:rPr>
              <a:t>void loop() {</a:t>
            </a:r>
          </a:p>
          <a:p>
            <a:pPr defTabSz="913755">
              <a:spcBef>
                <a:spcPts val="0"/>
              </a:spcBef>
              <a:buClr>
                <a:srgbClr val="506EA5"/>
              </a:buClr>
            </a:pPr>
            <a:r>
              <a:rPr lang="en-US" altLang="ko-KR" sz="1400" b="1" dirty="0">
                <a:solidFill>
                  <a:schemeClr val="tx1"/>
                </a:solidFill>
                <a:latin typeface="맑은 고딕" pitchFamily="50" charset="-127"/>
              </a:rPr>
              <a:t>}</a:t>
            </a:r>
          </a:p>
        </p:txBody>
      </p:sp>
      <p:sp>
        <p:nvSpPr>
          <p:cNvPr id="9" name="직사각형 8">
            <a:extLst>
              <a:ext uri="{FF2B5EF4-FFF2-40B4-BE49-F238E27FC236}">
                <a16:creationId xmlns:a16="http://schemas.microsoft.com/office/drawing/2014/main" id="{29F05AC8-0847-4B72-A837-DFCF609E6FA0}"/>
              </a:ext>
            </a:extLst>
          </p:cNvPr>
          <p:cNvSpPr/>
          <p:nvPr/>
        </p:nvSpPr>
        <p:spPr>
          <a:xfrm>
            <a:off x="6697141" y="1041668"/>
            <a:ext cx="432719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41943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MicroSD Memory Card</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MicroSD Card </a:t>
            </a:r>
            <a:r>
              <a:rPr lang="ko-KR" altLang="en-US" dirty="0"/>
              <a:t>인식 실패 원인 및 해결 방안</a:t>
            </a:r>
            <a:endParaRPr lang="en-US" altLang="ko-KR" dirty="0"/>
          </a:p>
          <a:p>
            <a:pPr lvl="1"/>
            <a:r>
              <a:rPr lang="ko-KR" altLang="en-US" dirty="0"/>
              <a:t>단계 </a:t>
            </a:r>
            <a:r>
              <a:rPr lang="en-US" altLang="ko-KR" dirty="0"/>
              <a:t>1 - MicroSD Card </a:t>
            </a:r>
            <a:r>
              <a:rPr lang="ko-KR" altLang="en-US" dirty="0"/>
              <a:t>슬롯에 </a:t>
            </a:r>
            <a:r>
              <a:rPr lang="en-US" altLang="ko-KR" dirty="0"/>
              <a:t>MicroSD memory card</a:t>
            </a:r>
            <a:r>
              <a:rPr lang="ko-KR" altLang="en-US" dirty="0"/>
              <a:t> 삽입</a:t>
            </a:r>
            <a:endParaRPr lang="en-US" altLang="ko-KR" dirty="0"/>
          </a:p>
          <a:p>
            <a:pPr lvl="1"/>
            <a:r>
              <a:rPr lang="ko-KR" altLang="en-US" dirty="0"/>
              <a:t>단계 </a:t>
            </a:r>
            <a:r>
              <a:rPr lang="en-US" altLang="ko-KR" dirty="0"/>
              <a:t>2 - </a:t>
            </a:r>
            <a:r>
              <a:rPr lang="ko-KR" altLang="en-US" dirty="0"/>
              <a:t>옆 코드를 </a:t>
            </a:r>
            <a:r>
              <a:rPr lang="en-US" altLang="ko-KR" dirty="0"/>
              <a:t>Phi </a:t>
            </a:r>
            <a:r>
              <a:rPr lang="ko-KR" altLang="en-US" dirty="0"/>
              <a:t>보드에 업로드</a:t>
            </a:r>
            <a:endParaRPr lang="en-US" altLang="ko-KR" dirty="0"/>
          </a:p>
          <a:p>
            <a:pPr lvl="2"/>
            <a:r>
              <a:rPr lang="ko-KR" altLang="en-US" dirty="0"/>
              <a:t>파일 위치 </a:t>
            </a:r>
            <a:r>
              <a:rPr lang="en-US" altLang="ko-KR" dirty="0"/>
              <a:t>: </a:t>
            </a:r>
            <a:r>
              <a:rPr lang="en-US" altLang="ko-KR" dirty="0">
                <a:hlinkClick r:id="rId3"/>
              </a:rPr>
              <a:t>https://github.com/phirippa-source/Phi-board-v1.0</a:t>
            </a:r>
            <a:endParaRPr lang="en-US" altLang="ko-KR" dirty="0"/>
          </a:p>
          <a:p>
            <a:pPr lvl="2"/>
            <a:r>
              <a:rPr lang="ko-KR" altLang="en-US" dirty="0"/>
              <a:t>파일 이름 </a:t>
            </a:r>
            <a:r>
              <a:rPr lang="en-US" altLang="ko-KR" dirty="0"/>
              <a:t>: </a:t>
            </a:r>
            <a:r>
              <a:rPr lang="en-US" altLang="ko-KR" dirty="0" err="1"/>
              <a:t>MicroSD_Initialization_Fail.ino</a:t>
            </a:r>
            <a:endParaRPr lang="en-US" altLang="ko-KR" dirty="0"/>
          </a:p>
          <a:p>
            <a:pPr lvl="1"/>
            <a:r>
              <a:rPr lang="ko-KR" altLang="en-US" dirty="0"/>
              <a:t>단계 </a:t>
            </a:r>
            <a:r>
              <a:rPr lang="en-US" altLang="ko-KR" dirty="0"/>
              <a:t>3 - Serial monitor</a:t>
            </a:r>
            <a:r>
              <a:rPr lang="ko-KR" altLang="en-US" dirty="0"/>
              <a:t> 창에서 출력 결과 확인</a:t>
            </a:r>
            <a:endParaRPr lang="en-US" altLang="ko-KR" dirty="0"/>
          </a:p>
          <a:p>
            <a:pPr lvl="2"/>
            <a:r>
              <a:rPr lang="en-US" altLang="ko-KR" dirty="0"/>
              <a:t>Phi </a:t>
            </a:r>
            <a:r>
              <a:rPr lang="ko-KR" altLang="en-US" dirty="0"/>
              <a:t>보드에 소스코드 업로드 후 </a:t>
            </a:r>
            <a:r>
              <a:rPr lang="en-US" altLang="ko-KR" dirty="0"/>
              <a:t>Reset </a:t>
            </a:r>
            <a:r>
              <a:rPr lang="ko-KR" altLang="en-US" dirty="0"/>
              <a:t>버튼 눌렀다 땜</a:t>
            </a:r>
            <a:r>
              <a:rPr lang="en-US" altLang="ko-KR" dirty="0"/>
              <a:t>.</a:t>
            </a:r>
          </a:p>
          <a:p>
            <a:pPr lvl="2"/>
            <a:r>
              <a:rPr lang="en-US" altLang="ko-KR" dirty="0"/>
              <a:t>Initializing SD card…</a:t>
            </a:r>
          </a:p>
          <a:p>
            <a:pPr lvl="2"/>
            <a:r>
              <a:rPr lang="en-US" altLang="ko-KR" sz="1400" b="1" dirty="0">
                <a:latin typeface="맑은 고딕" pitchFamily="50" charset="-127"/>
              </a:rPr>
              <a:t>Initialization</a:t>
            </a:r>
            <a:r>
              <a:rPr lang="en-US" altLang="ko-KR" dirty="0"/>
              <a:t> done.</a:t>
            </a:r>
          </a:p>
          <a:p>
            <a:pPr marL="542925" lvl="2" indent="0">
              <a:buNone/>
            </a:pPr>
            <a:r>
              <a:rPr lang="en-US" altLang="ko-KR" dirty="0"/>
              <a:t>% </a:t>
            </a:r>
            <a:r>
              <a:rPr lang="ko-KR" altLang="en-US" dirty="0"/>
              <a:t>위와</a:t>
            </a:r>
            <a:r>
              <a:rPr lang="en-US" altLang="ko-KR" dirty="0"/>
              <a:t> </a:t>
            </a:r>
            <a:r>
              <a:rPr lang="ko-KR" altLang="en-US" dirty="0"/>
              <a:t>같은 문구가 출력되면 정상 동작</a:t>
            </a:r>
            <a:endParaRPr lang="en-US" altLang="ko-KR" dirty="0"/>
          </a:p>
          <a:p>
            <a:pPr lvl="1"/>
            <a:r>
              <a:rPr lang="en-US" altLang="ko-KR" dirty="0"/>
              <a:t>MicroSD Card </a:t>
            </a:r>
            <a:r>
              <a:rPr lang="ko-KR" altLang="en-US" dirty="0"/>
              <a:t>인식 실패 원인 분석</a:t>
            </a:r>
            <a:endParaRPr lang="en-US" altLang="ko-KR" dirty="0"/>
          </a:p>
          <a:p>
            <a:pPr lvl="2"/>
            <a:r>
              <a:rPr lang="en-US" altLang="ko-KR" dirty="0"/>
              <a:t>“Initialization failed!”</a:t>
            </a:r>
            <a:r>
              <a:rPr lang="ko-KR" altLang="en-US" dirty="0"/>
              <a:t>가</a:t>
            </a:r>
            <a:r>
              <a:rPr lang="en-US" altLang="ko-KR" dirty="0"/>
              <a:t> </a:t>
            </a:r>
            <a:r>
              <a:rPr lang="ko-KR" altLang="en-US" dirty="0"/>
              <a:t>출력</a:t>
            </a:r>
            <a:r>
              <a:rPr lang="en-US" altLang="ko-KR" dirty="0"/>
              <a:t>.</a:t>
            </a:r>
          </a:p>
          <a:p>
            <a:pPr lvl="2"/>
            <a:r>
              <a:rPr lang="en-US" altLang="ko-KR" dirty="0"/>
              <a:t>Fail </a:t>
            </a:r>
            <a:r>
              <a:rPr lang="ko-KR" altLang="en-US" dirty="0"/>
              <a:t>추정 원인 및 해결 방안</a:t>
            </a:r>
            <a:endParaRPr lang="en-US" altLang="ko-KR" dirty="0"/>
          </a:p>
          <a:p>
            <a:pPr lvl="3"/>
            <a:r>
              <a:rPr lang="en-US" altLang="ko-KR" dirty="0"/>
              <a:t>MicroSD memory card </a:t>
            </a:r>
            <a:r>
              <a:rPr lang="ko-KR" altLang="en-US" dirty="0"/>
              <a:t>불량 또는</a:t>
            </a:r>
            <a:r>
              <a:rPr lang="en-US" altLang="ko-KR" dirty="0"/>
              <a:t> </a:t>
            </a:r>
            <a:r>
              <a:rPr lang="ko-KR" altLang="en-US" dirty="0"/>
              <a:t>포맷이 되지 않았음</a:t>
            </a:r>
            <a:r>
              <a:rPr lang="en-US" altLang="ko-KR" dirty="0"/>
              <a:t>.</a:t>
            </a:r>
          </a:p>
          <a:p>
            <a:pPr lvl="3"/>
            <a:r>
              <a:rPr lang="ko-KR" altLang="en-US" dirty="0"/>
              <a:t>접촉 불량 </a:t>
            </a:r>
            <a:r>
              <a:rPr lang="en-US" altLang="ko-KR" dirty="0">
                <a:sym typeface="Wingdings" panose="05000000000000000000" pitchFamily="2" charset="2"/>
              </a:rPr>
              <a:t> </a:t>
            </a:r>
            <a:r>
              <a:rPr lang="en-US" altLang="ko-KR" dirty="0"/>
              <a:t>MicroSD memory card</a:t>
            </a:r>
            <a:r>
              <a:rPr lang="ko-KR" altLang="en-US" dirty="0"/>
              <a:t>를 뺐다가 다시 삽입</a:t>
            </a:r>
            <a:r>
              <a:rPr lang="en-US" altLang="ko-KR" dirty="0"/>
              <a:t>.</a:t>
            </a:r>
          </a:p>
          <a:p>
            <a:pPr lvl="3"/>
            <a:r>
              <a:rPr lang="ko-KR" altLang="en-US" dirty="0"/>
              <a:t>리셋 버튼을 눌러 다시 코드를 다시 실행</a:t>
            </a:r>
            <a:endParaRPr lang="en-US" altLang="ko-KR" dirty="0"/>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37</a:t>
            </a:fld>
            <a:endParaRPr lang="en-US" dirty="0"/>
          </a:p>
        </p:txBody>
      </p:sp>
      <p:sp>
        <p:nvSpPr>
          <p:cNvPr id="8" name="직사각형 7">
            <a:extLst>
              <a:ext uri="{FF2B5EF4-FFF2-40B4-BE49-F238E27FC236}">
                <a16:creationId xmlns:a16="http://schemas.microsoft.com/office/drawing/2014/main" id="{8A5C77EA-4999-4BEC-A762-5671543987FF}"/>
              </a:ext>
            </a:extLst>
          </p:cNvPr>
          <p:cNvSpPr/>
          <p:nvPr/>
        </p:nvSpPr>
        <p:spPr>
          <a:xfrm>
            <a:off x="6697141" y="1079847"/>
            <a:ext cx="4327191" cy="468052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400" b="1" dirty="0">
                <a:solidFill>
                  <a:schemeClr val="tx1"/>
                </a:solidFill>
                <a:latin typeface="맑은 고딕" pitchFamily="50" charset="-127"/>
              </a:rPr>
              <a:t>#include &lt;</a:t>
            </a:r>
            <a:r>
              <a:rPr lang="en-US" altLang="ko-KR" sz="1400" b="1" dirty="0" err="1">
                <a:solidFill>
                  <a:schemeClr val="tx1"/>
                </a:solidFill>
                <a:latin typeface="맑은 고딕" pitchFamily="50" charset="-127"/>
              </a:rPr>
              <a:t>SPI.h</a:t>
            </a:r>
            <a:r>
              <a:rPr lang="en-US" altLang="ko-KR" sz="1400" b="1" dirty="0">
                <a:solidFill>
                  <a:schemeClr val="tx1"/>
                </a:solidFill>
                <a:latin typeface="맑은 고딕" pitchFamily="50" charset="-127"/>
              </a:rPr>
              <a:t>&gt;</a:t>
            </a:r>
          </a:p>
          <a:p>
            <a:pPr defTabSz="913755">
              <a:spcBef>
                <a:spcPts val="0"/>
              </a:spcBef>
              <a:buClr>
                <a:srgbClr val="506EA5"/>
              </a:buClr>
            </a:pPr>
            <a:r>
              <a:rPr lang="en-US" altLang="ko-KR" sz="1400" b="1" dirty="0">
                <a:solidFill>
                  <a:schemeClr val="tx1"/>
                </a:solidFill>
                <a:latin typeface="맑은 고딕" pitchFamily="50" charset="-127"/>
              </a:rPr>
              <a:t>#include &lt;</a:t>
            </a:r>
            <a:r>
              <a:rPr lang="en-US" altLang="ko-KR" sz="1400" b="1" dirty="0" err="1">
                <a:solidFill>
                  <a:schemeClr val="tx1"/>
                </a:solidFill>
                <a:latin typeface="맑은 고딕" pitchFamily="50" charset="-127"/>
              </a:rPr>
              <a:t>SD.h</a:t>
            </a:r>
            <a:r>
              <a:rPr lang="en-US" altLang="ko-KR" sz="1400" b="1" dirty="0">
                <a:solidFill>
                  <a:schemeClr val="tx1"/>
                </a:solidFill>
                <a:latin typeface="맑은 고딕" pitchFamily="50" charset="-127"/>
              </a:rPr>
              <a:t>&gt;</a:t>
            </a:r>
          </a:p>
          <a:p>
            <a:pPr defTabSz="913755">
              <a:spcBef>
                <a:spcPts val="0"/>
              </a:spcBef>
              <a:buClr>
                <a:srgbClr val="506EA5"/>
              </a:buClr>
            </a:pPr>
            <a:r>
              <a:rPr lang="en-US" altLang="ko-KR" sz="1400" b="1" dirty="0">
                <a:solidFill>
                  <a:schemeClr val="tx1"/>
                </a:solidFill>
                <a:latin typeface="맑은 고딕" pitchFamily="50" charset="-127"/>
              </a:rPr>
              <a:t>#define	CS_PIN	D3</a:t>
            </a:r>
          </a:p>
          <a:p>
            <a:pPr defTabSz="913755">
              <a:spcBef>
                <a:spcPts val="0"/>
              </a:spcBef>
              <a:buClr>
                <a:srgbClr val="506EA5"/>
              </a:buClr>
            </a:pPr>
            <a:endParaRPr lang="en-US" altLang="ko-KR" sz="1400" b="1" dirty="0">
              <a:solidFill>
                <a:schemeClr val="tx1"/>
              </a:solidFill>
              <a:latin typeface="맑은 고딕" pitchFamily="50" charset="-127"/>
            </a:endParaRPr>
          </a:p>
          <a:p>
            <a:pPr defTabSz="913755">
              <a:spcBef>
                <a:spcPts val="0"/>
              </a:spcBef>
              <a:buClr>
                <a:srgbClr val="506EA5"/>
              </a:buClr>
            </a:pPr>
            <a:r>
              <a:rPr lang="en-US" altLang="ko-KR" sz="1400" b="1" dirty="0">
                <a:solidFill>
                  <a:schemeClr val="tx1"/>
                </a:solidFill>
                <a:latin typeface="맑은 고딕" pitchFamily="50" charset="-127"/>
              </a:rPr>
              <a:t>void setup() {</a:t>
            </a:r>
          </a:p>
          <a:p>
            <a:pPr defTabSz="913755">
              <a:spcBef>
                <a:spcPts val="0"/>
              </a:spcBef>
              <a:buClr>
                <a:srgbClr val="506EA5"/>
              </a:buClr>
            </a:pP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Serial.begin</a:t>
            </a:r>
            <a:r>
              <a:rPr lang="en-US" altLang="ko-KR" sz="1400" b="1" dirty="0">
                <a:solidFill>
                  <a:schemeClr val="tx1"/>
                </a:solidFill>
                <a:latin typeface="맑은 고딕" pitchFamily="50" charset="-127"/>
              </a:rPr>
              <a:t>(9600);</a:t>
            </a:r>
          </a:p>
          <a:p>
            <a:pPr defTabSz="913755">
              <a:spcBef>
                <a:spcPts val="0"/>
              </a:spcBef>
              <a:buClr>
                <a:srgbClr val="506EA5"/>
              </a:buClr>
            </a:pP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Serial.println</a:t>
            </a:r>
            <a:r>
              <a:rPr lang="en-US" altLang="ko-KR" sz="1400" b="1" dirty="0">
                <a:solidFill>
                  <a:schemeClr val="tx1"/>
                </a:solidFill>
                <a:latin typeface="맑은 고딕" pitchFamily="50" charset="-127"/>
              </a:rPr>
              <a:t>();</a:t>
            </a:r>
          </a:p>
          <a:p>
            <a:pPr defTabSz="913755">
              <a:spcBef>
                <a:spcPts val="0"/>
              </a:spcBef>
              <a:buClr>
                <a:srgbClr val="506EA5"/>
              </a:buClr>
            </a:pP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Serial.println</a:t>
            </a:r>
            <a:r>
              <a:rPr lang="en-US" altLang="ko-KR" sz="1400" b="1" dirty="0">
                <a:solidFill>
                  <a:schemeClr val="tx1"/>
                </a:solidFill>
                <a:latin typeface="맑은 고딕" pitchFamily="50" charset="-127"/>
              </a:rPr>
              <a:t>("Initializing SD card...");</a:t>
            </a:r>
          </a:p>
          <a:p>
            <a:pPr defTabSz="913755">
              <a:spcBef>
                <a:spcPts val="0"/>
              </a:spcBef>
              <a:buClr>
                <a:srgbClr val="506EA5"/>
              </a:buClr>
            </a:pPr>
            <a:r>
              <a:rPr lang="en-US" altLang="ko-KR" sz="1400" b="1" dirty="0">
                <a:solidFill>
                  <a:schemeClr val="tx1"/>
                </a:solidFill>
                <a:latin typeface="맑은 고딕" pitchFamily="50" charset="-127"/>
              </a:rPr>
              <a:t>  if ( !</a:t>
            </a:r>
            <a:r>
              <a:rPr lang="en-US" altLang="ko-KR" sz="1400" b="1" dirty="0" err="1">
                <a:solidFill>
                  <a:schemeClr val="tx1"/>
                </a:solidFill>
                <a:latin typeface="맑은 고딕" pitchFamily="50" charset="-127"/>
              </a:rPr>
              <a:t>SD.begin</a:t>
            </a:r>
            <a:r>
              <a:rPr lang="en-US" altLang="ko-KR" sz="1400" b="1" dirty="0">
                <a:solidFill>
                  <a:schemeClr val="tx1"/>
                </a:solidFill>
                <a:latin typeface="맑은 고딕" pitchFamily="50" charset="-127"/>
              </a:rPr>
              <a:t>(CS_PIN) ) {</a:t>
            </a:r>
          </a:p>
          <a:p>
            <a:pPr defTabSz="913755">
              <a:spcBef>
                <a:spcPts val="0"/>
              </a:spcBef>
              <a:buClr>
                <a:srgbClr val="506EA5"/>
              </a:buClr>
            </a:pP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Serial.println</a:t>
            </a:r>
            <a:r>
              <a:rPr lang="en-US" altLang="ko-KR" sz="1400" b="1" dirty="0">
                <a:solidFill>
                  <a:schemeClr val="tx1"/>
                </a:solidFill>
                <a:latin typeface="맑은 고딕" pitchFamily="50" charset="-127"/>
              </a:rPr>
              <a:t>(“</a:t>
            </a:r>
            <a:r>
              <a:rPr lang="en-US" altLang="ko-KR" sz="1400" b="1" dirty="0" err="1">
                <a:solidFill>
                  <a:schemeClr val="tx1"/>
                </a:solidFill>
                <a:latin typeface="맑은 고딕" pitchFamily="50" charset="-127"/>
              </a:rPr>
              <a:t>Iitialization</a:t>
            </a:r>
            <a:r>
              <a:rPr lang="en-US" altLang="ko-KR" sz="1400" b="1" dirty="0">
                <a:solidFill>
                  <a:schemeClr val="tx1"/>
                </a:solidFill>
                <a:latin typeface="맑은 고딕" pitchFamily="50" charset="-127"/>
              </a:rPr>
              <a:t> failed!");</a:t>
            </a:r>
          </a:p>
          <a:p>
            <a:pPr defTabSz="913755">
              <a:spcBef>
                <a:spcPts val="0"/>
              </a:spcBef>
              <a:buClr>
                <a:srgbClr val="506EA5"/>
              </a:buClr>
            </a:pPr>
            <a:r>
              <a:rPr lang="en-US" altLang="ko-KR" sz="1400" b="1" dirty="0">
                <a:solidFill>
                  <a:schemeClr val="accent6"/>
                </a:solidFill>
                <a:latin typeface="맑은 고딕" pitchFamily="50" charset="-127"/>
              </a:rPr>
              <a:t>    </a:t>
            </a:r>
            <a:r>
              <a:rPr lang="en-US" altLang="ko-KR" sz="1400" b="1" dirty="0" err="1">
                <a:solidFill>
                  <a:schemeClr val="accent6"/>
                </a:solidFill>
                <a:latin typeface="맑은 고딕" pitchFamily="50" charset="-127"/>
              </a:rPr>
              <a:t>Serial.println</a:t>
            </a:r>
            <a:r>
              <a:rPr lang="en-US" altLang="ko-KR" sz="1400" b="1" dirty="0">
                <a:solidFill>
                  <a:schemeClr val="accent6"/>
                </a:solidFill>
                <a:latin typeface="맑은 고딕" pitchFamily="50" charset="-127"/>
              </a:rPr>
              <a:t>(“1. Check the memory card”);</a:t>
            </a:r>
          </a:p>
          <a:p>
            <a:pPr defTabSz="913755">
              <a:spcBef>
                <a:spcPts val="0"/>
              </a:spcBef>
              <a:buClr>
                <a:srgbClr val="506EA5"/>
              </a:buClr>
            </a:pPr>
            <a:r>
              <a:rPr lang="en-US" altLang="ko-KR" sz="1400" b="1" dirty="0">
                <a:solidFill>
                  <a:schemeClr val="accent6"/>
                </a:solidFill>
                <a:latin typeface="맑은 고딕" pitchFamily="50" charset="-127"/>
              </a:rPr>
              <a:t>    </a:t>
            </a:r>
            <a:r>
              <a:rPr lang="en-US" altLang="ko-KR" sz="1400" b="1" dirty="0" err="1">
                <a:solidFill>
                  <a:schemeClr val="accent6"/>
                </a:solidFill>
                <a:latin typeface="맑은 고딕" pitchFamily="50" charset="-127"/>
              </a:rPr>
              <a:t>Serial.println</a:t>
            </a:r>
            <a:r>
              <a:rPr lang="en-US" altLang="ko-KR" sz="1400" b="1" dirty="0">
                <a:solidFill>
                  <a:schemeClr val="accent6"/>
                </a:solidFill>
                <a:latin typeface="맑은 고딕" pitchFamily="50" charset="-127"/>
              </a:rPr>
              <a:t>(“2. reinsert the memory card”);</a:t>
            </a:r>
          </a:p>
          <a:p>
            <a:pPr defTabSz="913755">
              <a:spcBef>
                <a:spcPts val="0"/>
              </a:spcBef>
              <a:buClr>
                <a:srgbClr val="506EA5"/>
              </a:buClr>
            </a:pPr>
            <a:r>
              <a:rPr lang="en-US" altLang="ko-KR" sz="1400" b="1" dirty="0">
                <a:solidFill>
                  <a:schemeClr val="tx1"/>
                </a:solidFill>
                <a:latin typeface="맑은 고딕" pitchFamily="50" charset="-127"/>
              </a:rPr>
              <a:t>    return;</a:t>
            </a:r>
          </a:p>
          <a:p>
            <a:pPr defTabSz="913755">
              <a:spcBef>
                <a:spcPts val="0"/>
              </a:spcBef>
              <a:buClr>
                <a:srgbClr val="506EA5"/>
              </a:buClr>
            </a:pPr>
            <a:r>
              <a:rPr lang="en-US" altLang="ko-KR" sz="1400" b="1" dirty="0">
                <a:solidFill>
                  <a:schemeClr val="tx1"/>
                </a:solidFill>
                <a:latin typeface="맑은 고딕" pitchFamily="50" charset="-127"/>
              </a:rPr>
              <a:t>  }</a:t>
            </a:r>
          </a:p>
          <a:p>
            <a:pPr defTabSz="913755">
              <a:spcBef>
                <a:spcPts val="0"/>
              </a:spcBef>
              <a:buClr>
                <a:srgbClr val="506EA5"/>
              </a:buClr>
            </a:pP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Serial.println</a:t>
            </a:r>
            <a:r>
              <a:rPr lang="en-US" altLang="ko-KR" sz="1400" b="1" dirty="0">
                <a:solidFill>
                  <a:schemeClr val="tx1"/>
                </a:solidFill>
                <a:latin typeface="맑은 고딕" pitchFamily="50" charset="-127"/>
              </a:rPr>
              <a:t>(“Initialization done.");</a:t>
            </a:r>
          </a:p>
          <a:p>
            <a:pPr defTabSz="913755">
              <a:spcBef>
                <a:spcPts val="0"/>
              </a:spcBef>
              <a:buClr>
                <a:srgbClr val="506EA5"/>
              </a:buClr>
            </a:pPr>
            <a:r>
              <a:rPr lang="en-US" altLang="ko-KR" sz="1400" b="1" dirty="0">
                <a:solidFill>
                  <a:schemeClr val="tx1"/>
                </a:solidFill>
                <a:latin typeface="맑은 고딕" pitchFamily="50" charset="-127"/>
              </a:rPr>
              <a:t>}</a:t>
            </a:r>
          </a:p>
          <a:p>
            <a:pPr defTabSz="913755">
              <a:spcBef>
                <a:spcPts val="0"/>
              </a:spcBef>
              <a:buClr>
                <a:srgbClr val="506EA5"/>
              </a:buClr>
            </a:pPr>
            <a:endParaRPr lang="en-US" altLang="ko-KR" sz="1400" b="1" dirty="0">
              <a:solidFill>
                <a:schemeClr val="tx1"/>
              </a:solidFill>
              <a:latin typeface="맑은 고딕" pitchFamily="50" charset="-127"/>
            </a:endParaRPr>
          </a:p>
          <a:p>
            <a:pPr defTabSz="913755">
              <a:spcBef>
                <a:spcPts val="0"/>
              </a:spcBef>
              <a:buClr>
                <a:srgbClr val="506EA5"/>
              </a:buClr>
            </a:pPr>
            <a:r>
              <a:rPr lang="en-US" altLang="ko-KR" sz="1400" b="1" dirty="0">
                <a:solidFill>
                  <a:schemeClr val="tx1"/>
                </a:solidFill>
                <a:latin typeface="맑은 고딕" pitchFamily="50" charset="-127"/>
              </a:rPr>
              <a:t>void loop() {</a:t>
            </a:r>
          </a:p>
          <a:p>
            <a:pPr defTabSz="913755">
              <a:spcBef>
                <a:spcPts val="0"/>
              </a:spcBef>
              <a:buClr>
                <a:srgbClr val="506EA5"/>
              </a:buClr>
            </a:pPr>
            <a:r>
              <a:rPr lang="en-US" altLang="ko-KR" sz="1400" b="1" dirty="0">
                <a:solidFill>
                  <a:schemeClr val="tx1"/>
                </a:solidFill>
                <a:latin typeface="맑은 고딕" pitchFamily="50" charset="-127"/>
              </a:rPr>
              <a:t>}</a:t>
            </a:r>
          </a:p>
        </p:txBody>
      </p:sp>
      <p:sp>
        <p:nvSpPr>
          <p:cNvPr id="9" name="직사각형 8">
            <a:extLst>
              <a:ext uri="{FF2B5EF4-FFF2-40B4-BE49-F238E27FC236}">
                <a16:creationId xmlns:a16="http://schemas.microsoft.com/office/drawing/2014/main" id="{29F05AC8-0847-4B72-A837-DFCF609E6FA0}"/>
              </a:ext>
            </a:extLst>
          </p:cNvPr>
          <p:cNvSpPr/>
          <p:nvPr/>
        </p:nvSpPr>
        <p:spPr>
          <a:xfrm>
            <a:off x="6697141" y="1041668"/>
            <a:ext cx="432719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77070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MicroSD Memory Card</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MicroSD </a:t>
            </a:r>
            <a:r>
              <a:rPr lang="ko-KR" altLang="en-US" dirty="0"/>
              <a:t>카드에 특정 파일 존재 유무 검사</a:t>
            </a:r>
            <a:endParaRPr lang="en-US" altLang="ko-KR" dirty="0"/>
          </a:p>
          <a:p>
            <a:pPr lvl="1"/>
            <a:r>
              <a:rPr lang="ko-KR" altLang="en-US" dirty="0"/>
              <a:t>단계 </a:t>
            </a:r>
            <a:r>
              <a:rPr lang="en-US" altLang="ko-KR" dirty="0"/>
              <a:t>1 - MicroSD Card </a:t>
            </a:r>
            <a:r>
              <a:rPr lang="ko-KR" altLang="en-US" dirty="0"/>
              <a:t>슬롯에 </a:t>
            </a:r>
            <a:r>
              <a:rPr lang="en-US" altLang="ko-KR" dirty="0"/>
              <a:t>MicroSD memory card</a:t>
            </a:r>
            <a:r>
              <a:rPr lang="ko-KR" altLang="en-US" dirty="0"/>
              <a:t> 삽입</a:t>
            </a:r>
            <a:r>
              <a:rPr lang="en-US" altLang="ko-KR" dirty="0"/>
              <a:t>, </a:t>
            </a:r>
          </a:p>
          <a:p>
            <a:pPr lvl="1"/>
            <a:endParaRPr lang="en-US" altLang="ko-KR" dirty="0"/>
          </a:p>
          <a:p>
            <a:pPr lvl="1"/>
            <a:r>
              <a:rPr lang="ko-KR" altLang="en-US" dirty="0"/>
              <a:t>단계 </a:t>
            </a:r>
            <a:r>
              <a:rPr lang="en-US" altLang="ko-KR" dirty="0"/>
              <a:t>2 - </a:t>
            </a:r>
            <a:r>
              <a:rPr lang="ko-KR" altLang="en-US" dirty="0"/>
              <a:t>아래 코드를 </a:t>
            </a:r>
            <a:r>
              <a:rPr lang="en-US" altLang="ko-KR" dirty="0"/>
              <a:t>Phi</a:t>
            </a:r>
            <a:r>
              <a:rPr lang="ko-KR" altLang="en-US" dirty="0"/>
              <a:t> 보드에 업로드</a:t>
            </a:r>
            <a:endParaRPr lang="en-US" altLang="ko-KR" dirty="0"/>
          </a:p>
          <a:p>
            <a:pPr lvl="2"/>
            <a:r>
              <a:rPr lang="ko-KR" altLang="en-US" dirty="0"/>
              <a:t>파일 위치 </a:t>
            </a:r>
            <a:r>
              <a:rPr lang="en-US" altLang="ko-KR" dirty="0"/>
              <a:t>: </a:t>
            </a:r>
            <a:r>
              <a:rPr lang="en-US" altLang="ko-KR" dirty="0">
                <a:hlinkClick r:id="rId3"/>
              </a:rPr>
              <a:t>https://github.com/phirippa-source/Phi-board-v1.0</a:t>
            </a:r>
            <a:endParaRPr lang="en-US" altLang="ko-KR" dirty="0"/>
          </a:p>
          <a:p>
            <a:pPr lvl="2"/>
            <a:r>
              <a:rPr lang="ko-KR" altLang="en-US" dirty="0"/>
              <a:t>파일 이름 </a:t>
            </a:r>
            <a:r>
              <a:rPr lang="en-US" altLang="ko-KR" dirty="0"/>
              <a:t>: </a:t>
            </a:r>
            <a:r>
              <a:rPr lang="en-US" altLang="ko-KR" dirty="0" err="1"/>
              <a:t>MicroSD_File_Exist.ino</a:t>
            </a:r>
            <a:endParaRPr lang="en-US" altLang="ko-KR" dirty="0"/>
          </a:p>
          <a:p>
            <a:pPr lvl="2"/>
            <a:r>
              <a:rPr lang="en-US" altLang="ko-KR" dirty="0" err="1"/>
              <a:t>SD.exists</a:t>
            </a:r>
            <a:r>
              <a:rPr lang="en-US" altLang="ko-KR" dirty="0"/>
              <a:t>( filename )</a:t>
            </a:r>
          </a:p>
          <a:p>
            <a:pPr lvl="3"/>
            <a:r>
              <a:rPr lang="en-US" altLang="ko-KR" dirty="0"/>
              <a:t>filename</a:t>
            </a:r>
            <a:r>
              <a:rPr lang="ko-KR" altLang="en-US" dirty="0"/>
              <a:t>에 해당하는 파일이 존재하는 지 조사</a:t>
            </a:r>
            <a:endParaRPr lang="en-US" altLang="ko-KR" dirty="0"/>
          </a:p>
          <a:p>
            <a:pPr lvl="3"/>
            <a:r>
              <a:rPr lang="en-US" altLang="ko-KR" dirty="0"/>
              <a:t>Return </a:t>
            </a:r>
          </a:p>
          <a:p>
            <a:pPr lvl="4"/>
            <a:r>
              <a:rPr lang="ko-KR" altLang="en-US" dirty="0"/>
              <a:t>해당 파일이 존재하면 </a:t>
            </a:r>
            <a:r>
              <a:rPr lang="en-US" altLang="ko-KR" dirty="0"/>
              <a:t>‘</a:t>
            </a:r>
            <a:r>
              <a:rPr lang="ko-KR" altLang="en-US" dirty="0"/>
              <a:t>참</a:t>
            </a:r>
            <a:r>
              <a:rPr lang="en-US" altLang="ko-KR" dirty="0"/>
              <a:t>’ </a:t>
            </a:r>
            <a:r>
              <a:rPr lang="ko-KR" altLang="en-US" dirty="0"/>
              <a:t>리턴</a:t>
            </a:r>
            <a:r>
              <a:rPr lang="en-US" altLang="ko-KR" dirty="0"/>
              <a:t>, </a:t>
            </a:r>
            <a:r>
              <a:rPr lang="ko-KR" altLang="en-US" dirty="0"/>
              <a:t>그렇지 않으며 </a:t>
            </a:r>
            <a:r>
              <a:rPr lang="en-US" altLang="ko-KR" dirty="0"/>
              <a:t>‘</a:t>
            </a:r>
            <a:r>
              <a:rPr lang="ko-KR" altLang="en-US" dirty="0"/>
              <a:t>거짓</a:t>
            </a:r>
            <a:r>
              <a:rPr lang="en-US" altLang="ko-KR" dirty="0"/>
              <a:t>’ </a:t>
            </a:r>
            <a:r>
              <a:rPr lang="ko-KR" altLang="en-US" dirty="0"/>
              <a:t>리턴</a:t>
            </a:r>
            <a:endParaRPr lang="en-US" altLang="ko-KR" dirty="0"/>
          </a:p>
          <a:p>
            <a:pPr lvl="1"/>
            <a:endParaRPr lang="en-US" altLang="ko-KR" dirty="0"/>
          </a:p>
          <a:p>
            <a:pPr lvl="1"/>
            <a:r>
              <a:rPr lang="ko-KR" altLang="en-US" dirty="0"/>
              <a:t>단계 </a:t>
            </a:r>
            <a:r>
              <a:rPr lang="en-US" altLang="ko-KR" dirty="0"/>
              <a:t>3 - Serial monitor</a:t>
            </a:r>
            <a:r>
              <a:rPr lang="ko-KR" altLang="en-US" dirty="0"/>
              <a:t> 창에서 출력 결과 확인</a:t>
            </a:r>
            <a:endParaRPr lang="en-US" altLang="ko-KR" dirty="0"/>
          </a:p>
          <a:p>
            <a:pPr lvl="1"/>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38</a:t>
            </a:fld>
            <a:endParaRPr lang="en-US" dirty="0"/>
          </a:p>
        </p:txBody>
      </p:sp>
      <p:sp>
        <p:nvSpPr>
          <p:cNvPr id="13" name="직사각형 12">
            <a:extLst>
              <a:ext uri="{FF2B5EF4-FFF2-40B4-BE49-F238E27FC236}">
                <a16:creationId xmlns:a16="http://schemas.microsoft.com/office/drawing/2014/main" id="{B2B90EAD-4B0C-4EC5-8EB5-19A1753F2F74}"/>
              </a:ext>
            </a:extLst>
          </p:cNvPr>
          <p:cNvSpPr/>
          <p:nvPr/>
        </p:nvSpPr>
        <p:spPr>
          <a:xfrm>
            <a:off x="6769149" y="791815"/>
            <a:ext cx="4032448" cy="5040185"/>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400" b="1" dirty="0">
                <a:solidFill>
                  <a:schemeClr val="tx1"/>
                </a:solidFill>
                <a:latin typeface="맑은 고딕" pitchFamily="50" charset="-127"/>
              </a:rPr>
              <a:t>#include &lt;</a:t>
            </a:r>
            <a:r>
              <a:rPr lang="en-US" altLang="ko-KR" sz="1400" b="1" dirty="0" err="1">
                <a:solidFill>
                  <a:schemeClr val="tx1"/>
                </a:solidFill>
                <a:latin typeface="맑은 고딕" pitchFamily="50" charset="-127"/>
              </a:rPr>
              <a:t>SPI.h</a:t>
            </a:r>
            <a:r>
              <a:rPr lang="en-US" altLang="ko-KR" sz="1400" b="1" dirty="0">
                <a:solidFill>
                  <a:schemeClr val="tx1"/>
                </a:solidFill>
                <a:latin typeface="맑은 고딕" pitchFamily="50" charset="-127"/>
              </a:rPr>
              <a:t>&gt;</a:t>
            </a:r>
          </a:p>
          <a:p>
            <a:pPr defTabSz="913755">
              <a:spcBef>
                <a:spcPts val="0"/>
              </a:spcBef>
              <a:buClr>
                <a:srgbClr val="506EA5"/>
              </a:buClr>
            </a:pPr>
            <a:r>
              <a:rPr lang="en-US" altLang="ko-KR" sz="1400" b="1" dirty="0">
                <a:solidFill>
                  <a:schemeClr val="tx1"/>
                </a:solidFill>
                <a:latin typeface="맑은 고딕" pitchFamily="50" charset="-127"/>
              </a:rPr>
              <a:t>#include &lt;</a:t>
            </a:r>
            <a:r>
              <a:rPr lang="en-US" altLang="ko-KR" sz="1400" b="1" dirty="0" err="1">
                <a:solidFill>
                  <a:schemeClr val="tx1"/>
                </a:solidFill>
                <a:latin typeface="맑은 고딕" pitchFamily="50" charset="-127"/>
              </a:rPr>
              <a:t>SD.h</a:t>
            </a:r>
            <a:r>
              <a:rPr lang="en-US" altLang="ko-KR" sz="1400" b="1" dirty="0">
                <a:solidFill>
                  <a:schemeClr val="tx1"/>
                </a:solidFill>
                <a:latin typeface="맑은 고딕" pitchFamily="50" charset="-127"/>
              </a:rPr>
              <a:t>&gt;</a:t>
            </a:r>
          </a:p>
          <a:p>
            <a:pPr defTabSz="913755">
              <a:spcBef>
                <a:spcPts val="0"/>
              </a:spcBef>
              <a:buClr>
                <a:srgbClr val="506EA5"/>
              </a:buClr>
            </a:pPr>
            <a:r>
              <a:rPr lang="en-US" altLang="ko-KR" sz="1400" b="1" dirty="0">
                <a:solidFill>
                  <a:schemeClr val="tx1"/>
                </a:solidFill>
                <a:latin typeface="맑은 고딕" pitchFamily="50" charset="-127"/>
              </a:rPr>
              <a:t>#define	CS_PIN	D3</a:t>
            </a:r>
          </a:p>
          <a:p>
            <a:pPr defTabSz="913755">
              <a:spcBef>
                <a:spcPts val="0"/>
              </a:spcBef>
              <a:buClr>
                <a:srgbClr val="506EA5"/>
              </a:buClr>
            </a:pPr>
            <a:endParaRPr lang="en-US" altLang="ko-KR" sz="1400" b="1" dirty="0">
              <a:solidFill>
                <a:schemeClr val="tx1"/>
              </a:solidFill>
              <a:latin typeface="맑은 고딕" pitchFamily="50" charset="-127"/>
            </a:endParaRPr>
          </a:p>
          <a:p>
            <a:pPr defTabSz="913755">
              <a:spcBef>
                <a:spcPts val="0"/>
              </a:spcBef>
              <a:buClr>
                <a:srgbClr val="506EA5"/>
              </a:buClr>
            </a:pPr>
            <a:r>
              <a:rPr lang="en-US" altLang="ko-KR" sz="1400" b="1" dirty="0">
                <a:solidFill>
                  <a:schemeClr val="tx1"/>
                </a:solidFill>
                <a:latin typeface="맑은 고딕" pitchFamily="50" charset="-127"/>
              </a:rPr>
              <a:t>void setup() {</a:t>
            </a:r>
          </a:p>
          <a:p>
            <a:pPr defTabSz="913755">
              <a:spcBef>
                <a:spcPts val="0"/>
              </a:spcBef>
              <a:buClr>
                <a:srgbClr val="506EA5"/>
              </a:buClr>
            </a:pP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Serial.begin</a:t>
            </a:r>
            <a:r>
              <a:rPr lang="en-US" altLang="ko-KR" sz="1400" b="1" dirty="0">
                <a:solidFill>
                  <a:schemeClr val="tx1"/>
                </a:solidFill>
                <a:latin typeface="맑은 고딕" pitchFamily="50" charset="-127"/>
              </a:rPr>
              <a:t>(9600);</a:t>
            </a:r>
          </a:p>
          <a:p>
            <a:pPr defTabSz="913755">
              <a:spcBef>
                <a:spcPts val="0"/>
              </a:spcBef>
              <a:buClr>
                <a:srgbClr val="506EA5"/>
              </a:buClr>
            </a:pP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Serial.println</a:t>
            </a:r>
            <a:r>
              <a:rPr lang="en-US" altLang="ko-KR" sz="1400" b="1" dirty="0">
                <a:solidFill>
                  <a:schemeClr val="tx1"/>
                </a:solidFill>
                <a:latin typeface="맑은 고딕" pitchFamily="50" charset="-127"/>
              </a:rPr>
              <a:t>();</a:t>
            </a:r>
          </a:p>
          <a:p>
            <a:pPr defTabSz="913755">
              <a:spcBef>
                <a:spcPts val="0"/>
              </a:spcBef>
              <a:buClr>
                <a:srgbClr val="506EA5"/>
              </a:buClr>
            </a:pP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Serial.println</a:t>
            </a:r>
            <a:r>
              <a:rPr lang="en-US" altLang="ko-KR" sz="1400" b="1" dirty="0">
                <a:solidFill>
                  <a:schemeClr val="tx1"/>
                </a:solidFill>
                <a:latin typeface="맑은 고딕" pitchFamily="50" charset="-127"/>
              </a:rPr>
              <a:t>("Initializing SD card...");</a:t>
            </a:r>
          </a:p>
          <a:p>
            <a:pPr defTabSz="913755">
              <a:spcBef>
                <a:spcPts val="0"/>
              </a:spcBef>
              <a:buClr>
                <a:srgbClr val="506EA5"/>
              </a:buClr>
            </a:pPr>
            <a:r>
              <a:rPr lang="en-US" altLang="ko-KR" sz="1400" b="1" dirty="0">
                <a:solidFill>
                  <a:schemeClr val="tx1"/>
                </a:solidFill>
                <a:latin typeface="맑은 고딕" pitchFamily="50" charset="-127"/>
              </a:rPr>
              <a:t>  if ( !</a:t>
            </a:r>
            <a:r>
              <a:rPr lang="en-US" altLang="ko-KR" sz="1400" b="1" dirty="0" err="1">
                <a:solidFill>
                  <a:schemeClr val="tx1"/>
                </a:solidFill>
                <a:latin typeface="맑은 고딕" pitchFamily="50" charset="-127"/>
              </a:rPr>
              <a:t>SD.begin</a:t>
            </a:r>
            <a:r>
              <a:rPr lang="en-US" altLang="ko-KR" sz="1400" b="1" dirty="0">
                <a:solidFill>
                  <a:schemeClr val="tx1"/>
                </a:solidFill>
                <a:latin typeface="맑은 고딕" pitchFamily="50" charset="-127"/>
              </a:rPr>
              <a:t>(CS_PIN) ) {</a:t>
            </a:r>
          </a:p>
          <a:p>
            <a:pPr defTabSz="913755">
              <a:spcBef>
                <a:spcPts val="0"/>
              </a:spcBef>
              <a:buClr>
                <a:srgbClr val="506EA5"/>
              </a:buClr>
            </a:pP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Serial.println</a:t>
            </a:r>
            <a:r>
              <a:rPr lang="en-US" altLang="ko-KR" sz="1400" b="1" dirty="0">
                <a:solidFill>
                  <a:schemeClr val="tx1"/>
                </a:solidFill>
                <a:latin typeface="맑은 고딕" pitchFamily="50" charset="-127"/>
              </a:rPr>
              <a:t>("initialization failed!");</a:t>
            </a:r>
          </a:p>
          <a:p>
            <a:pPr defTabSz="913755">
              <a:spcBef>
                <a:spcPts val="0"/>
              </a:spcBef>
              <a:buClr>
                <a:srgbClr val="506EA5"/>
              </a:buClr>
            </a:pPr>
            <a:r>
              <a:rPr lang="en-US" altLang="ko-KR" sz="1400" b="1" dirty="0">
                <a:solidFill>
                  <a:schemeClr val="tx1"/>
                </a:solidFill>
                <a:latin typeface="맑은 고딕" pitchFamily="50" charset="-127"/>
              </a:rPr>
              <a:t>    return;</a:t>
            </a:r>
          </a:p>
          <a:p>
            <a:pPr defTabSz="913755">
              <a:spcBef>
                <a:spcPts val="0"/>
              </a:spcBef>
              <a:buClr>
                <a:srgbClr val="506EA5"/>
              </a:buClr>
            </a:pPr>
            <a:r>
              <a:rPr lang="en-US" altLang="ko-KR" sz="1400" b="1" dirty="0">
                <a:solidFill>
                  <a:schemeClr val="tx1"/>
                </a:solidFill>
                <a:latin typeface="맑은 고딕" pitchFamily="50" charset="-127"/>
              </a:rPr>
              <a:t>  }</a:t>
            </a:r>
          </a:p>
          <a:p>
            <a:pPr defTabSz="913755">
              <a:spcBef>
                <a:spcPts val="0"/>
              </a:spcBef>
              <a:buClr>
                <a:srgbClr val="506EA5"/>
              </a:buClr>
            </a:pP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Serial.println</a:t>
            </a:r>
            <a:r>
              <a:rPr lang="en-US" altLang="ko-KR" sz="1400" b="1" dirty="0">
                <a:solidFill>
                  <a:schemeClr val="tx1"/>
                </a:solidFill>
                <a:latin typeface="맑은 고딕" pitchFamily="50" charset="-127"/>
              </a:rPr>
              <a:t>("initialization done.\n");</a:t>
            </a:r>
          </a:p>
          <a:p>
            <a:pPr defTabSz="913755">
              <a:spcBef>
                <a:spcPts val="0"/>
              </a:spcBef>
              <a:buClr>
                <a:srgbClr val="506EA5"/>
              </a:buClr>
            </a:pPr>
            <a:endParaRPr lang="en-US" altLang="ko-KR" sz="1400" b="1" dirty="0">
              <a:solidFill>
                <a:schemeClr val="tx1"/>
              </a:solidFill>
              <a:latin typeface="맑은 고딕" pitchFamily="50" charset="-127"/>
            </a:endParaRPr>
          </a:p>
          <a:p>
            <a:pPr defTabSz="913755">
              <a:spcBef>
                <a:spcPts val="0"/>
              </a:spcBef>
              <a:buClr>
                <a:srgbClr val="506EA5"/>
              </a:buClr>
            </a:pPr>
            <a:r>
              <a:rPr lang="en-US" altLang="ko-KR" sz="1400" b="1" dirty="0">
                <a:solidFill>
                  <a:schemeClr val="tx1"/>
                </a:solidFill>
                <a:latin typeface="맑은 고딕" pitchFamily="50" charset="-127"/>
              </a:rPr>
              <a:t>if ( </a:t>
            </a:r>
            <a:r>
              <a:rPr lang="en-US" altLang="ko-KR" sz="1400" b="1" dirty="0" err="1">
                <a:solidFill>
                  <a:schemeClr val="accent6">
                    <a:lumMod val="75000"/>
                  </a:schemeClr>
                </a:solidFill>
                <a:latin typeface="맑은 고딕" pitchFamily="50" charset="-127"/>
              </a:rPr>
              <a:t>SD.exists</a:t>
            </a:r>
            <a:r>
              <a:rPr lang="en-US" altLang="ko-KR" sz="1400" b="1" dirty="0">
                <a:solidFill>
                  <a:schemeClr val="accent6">
                    <a:lumMod val="75000"/>
                  </a:schemeClr>
                </a:solidFill>
                <a:latin typeface="맑은 고딕" pitchFamily="50" charset="-127"/>
              </a:rPr>
              <a:t>(</a:t>
            </a:r>
            <a:r>
              <a:rPr lang="en-US" altLang="ko-KR" sz="1400" b="1" dirty="0">
                <a:solidFill>
                  <a:schemeClr val="tx1"/>
                </a:solidFill>
                <a:latin typeface="맑은 고딕" pitchFamily="50" charset="-127"/>
              </a:rPr>
              <a:t>"example.txt"</a:t>
            </a:r>
            <a:r>
              <a:rPr lang="en-US" altLang="ko-KR" sz="1400" b="1" dirty="0">
                <a:solidFill>
                  <a:schemeClr val="accent6">
                    <a:lumMod val="75000"/>
                  </a:schemeClr>
                </a:solidFill>
                <a:latin typeface="맑은 고딕" pitchFamily="50" charset="-127"/>
              </a:rPr>
              <a:t>)</a:t>
            </a:r>
            <a:r>
              <a:rPr lang="en-US" altLang="ko-KR" sz="1400" b="1" dirty="0">
                <a:solidFill>
                  <a:schemeClr val="tx1"/>
                </a:solidFill>
                <a:latin typeface="맑은 고딕" pitchFamily="50" charset="-127"/>
              </a:rPr>
              <a:t> ) {</a:t>
            </a:r>
          </a:p>
          <a:p>
            <a:pPr defTabSz="913755">
              <a:spcBef>
                <a:spcPts val="0"/>
              </a:spcBef>
              <a:buClr>
                <a:srgbClr val="506EA5"/>
              </a:buClr>
            </a:pP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Serial.println</a:t>
            </a:r>
            <a:r>
              <a:rPr lang="en-US" altLang="ko-KR" sz="1400" b="1" dirty="0">
                <a:solidFill>
                  <a:schemeClr val="tx1"/>
                </a:solidFill>
                <a:latin typeface="맑은 고딕" pitchFamily="50" charset="-127"/>
              </a:rPr>
              <a:t>("example.txt exists.");</a:t>
            </a:r>
          </a:p>
          <a:p>
            <a:pPr defTabSz="913755">
              <a:spcBef>
                <a:spcPts val="0"/>
              </a:spcBef>
              <a:buClr>
                <a:srgbClr val="506EA5"/>
              </a:buClr>
            </a:pPr>
            <a:r>
              <a:rPr lang="en-US" altLang="ko-KR" sz="1400" b="1" dirty="0">
                <a:solidFill>
                  <a:schemeClr val="tx1"/>
                </a:solidFill>
                <a:latin typeface="맑은 고딕" pitchFamily="50" charset="-127"/>
              </a:rPr>
              <a:t>  } else {</a:t>
            </a:r>
          </a:p>
          <a:p>
            <a:pPr defTabSz="913755">
              <a:spcBef>
                <a:spcPts val="0"/>
              </a:spcBef>
              <a:buClr>
                <a:srgbClr val="506EA5"/>
              </a:buClr>
            </a:pPr>
            <a:r>
              <a:rPr lang="en-US" altLang="ko-KR" sz="1400" b="1" dirty="0">
                <a:solidFill>
                  <a:schemeClr val="tx1"/>
                </a:solidFill>
                <a:latin typeface="맑은 고딕" pitchFamily="50" charset="-127"/>
              </a:rPr>
              <a:t>    </a:t>
            </a:r>
            <a:r>
              <a:rPr lang="en-US" altLang="ko-KR" sz="1400" b="1" dirty="0" err="1">
                <a:solidFill>
                  <a:schemeClr val="tx1"/>
                </a:solidFill>
                <a:latin typeface="맑은 고딕" pitchFamily="50" charset="-127"/>
              </a:rPr>
              <a:t>Serial.println</a:t>
            </a:r>
            <a:r>
              <a:rPr lang="en-US" altLang="ko-KR" sz="1400" b="1" dirty="0">
                <a:solidFill>
                  <a:schemeClr val="tx1"/>
                </a:solidFill>
                <a:latin typeface="맑은 고딕" pitchFamily="50" charset="-127"/>
              </a:rPr>
              <a:t>("example.txt doesn't exist.");</a:t>
            </a:r>
          </a:p>
          <a:p>
            <a:pPr defTabSz="913755">
              <a:spcBef>
                <a:spcPts val="0"/>
              </a:spcBef>
              <a:buClr>
                <a:srgbClr val="506EA5"/>
              </a:buClr>
            </a:pPr>
            <a:r>
              <a:rPr lang="en-US" altLang="ko-KR" sz="1400" b="1" dirty="0">
                <a:solidFill>
                  <a:schemeClr val="tx1"/>
                </a:solidFill>
                <a:latin typeface="맑은 고딕" pitchFamily="50" charset="-127"/>
              </a:rPr>
              <a:t>  }</a:t>
            </a:r>
          </a:p>
          <a:p>
            <a:pPr defTabSz="913755">
              <a:spcBef>
                <a:spcPts val="0"/>
              </a:spcBef>
              <a:buClr>
                <a:srgbClr val="506EA5"/>
              </a:buClr>
            </a:pPr>
            <a:r>
              <a:rPr lang="en-US" altLang="ko-KR" sz="1400" b="1" dirty="0">
                <a:solidFill>
                  <a:schemeClr val="tx1"/>
                </a:solidFill>
                <a:latin typeface="맑은 고딕" pitchFamily="50" charset="-127"/>
              </a:rPr>
              <a:t>}</a:t>
            </a:r>
          </a:p>
          <a:p>
            <a:pPr defTabSz="913755">
              <a:spcBef>
                <a:spcPts val="0"/>
              </a:spcBef>
              <a:buClr>
                <a:srgbClr val="506EA5"/>
              </a:buClr>
            </a:pPr>
            <a:endParaRPr lang="en-US" altLang="ko-KR" sz="1400" b="1" dirty="0">
              <a:solidFill>
                <a:schemeClr val="tx1"/>
              </a:solidFill>
              <a:latin typeface="맑은 고딕" pitchFamily="50" charset="-127"/>
            </a:endParaRPr>
          </a:p>
          <a:p>
            <a:pPr defTabSz="913755">
              <a:spcBef>
                <a:spcPts val="0"/>
              </a:spcBef>
              <a:buClr>
                <a:srgbClr val="506EA5"/>
              </a:buClr>
            </a:pPr>
            <a:r>
              <a:rPr lang="en-US" altLang="ko-KR" sz="1400" b="1" dirty="0">
                <a:solidFill>
                  <a:schemeClr val="tx1"/>
                </a:solidFill>
                <a:latin typeface="맑은 고딕" pitchFamily="50" charset="-127"/>
              </a:rPr>
              <a:t>void loop() {</a:t>
            </a:r>
          </a:p>
          <a:p>
            <a:pPr defTabSz="913755">
              <a:spcBef>
                <a:spcPts val="0"/>
              </a:spcBef>
              <a:buClr>
                <a:srgbClr val="506EA5"/>
              </a:buClr>
            </a:pPr>
            <a:r>
              <a:rPr lang="en-US" altLang="ko-KR" sz="1400" b="1" dirty="0">
                <a:solidFill>
                  <a:schemeClr val="tx1"/>
                </a:solidFill>
                <a:latin typeface="맑은 고딕" pitchFamily="50" charset="-127"/>
              </a:rPr>
              <a:t>}</a:t>
            </a:r>
          </a:p>
        </p:txBody>
      </p:sp>
      <p:sp>
        <p:nvSpPr>
          <p:cNvPr id="14" name="직사각형 13">
            <a:extLst>
              <a:ext uri="{FF2B5EF4-FFF2-40B4-BE49-F238E27FC236}">
                <a16:creationId xmlns:a16="http://schemas.microsoft.com/office/drawing/2014/main" id="{1616A113-42F9-49FD-A7E4-BD65B715534D}"/>
              </a:ext>
            </a:extLst>
          </p:cNvPr>
          <p:cNvSpPr/>
          <p:nvPr/>
        </p:nvSpPr>
        <p:spPr>
          <a:xfrm>
            <a:off x="6769149" y="753638"/>
            <a:ext cx="4032448" cy="49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5628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MicroSD Memory Card</a:t>
            </a:r>
            <a:endParaRPr lang="ko-KR" altLang="en-US" dirty="0"/>
          </a:p>
        </p:txBody>
      </p:sp>
      <p:sp>
        <p:nvSpPr>
          <p:cNvPr id="2" name="내용 개체 틀 1"/>
          <p:cNvSpPr>
            <a:spLocks noGrp="1"/>
          </p:cNvSpPr>
          <p:nvPr>
            <p:ph sz="quarter" idx="11"/>
          </p:nvPr>
        </p:nvSpPr>
        <p:spPr>
          <a:xfrm>
            <a:off x="266401" y="578149"/>
            <a:ext cx="5422630" cy="1745730"/>
          </a:xfrm>
        </p:spPr>
        <p:txBody>
          <a:bodyPr/>
          <a:lstStyle/>
          <a:p>
            <a:r>
              <a:rPr lang="en-US" altLang="ko-KR" dirty="0"/>
              <a:t>MicroSD</a:t>
            </a:r>
            <a:r>
              <a:rPr lang="ko-KR" altLang="en-US" dirty="0"/>
              <a:t> </a:t>
            </a:r>
            <a:r>
              <a:rPr lang="en-US" altLang="ko-KR" dirty="0"/>
              <a:t>card</a:t>
            </a:r>
            <a:r>
              <a:rPr lang="ko-KR" altLang="en-US" dirty="0"/>
              <a:t>에 파일 쓰기</a:t>
            </a:r>
            <a:r>
              <a:rPr lang="en-US" altLang="ko-KR" dirty="0"/>
              <a:t>(</a:t>
            </a:r>
            <a:r>
              <a:rPr lang="ko-KR" altLang="en-US" dirty="0"/>
              <a:t>생성</a:t>
            </a:r>
            <a:r>
              <a:rPr lang="en-US" altLang="ko-KR" dirty="0"/>
              <a:t>)</a:t>
            </a:r>
          </a:p>
          <a:p>
            <a:pPr lvl="1"/>
            <a:r>
              <a:rPr lang="ko-KR" altLang="en-US" dirty="0"/>
              <a:t>단계 </a:t>
            </a:r>
            <a:r>
              <a:rPr lang="en-US" altLang="ko-KR" dirty="0"/>
              <a:t>1 - MicroSD memory card</a:t>
            </a:r>
            <a:r>
              <a:rPr lang="ko-KR" altLang="en-US" dirty="0"/>
              <a:t> 삽입</a:t>
            </a:r>
            <a:r>
              <a:rPr lang="en-US" altLang="ko-KR" dirty="0"/>
              <a:t>, </a:t>
            </a:r>
          </a:p>
          <a:p>
            <a:pPr lvl="1"/>
            <a:r>
              <a:rPr lang="ko-KR" altLang="en-US" dirty="0"/>
              <a:t>단계 </a:t>
            </a:r>
            <a:r>
              <a:rPr lang="en-US" altLang="ko-KR" dirty="0"/>
              <a:t>2 - </a:t>
            </a:r>
            <a:r>
              <a:rPr lang="ko-KR" altLang="en-US" dirty="0"/>
              <a:t>아래 코드를 </a:t>
            </a:r>
            <a:r>
              <a:rPr lang="en-US" altLang="ko-KR" dirty="0"/>
              <a:t>Phi</a:t>
            </a:r>
            <a:r>
              <a:rPr lang="ko-KR" altLang="en-US" dirty="0"/>
              <a:t> 보드에 업로드</a:t>
            </a:r>
            <a:endParaRPr lang="en-US" altLang="ko-KR" dirty="0"/>
          </a:p>
          <a:p>
            <a:pPr lvl="2"/>
            <a:r>
              <a:rPr lang="ko-KR" altLang="en-US" dirty="0"/>
              <a:t>파일 위치 </a:t>
            </a:r>
            <a:r>
              <a:rPr lang="en-US" altLang="ko-KR" dirty="0"/>
              <a:t>: </a:t>
            </a:r>
            <a:r>
              <a:rPr lang="en-US" altLang="ko-KR" sz="1050" dirty="0">
                <a:hlinkClick r:id="rId3"/>
              </a:rPr>
              <a:t>https://github.com/phirippa-source/Phi-board-v1.0</a:t>
            </a:r>
            <a:endParaRPr lang="en-US" altLang="ko-KR" dirty="0"/>
          </a:p>
          <a:p>
            <a:pPr lvl="2"/>
            <a:r>
              <a:rPr lang="ko-KR" altLang="en-US" dirty="0"/>
              <a:t>파일 이름 </a:t>
            </a:r>
            <a:r>
              <a:rPr lang="en-US" altLang="ko-KR" dirty="0"/>
              <a:t>: </a:t>
            </a:r>
            <a:r>
              <a:rPr lang="en-US" altLang="ko-KR" dirty="0" err="1"/>
              <a:t>MicroSD_Write.ino</a:t>
            </a:r>
            <a:endParaRPr lang="en-US" altLang="ko-KR" dirty="0"/>
          </a:p>
          <a:p>
            <a:pPr lvl="1"/>
            <a:r>
              <a:rPr lang="ko-KR" altLang="en-US" dirty="0"/>
              <a:t>단계 </a:t>
            </a:r>
            <a:r>
              <a:rPr lang="en-US" altLang="ko-KR" dirty="0"/>
              <a:t>2 - Serial monitor</a:t>
            </a:r>
            <a:r>
              <a:rPr lang="ko-KR" altLang="en-US" dirty="0"/>
              <a:t> 창에서 출력 결과 확인</a:t>
            </a:r>
            <a:endParaRPr lang="en-US" altLang="ko-KR" dirty="0"/>
          </a:p>
          <a:p>
            <a:r>
              <a:rPr lang="ko-KR" altLang="en-US" dirty="0"/>
              <a:t>코드 분석</a:t>
            </a:r>
            <a:endParaRPr lang="en-US" altLang="ko-KR" dirty="0"/>
          </a:p>
          <a:p>
            <a:pPr lvl="1"/>
            <a:r>
              <a:rPr lang="en-US" altLang="ko-KR" dirty="0" err="1"/>
              <a:t>SD.open</a:t>
            </a:r>
            <a:r>
              <a:rPr lang="en-US" altLang="ko-KR" dirty="0"/>
              <a:t>(filename, mode)</a:t>
            </a:r>
          </a:p>
          <a:p>
            <a:pPr lvl="2"/>
            <a:r>
              <a:rPr lang="en-US" altLang="ko-KR" dirty="0"/>
              <a:t>filename : </a:t>
            </a:r>
            <a:r>
              <a:rPr lang="ko-KR" altLang="en-US" dirty="0"/>
              <a:t>파일</a:t>
            </a:r>
            <a:r>
              <a:rPr lang="en-US" altLang="ko-KR" dirty="0"/>
              <a:t> </a:t>
            </a:r>
            <a:r>
              <a:rPr lang="ko-KR" altLang="en-US" dirty="0"/>
              <a:t>이름</a:t>
            </a:r>
            <a:endParaRPr lang="en-US" altLang="ko-KR" dirty="0"/>
          </a:p>
          <a:p>
            <a:pPr lvl="2"/>
            <a:r>
              <a:rPr lang="en-US" altLang="ko-KR" dirty="0"/>
              <a:t>Mode </a:t>
            </a:r>
          </a:p>
          <a:p>
            <a:pPr lvl="3"/>
            <a:r>
              <a:rPr lang="en-US" altLang="ko-KR" dirty="0"/>
              <a:t>FILE_READ</a:t>
            </a:r>
          </a:p>
          <a:p>
            <a:pPr lvl="4"/>
            <a:r>
              <a:rPr lang="en-US" altLang="ko-KR" dirty="0"/>
              <a:t>Default </a:t>
            </a:r>
            <a:r>
              <a:rPr lang="ko-KR" altLang="en-US" dirty="0"/>
              <a:t>모드이며</a:t>
            </a:r>
            <a:r>
              <a:rPr lang="en-US" altLang="ko-KR" dirty="0"/>
              <a:t>,  </a:t>
            </a:r>
            <a:r>
              <a:rPr lang="ko-KR" altLang="en-US" dirty="0"/>
              <a:t>읽기 모드로 파일을 오픈</a:t>
            </a:r>
            <a:r>
              <a:rPr lang="en-US" altLang="ko-KR" dirty="0"/>
              <a:t>, </a:t>
            </a:r>
            <a:r>
              <a:rPr lang="ko-KR" altLang="en-US" dirty="0"/>
              <a:t>파일의 처음에서 시작함</a:t>
            </a:r>
            <a:r>
              <a:rPr lang="en-US" altLang="ko-KR" dirty="0"/>
              <a:t>.</a:t>
            </a:r>
          </a:p>
          <a:p>
            <a:pPr lvl="3"/>
            <a:r>
              <a:rPr lang="en-US" altLang="ko-KR" dirty="0"/>
              <a:t>FILE_WRITE</a:t>
            </a:r>
          </a:p>
          <a:p>
            <a:pPr lvl="4"/>
            <a:r>
              <a:rPr lang="ko-KR" altLang="en-US" dirty="0"/>
              <a:t>파일을 읽고 파일에 쓰기 위한 모드</a:t>
            </a:r>
            <a:r>
              <a:rPr lang="en-US" altLang="ko-KR" dirty="0"/>
              <a:t>, </a:t>
            </a:r>
            <a:r>
              <a:rPr lang="ko-KR" altLang="en-US" dirty="0"/>
              <a:t>파일의 끝에서 시작함</a:t>
            </a:r>
            <a:endParaRPr lang="en-US" altLang="ko-KR" dirty="0"/>
          </a:p>
          <a:p>
            <a:pPr lvl="2"/>
            <a:r>
              <a:rPr lang="ko-KR" altLang="en-US" dirty="0" err="1"/>
              <a:t>리턴값</a:t>
            </a:r>
            <a:endParaRPr lang="en-US" altLang="ko-KR" dirty="0"/>
          </a:p>
          <a:p>
            <a:pPr lvl="3"/>
            <a:r>
              <a:rPr lang="en-US" altLang="ko-KR" dirty="0"/>
              <a:t>A File object referring to the opened file</a:t>
            </a:r>
            <a:r>
              <a:rPr lang="en-US" altLang="ko-KR" dirty="0">
                <a:solidFill>
                  <a:schemeClr val="bg1">
                    <a:lumMod val="65000"/>
                  </a:schemeClr>
                </a:solidFill>
              </a:rPr>
              <a:t>; if the file couldn’t be opened, the object will evaluate to false in a Boolean context.</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39</a:t>
            </a:fld>
            <a:endParaRPr lang="en-US" dirty="0"/>
          </a:p>
        </p:txBody>
      </p:sp>
      <p:sp>
        <p:nvSpPr>
          <p:cNvPr id="13" name="직사각형 12">
            <a:extLst>
              <a:ext uri="{FF2B5EF4-FFF2-40B4-BE49-F238E27FC236}">
                <a16:creationId xmlns:a16="http://schemas.microsoft.com/office/drawing/2014/main" id="{B2B90EAD-4B0C-4EC5-8EB5-19A1753F2F74}"/>
              </a:ext>
            </a:extLst>
          </p:cNvPr>
          <p:cNvSpPr/>
          <p:nvPr/>
        </p:nvSpPr>
        <p:spPr>
          <a:xfrm>
            <a:off x="5833045" y="706679"/>
            <a:ext cx="4896544" cy="5223994"/>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solidFill>
                <a:latin typeface="맑은 고딕" pitchFamily="50" charset="-127"/>
              </a:rPr>
              <a:t>#include &lt;</a:t>
            </a:r>
            <a:r>
              <a:rPr lang="en-US" altLang="ko-KR" sz="1200" b="1" dirty="0" err="1">
                <a:solidFill>
                  <a:schemeClr val="tx1"/>
                </a:solidFill>
                <a:latin typeface="맑은 고딕" pitchFamily="50" charset="-127"/>
              </a:rPr>
              <a:t>SPI.h</a:t>
            </a:r>
            <a:r>
              <a:rPr lang="en-US" altLang="ko-KR" sz="1200" b="1" dirty="0">
                <a:solidFill>
                  <a:schemeClr val="tx1"/>
                </a:solidFill>
                <a:latin typeface="맑은 고딕" pitchFamily="50" charset="-127"/>
              </a:rPr>
              <a:t>&gt;</a:t>
            </a:r>
          </a:p>
          <a:p>
            <a:pPr defTabSz="913755">
              <a:spcBef>
                <a:spcPts val="0"/>
              </a:spcBef>
              <a:buClr>
                <a:srgbClr val="506EA5"/>
              </a:buClr>
            </a:pPr>
            <a:r>
              <a:rPr lang="en-US" altLang="ko-KR" sz="1200" b="1" dirty="0">
                <a:solidFill>
                  <a:schemeClr val="tx1"/>
                </a:solidFill>
                <a:latin typeface="맑은 고딕" pitchFamily="50" charset="-127"/>
              </a:rPr>
              <a:t>#include &lt;</a:t>
            </a:r>
            <a:r>
              <a:rPr lang="en-US" altLang="ko-KR" sz="1200" b="1" dirty="0" err="1">
                <a:solidFill>
                  <a:schemeClr val="tx1"/>
                </a:solidFill>
                <a:latin typeface="맑은 고딕" pitchFamily="50" charset="-127"/>
              </a:rPr>
              <a:t>SD.h</a:t>
            </a:r>
            <a:r>
              <a:rPr lang="en-US" altLang="ko-KR" sz="1200" b="1" dirty="0">
                <a:solidFill>
                  <a:schemeClr val="tx1"/>
                </a:solidFill>
                <a:latin typeface="맑은 고딕" pitchFamily="50" charset="-127"/>
              </a:rPr>
              <a:t>&gt;</a:t>
            </a:r>
          </a:p>
          <a:p>
            <a:pPr defTabSz="913755">
              <a:spcBef>
                <a:spcPts val="0"/>
              </a:spcBef>
              <a:buClr>
                <a:srgbClr val="506EA5"/>
              </a:buClr>
            </a:pPr>
            <a:r>
              <a:rPr lang="en-US" altLang="ko-KR" sz="1200" b="1" dirty="0">
                <a:solidFill>
                  <a:schemeClr val="tx1"/>
                </a:solidFill>
                <a:latin typeface="맑은 고딕" pitchFamily="50" charset="-127"/>
              </a:rPr>
              <a:t>#define  CS_PIN  D3</a:t>
            </a:r>
          </a:p>
          <a:p>
            <a:pPr defTabSz="913755">
              <a:spcBef>
                <a:spcPts val="0"/>
              </a:spcBef>
              <a:buClr>
                <a:srgbClr val="506EA5"/>
              </a:buClr>
            </a:pPr>
            <a:r>
              <a:rPr lang="en-US" altLang="ko-KR" sz="1200" b="1" dirty="0">
                <a:solidFill>
                  <a:schemeClr val="tx1"/>
                </a:solidFill>
                <a:latin typeface="맑은 고딕" pitchFamily="50" charset="-127"/>
              </a:rPr>
              <a:t>File </a:t>
            </a:r>
            <a:r>
              <a:rPr lang="en-US" altLang="ko-KR" sz="1200" b="1" dirty="0" err="1">
                <a:solidFill>
                  <a:schemeClr val="tx1"/>
                </a:solidFill>
                <a:latin typeface="맑은 고딕" pitchFamily="50" charset="-127"/>
              </a:rPr>
              <a:t>myFile</a:t>
            </a:r>
            <a:r>
              <a:rPr lang="en-US" altLang="ko-KR" sz="1200" b="1" dirty="0">
                <a:solidFill>
                  <a:schemeClr val="tx1"/>
                </a:solidFill>
                <a:latin typeface="맑은 고딕" pitchFamily="50" charset="-127"/>
              </a:rPr>
              <a:t>;</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void setup()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Serial.begin</a:t>
            </a:r>
            <a:r>
              <a:rPr lang="en-US" altLang="ko-KR" sz="1200" b="1" dirty="0">
                <a:solidFill>
                  <a:schemeClr val="tx1"/>
                </a:solidFill>
                <a:latin typeface="맑은 고딕" pitchFamily="50" charset="-127"/>
              </a:rPr>
              <a:t>(9600);</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a:t>
            </a:r>
            <a:r>
              <a:rPr lang="en-US" altLang="ko-KR" sz="1200" b="1" dirty="0">
                <a:solidFill>
                  <a:schemeClr val="tx1"/>
                </a:solidFill>
                <a:latin typeface="맑은 고딕" pitchFamily="50" charset="-127"/>
              </a:rPr>
              <a:t>("Initializing SD card");</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  if (!</a:t>
            </a:r>
            <a:r>
              <a:rPr lang="en-US" altLang="ko-KR" sz="1200" b="1" dirty="0" err="1">
                <a:solidFill>
                  <a:schemeClr val="tx1"/>
                </a:solidFill>
                <a:latin typeface="맑은 고딕" pitchFamily="50" charset="-127"/>
              </a:rPr>
              <a:t>SD.begin</a:t>
            </a:r>
            <a:r>
              <a:rPr lang="en-US" altLang="ko-KR" sz="1200" b="1" dirty="0">
                <a:solidFill>
                  <a:schemeClr val="tx1"/>
                </a:solidFill>
                <a:latin typeface="맑은 고딕" pitchFamily="50" charset="-127"/>
              </a:rPr>
              <a:t>( CS_PIN ))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Serial.println</a:t>
            </a:r>
            <a:r>
              <a:rPr lang="en-US" altLang="ko-KR" sz="1200" b="1" dirty="0">
                <a:solidFill>
                  <a:schemeClr val="tx1"/>
                </a:solidFill>
                <a:latin typeface="맑은 고딕" pitchFamily="50" charset="-127"/>
              </a:rPr>
              <a:t>("initialization failed!");</a:t>
            </a:r>
          </a:p>
          <a:p>
            <a:pPr defTabSz="913755">
              <a:spcBef>
                <a:spcPts val="0"/>
              </a:spcBef>
              <a:buClr>
                <a:srgbClr val="506EA5"/>
              </a:buClr>
            </a:pPr>
            <a:r>
              <a:rPr lang="en-US" altLang="ko-KR" sz="1200" b="1" dirty="0">
                <a:solidFill>
                  <a:schemeClr val="tx1"/>
                </a:solidFill>
                <a:latin typeface="맑은 고딕" pitchFamily="50" charset="-127"/>
              </a:rPr>
              <a:t>    while (1);</a:t>
            </a:r>
          </a:p>
          <a:p>
            <a:pPr defTabSz="913755">
              <a:spcBef>
                <a:spcPts val="0"/>
              </a:spcBef>
              <a:buClr>
                <a:srgbClr val="506EA5"/>
              </a:buClr>
            </a:pPr>
            <a:r>
              <a:rPr lang="en-US" altLang="ko-KR" sz="1200" b="1" dirty="0">
                <a:solidFill>
                  <a:schemeClr val="tx1"/>
                </a:solidFill>
                <a:latin typeface="맑은 고딕" pitchFamily="50" charset="-127"/>
              </a:rPr>
              <a:t>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Serial.println</a:t>
            </a:r>
            <a:r>
              <a:rPr lang="en-US" altLang="ko-KR" sz="1200" b="1" dirty="0">
                <a:solidFill>
                  <a:schemeClr val="tx1"/>
                </a:solidFill>
                <a:latin typeface="맑은 고딕" pitchFamily="50" charset="-127"/>
              </a:rPr>
              <a:t>("initialization done.");</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myFile</a:t>
            </a:r>
            <a:r>
              <a:rPr lang="en-US" altLang="ko-KR" sz="1200" b="1" dirty="0">
                <a:solidFill>
                  <a:schemeClr val="tx1"/>
                </a:solidFill>
                <a:latin typeface="맑은 고딕" pitchFamily="50" charset="-127"/>
              </a:rPr>
              <a:t> = </a:t>
            </a:r>
            <a:r>
              <a:rPr lang="en-US" altLang="ko-KR" sz="1200" b="1" dirty="0" err="1">
                <a:solidFill>
                  <a:schemeClr val="accent6">
                    <a:lumMod val="75000"/>
                  </a:schemeClr>
                </a:solidFill>
                <a:latin typeface="맑은 고딕" pitchFamily="50" charset="-127"/>
              </a:rPr>
              <a:t>SD.open</a:t>
            </a:r>
            <a:r>
              <a:rPr lang="en-US" altLang="ko-KR" sz="1200" b="1" dirty="0">
                <a:solidFill>
                  <a:schemeClr val="accent6">
                    <a:lumMod val="75000"/>
                  </a:schemeClr>
                </a:solidFill>
                <a:latin typeface="맑은 고딕" pitchFamily="50" charset="-127"/>
              </a:rPr>
              <a:t>( </a:t>
            </a:r>
            <a:r>
              <a:rPr lang="en-US" altLang="ko-KR" sz="1200" b="1" dirty="0">
                <a:solidFill>
                  <a:schemeClr val="tx1"/>
                </a:solidFill>
                <a:latin typeface="맑은 고딕" pitchFamily="50" charset="-127"/>
              </a:rPr>
              <a:t>"test.txt", FILE_WRITE </a:t>
            </a:r>
            <a:r>
              <a:rPr lang="en-US" altLang="ko-KR" sz="1200" b="1" dirty="0">
                <a:solidFill>
                  <a:schemeClr val="accent6">
                    <a:lumMod val="75000"/>
                  </a:schemeClr>
                </a:solidFill>
                <a:latin typeface="맑은 고딕" pitchFamily="50" charset="-127"/>
              </a:rPr>
              <a:t>)</a:t>
            </a:r>
            <a:r>
              <a:rPr lang="en-US" altLang="ko-KR" sz="1200" b="1" dirty="0">
                <a:solidFill>
                  <a:schemeClr val="tx1"/>
                </a:solidFill>
                <a:latin typeface="맑은 고딕" pitchFamily="50" charset="-127"/>
              </a:rPr>
              <a:t>;</a:t>
            </a:r>
          </a:p>
          <a:p>
            <a:pPr defTabSz="913755">
              <a:spcBef>
                <a:spcPts val="0"/>
              </a:spcBef>
              <a:buClr>
                <a:srgbClr val="506EA5"/>
              </a:buClr>
            </a:pPr>
            <a:r>
              <a:rPr lang="en-US" altLang="ko-KR" sz="1200" b="1" dirty="0">
                <a:solidFill>
                  <a:schemeClr val="tx1"/>
                </a:solidFill>
                <a:latin typeface="맑은 고딕" pitchFamily="50" charset="-127"/>
              </a:rPr>
              <a:t>  if (</a:t>
            </a:r>
            <a:r>
              <a:rPr lang="en-US" altLang="ko-KR" sz="1200" b="1" dirty="0" err="1">
                <a:solidFill>
                  <a:schemeClr val="tx1"/>
                </a:solidFill>
                <a:latin typeface="맑은 고딕" pitchFamily="50" charset="-127"/>
              </a:rPr>
              <a:t>myFile</a:t>
            </a:r>
            <a:r>
              <a:rPr lang="en-US" altLang="ko-KR" sz="1200" b="1" dirty="0">
                <a:solidFill>
                  <a:schemeClr val="tx1"/>
                </a:solidFill>
                <a:latin typeface="맑은 고딕" pitchFamily="50" charset="-127"/>
              </a:rPr>
              <a:t>)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a:t>
            </a:r>
            <a:r>
              <a:rPr lang="en-US" altLang="ko-KR" sz="1200" b="1" dirty="0">
                <a:solidFill>
                  <a:schemeClr val="tx1"/>
                </a:solidFill>
                <a:latin typeface="맑은 고딕" pitchFamily="50" charset="-127"/>
              </a:rPr>
              <a:t>("Writing to test.txt...");</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accent6">
                    <a:lumMod val="75000"/>
                  </a:schemeClr>
                </a:solidFill>
                <a:latin typeface="맑은 고딕" pitchFamily="50" charset="-127"/>
              </a:rPr>
              <a:t>myFile.println</a:t>
            </a:r>
            <a:r>
              <a:rPr lang="en-US" altLang="ko-KR" sz="1200" b="1" dirty="0">
                <a:solidFill>
                  <a:schemeClr val="accent6">
                    <a:lumMod val="75000"/>
                  </a:schemeClr>
                </a:solidFill>
                <a:latin typeface="맑은 고딕" pitchFamily="50" charset="-127"/>
              </a:rPr>
              <a:t>("testing 1, 2, 3.");</a:t>
            </a:r>
          </a:p>
          <a:p>
            <a:pPr defTabSz="913755">
              <a:spcBef>
                <a:spcPts val="0"/>
              </a:spcBef>
              <a:buClr>
                <a:srgbClr val="506EA5"/>
              </a:buClr>
            </a:pPr>
            <a:r>
              <a:rPr lang="en-US" altLang="ko-KR" sz="1200" b="1" dirty="0">
                <a:solidFill>
                  <a:schemeClr val="accent6">
                    <a:lumMod val="75000"/>
                  </a:schemeClr>
                </a:solidFill>
                <a:latin typeface="맑은 고딕" pitchFamily="50" charset="-127"/>
              </a:rPr>
              <a:t>    </a:t>
            </a:r>
            <a:r>
              <a:rPr lang="en-US" altLang="ko-KR" sz="1200" b="1" dirty="0" err="1">
                <a:solidFill>
                  <a:schemeClr val="accent6">
                    <a:lumMod val="75000"/>
                  </a:schemeClr>
                </a:solidFill>
                <a:latin typeface="맑은 고딕" pitchFamily="50" charset="-127"/>
              </a:rPr>
              <a:t>myFile.close</a:t>
            </a:r>
            <a:r>
              <a:rPr lang="en-US" altLang="ko-KR" sz="1200" b="1" dirty="0">
                <a:solidFill>
                  <a:schemeClr val="accent6">
                    <a:lumMod val="75000"/>
                  </a:schemeClr>
                </a:solidFill>
                <a:latin typeface="맑은 고딕" pitchFamily="50" charset="-127"/>
              </a:rPr>
              <a:t>();</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Serial.println</a:t>
            </a:r>
            <a:r>
              <a:rPr lang="en-US" altLang="ko-KR" sz="1200" b="1" dirty="0">
                <a:solidFill>
                  <a:schemeClr val="tx1"/>
                </a:solidFill>
                <a:latin typeface="맑은 고딕" pitchFamily="50" charset="-127"/>
              </a:rPr>
              <a:t>("done.");</a:t>
            </a:r>
          </a:p>
          <a:p>
            <a:pPr defTabSz="913755">
              <a:spcBef>
                <a:spcPts val="0"/>
              </a:spcBef>
              <a:buClr>
                <a:srgbClr val="506EA5"/>
              </a:buClr>
            </a:pPr>
            <a:r>
              <a:rPr lang="en-US" altLang="ko-KR" sz="1200" b="1" dirty="0">
                <a:solidFill>
                  <a:schemeClr val="tx1"/>
                </a:solidFill>
                <a:latin typeface="맑은 고딕" pitchFamily="50" charset="-127"/>
              </a:rPr>
              <a:t>  } else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Serial.println</a:t>
            </a:r>
            <a:r>
              <a:rPr lang="en-US" altLang="ko-KR" sz="1200" b="1" dirty="0">
                <a:solidFill>
                  <a:schemeClr val="tx1"/>
                </a:solidFill>
                <a:latin typeface="맑은 고딕" pitchFamily="50" charset="-127"/>
              </a:rPr>
              <a:t>("error opening test.txt");</a:t>
            </a:r>
          </a:p>
          <a:p>
            <a:pPr defTabSz="913755">
              <a:spcBef>
                <a:spcPts val="0"/>
              </a:spcBef>
              <a:buClr>
                <a:srgbClr val="506EA5"/>
              </a:buClr>
            </a:pPr>
            <a:r>
              <a:rPr lang="en-US" altLang="ko-KR" sz="1200" b="1" dirty="0">
                <a:solidFill>
                  <a:schemeClr val="tx1"/>
                </a:solidFill>
                <a:latin typeface="맑은 고딕" pitchFamily="50" charset="-127"/>
              </a:rPr>
              <a:t>  }</a:t>
            </a:r>
          </a:p>
          <a:p>
            <a:pPr defTabSz="913755">
              <a:spcBef>
                <a:spcPts val="0"/>
              </a:spcBef>
              <a:buClr>
                <a:srgbClr val="506EA5"/>
              </a:buClr>
            </a:pPr>
            <a:r>
              <a:rPr lang="en-US" altLang="ko-KR" sz="1200" b="1" dirty="0">
                <a:solidFill>
                  <a:schemeClr val="tx1"/>
                </a:solidFill>
                <a:latin typeface="맑은 고딕" pitchFamily="50" charset="-127"/>
              </a:rPr>
              <a:t>}</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void loop() {</a:t>
            </a:r>
          </a:p>
          <a:p>
            <a:pPr defTabSz="913755">
              <a:spcBef>
                <a:spcPts val="0"/>
              </a:spcBef>
              <a:buClr>
                <a:srgbClr val="506EA5"/>
              </a:buClr>
            </a:pPr>
            <a:r>
              <a:rPr lang="en-US" altLang="ko-KR" sz="1200" b="1" dirty="0">
                <a:solidFill>
                  <a:schemeClr val="tx1"/>
                </a:solidFill>
                <a:latin typeface="맑은 고딕" pitchFamily="50" charset="-127"/>
              </a:rPr>
              <a:t>}</a:t>
            </a:r>
          </a:p>
        </p:txBody>
      </p:sp>
      <p:sp>
        <p:nvSpPr>
          <p:cNvPr id="14" name="직사각형 13">
            <a:extLst>
              <a:ext uri="{FF2B5EF4-FFF2-40B4-BE49-F238E27FC236}">
                <a16:creationId xmlns:a16="http://schemas.microsoft.com/office/drawing/2014/main" id="{1616A113-42F9-49FD-A7E4-BD65B715534D}"/>
              </a:ext>
            </a:extLst>
          </p:cNvPr>
          <p:cNvSpPr/>
          <p:nvPr/>
        </p:nvSpPr>
        <p:spPr>
          <a:xfrm>
            <a:off x="5833045" y="668501"/>
            <a:ext cx="48965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3425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Phi board v1.0</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Phi board v1.0 </a:t>
            </a:r>
            <a:r>
              <a:rPr lang="ko-KR" altLang="en-US" dirty="0"/>
              <a:t>기판 및 핀 매핑</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4</a:t>
            </a:fld>
            <a:endParaRPr lang="en-US" dirty="0"/>
          </a:p>
        </p:txBody>
      </p:sp>
      <p:graphicFrame>
        <p:nvGraphicFramePr>
          <p:cNvPr id="11" name="표 4">
            <a:extLst>
              <a:ext uri="{FF2B5EF4-FFF2-40B4-BE49-F238E27FC236}">
                <a16:creationId xmlns:a16="http://schemas.microsoft.com/office/drawing/2014/main" id="{66FB5D34-5D2B-462B-9519-D8BE1B8C2128}"/>
              </a:ext>
            </a:extLst>
          </p:cNvPr>
          <p:cNvGraphicFramePr>
            <a:graphicFrameLocks noGrp="1"/>
          </p:cNvGraphicFramePr>
          <p:nvPr>
            <p:extLst>
              <p:ext uri="{D42A27DB-BD31-4B8C-83A1-F6EECF244321}">
                <p14:modId xmlns:p14="http://schemas.microsoft.com/office/powerpoint/2010/main" val="755246885"/>
              </p:ext>
            </p:extLst>
          </p:nvPr>
        </p:nvGraphicFramePr>
        <p:xfrm>
          <a:off x="5522619" y="1258610"/>
          <a:ext cx="4824536" cy="3962956"/>
        </p:xfrm>
        <a:graphic>
          <a:graphicData uri="http://schemas.openxmlformats.org/drawingml/2006/table">
            <a:tbl>
              <a:tblPr firstRow="1" bandRow="1">
                <a:tableStyleId>{5C22544A-7EE6-4342-B048-85BDC9FD1C3A}</a:tableStyleId>
              </a:tblPr>
              <a:tblGrid>
                <a:gridCol w="2031383">
                  <a:extLst>
                    <a:ext uri="{9D8B030D-6E8A-4147-A177-3AD203B41FA5}">
                      <a16:colId xmlns:a16="http://schemas.microsoft.com/office/drawing/2014/main" val="485857095"/>
                    </a:ext>
                  </a:extLst>
                </a:gridCol>
                <a:gridCol w="1184974">
                  <a:extLst>
                    <a:ext uri="{9D8B030D-6E8A-4147-A177-3AD203B41FA5}">
                      <a16:colId xmlns:a16="http://schemas.microsoft.com/office/drawing/2014/main" val="3779181476"/>
                    </a:ext>
                  </a:extLst>
                </a:gridCol>
                <a:gridCol w="1608179">
                  <a:extLst>
                    <a:ext uri="{9D8B030D-6E8A-4147-A177-3AD203B41FA5}">
                      <a16:colId xmlns:a16="http://schemas.microsoft.com/office/drawing/2014/main" val="2026473094"/>
                    </a:ext>
                  </a:extLst>
                </a:gridCol>
              </a:tblGrid>
              <a:tr h="396296">
                <a:tc>
                  <a:txBody>
                    <a:bodyPr/>
                    <a:lstStyle/>
                    <a:p>
                      <a:pPr latinLnBrk="1"/>
                      <a:r>
                        <a:rPr lang="ko-KR" altLang="en-US" sz="1400" dirty="0"/>
                        <a:t>핀 이름</a:t>
                      </a:r>
                    </a:p>
                  </a:txBody>
                  <a:tcPr/>
                </a:tc>
                <a:tc>
                  <a:txBody>
                    <a:bodyPr/>
                    <a:lstStyle/>
                    <a:p>
                      <a:pPr latinLnBrk="1"/>
                      <a:r>
                        <a:rPr lang="ko-KR" altLang="en-US" sz="1400" dirty="0"/>
                        <a:t>통신방식</a:t>
                      </a:r>
                    </a:p>
                  </a:txBody>
                  <a:tcPr/>
                </a:tc>
                <a:tc>
                  <a:txBody>
                    <a:bodyPr/>
                    <a:lstStyle/>
                    <a:p>
                      <a:pPr latinLnBrk="1"/>
                      <a:r>
                        <a:rPr lang="ko-KR" altLang="en-US" sz="1400" dirty="0"/>
                        <a:t>연결소자</a:t>
                      </a:r>
                    </a:p>
                  </a:txBody>
                  <a:tcPr/>
                </a:tc>
                <a:extLst>
                  <a:ext uri="{0D108BD9-81ED-4DB2-BD59-A6C34878D82A}">
                    <a16:rowId xmlns:a16="http://schemas.microsoft.com/office/drawing/2014/main" val="1861532120"/>
                  </a:ext>
                </a:extLst>
              </a:tr>
              <a:tr h="356666">
                <a:tc>
                  <a:txBody>
                    <a:bodyPr/>
                    <a:lstStyle/>
                    <a:p>
                      <a:pPr latinLnBrk="1"/>
                      <a:r>
                        <a:rPr lang="en-US" altLang="ko-KR" sz="1200" dirty="0"/>
                        <a:t>A0</a:t>
                      </a:r>
                      <a:endParaRPr lang="ko-KR" altLang="en-US" sz="1200" dirty="0"/>
                    </a:p>
                  </a:txBody>
                  <a:tcPr/>
                </a:tc>
                <a:tc>
                  <a:txBody>
                    <a:bodyPr/>
                    <a:lstStyle/>
                    <a:p>
                      <a:pPr latinLnBrk="1"/>
                      <a:r>
                        <a:rPr lang="en-US" altLang="ko-KR" sz="1200" dirty="0"/>
                        <a:t>Analog Input</a:t>
                      </a:r>
                      <a:endParaRPr lang="ko-KR" altLang="en-US" sz="1200" dirty="0"/>
                    </a:p>
                  </a:txBody>
                  <a:tcPr/>
                </a:tc>
                <a:tc>
                  <a:txBody>
                    <a:bodyPr/>
                    <a:lstStyle/>
                    <a:p>
                      <a:pPr latinLnBrk="1"/>
                      <a:r>
                        <a:rPr lang="en-US" altLang="ko-KR" sz="1200" dirty="0"/>
                        <a:t>potentiometer</a:t>
                      </a:r>
                      <a:endParaRPr lang="ko-KR" altLang="en-US" sz="1200" dirty="0"/>
                    </a:p>
                  </a:txBody>
                  <a:tcPr/>
                </a:tc>
                <a:extLst>
                  <a:ext uri="{0D108BD9-81ED-4DB2-BD59-A6C34878D82A}">
                    <a16:rowId xmlns:a16="http://schemas.microsoft.com/office/drawing/2014/main" val="1970669443"/>
                  </a:ext>
                </a:extLst>
              </a:tr>
              <a:tr h="356666">
                <a:tc>
                  <a:txBody>
                    <a:bodyPr/>
                    <a:lstStyle/>
                    <a:p>
                      <a:pPr latinLnBrk="1"/>
                      <a:r>
                        <a:rPr lang="en-US" altLang="ko-KR" sz="1200" dirty="0"/>
                        <a:t>D0(GPIO16)</a:t>
                      </a:r>
                      <a:endParaRPr lang="ko-KR" altLang="en-US" sz="1200" dirty="0"/>
                    </a:p>
                  </a:txBody>
                  <a:tcPr/>
                </a:tc>
                <a:tc>
                  <a:txBody>
                    <a:bodyPr/>
                    <a:lstStyle/>
                    <a:p>
                      <a:pPr latinLnBrk="1"/>
                      <a:r>
                        <a:rPr lang="en-US" altLang="ko-KR" sz="1200"/>
                        <a:t>Digital I/O</a:t>
                      </a:r>
                      <a:endParaRPr lang="ko-KR" altLang="en-US" sz="1200" dirty="0"/>
                    </a:p>
                  </a:txBody>
                  <a:tcPr/>
                </a:tc>
                <a:tc>
                  <a:txBody>
                    <a:bodyPr/>
                    <a:lstStyle/>
                    <a:p>
                      <a:pPr latinLnBrk="1"/>
                      <a:r>
                        <a:rPr lang="en-US" altLang="ko-KR" sz="1200" dirty="0"/>
                        <a:t>LED</a:t>
                      </a:r>
                      <a:endParaRPr lang="ko-KR" altLang="en-US" sz="1200" dirty="0"/>
                    </a:p>
                  </a:txBody>
                  <a:tcPr/>
                </a:tc>
                <a:extLst>
                  <a:ext uri="{0D108BD9-81ED-4DB2-BD59-A6C34878D82A}">
                    <a16:rowId xmlns:a16="http://schemas.microsoft.com/office/drawing/2014/main" val="3592854173"/>
                  </a:ext>
                </a:extLst>
              </a:tr>
              <a:tr h="356666">
                <a:tc>
                  <a:txBody>
                    <a:bodyPr/>
                    <a:lstStyle/>
                    <a:p>
                      <a:pPr latinLnBrk="1"/>
                      <a:r>
                        <a:rPr lang="en-US" altLang="ko-KR" sz="1200" dirty="0"/>
                        <a:t>D1(GPIO5)</a:t>
                      </a:r>
                      <a:endParaRPr lang="ko-KR" altLang="en-US" sz="1200" dirty="0"/>
                    </a:p>
                  </a:txBody>
                  <a:tcPr/>
                </a:tc>
                <a:tc>
                  <a:txBody>
                    <a:bodyPr/>
                    <a:lstStyle/>
                    <a:p>
                      <a:pPr latinLnBrk="1"/>
                      <a:r>
                        <a:rPr lang="en-US" altLang="ko-KR" sz="1200" dirty="0"/>
                        <a:t>I</a:t>
                      </a:r>
                      <a:r>
                        <a:rPr lang="en-US" altLang="ko-KR" sz="1200" baseline="30000" dirty="0"/>
                        <a:t>2</a:t>
                      </a:r>
                      <a:r>
                        <a:rPr lang="en-US" altLang="ko-KR" sz="1200" dirty="0"/>
                        <a:t>C - SCL</a:t>
                      </a:r>
                      <a:endParaRPr lang="ko-KR" altLang="en-US" sz="1200" dirty="0"/>
                    </a:p>
                  </a:txBody>
                  <a:tcPr/>
                </a:tc>
                <a:tc rowSpan="2">
                  <a:txBody>
                    <a:bodyPr/>
                    <a:lstStyle/>
                    <a:p>
                      <a:pPr latinLnBrk="1"/>
                      <a:r>
                        <a:rPr lang="en-US" altLang="ko-KR" sz="1200" dirty="0"/>
                        <a:t>BH1750, LIS3DH</a:t>
                      </a:r>
                    </a:p>
                    <a:p>
                      <a:pPr latinLnBrk="1"/>
                      <a:r>
                        <a:rPr lang="en-US" altLang="ko-KR" sz="1200" dirty="0"/>
                        <a:t>ADS1015, OLED</a:t>
                      </a:r>
                      <a:endParaRPr lang="ko-KR" altLang="en-US" sz="1200" dirty="0"/>
                    </a:p>
                  </a:txBody>
                  <a:tcPr/>
                </a:tc>
                <a:extLst>
                  <a:ext uri="{0D108BD9-81ED-4DB2-BD59-A6C34878D82A}">
                    <a16:rowId xmlns:a16="http://schemas.microsoft.com/office/drawing/2014/main" val="3326573852"/>
                  </a:ext>
                </a:extLst>
              </a:tr>
              <a:tr h="356666">
                <a:tc>
                  <a:txBody>
                    <a:bodyPr/>
                    <a:lstStyle/>
                    <a:p>
                      <a:pPr latinLnBrk="1"/>
                      <a:r>
                        <a:rPr lang="en-US" altLang="ko-KR" sz="1200" dirty="0"/>
                        <a:t>D2(GPIO2)</a:t>
                      </a:r>
                      <a:endParaRPr lang="ko-KR" altLang="en-US" sz="1200" dirty="0"/>
                    </a:p>
                  </a:txBody>
                  <a:tcPr/>
                </a:tc>
                <a:tc>
                  <a:txBody>
                    <a:bodyPr/>
                    <a:lstStyle/>
                    <a:p>
                      <a:pPr marL="0" marR="0" lvl="0" indent="0" algn="l" defTabSz="913755" rtl="0" eaLnBrk="1" fontAlgn="auto" latinLnBrk="1" hangingPunct="1">
                        <a:lnSpc>
                          <a:spcPct val="100000"/>
                        </a:lnSpc>
                        <a:spcBef>
                          <a:spcPts val="0"/>
                        </a:spcBef>
                        <a:spcAft>
                          <a:spcPts val="0"/>
                        </a:spcAft>
                        <a:buClrTx/>
                        <a:buSzTx/>
                        <a:buFontTx/>
                        <a:buNone/>
                        <a:tabLst/>
                        <a:defRPr/>
                      </a:pPr>
                      <a:r>
                        <a:rPr lang="en-US" altLang="ko-KR" sz="1200"/>
                        <a:t>I</a:t>
                      </a:r>
                      <a:r>
                        <a:rPr lang="en-US" altLang="ko-KR" sz="1200" baseline="30000"/>
                        <a:t>2</a:t>
                      </a:r>
                      <a:r>
                        <a:rPr lang="en-US" altLang="ko-KR" sz="1200"/>
                        <a:t>C - SDA</a:t>
                      </a:r>
                      <a:endParaRPr lang="ko-KR" altLang="en-US" sz="1200"/>
                    </a:p>
                  </a:txBody>
                  <a:tcPr/>
                </a:tc>
                <a:tc vMerge="1">
                  <a:txBody>
                    <a:bodyPr/>
                    <a:lstStyle/>
                    <a:p>
                      <a:pPr latinLnBrk="1"/>
                      <a:endParaRPr lang="ko-KR" altLang="en-US" sz="1400" dirty="0"/>
                    </a:p>
                  </a:txBody>
                  <a:tcPr/>
                </a:tc>
                <a:extLst>
                  <a:ext uri="{0D108BD9-81ED-4DB2-BD59-A6C34878D82A}">
                    <a16:rowId xmlns:a16="http://schemas.microsoft.com/office/drawing/2014/main" val="2020201682"/>
                  </a:ext>
                </a:extLst>
              </a:tr>
              <a:tr h="356666">
                <a:tc>
                  <a:txBody>
                    <a:bodyPr/>
                    <a:lstStyle/>
                    <a:p>
                      <a:pPr latinLnBrk="1"/>
                      <a:r>
                        <a:rPr lang="en-US" altLang="ko-KR" sz="1200" dirty="0"/>
                        <a:t>D3(GPIO0)</a:t>
                      </a:r>
                      <a:endParaRPr lang="ko-KR" altLang="en-US" sz="1200" dirty="0"/>
                    </a:p>
                  </a:txBody>
                  <a:tcPr/>
                </a:tc>
                <a:tc>
                  <a:txBody>
                    <a:bodyPr/>
                    <a:lstStyle/>
                    <a:p>
                      <a:pPr latinLnBrk="1"/>
                      <a:r>
                        <a:rPr lang="en-US" altLang="ko-KR" sz="1200" dirty="0"/>
                        <a:t>SPI - CS</a:t>
                      </a:r>
                      <a:endParaRPr lang="ko-KR" altLang="en-US" sz="1200" dirty="0"/>
                    </a:p>
                  </a:txBody>
                  <a:tcPr/>
                </a:tc>
                <a:tc>
                  <a:txBody>
                    <a:bodyPr/>
                    <a:lstStyle/>
                    <a:p>
                      <a:pPr latinLnBrk="1"/>
                      <a:endParaRPr lang="ko-KR" altLang="en-US" sz="1200" dirty="0"/>
                    </a:p>
                  </a:txBody>
                  <a:tcPr/>
                </a:tc>
                <a:extLst>
                  <a:ext uri="{0D108BD9-81ED-4DB2-BD59-A6C34878D82A}">
                    <a16:rowId xmlns:a16="http://schemas.microsoft.com/office/drawing/2014/main" val="1799715668"/>
                  </a:ext>
                </a:extLst>
              </a:tr>
              <a:tr h="356666">
                <a:tc>
                  <a:txBody>
                    <a:bodyPr/>
                    <a:lstStyle/>
                    <a:p>
                      <a:pPr latinLnBrk="1"/>
                      <a:r>
                        <a:rPr lang="en-US" altLang="ko-KR" sz="1200" dirty="0"/>
                        <a:t>D4(GPIO2)</a:t>
                      </a:r>
                      <a:endParaRPr lang="ko-KR" altLang="en-US" sz="1200" dirty="0"/>
                    </a:p>
                  </a:txBody>
                  <a:tcPr/>
                </a:tc>
                <a:tc>
                  <a:txBody>
                    <a:bodyPr/>
                    <a:lstStyle/>
                    <a:p>
                      <a:pPr latinLnBrk="1"/>
                      <a:r>
                        <a:rPr lang="en-US" altLang="ko-KR" sz="1200" dirty="0"/>
                        <a:t>Digital IO</a:t>
                      </a:r>
                      <a:endParaRPr lang="ko-KR" altLang="en-US" sz="1200" dirty="0"/>
                    </a:p>
                  </a:txBody>
                  <a:tcPr/>
                </a:tc>
                <a:tc>
                  <a:txBody>
                    <a:bodyPr/>
                    <a:lstStyle/>
                    <a:p>
                      <a:pPr latinLnBrk="1"/>
                      <a:r>
                        <a:rPr lang="en-US" altLang="ko-KR" sz="1200" dirty="0"/>
                        <a:t>DHT11, LED</a:t>
                      </a:r>
                      <a:endParaRPr lang="ko-KR" altLang="en-US" sz="1200" dirty="0"/>
                    </a:p>
                  </a:txBody>
                  <a:tcPr/>
                </a:tc>
                <a:extLst>
                  <a:ext uri="{0D108BD9-81ED-4DB2-BD59-A6C34878D82A}">
                    <a16:rowId xmlns:a16="http://schemas.microsoft.com/office/drawing/2014/main" val="3028433491"/>
                  </a:ext>
                </a:extLst>
              </a:tr>
              <a:tr h="356666">
                <a:tc>
                  <a:txBody>
                    <a:bodyPr/>
                    <a:lstStyle/>
                    <a:p>
                      <a:pPr latinLnBrk="1"/>
                      <a:r>
                        <a:rPr lang="en-US" altLang="ko-KR" sz="1200" dirty="0"/>
                        <a:t>D5(GPIO14)</a:t>
                      </a:r>
                      <a:endParaRPr lang="ko-KR" altLang="en-US" sz="1200" dirty="0"/>
                    </a:p>
                  </a:txBody>
                  <a:tcPr/>
                </a:tc>
                <a:tc>
                  <a:txBody>
                    <a:bodyPr/>
                    <a:lstStyle/>
                    <a:p>
                      <a:pPr latinLnBrk="1"/>
                      <a:r>
                        <a:rPr lang="en-US" altLang="ko-KR" sz="1200" dirty="0"/>
                        <a:t>SPI - SCK</a:t>
                      </a:r>
                      <a:endParaRPr lang="ko-KR" altLang="en-US" sz="1200" dirty="0"/>
                    </a:p>
                  </a:txBody>
                  <a:tcPr/>
                </a:tc>
                <a:tc rowSpan="3">
                  <a:txBody>
                    <a:bodyPr/>
                    <a:lstStyle/>
                    <a:p>
                      <a:pPr latinLnBrk="1"/>
                      <a:r>
                        <a:rPr lang="en-US" altLang="ko-KR" sz="1200" dirty="0"/>
                        <a:t>microSD</a:t>
                      </a:r>
                      <a:endParaRPr lang="ko-KR" altLang="en-US" sz="1200" dirty="0"/>
                    </a:p>
                  </a:txBody>
                  <a:tcPr/>
                </a:tc>
                <a:extLst>
                  <a:ext uri="{0D108BD9-81ED-4DB2-BD59-A6C34878D82A}">
                    <a16:rowId xmlns:a16="http://schemas.microsoft.com/office/drawing/2014/main" val="3941250649"/>
                  </a:ext>
                </a:extLst>
              </a:tr>
              <a:tr h="356666">
                <a:tc>
                  <a:txBody>
                    <a:bodyPr/>
                    <a:lstStyle/>
                    <a:p>
                      <a:pPr latinLnBrk="1"/>
                      <a:r>
                        <a:rPr lang="en-US" altLang="ko-KR" sz="1200" dirty="0"/>
                        <a:t>D6(GPIO12)</a:t>
                      </a:r>
                      <a:endParaRPr lang="ko-KR" altLang="en-US" sz="1200" dirty="0"/>
                    </a:p>
                  </a:txBody>
                  <a:tcPr/>
                </a:tc>
                <a:tc>
                  <a:txBody>
                    <a:bodyPr/>
                    <a:lstStyle/>
                    <a:p>
                      <a:pPr latinLnBrk="1"/>
                      <a:r>
                        <a:rPr lang="en-US" altLang="ko-KR" sz="1200" dirty="0"/>
                        <a:t>SPI - MISO</a:t>
                      </a:r>
                      <a:endParaRPr lang="ko-KR" altLang="en-US" sz="1200" dirty="0"/>
                    </a:p>
                  </a:txBody>
                  <a:tcPr/>
                </a:tc>
                <a:tc vMerge="1">
                  <a:txBody>
                    <a:bodyPr/>
                    <a:lstStyle/>
                    <a:p>
                      <a:pPr latinLnBrk="1"/>
                      <a:endParaRPr lang="ko-KR" altLang="en-US" sz="1400" dirty="0"/>
                    </a:p>
                  </a:txBody>
                  <a:tcPr/>
                </a:tc>
                <a:extLst>
                  <a:ext uri="{0D108BD9-81ED-4DB2-BD59-A6C34878D82A}">
                    <a16:rowId xmlns:a16="http://schemas.microsoft.com/office/drawing/2014/main" val="2300969144"/>
                  </a:ext>
                </a:extLst>
              </a:tr>
              <a:tr h="356666">
                <a:tc>
                  <a:txBody>
                    <a:bodyPr/>
                    <a:lstStyle/>
                    <a:p>
                      <a:pPr latinLnBrk="1"/>
                      <a:r>
                        <a:rPr lang="en-US" altLang="ko-KR" sz="1200" dirty="0"/>
                        <a:t>D7(GPIO13)</a:t>
                      </a:r>
                      <a:endParaRPr lang="ko-KR" altLang="en-US" sz="1200" dirty="0"/>
                    </a:p>
                  </a:txBody>
                  <a:tcPr/>
                </a:tc>
                <a:tc>
                  <a:txBody>
                    <a:bodyPr/>
                    <a:lstStyle/>
                    <a:p>
                      <a:pPr latinLnBrk="1"/>
                      <a:r>
                        <a:rPr lang="en-US" altLang="ko-KR" sz="1200" dirty="0"/>
                        <a:t>SPI - MOSI</a:t>
                      </a:r>
                      <a:endParaRPr lang="ko-KR" altLang="en-US" sz="1200" dirty="0"/>
                    </a:p>
                  </a:txBody>
                  <a:tcPr/>
                </a:tc>
                <a:tc vMerge="1">
                  <a:txBody>
                    <a:bodyPr/>
                    <a:lstStyle/>
                    <a:p>
                      <a:pPr latinLnBrk="1"/>
                      <a:endParaRPr lang="ko-KR" altLang="en-US" sz="1400" dirty="0"/>
                    </a:p>
                  </a:txBody>
                  <a:tcPr/>
                </a:tc>
                <a:extLst>
                  <a:ext uri="{0D108BD9-81ED-4DB2-BD59-A6C34878D82A}">
                    <a16:rowId xmlns:a16="http://schemas.microsoft.com/office/drawing/2014/main" val="1264902578"/>
                  </a:ext>
                </a:extLst>
              </a:tr>
              <a:tr h="356666">
                <a:tc>
                  <a:txBody>
                    <a:bodyPr/>
                    <a:lstStyle/>
                    <a:p>
                      <a:pPr latinLnBrk="1"/>
                      <a:r>
                        <a:rPr lang="en-US" altLang="ko-KR" sz="1200" dirty="0"/>
                        <a:t>D8(GPIO15)</a:t>
                      </a:r>
                      <a:endParaRPr lang="ko-KR" altLang="en-US" sz="1200" dirty="0"/>
                    </a:p>
                  </a:txBody>
                  <a:tcPr/>
                </a:tc>
                <a:tc>
                  <a:txBody>
                    <a:bodyPr/>
                    <a:lstStyle/>
                    <a:p>
                      <a:pPr latinLnBrk="1"/>
                      <a:r>
                        <a:rPr lang="en-US" altLang="ko-KR" sz="1200" dirty="0"/>
                        <a:t>Digital I/O</a:t>
                      </a:r>
                      <a:endParaRPr lang="ko-KR" altLang="en-US" sz="1200" dirty="0"/>
                    </a:p>
                  </a:txBody>
                  <a:tcPr/>
                </a:tc>
                <a:tc>
                  <a:txBody>
                    <a:bodyPr/>
                    <a:lstStyle/>
                    <a:p>
                      <a:pPr latinLnBrk="1"/>
                      <a:r>
                        <a:rPr lang="en-US" altLang="ko-KR" sz="1200" dirty="0">
                          <a:solidFill>
                            <a:srgbClr val="FF0000"/>
                          </a:solidFill>
                        </a:rPr>
                        <a:t>USER Switch</a:t>
                      </a:r>
                      <a:endParaRPr lang="ko-KR" altLang="en-US" sz="1200" dirty="0">
                        <a:solidFill>
                          <a:srgbClr val="FF0000"/>
                        </a:solidFill>
                      </a:endParaRPr>
                    </a:p>
                  </a:txBody>
                  <a:tcPr/>
                </a:tc>
                <a:extLst>
                  <a:ext uri="{0D108BD9-81ED-4DB2-BD59-A6C34878D82A}">
                    <a16:rowId xmlns:a16="http://schemas.microsoft.com/office/drawing/2014/main" val="2777976337"/>
                  </a:ext>
                </a:extLst>
              </a:tr>
            </a:tbl>
          </a:graphicData>
        </a:graphic>
      </p:graphicFrame>
      <p:pic>
        <p:nvPicPr>
          <p:cNvPr id="7" name="그림 6">
            <a:extLst>
              <a:ext uri="{FF2B5EF4-FFF2-40B4-BE49-F238E27FC236}">
                <a16:creationId xmlns:a16="http://schemas.microsoft.com/office/drawing/2014/main" id="{479F1746-9107-44A3-9091-96C631857268}"/>
              </a:ext>
            </a:extLst>
          </p:cNvPr>
          <p:cNvPicPr>
            <a:picLocks noChangeAspect="1"/>
          </p:cNvPicPr>
          <p:nvPr/>
        </p:nvPicPr>
        <p:blipFill>
          <a:blip r:embed="rId3"/>
          <a:stretch>
            <a:fillRect/>
          </a:stretch>
        </p:blipFill>
        <p:spPr>
          <a:xfrm rot="16200000">
            <a:off x="1168702" y="1264828"/>
            <a:ext cx="3962956" cy="3950520"/>
          </a:xfrm>
          <a:prstGeom prst="rect">
            <a:avLst/>
          </a:prstGeom>
        </p:spPr>
      </p:pic>
      <p:sp>
        <p:nvSpPr>
          <p:cNvPr id="4" name="타원 3">
            <a:extLst>
              <a:ext uri="{FF2B5EF4-FFF2-40B4-BE49-F238E27FC236}">
                <a16:creationId xmlns:a16="http://schemas.microsoft.com/office/drawing/2014/main" id="{97CA4456-58EF-44A7-828A-983CEB005C72}"/>
              </a:ext>
            </a:extLst>
          </p:cNvPr>
          <p:cNvSpPr/>
          <p:nvPr/>
        </p:nvSpPr>
        <p:spPr>
          <a:xfrm>
            <a:off x="1512565" y="3384103"/>
            <a:ext cx="79208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1980571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MicroSD Memory Card</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MicroSD</a:t>
            </a:r>
            <a:r>
              <a:rPr lang="ko-KR" altLang="en-US" dirty="0"/>
              <a:t> </a:t>
            </a:r>
            <a:r>
              <a:rPr lang="en-US" altLang="ko-KR" dirty="0"/>
              <a:t>card</a:t>
            </a:r>
            <a:r>
              <a:rPr lang="ko-KR" altLang="en-US" dirty="0"/>
              <a:t>에 파일 쓰고</a:t>
            </a:r>
            <a:r>
              <a:rPr lang="en-US" altLang="ko-KR" dirty="0"/>
              <a:t>(</a:t>
            </a:r>
            <a:r>
              <a:rPr lang="ko-KR" altLang="en-US" dirty="0"/>
              <a:t>생성</a:t>
            </a:r>
            <a:r>
              <a:rPr lang="en-US" altLang="ko-KR" dirty="0"/>
              <a:t>) </a:t>
            </a:r>
            <a:r>
              <a:rPr lang="ko-KR" altLang="en-US" dirty="0"/>
              <a:t>읽기</a:t>
            </a:r>
            <a:endParaRPr lang="en-US" altLang="ko-KR" dirty="0"/>
          </a:p>
          <a:p>
            <a:pPr lvl="1"/>
            <a:r>
              <a:rPr lang="ko-KR" altLang="en-US" dirty="0"/>
              <a:t>파일 열기 </a:t>
            </a:r>
            <a:endParaRPr lang="en-US" altLang="ko-KR" dirty="0"/>
          </a:p>
          <a:p>
            <a:pPr lvl="2"/>
            <a:r>
              <a:rPr lang="ko-KR" altLang="en-US" dirty="0" err="1"/>
              <a:t>아두이노</a:t>
            </a:r>
            <a:r>
              <a:rPr lang="ko-KR" altLang="en-US" dirty="0"/>
              <a:t> </a:t>
            </a:r>
            <a:r>
              <a:rPr lang="en-US" altLang="ko-KR" dirty="0"/>
              <a:t>IDE</a:t>
            </a:r>
            <a:r>
              <a:rPr lang="ko-KR" altLang="en-US" dirty="0"/>
              <a:t>에서 파일</a:t>
            </a:r>
            <a:r>
              <a:rPr lang="en-US" altLang="ko-KR" dirty="0"/>
              <a:t>/</a:t>
            </a:r>
            <a:r>
              <a:rPr lang="ko-KR" altLang="en-US" dirty="0"/>
              <a:t>예제</a:t>
            </a:r>
            <a:r>
              <a:rPr lang="en-US" altLang="ko-KR" dirty="0"/>
              <a:t>/SD(esp8266)/</a:t>
            </a:r>
            <a:r>
              <a:rPr lang="en-US" altLang="ko-KR" dirty="0" err="1"/>
              <a:t>ReadWrite</a:t>
            </a:r>
            <a:endParaRPr lang="en-US" altLang="ko-KR" dirty="0"/>
          </a:p>
          <a:p>
            <a:pPr lvl="2"/>
            <a:r>
              <a:rPr lang="ko-KR" altLang="en-US" dirty="0"/>
              <a:t>코드 수정 </a:t>
            </a:r>
            <a:r>
              <a:rPr lang="en-US" altLang="ko-KR" dirty="0">
                <a:sym typeface="Wingdings" panose="05000000000000000000" pitchFamily="2" charset="2"/>
              </a:rPr>
              <a:t></a:t>
            </a:r>
            <a:r>
              <a:rPr lang="en-US" altLang="ko-KR" dirty="0"/>
              <a:t> </a:t>
            </a:r>
            <a:r>
              <a:rPr lang="ko-KR" altLang="en-US" dirty="0"/>
              <a:t>업로드 </a:t>
            </a:r>
            <a:r>
              <a:rPr lang="en-US" altLang="ko-KR" dirty="0">
                <a:sym typeface="Wingdings" panose="05000000000000000000" pitchFamily="2" charset="2"/>
              </a:rPr>
              <a:t> </a:t>
            </a:r>
            <a:r>
              <a:rPr lang="ko-KR" altLang="en-US" dirty="0">
                <a:sym typeface="Wingdings" panose="05000000000000000000" pitchFamily="2" charset="2"/>
              </a:rPr>
              <a:t>시리얼모니터 실행 </a:t>
            </a:r>
            <a:r>
              <a:rPr lang="en-US" altLang="ko-KR" dirty="0">
                <a:sym typeface="Wingdings" panose="05000000000000000000" pitchFamily="2" charset="2"/>
              </a:rPr>
              <a:t> </a:t>
            </a:r>
            <a:r>
              <a:rPr lang="ko-KR" altLang="en-US" dirty="0">
                <a:sym typeface="Wingdings" panose="05000000000000000000" pitchFamily="2" charset="2"/>
              </a:rPr>
              <a:t>리셋 버튼 </a:t>
            </a:r>
            <a:endParaRPr lang="en-US" altLang="ko-KR" dirty="0">
              <a:sym typeface="Wingdings" panose="05000000000000000000" pitchFamily="2" charset="2"/>
            </a:endParaRPr>
          </a:p>
          <a:p>
            <a:pPr lvl="3"/>
            <a:r>
              <a:rPr lang="en-US" altLang="ko-KR" dirty="0"/>
              <a:t>Chip Select Pin</a:t>
            </a:r>
            <a:r>
              <a:rPr lang="ko-KR" altLang="en-US" dirty="0"/>
              <a:t>이 </a:t>
            </a:r>
            <a:r>
              <a:rPr lang="en-US" altLang="ko-KR" dirty="0"/>
              <a:t>4</a:t>
            </a:r>
            <a:r>
              <a:rPr lang="ko-KR" altLang="en-US" dirty="0"/>
              <a:t>로 설정되어 있는데 </a:t>
            </a:r>
            <a:r>
              <a:rPr lang="en-US" altLang="ko-KR" dirty="0">
                <a:solidFill>
                  <a:srgbClr val="FF0000"/>
                </a:solidFill>
              </a:rPr>
              <a:t>D3</a:t>
            </a:r>
            <a:r>
              <a:rPr lang="ko-KR" altLang="en-US" dirty="0"/>
              <a:t>으로 변경</a:t>
            </a:r>
            <a:endParaRPr lang="en-US" altLang="ko-KR" dirty="0"/>
          </a:p>
          <a:p>
            <a:pPr lvl="2"/>
            <a:r>
              <a:rPr lang="ko-KR" altLang="en-US" dirty="0"/>
              <a:t>코드 분석</a:t>
            </a:r>
            <a:endParaRPr lang="en-US" altLang="ko-KR" dirty="0"/>
          </a:p>
          <a:p>
            <a:pPr lvl="3"/>
            <a:r>
              <a:rPr lang="en-US" altLang="ko-KR" dirty="0" err="1">
                <a:solidFill>
                  <a:schemeClr val="bg1">
                    <a:lumMod val="65000"/>
                  </a:schemeClr>
                </a:solidFill>
              </a:rPr>
              <a:t>myFile</a:t>
            </a:r>
            <a:r>
              <a:rPr lang="en-US" altLang="ko-KR" dirty="0" err="1"/>
              <a:t>.available</a:t>
            </a:r>
            <a:r>
              <a:rPr lang="en-US" altLang="ko-KR" dirty="0"/>
              <a:t>(</a:t>
            </a:r>
            <a:r>
              <a:rPr lang="ko-KR" altLang="en-US" dirty="0"/>
              <a:t> </a:t>
            </a:r>
            <a:r>
              <a:rPr lang="en-US" altLang="ko-KR" dirty="0"/>
              <a:t>)</a:t>
            </a:r>
          </a:p>
          <a:p>
            <a:pPr lvl="4"/>
            <a:r>
              <a:rPr lang="ko-KR" altLang="en-US" dirty="0"/>
              <a:t>파일로부터 </a:t>
            </a:r>
            <a:r>
              <a:rPr lang="ko-KR" altLang="en-US" dirty="0" err="1"/>
              <a:t>읽올</a:t>
            </a:r>
            <a:r>
              <a:rPr lang="ko-KR" altLang="en-US" dirty="0"/>
              <a:t> 수 있는</a:t>
            </a:r>
            <a:r>
              <a:rPr lang="en-US" altLang="ko-KR" dirty="0"/>
              <a:t>, </a:t>
            </a:r>
            <a:r>
              <a:rPr lang="ko-KR" altLang="en-US" dirty="0"/>
              <a:t>파일에 있는 바이트의 수를 리턴</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40</a:t>
            </a:fld>
            <a:endParaRPr lang="en-US" dirty="0"/>
          </a:p>
        </p:txBody>
      </p:sp>
      <p:sp>
        <p:nvSpPr>
          <p:cNvPr id="8" name="직사각형 7">
            <a:extLst>
              <a:ext uri="{FF2B5EF4-FFF2-40B4-BE49-F238E27FC236}">
                <a16:creationId xmlns:a16="http://schemas.microsoft.com/office/drawing/2014/main" id="{8A5C77EA-4999-4BEC-A762-5671543987FF}"/>
              </a:ext>
            </a:extLst>
          </p:cNvPr>
          <p:cNvSpPr/>
          <p:nvPr/>
        </p:nvSpPr>
        <p:spPr>
          <a:xfrm>
            <a:off x="803142" y="3034633"/>
            <a:ext cx="4957895" cy="2999436"/>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solidFill>
                <a:latin typeface="맑은 고딕" pitchFamily="50" charset="-127"/>
              </a:rPr>
              <a:t>#include &lt;</a:t>
            </a:r>
            <a:r>
              <a:rPr lang="en-US" altLang="ko-KR" sz="1200" b="1" dirty="0" err="1">
                <a:solidFill>
                  <a:schemeClr val="tx1"/>
                </a:solidFill>
                <a:latin typeface="맑은 고딕" pitchFamily="50" charset="-127"/>
              </a:rPr>
              <a:t>SPI.h</a:t>
            </a:r>
            <a:r>
              <a:rPr lang="en-US" altLang="ko-KR" sz="1200" b="1" dirty="0">
                <a:solidFill>
                  <a:schemeClr val="tx1"/>
                </a:solidFill>
                <a:latin typeface="맑은 고딕" pitchFamily="50" charset="-127"/>
              </a:rPr>
              <a:t>&gt;</a:t>
            </a:r>
          </a:p>
          <a:p>
            <a:pPr defTabSz="913755">
              <a:spcBef>
                <a:spcPts val="0"/>
              </a:spcBef>
              <a:buClr>
                <a:srgbClr val="506EA5"/>
              </a:buClr>
            </a:pPr>
            <a:r>
              <a:rPr lang="en-US" altLang="ko-KR" sz="1200" b="1" dirty="0">
                <a:solidFill>
                  <a:schemeClr val="tx1"/>
                </a:solidFill>
                <a:latin typeface="맑은 고딕" pitchFamily="50" charset="-127"/>
              </a:rPr>
              <a:t>#include &lt;</a:t>
            </a:r>
            <a:r>
              <a:rPr lang="en-US" altLang="ko-KR" sz="1200" b="1" dirty="0" err="1">
                <a:solidFill>
                  <a:schemeClr val="tx1"/>
                </a:solidFill>
                <a:latin typeface="맑은 고딕" pitchFamily="50" charset="-127"/>
              </a:rPr>
              <a:t>SD.h</a:t>
            </a:r>
            <a:r>
              <a:rPr lang="en-US" altLang="ko-KR" sz="1200" b="1" dirty="0">
                <a:solidFill>
                  <a:schemeClr val="tx1"/>
                </a:solidFill>
                <a:latin typeface="맑은 고딕" pitchFamily="50" charset="-127"/>
              </a:rPr>
              <a:t>&gt;</a:t>
            </a:r>
          </a:p>
          <a:p>
            <a:pPr defTabSz="913755">
              <a:spcBef>
                <a:spcPts val="0"/>
              </a:spcBef>
              <a:buClr>
                <a:srgbClr val="506EA5"/>
              </a:buClr>
            </a:pPr>
            <a:r>
              <a:rPr lang="en-US" altLang="ko-KR" sz="1200" b="1" dirty="0">
                <a:solidFill>
                  <a:schemeClr val="tx1"/>
                </a:solidFill>
                <a:latin typeface="맑은 고딕" pitchFamily="50" charset="-127"/>
              </a:rPr>
              <a:t>#define  CS_PIN  D3</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File </a:t>
            </a:r>
            <a:r>
              <a:rPr lang="en-US" altLang="ko-KR" sz="1200" b="1" dirty="0" err="1">
                <a:solidFill>
                  <a:schemeClr val="tx1"/>
                </a:solidFill>
                <a:latin typeface="맑은 고딕" pitchFamily="50" charset="-127"/>
              </a:rPr>
              <a:t>myFile</a:t>
            </a:r>
            <a:r>
              <a:rPr lang="en-US" altLang="ko-KR" sz="1200" b="1" dirty="0">
                <a:solidFill>
                  <a:schemeClr val="tx1"/>
                </a:solidFill>
                <a:latin typeface="맑은 고딕" pitchFamily="50" charset="-127"/>
              </a:rPr>
              <a:t>;</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void setup()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Serial.begin</a:t>
            </a:r>
            <a:r>
              <a:rPr lang="en-US" altLang="ko-KR" sz="1200" b="1" dirty="0">
                <a:solidFill>
                  <a:schemeClr val="tx1"/>
                </a:solidFill>
                <a:latin typeface="맑은 고딕" pitchFamily="50" charset="-127"/>
              </a:rPr>
              <a:t>(9600);</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a:t>
            </a:r>
            <a:r>
              <a:rPr lang="en-US" altLang="ko-KR" sz="1200" b="1" dirty="0">
                <a:solidFill>
                  <a:schemeClr val="tx1"/>
                </a:solidFill>
                <a:latin typeface="맑은 고딕" pitchFamily="50" charset="-127"/>
              </a:rPr>
              <a:t>(“Initializing SD card...");</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  if (!</a:t>
            </a:r>
            <a:r>
              <a:rPr lang="en-US" altLang="ko-KR" sz="1200" b="1" dirty="0" err="1">
                <a:solidFill>
                  <a:schemeClr val="tx1"/>
                </a:solidFill>
                <a:latin typeface="맑은 고딕" pitchFamily="50" charset="-127"/>
              </a:rPr>
              <a:t>SD.begin</a:t>
            </a:r>
            <a:r>
              <a:rPr lang="en-US" altLang="ko-KR" sz="1200" b="1" dirty="0">
                <a:solidFill>
                  <a:schemeClr val="tx1"/>
                </a:solidFill>
                <a:latin typeface="맑은 고딕" pitchFamily="50" charset="-127"/>
              </a:rPr>
              <a:t>(</a:t>
            </a:r>
            <a:r>
              <a:rPr lang="en-US" altLang="ko-KR" sz="1200" b="1" dirty="0">
                <a:solidFill>
                  <a:srgbClr val="FF0000"/>
                </a:solidFill>
                <a:latin typeface="맑은 고딕" pitchFamily="50" charset="-127"/>
              </a:rPr>
              <a:t> CS_PIN </a:t>
            </a:r>
            <a:r>
              <a:rPr lang="en-US" altLang="ko-KR" sz="1200" b="1" dirty="0">
                <a:solidFill>
                  <a:schemeClr val="tx1"/>
                </a:solidFill>
                <a:latin typeface="맑은 고딕" pitchFamily="50" charset="-127"/>
              </a:rPr>
              <a:t>))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Serial.println</a:t>
            </a:r>
            <a:r>
              <a:rPr lang="en-US" altLang="ko-KR" sz="1200" b="1" dirty="0">
                <a:solidFill>
                  <a:schemeClr val="tx1"/>
                </a:solidFill>
                <a:latin typeface="맑은 고딕" pitchFamily="50" charset="-127"/>
              </a:rPr>
              <a:t>("initialization failed!");</a:t>
            </a:r>
          </a:p>
          <a:p>
            <a:pPr defTabSz="913755">
              <a:spcBef>
                <a:spcPts val="0"/>
              </a:spcBef>
              <a:buClr>
                <a:srgbClr val="506EA5"/>
              </a:buClr>
            </a:pPr>
            <a:r>
              <a:rPr lang="en-US" altLang="ko-KR" sz="1200" b="1" dirty="0">
                <a:solidFill>
                  <a:schemeClr val="tx1"/>
                </a:solidFill>
                <a:latin typeface="맑은 고딕" pitchFamily="50" charset="-127"/>
              </a:rPr>
              <a:t>    return;</a:t>
            </a:r>
          </a:p>
          <a:p>
            <a:pPr defTabSz="913755">
              <a:spcBef>
                <a:spcPts val="0"/>
              </a:spcBef>
              <a:buClr>
                <a:srgbClr val="506EA5"/>
              </a:buClr>
            </a:pPr>
            <a:r>
              <a:rPr lang="en-US" altLang="ko-KR" sz="1200" b="1" dirty="0">
                <a:solidFill>
                  <a:schemeClr val="tx1"/>
                </a:solidFill>
                <a:latin typeface="맑은 고딕" pitchFamily="50" charset="-127"/>
              </a:rPr>
              <a:t>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Serial.println</a:t>
            </a:r>
            <a:r>
              <a:rPr lang="en-US" altLang="ko-KR" sz="1200" b="1" dirty="0">
                <a:solidFill>
                  <a:schemeClr val="tx1"/>
                </a:solidFill>
                <a:latin typeface="맑은 고딕" pitchFamily="50" charset="-127"/>
              </a:rPr>
              <a:t>("initialization done.");</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myFile</a:t>
            </a:r>
            <a:r>
              <a:rPr lang="en-US" altLang="ko-KR" sz="1200" b="1" dirty="0">
                <a:solidFill>
                  <a:schemeClr val="tx1"/>
                </a:solidFill>
                <a:latin typeface="맑은 고딕" pitchFamily="50" charset="-127"/>
              </a:rPr>
              <a:t> = </a:t>
            </a:r>
            <a:r>
              <a:rPr lang="en-US" altLang="ko-KR" sz="1200" b="1" dirty="0" err="1">
                <a:solidFill>
                  <a:schemeClr val="tx1"/>
                </a:solidFill>
                <a:latin typeface="맑은 고딕" pitchFamily="50" charset="-127"/>
              </a:rPr>
              <a:t>SD.open</a:t>
            </a:r>
            <a:r>
              <a:rPr lang="en-US" altLang="ko-KR" sz="1200" b="1" dirty="0">
                <a:solidFill>
                  <a:schemeClr val="tx1"/>
                </a:solidFill>
                <a:latin typeface="맑은 고딕" pitchFamily="50" charset="-127"/>
              </a:rPr>
              <a:t>("test.txt", FILE_WRITE);</a:t>
            </a:r>
          </a:p>
        </p:txBody>
      </p:sp>
      <p:sp>
        <p:nvSpPr>
          <p:cNvPr id="9" name="직사각형 8">
            <a:extLst>
              <a:ext uri="{FF2B5EF4-FFF2-40B4-BE49-F238E27FC236}">
                <a16:creationId xmlns:a16="http://schemas.microsoft.com/office/drawing/2014/main" id="{29F05AC8-0847-4B72-A837-DFCF609E6FA0}"/>
              </a:ext>
            </a:extLst>
          </p:cNvPr>
          <p:cNvSpPr/>
          <p:nvPr/>
        </p:nvSpPr>
        <p:spPr>
          <a:xfrm>
            <a:off x="803142" y="2996453"/>
            <a:ext cx="4957895" cy="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29FAC49A-476D-435C-B19B-D45D71D4BF59}"/>
              </a:ext>
            </a:extLst>
          </p:cNvPr>
          <p:cNvSpPr/>
          <p:nvPr/>
        </p:nvSpPr>
        <p:spPr>
          <a:xfrm>
            <a:off x="5977061" y="1952316"/>
            <a:ext cx="4957895" cy="4081753"/>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endParaRPr lang="en-US" altLang="ko-KR" sz="14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if (</a:t>
            </a:r>
            <a:r>
              <a:rPr lang="en-US" altLang="ko-KR" sz="1200" b="1" dirty="0" err="1">
                <a:solidFill>
                  <a:schemeClr val="tx1"/>
                </a:solidFill>
                <a:latin typeface="맑은 고딕" pitchFamily="50" charset="-127"/>
              </a:rPr>
              <a:t>myFile</a:t>
            </a:r>
            <a:r>
              <a:rPr lang="en-US" altLang="ko-KR" sz="1200" b="1" dirty="0">
                <a:solidFill>
                  <a:schemeClr val="tx1"/>
                </a:solidFill>
                <a:latin typeface="맑은 고딕" pitchFamily="50" charset="-127"/>
              </a:rPr>
              <a:t>)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a:t>
            </a:r>
            <a:r>
              <a:rPr lang="en-US" altLang="ko-KR" sz="1200" b="1" dirty="0">
                <a:solidFill>
                  <a:schemeClr val="tx1"/>
                </a:solidFill>
                <a:latin typeface="맑은 고딕" pitchFamily="50" charset="-127"/>
              </a:rPr>
              <a:t>("Writing to test.txt...");</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myFile.println</a:t>
            </a:r>
            <a:r>
              <a:rPr lang="en-US" altLang="ko-KR" sz="1200" b="1" dirty="0">
                <a:solidFill>
                  <a:schemeClr val="tx1"/>
                </a:solidFill>
                <a:latin typeface="맑은 고딕" pitchFamily="50" charset="-127"/>
              </a:rPr>
              <a:t>("testing 1, 2, 3.");</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myFile.close</a:t>
            </a:r>
            <a:r>
              <a:rPr lang="en-US" altLang="ko-KR" sz="1200" b="1" dirty="0">
                <a:solidFill>
                  <a:schemeClr val="tx1"/>
                </a:solidFill>
                <a:latin typeface="맑은 고딕" pitchFamily="50" charset="-127"/>
              </a:rPr>
              <a:t>();</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Serial.println</a:t>
            </a:r>
            <a:r>
              <a:rPr lang="en-US" altLang="ko-KR" sz="1200" b="1" dirty="0">
                <a:solidFill>
                  <a:schemeClr val="tx1"/>
                </a:solidFill>
                <a:latin typeface="맑은 고딕" pitchFamily="50" charset="-127"/>
              </a:rPr>
              <a:t>("done.");</a:t>
            </a:r>
          </a:p>
          <a:p>
            <a:pPr defTabSz="913755">
              <a:spcBef>
                <a:spcPts val="0"/>
              </a:spcBef>
              <a:buClr>
                <a:srgbClr val="506EA5"/>
              </a:buClr>
            </a:pPr>
            <a:r>
              <a:rPr lang="en-US" altLang="ko-KR" sz="1200" b="1" dirty="0">
                <a:solidFill>
                  <a:schemeClr val="tx1"/>
                </a:solidFill>
                <a:latin typeface="맑은 고딕" pitchFamily="50" charset="-127"/>
              </a:rPr>
              <a:t>  } else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Serial.println</a:t>
            </a:r>
            <a:r>
              <a:rPr lang="en-US" altLang="ko-KR" sz="1200" b="1" dirty="0">
                <a:solidFill>
                  <a:schemeClr val="tx1"/>
                </a:solidFill>
                <a:latin typeface="맑은 고딕" pitchFamily="50" charset="-127"/>
              </a:rPr>
              <a:t>("error opening test.txt");</a:t>
            </a:r>
          </a:p>
          <a:p>
            <a:pPr defTabSz="913755">
              <a:spcBef>
                <a:spcPts val="0"/>
              </a:spcBef>
              <a:buClr>
                <a:srgbClr val="506EA5"/>
              </a:buClr>
            </a:pPr>
            <a:r>
              <a:rPr lang="en-US" altLang="ko-KR" sz="1200" b="1" dirty="0">
                <a:solidFill>
                  <a:schemeClr val="tx1"/>
                </a:solidFill>
                <a:latin typeface="맑은 고딕" pitchFamily="50" charset="-127"/>
              </a:rPr>
              <a:t>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myFile</a:t>
            </a:r>
            <a:r>
              <a:rPr lang="en-US" altLang="ko-KR" sz="1200" b="1" dirty="0">
                <a:solidFill>
                  <a:schemeClr val="tx1"/>
                </a:solidFill>
                <a:latin typeface="맑은 고딕" pitchFamily="50" charset="-127"/>
              </a:rPr>
              <a:t> = </a:t>
            </a:r>
            <a:r>
              <a:rPr lang="en-US" altLang="ko-KR" sz="1200" b="1" dirty="0" err="1">
                <a:solidFill>
                  <a:schemeClr val="tx1"/>
                </a:solidFill>
                <a:latin typeface="맑은 고딕" pitchFamily="50" charset="-127"/>
              </a:rPr>
              <a:t>SD.open</a:t>
            </a:r>
            <a:r>
              <a:rPr lang="en-US" altLang="ko-KR" sz="1200" b="1" dirty="0">
                <a:solidFill>
                  <a:schemeClr val="tx1"/>
                </a:solidFill>
                <a:latin typeface="맑은 고딕" pitchFamily="50" charset="-127"/>
              </a:rPr>
              <a:t>("test.txt");</a:t>
            </a:r>
          </a:p>
          <a:p>
            <a:pPr defTabSz="913755">
              <a:spcBef>
                <a:spcPts val="0"/>
              </a:spcBef>
              <a:buClr>
                <a:srgbClr val="506EA5"/>
              </a:buClr>
            </a:pPr>
            <a:r>
              <a:rPr lang="en-US" altLang="ko-KR" sz="1200" b="1" dirty="0">
                <a:solidFill>
                  <a:schemeClr val="tx1"/>
                </a:solidFill>
                <a:latin typeface="맑은 고딕" pitchFamily="50" charset="-127"/>
              </a:rPr>
              <a:t>  if (</a:t>
            </a:r>
            <a:r>
              <a:rPr lang="en-US" altLang="ko-KR" sz="1200" b="1" dirty="0" err="1">
                <a:solidFill>
                  <a:schemeClr val="tx1"/>
                </a:solidFill>
                <a:latin typeface="맑은 고딕" pitchFamily="50" charset="-127"/>
              </a:rPr>
              <a:t>myFile</a:t>
            </a:r>
            <a:r>
              <a:rPr lang="en-US" altLang="ko-KR" sz="1200" b="1" dirty="0">
                <a:solidFill>
                  <a:schemeClr val="tx1"/>
                </a:solidFill>
                <a:latin typeface="맑은 고딕" pitchFamily="50" charset="-127"/>
              </a:rPr>
              <a:t>)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Serial.println</a:t>
            </a:r>
            <a:r>
              <a:rPr lang="en-US" altLang="ko-KR" sz="1200" b="1" dirty="0">
                <a:solidFill>
                  <a:schemeClr val="tx1"/>
                </a:solidFill>
                <a:latin typeface="맑은 고딕" pitchFamily="50" charset="-127"/>
              </a:rPr>
              <a:t>("test.txt:");</a:t>
            </a:r>
          </a:p>
          <a:p>
            <a:pPr defTabSz="913755">
              <a:spcBef>
                <a:spcPts val="0"/>
              </a:spcBef>
              <a:buClr>
                <a:srgbClr val="506EA5"/>
              </a:buClr>
            </a:pPr>
            <a:r>
              <a:rPr lang="en-US" altLang="ko-KR" sz="1200" b="1" dirty="0">
                <a:solidFill>
                  <a:schemeClr val="tx1"/>
                </a:solidFill>
                <a:latin typeface="맑은 고딕" pitchFamily="50" charset="-127"/>
              </a:rPr>
              <a:t>    while (</a:t>
            </a:r>
            <a:r>
              <a:rPr lang="en-US" altLang="ko-KR" sz="1200" b="1" dirty="0" err="1">
                <a:solidFill>
                  <a:schemeClr val="tx1"/>
                </a:solidFill>
                <a:latin typeface="맑은 고딕" pitchFamily="50" charset="-127"/>
              </a:rPr>
              <a:t>myFile.available</a:t>
            </a:r>
            <a:r>
              <a:rPr lang="en-US" altLang="ko-KR" sz="1200" b="1" dirty="0">
                <a:solidFill>
                  <a:schemeClr val="tx1"/>
                </a:solidFill>
                <a:latin typeface="맑은 고딕" pitchFamily="50" charset="-127"/>
              </a:rPr>
              <a:t>())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Serial.write</a:t>
            </a:r>
            <a:r>
              <a:rPr lang="en-US" altLang="ko-KR" sz="1200" b="1" dirty="0">
                <a:solidFill>
                  <a:schemeClr val="tx1"/>
                </a:solidFill>
                <a:latin typeface="맑은 고딕" pitchFamily="50" charset="-127"/>
              </a:rPr>
              <a:t>(</a:t>
            </a:r>
            <a:r>
              <a:rPr lang="en-US" altLang="ko-KR" sz="1200" b="1" dirty="0" err="1">
                <a:solidFill>
                  <a:schemeClr val="tx1"/>
                </a:solidFill>
                <a:latin typeface="맑은 고딕" pitchFamily="50" charset="-127"/>
              </a:rPr>
              <a:t>myFile.read</a:t>
            </a:r>
            <a:r>
              <a:rPr lang="en-US" altLang="ko-KR" sz="1200" b="1" dirty="0">
                <a:solidFill>
                  <a:schemeClr val="tx1"/>
                </a:solidFill>
                <a:latin typeface="맑은 고딕" pitchFamily="50" charset="-127"/>
              </a:rPr>
              <a:t>());</a:t>
            </a:r>
          </a:p>
          <a:p>
            <a:pPr defTabSz="913755">
              <a:spcBef>
                <a:spcPts val="0"/>
              </a:spcBef>
              <a:buClr>
                <a:srgbClr val="506EA5"/>
              </a:buClr>
            </a:pPr>
            <a:r>
              <a:rPr lang="en-US" altLang="ko-KR" sz="1200" b="1" dirty="0">
                <a:solidFill>
                  <a:schemeClr val="tx1"/>
                </a:solidFill>
                <a:latin typeface="맑은 고딕" pitchFamily="50" charset="-127"/>
              </a:rPr>
              <a:t>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myFile.close</a:t>
            </a:r>
            <a:r>
              <a:rPr lang="en-US" altLang="ko-KR" sz="1200" b="1" dirty="0">
                <a:solidFill>
                  <a:schemeClr val="tx1"/>
                </a:solidFill>
                <a:latin typeface="맑은 고딕" pitchFamily="50" charset="-127"/>
              </a:rPr>
              <a:t>();</a:t>
            </a:r>
          </a:p>
          <a:p>
            <a:pPr defTabSz="913755">
              <a:spcBef>
                <a:spcPts val="0"/>
              </a:spcBef>
              <a:buClr>
                <a:srgbClr val="506EA5"/>
              </a:buClr>
            </a:pPr>
            <a:r>
              <a:rPr lang="en-US" altLang="ko-KR" sz="1200" b="1" dirty="0">
                <a:solidFill>
                  <a:schemeClr val="tx1"/>
                </a:solidFill>
                <a:latin typeface="맑은 고딕" pitchFamily="50" charset="-127"/>
              </a:rPr>
              <a:t>  } else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Serial.println</a:t>
            </a:r>
            <a:r>
              <a:rPr lang="en-US" altLang="ko-KR" sz="1200" b="1" dirty="0">
                <a:solidFill>
                  <a:schemeClr val="tx1"/>
                </a:solidFill>
                <a:latin typeface="맑은 고딕" pitchFamily="50" charset="-127"/>
              </a:rPr>
              <a:t>("error opening test.txt");</a:t>
            </a:r>
          </a:p>
          <a:p>
            <a:pPr defTabSz="913755">
              <a:spcBef>
                <a:spcPts val="0"/>
              </a:spcBef>
              <a:buClr>
                <a:srgbClr val="506EA5"/>
              </a:buClr>
            </a:pPr>
            <a:r>
              <a:rPr lang="en-US" altLang="ko-KR" sz="1200" b="1" dirty="0">
                <a:solidFill>
                  <a:schemeClr val="tx1"/>
                </a:solidFill>
                <a:latin typeface="맑은 고딕" pitchFamily="50" charset="-127"/>
              </a:rPr>
              <a:t>  }</a:t>
            </a:r>
          </a:p>
          <a:p>
            <a:pPr defTabSz="913755">
              <a:spcBef>
                <a:spcPts val="0"/>
              </a:spcBef>
              <a:buClr>
                <a:srgbClr val="506EA5"/>
              </a:buClr>
            </a:pPr>
            <a:r>
              <a:rPr lang="en-US" altLang="ko-KR" sz="1200" b="1" dirty="0">
                <a:solidFill>
                  <a:schemeClr val="tx1"/>
                </a:solidFill>
                <a:latin typeface="맑은 고딕" pitchFamily="50" charset="-127"/>
              </a:rPr>
              <a:t>}</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void loop() { }</a:t>
            </a:r>
          </a:p>
          <a:p>
            <a:pPr defTabSz="913755">
              <a:spcBef>
                <a:spcPts val="0"/>
              </a:spcBef>
              <a:buClr>
                <a:srgbClr val="506EA5"/>
              </a:buClr>
            </a:pPr>
            <a:endParaRPr lang="en-US" altLang="ko-KR" sz="1400" b="1" dirty="0">
              <a:solidFill>
                <a:schemeClr val="tx1"/>
              </a:solidFill>
              <a:latin typeface="맑은 고딕" pitchFamily="50" charset="-127"/>
            </a:endParaRPr>
          </a:p>
        </p:txBody>
      </p:sp>
      <p:sp>
        <p:nvSpPr>
          <p:cNvPr id="11" name="직사각형 10">
            <a:extLst>
              <a:ext uri="{FF2B5EF4-FFF2-40B4-BE49-F238E27FC236}">
                <a16:creationId xmlns:a16="http://schemas.microsoft.com/office/drawing/2014/main" id="{775A4B30-059C-405F-B6EF-9947A9E45464}"/>
              </a:ext>
            </a:extLst>
          </p:cNvPr>
          <p:cNvSpPr/>
          <p:nvPr/>
        </p:nvSpPr>
        <p:spPr>
          <a:xfrm>
            <a:off x="5977061" y="1914136"/>
            <a:ext cx="4957895" cy="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13762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스케치</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MicroSD</a:t>
            </a:r>
            <a:r>
              <a:rPr lang="ko-KR" altLang="en-US" dirty="0"/>
              <a:t> </a:t>
            </a:r>
            <a:r>
              <a:rPr lang="en-US" altLang="ko-KR" dirty="0"/>
              <a:t>card</a:t>
            </a:r>
            <a:r>
              <a:rPr lang="ko-KR" altLang="en-US" dirty="0"/>
              <a:t>에 있는 특정 파일의 크기</a:t>
            </a:r>
            <a:r>
              <a:rPr lang="en-US" altLang="ko-KR" dirty="0"/>
              <a:t> </a:t>
            </a:r>
            <a:r>
              <a:rPr lang="ko-KR" altLang="en-US" dirty="0"/>
              <a:t>파악</a:t>
            </a:r>
            <a:endParaRPr lang="en-US" altLang="ko-KR" dirty="0"/>
          </a:p>
          <a:p>
            <a:pPr lvl="1"/>
            <a:r>
              <a:rPr lang="ko-KR" altLang="en-US" dirty="0"/>
              <a:t>아래 코드</a:t>
            </a:r>
            <a:r>
              <a:rPr lang="en-US" altLang="ko-KR" dirty="0"/>
              <a:t>(</a:t>
            </a:r>
            <a:r>
              <a:rPr lang="en-US" altLang="ko-KR" dirty="0" err="1"/>
              <a:t>MicroSD_File_Size.ino</a:t>
            </a:r>
            <a:r>
              <a:rPr lang="en-US" altLang="ko-KR" dirty="0"/>
              <a:t>)</a:t>
            </a:r>
            <a:r>
              <a:rPr lang="ko-KR" altLang="en-US" dirty="0"/>
              <a:t> </a:t>
            </a:r>
            <a:r>
              <a:rPr lang="en-US" altLang="ko-KR" dirty="0">
                <a:sym typeface="Wingdings" panose="05000000000000000000" pitchFamily="2" charset="2"/>
              </a:rPr>
              <a:t></a:t>
            </a:r>
            <a:r>
              <a:rPr lang="en-US" altLang="ko-KR" dirty="0"/>
              <a:t> </a:t>
            </a:r>
            <a:r>
              <a:rPr lang="ko-KR" altLang="en-US" dirty="0"/>
              <a:t>업로드 </a:t>
            </a:r>
            <a:r>
              <a:rPr lang="en-US" altLang="ko-KR" dirty="0">
                <a:sym typeface="Wingdings" panose="05000000000000000000" pitchFamily="2" charset="2"/>
              </a:rPr>
              <a:t> </a:t>
            </a:r>
            <a:r>
              <a:rPr lang="ko-KR" altLang="en-US" dirty="0">
                <a:sym typeface="Wingdings" panose="05000000000000000000" pitchFamily="2" charset="2"/>
              </a:rPr>
              <a:t>시리얼모니터 실행 </a:t>
            </a:r>
            <a:r>
              <a:rPr lang="en-US" altLang="ko-KR" dirty="0">
                <a:sym typeface="Wingdings" panose="05000000000000000000" pitchFamily="2" charset="2"/>
              </a:rPr>
              <a:t> </a:t>
            </a:r>
            <a:r>
              <a:rPr lang="ko-KR" altLang="en-US" dirty="0" err="1">
                <a:sym typeface="Wingdings" panose="05000000000000000000" pitchFamily="2" charset="2"/>
              </a:rPr>
              <a:t>리셋버튼</a:t>
            </a:r>
            <a:r>
              <a:rPr lang="ko-KR" altLang="en-US" dirty="0">
                <a:sym typeface="Wingdings" panose="05000000000000000000" pitchFamily="2" charset="2"/>
              </a:rPr>
              <a:t> </a:t>
            </a:r>
            <a:endParaRPr lang="en-US" altLang="ko-KR" dirty="0">
              <a:sym typeface="Wingdings" panose="05000000000000000000" pitchFamily="2" charset="2"/>
            </a:endParaRPr>
          </a:p>
          <a:p>
            <a:pPr lvl="2"/>
            <a:r>
              <a:rPr lang="en-US" altLang="ko-KR" dirty="0"/>
              <a:t>Chip Select Pin</a:t>
            </a:r>
            <a:r>
              <a:rPr lang="ko-KR" altLang="en-US" dirty="0"/>
              <a:t>이 </a:t>
            </a:r>
            <a:r>
              <a:rPr lang="en-US" altLang="ko-KR" dirty="0"/>
              <a:t>4</a:t>
            </a:r>
            <a:r>
              <a:rPr lang="ko-KR" altLang="en-US" dirty="0"/>
              <a:t>로 설정되어 있는데 </a:t>
            </a:r>
            <a:r>
              <a:rPr lang="en-US" altLang="ko-KR" dirty="0">
                <a:solidFill>
                  <a:srgbClr val="FF0000"/>
                </a:solidFill>
              </a:rPr>
              <a:t>D3</a:t>
            </a:r>
            <a:r>
              <a:rPr lang="ko-KR" altLang="en-US" dirty="0"/>
              <a:t>으로 변경</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41</a:t>
            </a:fld>
            <a:endParaRPr lang="en-US" dirty="0"/>
          </a:p>
        </p:txBody>
      </p:sp>
      <p:sp>
        <p:nvSpPr>
          <p:cNvPr id="8" name="직사각형 7">
            <a:extLst>
              <a:ext uri="{FF2B5EF4-FFF2-40B4-BE49-F238E27FC236}">
                <a16:creationId xmlns:a16="http://schemas.microsoft.com/office/drawing/2014/main" id="{8A5C77EA-4999-4BEC-A762-5671543987FF}"/>
              </a:ext>
            </a:extLst>
          </p:cNvPr>
          <p:cNvSpPr/>
          <p:nvPr/>
        </p:nvSpPr>
        <p:spPr>
          <a:xfrm>
            <a:off x="751127" y="1750247"/>
            <a:ext cx="4957895" cy="4081753"/>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solidFill>
                <a:latin typeface="맑은 고딕" pitchFamily="50" charset="-127"/>
              </a:rPr>
              <a:t>#include &lt;</a:t>
            </a:r>
            <a:r>
              <a:rPr lang="en-US" altLang="ko-KR" sz="1200" b="1" dirty="0" err="1">
                <a:solidFill>
                  <a:schemeClr val="tx1"/>
                </a:solidFill>
                <a:latin typeface="맑은 고딕" pitchFamily="50" charset="-127"/>
              </a:rPr>
              <a:t>SPI.h</a:t>
            </a:r>
            <a:r>
              <a:rPr lang="en-US" altLang="ko-KR" sz="1200" b="1" dirty="0">
                <a:solidFill>
                  <a:schemeClr val="tx1"/>
                </a:solidFill>
                <a:latin typeface="맑은 고딕" pitchFamily="50" charset="-127"/>
              </a:rPr>
              <a:t>&gt;</a:t>
            </a:r>
          </a:p>
          <a:p>
            <a:pPr defTabSz="913755">
              <a:spcBef>
                <a:spcPts val="0"/>
              </a:spcBef>
              <a:buClr>
                <a:srgbClr val="506EA5"/>
              </a:buClr>
            </a:pPr>
            <a:r>
              <a:rPr lang="en-US" altLang="ko-KR" sz="1200" b="1" dirty="0">
                <a:solidFill>
                  <a:schemeClr val="tx1"/>
                </a:solidFill>
                <a:latin typeface="맑은 고딕" pitchFamily="50" charset="-127"/>
              </a:rPr>
              <a:t>#include &lt;</a:t>
            </a:r>
            <a:r>
              <a:rPr lang="en-US" altLang="ko-KR" sz="1200" b="1" dirty="0" err="1">
                <a:solidFill>
                  <a:schemeClr val="tx1"/>
                </a:solidFill>
                <a:latin typeface="맑은 고딕" pitchFamily="50" charset="-127"/>
              </a:rPr>
              <a:t>SD.h</a:t>
            </a:r>
            <a:r>
              <a:rPr lang="en-US" altLang="ko-KR" sz="1200" b="1" dirty="0">
                <a:solidFill>
                  <a:schemeClr val="tx1"/>
                </a:solidFill>
                <a:latin typeface="맑은 고딕" pitchFamily="50" charset="-127"/>
              </a:rPr>
              <a:t>&gt;</a:t>
            </a:r>
          </a:p>
          <a:p>
            <a:pPr defTabSz="913755">
              <a:spcBef>
                <a:spcPts val="0"/>
              </a:spcBef>
              <a:buClr>
                <a:srgbClr val="506EA5"/>
              </a:buClr>
            </a:pPr>
            <a:r>
              <a:rPr lang="en-US" altLang="ko-KR" sz="1200" b="1" dirty="0">
                <a:solidFill>
                  <a:schemeClr val="tx1"/>
                </a:solidFill>
                <a:latin typeface="맑은 고딕" pitchFamily="50" charset="-127"/>
              </a:rPr>
              <a:t>#define  CS_PIN  D3</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File </a:t>
            </a:r>
            <a:r>
              <a:rPr lang="en-US" altLang="ko-KR" sz="1200" b="1" dirty="0" err="1">
                <a:solidFill>
                  <a:schemeClr val="tx1"/>
                </a:solidFill>
                <a:latin typeface="맑은 고딕" pitchFamily="50" charset="-127"/>
              </a:rPr>
              <a:t>myFile</a:t>
            </a:r>
            <a:r>
              <a:rPr lang="en-US" altLang="ko-KR" sz="1200" b="1" dirty="0">
                <a:solidFill>
                  <a:schemeClr val="tx1"/>
                </a:solidFill>
                <a:latin typeface="맑은 고딕" pitchFamily="50" charset="-127"/>
              </a:rPr>
              <a:t>;</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void setup()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Serial.begin</a:t>
            </a:r>
            <a:r>
              <a:rPr lang="en-US" altLang="ko-KR" sz="1200" b="1" dirty="0">
                <a:solidFill>
                  <a:schemeClr val="tx1"/>
                </a:solidFill>
                <a:latin typeface="맑은 고딕" pitchFamily="50" charset="-127"/>
              </a:rPr>
              <a:t>(9600);</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a:t>
            </a:r>
            <a:r>
              <a:rPr lang="en-US" altLang="ko-KR" sz="1200" b="1" dirty="0">
                <a:solidFill>
                  <a:schemeClr val="tx1"/>
                </a:solidFill>
                <a:latin typeface="맑은 고딕" pitchFamily="50" charset="-127"/>
              </a:rPr>
              <a:t>(“Initializing SD card...");</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  if ( !</a:t>
            </a:r>
            <a:r>
              <a:rPr lang="en-US" altLang="ko-KR" sz="1200" b="1" dirty="0" err="1">
                <a:solidFill>
                  <a:schemeClr val="tx1"/>
                </a:solidFill>
                <a:latin typeface="맑은 고딕" pitchFamily="50" charset="-127"/>
              </a:rPr>
              <a:t>SD.begin</a:t>
            </a:r>
            <a:r>
              <a:rPr lang="en-US" altLang="ko-KR" sz="1200" b="1" dirty="0">
                <a:solidFill>
                  <a:schemeClr val="tx1"/>
                </a:solidFill>
                <a:latin typeface="맑은 고딕" pitchFamily="50" charset="-127"/>
              </a:rPr>
              <a:t>(CS_PIN) )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Serial.println</a:t>
            </a:r>
            <a:r>
              <a:rPr lang="en-US" altLang="ko-KR" sz="1200" b="1" dirty="0">
                <a:solidFill>
                  <a:schemeClr val="tx1"/>
                </a:solidFill>
                <a:latin typeface="맑은 고딕" pitchFamily="50" charset="-127"/>
              </a:rPr>
              <a:t>("initialization failed!"); return;</a:t>
            </a:r>
          </a:p>
          <a:p>
            <a:pPr defTabSz="913755">
              <a:spcBef>
                <a:spcPts val="0"/>
              </a:spcBef>
              <a:buClr>
                <a:srgbClr val="506EA5"/>
              </a:buClr>
            </a:pPr>
            <a:r>
              <a:rPr lang="en-US" altLang="ko-KR" sz="1200" b="1" dirty="0">
                <a:solidFill>
                  <a:schemeClr val="tx1"/>
                </a:solidFill>
                <a:latin typeface="맑은 고딕" pitchFamily="50" charset="-127"/>
              </a:rPr>
              <a:t>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Serial.println</a:t>
            </a:r>
            <a:r>
              <a:rPr lang="en-US" altLang="ko-KR" sz="1200" b="1" dirty="0">
                <a:solidFill>
                  <a:schemeClr val="tx1"/>
                </a:solidFill>
                <a:latin typeface="맑은 고딕" pitchFamily="50" charset="-127"/>
              </a:rPr>
              <a:t>("initialization done.");</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  if ( </a:t>
            </a:r>
            <a:r>
              <a:rPr lang="en-US" altLang="ko-KR" sz="1200" b="1" dirty="0" err="1">
                <a:solidFill>
                  <a:schemeClr val="tx1"/>
                </a:solidFill>
                <a:latin typeface="맑은 고딕" pitchFamily="50" charset="-127"/>
              </a:rPr>
              <a:t>SD.exists</a:t>
            </a:r>
            <a:r>
              <a:rPr lang="en-US" altLang="ko-KR" sz="1200" b="1" dirty="0">
                <a:solidFill>
                  <a:schemeClr val="tx1"/>
                </a:solidFill>
                <a:latin typeface="맑은 고딕" pitchFamily="50" charset="-127"/>
              </a:rPr>
              <a:t>(“test.txt") ) {</a:t>
            </a:r>
          </a:p>
          <a:p>
            <a:pPr defTabSz="913755">
              <a:spcBef>
                <a:spcPts val="0"/>
              </a:spcBef>
              <a:buClr>
                <a:srgbClr val="506EA5"/>
              </a:buClr>
            </a:pPr>
            <a:r>
              <a:rPr lang="en-US" altLang="ko-KR" sz="1200" b="1" dirty="0">
                <a:solidFill>
                  <a:schemeClr val="tx1"/>
                </a:solidFill>
                <a:latin typeface="맑은 고딕" pitchFamily="50" charset="-127"/>
              </a:rPr>
              <a:t>    Serial.println(“test.txt exists.");</a:t>
            </a:r>
          </a:p>
          <a:p>
            <a:pPr defTabSz="913755">
              <a:spcBef>
                <a:spcPts val="0"/>
              </a:spcBef>
              <a:buClr>
                <a:srgbClr val="506EA5"/>
              </a:buClr>
            </a:pPr>
            <a:r>
              <a:rPr lang="en-US" altLang="ko-KR" sz="1200" b="1" dirty="0">
                <a:solidFill>
                  <a:schemeClr val="tx1"/>
                </a:solidFill>
                <a:latin typeface="맑은 고딕" pitchFamily="50" charset="-127"/>
              </a:rPr>
              <a:t>  } else {</a:t>
            </a:r>
          </a:p>
          <a:p>
            <a:pPr defTabSz="913755">
              <a:spcBef>
                <a:spcPts val="0"/>
              </a:spcBef>
              <a:buClr>
                <a:srgbClr val="506EA5"/>
              </a:buClr>
            </a:pPr>
            <a:r>
              <a:rPr lang="en-US" altLang="ko-KR" sz="1200" b="1" dirty="0">
                <a:solidFill>
                  <a:schemeClr val="tx1"/>
                </a:solidFill>
                <a:latin typeface="맑은 고딕" pitchFamily="50" charset="-127"/>
              </a:rPr>
              <a:t>    Serial.println(“test.txt doesn't exist.");</a:t>
            </a:r>
          </a:p>
          <a:p>
            <a:pPr defTabSz="913755">
              <a:spcBef>
                <a:spcPts val="0"/>
              </a:spcBef>
              <a:buClr>
                <a:srgbClr val="506EA5"/>
              </a:buClr>
            </a:pPr>
            <a:r>
              <a:rPr lang="en-US" altLang="ko-KR" sz="1200" b="1" dirty="0">
                <a:solidFill>
                  <a:schemeClr val="tx1"/>
                </a:solidFill>
                <a:latin typeface="맑은 고딕" pitchFamily="50" charset="-127"/>
              </a:rPr>
              <a:t>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myFile</a:t>
            </a:r>
            <a:r>
              <a:rPr lang="en-US" altLang="ko-KR" sz="1200" b="1" dirty="0">
                <a:solidFill>
                  <a:schemeClr val="tx1"/>
                </a:solidFill>
                <a:latin typeface="맑은 고딕" pitchFamily="50" charset="-127"/>
              </a:rPr>
              <a:t> = </a:t>
            </a:r>
            <a:r>
              <a:rPr lang="en-US" altLang="ko-KR" sz="1200" b="1" dirty="0" err="1">
                <a:solidFill>
                  <a:schemeClr val="tx1"/>
                </a:solidFill>
                <a:latin typeface="맑은 고딕" pitchFamily="50" charset="-127"/>
              </a:rPr>
              <a:t>SD.open</a:t>
            </a:r>
            <a:r>
              <a:rPr lang="en-US" altLang="ko-KR" sz="1200" b="1" dirty="0">
                <a:solidFill>
                  <a:schemeClr val="tx1"/>
                </a:solidFill>
                <a:latin typeface="맑은 고딕" pitchFamily="50" charset="-127"/>
              </a:rPr>
              <a:t>("test.txt", FILE_WRITE);</a:t>
            </a:r>
          </a:p>
          <a:p>
            <a:pPr defTabSz="913755">
              <a:spcBef>
                <a:spcPts val="0"/>
              </a:spcBef>
              <a:buClr>
                <a:srgbClr val="506EA5"/>
              </a:buClr>
            </a:pPr>
            <a:endParaRPr lang="en-US" altLang="ko-KR" sz="1200" b="1" dirty="0">
              <a:solidFill>
                <a:schemeClr val="tx1"/>
              </a:solidFill>
              <a:latin typeface="맑은 고딕" pitchFamily="50" charset="-127"/>
            </a:endParaRPr>
          </a:p>
        </p:txBody>
      </p:sp>
      <p:sp>
        <p:nvSpPr>
          <p:cNvPr id="9" name="직사각형 8">
            <a:extLst>
              <a:ext uri="{FF2B5EF4-FFF2-40B4-BE49-F238E27FC236}">
                <a16:creationId xmlns:a16="http://schemas.microsoft.com/office/drawing/2014/main" id="{29F05AC8-0847-4B72-A837-DFCF609E6FA0}"/>
              </a:ext>
            </a:extLst>
          </p:cNvPr>
          <p:cNvSpPr/>
          <p:nvPr/>
        </p:nvSpPr>
        <p:spPr>
          <a:xfrm>
            <a:off x="751127" y="1712068"/>
            <a:ext cx="4957895" cy="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29FAC49A-476D-435C-B19B-D45D71D4BF59}"/>
              </a:ext>
            </a:extLst>
          </p:cNvPr>
          <p:cNvSpPr/>
          <p:nvPr/>
        </p:nvSpPr>
        <p:spPr>
          <a:xfrm>
            <a:off x="5998440" y="1750247"/>
            <a:ext cx="4957895" cy="4081753"/>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endParaRPr lang="en-US" altLang="ko-KR" sz="14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 if (</a:t>
            </a:r>
            <a:r>
              <a:rPr lang="en-US" altLang="ko-KR" sz="1200" b="1" dirty="0" err="1">
                <a:solidFill>
                  <a:schemeClr val="tx1"/>
                </a:solidFill>
                <a:latin typeface="맑은 고딕" pitchFamily="50" charset="-127"/>
              </a:rPr>
              <a:t>myFile</a:t>
            </a:r>
            <a:r>
              <a:rPr lang="en-US" altLang="ko-KR" sz="1200" b="1" dirty="0">
                <a:solidFill>
                  <a:schemeClr val="tx1"/>
                </a:solidFill>
                <a:latin typeface="맑은 고딕" pitchFamily="50" charset="-127"/>
              </a:rPr>
              <a:t>)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a:t>
            </a:r>
            <a:r>
              <a:rPr lang="en-US" altLang="ko-KR" sz="1200" b="1" dirty="0">
                <a:solidFill>
                  <a:schemeClr val="tx1"/>
                </a:solidFill>
                <a:latin typeface="맑은 고딕" pitchFamily="50" charset="-127"/>
              </a:rPr>
              <a:t>( </a:t>
            </a:r>
            <a:r>
              <a:rPr lang="en-US" altLang="ko-KR" sz="1200" b="1" dirty="0" err="1">
                <a:solidFill>
                  <a:schemeClr val="accent6">
                    <a:lumMod val="75000"/>
                  </a:schemeClr>
                </a:solidFill>
                <a:latin typeface="맑은 고딕" pitchFamily="50" charset="-127"/>
              </a:rPr>
              <a:t>myFile.size</a:t>
            </a:r>
            <a:r>
              <a:rPr lang="en-US" altLang="ko-KR" sz="1200" b="1" dirty="0">
                <a:solidFill>
                  <a:schemeClr val="accent6">
                    <a:lumMod val="75000"/>
                  </a:schemeClr>
                </a:solidFill>
                <a:latin typeface="맑은 고딕" pitchFamily="50" charset="-127"/>
              </a:rPr>
              <a:t>( )</a:t>
            </a:r>
            <a:r>
              <a:rPr lang="en-US" altLang="ko-KR" sz="1200" b="1" dirty="0">
                <a:solidFill>
                  <a:schemeClr val="tx1"/>
                </a:solidFill>
                <a:latin typeface="맑은 고딕" pitchFamily="50" charset="-127"/>
              </a:rPr>
              <a:t>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Serial.println</a:t>
            </a:r>
            <a:r>
              <a:rPr lang="en-US" altLang="ko-KR" sz="1200" b="1" dirty="0">
                <a:solidFill>
                  <a:schemeClr val="tx1"/>
                </a:solidFill>
                <a:latin typeface="맑은 고딕" pitchFamily="50" charset="-127"/>
              </a:rPr>
              <a:t>(“[Bytes]”);</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myFile.close</a:t>
            </a:r>
            <a:r>
              <a:rPr lang="en-US" altLang="ko-KR" sz="1200" b="1" dirty="0">
                <a:solidFill>
                  <a:schemeClr val="tx1"/>
                </a:solidFill>
                <a:latin typeface="맑은 고딕" pitchFamily="50" charset="-127"/>
              </a:rPr>
              <a:t>();</a:t>
            </a:r>
          </a:p>
          <a:p>
            <a:pPr defTabSz="913755">
              <a:spcBef>
                <a:spcPts val="0"/>
              </a:spcBef>
              <a:buClr>
                <a:srgbClr val="506EA5"/>
              </a:buClr>
            </a:pPr>
            <a:r>
              <a:rPr lang="en-US" altLang="ko-KR" sz="1200" b="1" dirty="0">
                <a:solidFill>
                  <a:schemeClr val="tx1"/>
                </a:solidFill>
                <a:latin typeface="맑은 고딕" pitchFamily="50" charset="-127"/>
              </a:rPr>
              <a:t>  } else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Serial.println</a:t>
            </a:r>
            <a:r>
              <a:rPr lang="en-US" altLang="ko-KR" sz="1200" b="1" dirty="0">
                <a:solidFill>
                  <a:schemeClr val="tx1"/>
                </a:solidFill>
                <a:latin typeface="맑은 고딕" pitchFamily="50" charset="-127"/>
              </a:rPr>
              <a:t>("error opening test.txt");</a:t>
            </a:r>
          </a:p>
          <a:p>
            <a:pPr defTabSz="913755">
              <a:spcBef>
                <a:spcPts val="0"/>
              </a:spcBef>
              <a:buClr>
                <a:srgbClr val="506EA5"/>
              </a:buClr>
            </a:pPr>
            <a:r>
              <a:rPr lang="en-US" altLang="ko-KR" sz="1200" b="1" dirty="0">
                <a:solidFill>
                  <a:schemeClr val="tx1"/>
                </a:solidFill>
                <a:latin typeface="맑은 고딕" pitchFamily="50" charset="-127"/>
              </a:rPr>
              <a:t>  }</a:t>
            </a:r>
          </a:p>
          <a:p>
            <a:pPr defTabSz="913755">
              <a:spcBef>
                <a:spcPts val="0"/>
              </a:spcBef>
              <a:buClr>
                <a:srgbClr val="506EA5"/>
              </a:buClr>
            </a:pPr>
            <a:r>
              <a:rPr lang="en-US" altLang="ko-KR" sz="1200" b="1" dirty="0">
                <a:solidFill>
                  <a:schemeClr val="tx1"/>
                </a:solidFill>
                <a:latin typeface="맑은 고딕" pitchFamily="50" charset="-127"/>
              </a:rPr>
              <a:t>}</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void loop() { }</a:t>
            </a:r>
          </a:p>
          <a:p>
            <a:pPr defTabSz="913755">
              <a:spcBef>
                <a:spcPts val="0"/>
              </a:spcBef>
              <a:buClr>
                <a:srgbClr val="506EA5"/>
              </a:buClr>
            </a:pPr>
            <a:endParaRPr lang="en-US" altLang="ko-KR" sz="1400" b="1" dirty="0">
              <a:solidFill>
                <a:schemeClr val="tx1"/>
              </a:solidFill>
              <a:latin typeface="맑은 고딕" pitchFamily="50" charset="-127"/>
            </a:endParaRPr>
          </a:p>
        </p:txBody>
      </p:sp>
      <p:sp>
        <p:nvSpPr>
          <p:cNvPr id="11" name="직사각형 10">
            <a:extLst>
              <a:ext uri="{FF2B5EF4-FFF2-40B4-BE49-F238E27FC236}">
                <a16:creationId xmlns:a16="http://schemas.microsoft.com/office/drawing/2014/main" id="{775A4B30-059C-405F-B6EF-9947A9E45464}"/>
              </a:ext>
            </a:extLst>
          </p:cNvPr>
          <p:cNvSpPr/>
          <p:nvPr/>
        </p:nvSpPr>
        <p:spPr>
          <a:xfrm>
            <a:off x="5998440" y="1712067"/>
            <a:ext cx="4957895" cy="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35956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5699"/>
          </a:xfrm>
        </p:spPr>
        <p:txBody>
          <a:bodyPr>
            <a:normAutofit/>
          </a:bodyPr>
          <a:lstStyle/>
          <a:p>
            <a:br>
              <a:rPr lang="en-US" altLang="ko-KR" sz="4158" dirty="0"/>
            </a:br>
            <a:r>
              <a:rPr lang="en-US" altLang="ko-KR" sz="4158" dirty="0"/>
              <a:t>I</a:t>
            </a:r>
            <a:r>
              <a:rPr lang="en-US" altLang="ko-KR" sz="4158" baseline="30000" dirty="0"/>
              <a:t>2</a:t>
            </a:r>
            <a:r>
              <a:rPr lang="en-US" altLang="ko-KR" sz="4158" dirty="0"/>
              <a:t>C</a:t>
            </a:r>
            <a:r>
              <a:rPr lang="ko-KR" altLang="en-US" sz="4158" dirty="0"/>
              <a:t>와 </a:t>
            </a:r>
            <a:r>
              <a:rPr lang="en-US" altLang="ko-KR" sz="4158" dirty="0"/>
              <a:t>SPI </a:t>
            </a:r>
            <a:r>
              <a:rPr lang="ko-KR" altLang="en-US" sz="4158" dirty="0"/>
              <a:t>통신 </a:t>
            </a:r>
            <a:r>
              <a:rPr lang="en-US" altLang="ko-KR" sz="4158" dirty="0"/>
              <a:t>I</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3434877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I</a:t>
            </a:r>
            <a:r>
              <a:rPr lang="en-US" altLang="ko-KR" baseline="30000" dirty="0"/>
              <a:t>2</a:t>
            </a:r>
            <a:r>
              <a:rPr lang="en-US" altLang="ko-KR" dirty="0"/>
              <a:t>C</a:t>
            </a:r>
            <a:r>
              <a:rPr lang="ko-KR" altLang="en-US" dirty="0"/>
              <a:t>와 </a:t>
            </a:r>
            <a:r>
              <a:rPr lang="en-US" altLang="ko-KR" dirty="0"/>
              <a:t>SPI </a:t>
            </a:r>
            <a:r>
              <a:rPr lang="ko-KR" altLang="en-US" dirty="0"/>
              <a:t>통신 </a:t>
            </a:r>
            <a:r>
              <a:rPr lang="en-US" altLang="ko-KR" dirty="0"/>
              <a:t>- </a:t>
            </a:r>
            <a:r>
              <a:rPr lang="ko-KR" altLang="en-US" dirty="0"/>
              <a:t>개요</a:t>
            </a:r>
          </a:p>
        </p:txBody>
      </p:sp>
      <p:sp>
        <p:nvSpPr>
          <p:cNvPr id="2" name="내용 개체 틀 1"/>
          <p:cNvSpPr>
            <a:spLocks noGrp="1"/>
          </p:cNvSpPr>
          <p:nvPr>
            <p:ph sz="quarter" idx="11"/>
          </p:nvPr>
        </p:nvSpPr>
        <p:spPr/>
        <p:txBody>
          <a:bodyPr/>
          <a:lstStyle/>
          <a:p>
            <a:r>
              <a:rPr lang="en-US" altLang="ko-KR" dirty="0"/>
              <a:t>I</a:t>
            </a:r>
            <a:r>
              <a:rPr lang="en-US" altLang="ko-KR" baseline="30000" dirty="0"/>
              <a:t>2</a:t>
            </a:r>
            <a:r>
              <a:rPr lang="en-US" altLang="ko-KR" dirty="0"/>
              <a:t>C(Inter-Integrated Circuit)</a:t>
            </a:r>
          </a:p>
          <a:p>
            <a:pPr lvl="1"/>
            <a:r>
              <a:rPr lang="ko-KR" altLang="en-US" dirty="0" err="1"/>
              <a:t>아두이노에서는</a:t>
            </a:r>
            <a:r>
              <a:rPr lang="ko-KR" altLang="en-US" dirty="0"/>
              <a:t> </a:t>
            </a:r>
            <a:r>
              <a:rPr lang="en-US" altLang="ko-KR" dirty="0"/>
              <a:t>I</a:t>
            </a:r>
            <a:r>
              <a:rPr lang="en-US" altLang="ko-KR" baseline="30000" dirty="0"/>
              <a:t>2</a:t>
            </a:r>
            <a:r>
              <a:rPr lang="en-US" altLang="ko-KR" dirty="0"/>
              <a:t>C</a:t>
            </a:r>
            <a:r>
              <a:rPr lang="ko-KR" altLang="en-US" dirty="0"/>
              <a:t>을 </a:t>
            </a:r>
            <a:r>
              <a:rPr lang="en-US" altLang="ko-KR" dirty="0"/>
              <a:t>TWI(Two Wire Interface)</a:t>
            </a:r>
            <a:r>
              <a:rPr lang="ko-KR" altLang="en-US" dirty="0"/>
              <a:t>라고 부름</a:t>
            </a:r>
            <a:endParaRPr lang="en-US" altLang="ko-KR" dirty="0"/>
          </a:p>
          <a:p>
            <a:pPr lvl="1"/>
            <a:r>
              <a:rPr lang="ko-KR" altLang="en-US" dirty="0"/>
              <a:t>근거리에서 소자와 소자 사이의 통신을 위해 개발됨</a:t>
            </a:r>
            <a:r>
              <a:rPr lang="en-US" altLang="ko-KR" dirty="0"/>
              <a:t>.</a:t>
            </a:r>
          </a:p>
          <a:p>
            <a:pPr lvl="1"/>
            <a:r>
              <a:rPr lang="ko-KR" altLang="en-US" dirty="0"/>
              <a:t>소자와 소자 사이 </a:t>
            </a:r>
            <a:r>
              <a:rPr lang="ko-KR" altLang="en-US" u="sng" dirty="0"/>
              <a:t>통신을 위해</a:t>
            </a:r>
            <a:r>
              <a:rPr lang="ko-KR" altLang="en-US" dirty="0"/>
              <a:t> 두</a:t>
            </a:r>
            <a:r>
              <a:rPr lang="en-US" altLang="ko-KR" dirty="0"/>
              <a:t>(2) </a:t>
            </a:r>
            <a:r>
              <a:rPr lang="ko-KR" altLang="en-US" dirty="0"/>
              <a:t>선을 연결</a:t>
            </a:r>
            <a:endParaRPr lang="en-US" altLang="ko-KR" dirty="0"/>
          </a:p>
          <a:p>
            <a:pPr lvl="2"/>
            <a:r>
              <a:rPr lang="en-US" altLang="ko-KR" dirty="0"/>
              <a:t>SDA : </a:t>
            </a:r>
            <a:r>
              <a:rPr lang="ko-KR" altLang="en-US" dirty="0"/>
              <a:t>데이터 선</a:t>
            </a:r>
            <a:endParaRPr lang="en-US" altLang="ko-KR" dirty="0"/>
          </a:p>
          <a:p>
            <a:pPr lvl="2"/>
            <a:r>
              <a:rPr lang="en-US" altLang="ko-KR" dirty="0"/>
              <a:t>SCL  : </a:t>
            </a:r>
            <a:r>
              <a:rPr lang="ko-KR" altLang="en-US" dirty="0"/>
              <a:t>클럭 신호 선 </a:t>
            </a:r>
            <a:endParaRPr lang="en-US" altLang="ko-KR" dirty="0"/>
          </a:p>
          <a:p>
            <a:pPr lvl="1"/>
            <a:r>
              <a:rPr lang="ko-KR" altLang="en-US" dirty="0"/>
              <a:t>소자와 소자 연결 구조</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endParaRPr lang="en-US" altLang="ko-KR" dirty="0"/>
          </a:p>
          <a:p>
            <a:pPr lvl="2"/>
            <a:endParaRPr lang="en-US" altLang="ko-KR" dirty="0"/>
          </a:p>
          <a:p>
            <a:pPr lvl="2"/>
            <a:r>
              <a:rPr lang="ko-KR" altLang="en-US" dirty="0"/>
              <a:t>전원</a:t>
            </a:r>
            <a:r>
              <a:rPr lang="en-US" altLang="ko-KR" dirty="0"/>
              <a:t>(V, GND) </a:t>
            </a:r>
            <a:r>
              <a:rPr lang="ko-KR" altLang="en-US" dirty="0"/>
              <a:t>당연히 연결</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43</a:t>
            </a:fld>
            <a:endParaRPr lang="en-US" dirty="0"/>
          </a:p>
        </p:txBody>
      </p:sp>
      <p:sp>
        <p:nvSpPr>
          <p:cNvPr id="4" name="직사각형 3">
            <a:extLst>
              <a:ext uri="{FF2B5EF4-FFF2-40B4-BE49-F238E27FC236}">
                <a16:creationId xmlns:a16="http://schemas.microsoft.com/office/drawing/2014/main" id="{B4EDA5F6-5969-4281-A5A9-B1BFE88309A0}"/>
              </a:ext>
            </a:extLst>
          </p:cNvPr>
          <p:cNvSpPr/>
          <p:nvPr/>
        </p:nvSpPr>
        <p:spPr>
          <a:xfrm>
            <a:off x="6794611" y="1010887"/>
            <a:ext cx="1296144" cy="1397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5" name="TextBox 4">
            <a:extLst>
              <a:ext uri="{FF2B5EF4-FFF2-40B4-BE49-F238E27FC236}">
                <a16:creationId xmlns:a16="http://schemas.microsoft.com/office/drawing/2014/main" id="{B14ACA82-B2BA-42D2-B440-306E5B9E1204}"/>
              </a:ext>
            </a:extLst>
          </p:cNvPr>
          <p:cNvSpPr txBox="1"/>
          <p:nvPr/>
        </p:nvSpPr>
        <p:spPr>
          <a:xfrm>
            <a:off x="7497451" y="1010887"/>
            <a:ext cx="593304" cy="338554"/>
          </a:xfrm>
          <a:prstGeom prst="rect">
            <a:avLst/>
          </a:prstGeom>
          <a:noFill/>
        </p:spPr>
        <p:txBody>
          <a:bodyPr wrap="none" rtlCol="0">
            <a:spAutoFit/>
          </a:bodyPr>
          <a:lstStyle/>
          <a:p>
            <a:r>
              <a:rPr lang="en-US" altLang="ko-KR" sz="1600" b="1" dirty="0">
                <a:latin typeface="맑은고딕"/>
              </a:rPr>
              <a:t>SDA</a:t>
            </a:r>
            <a:endParaRPr lang="ko-KR" altLang="en-US" sz="1600" b="1" dirty="0">
              <a:latin typeface="맑은고딕"/>
            </a:endParaRPr>
          </a:p>
        </p:txBody>
      </p:sp>
      <p:sp>
        <p:nvSpPr>
          <p:cNvPr id="7" name="TextBox 6">
            <a:extLst>
              <a:ext uri="{FF2B5EF4-FFF2-40B4-BE49-F238E27FC236}">
                <a16:creationId xmlns:a16="http://schemas.microsoft.com/office/drawing/2014/main" id="{B32C58D0-3642-47C9-B16E-D1EC08AF56F7}"/>
              </a:ext>
            </a:extLst>
          </p:cNvPr>
          <p:cNvSpPr txBox="1"/>
          <p:nvPr/>
        </p:nvSpPr>
        <p:spPr>
          <a:xfrm>
            <a:off x="7497451" y="1373571"/>
            <a:ext cx="537327" cy="338554"/>
          </a:xfrm>
          <a:prstGeom prst="rect">
            <a:avLst/>
          </a:prstGeom>
          <a:noFill/>
        </p:spPr>
        <p:txBody>
          <a:bodyPr wrap="none" rtlCol="0">
            <a:spAutoFit/>
          </a:bodyPr>
          <a:lstStyle/>
          <a:p>
            <a:r>
              <a:rPr lang="en-US" altLang="ko-KR" sz="1600" b="1" dirty="0">
                <a:latin typeface="맑은고딕"/>
              </a:rPr>
              <a:t>SCL</a:t>
            </a:r>
            <a:endParaRPr lang="ko-KR" altLang="en-US" sz="1600" b="1" dirty="0">
              <a:latin typeface="맑은고딕"/>
            </a:endParaRPr>
          </a:p>
        </p:txBody>
      </p:sp>
      <p:sp>
        <p:nvSpPr>
          <p:cNvPr id="8" name="TextBox 7">
            <a:extLst>
              <a:ext uri="{FF2B5EF4-FFF2-40B4-BE49-F238E27FC236}">
                <a16:creationId xmlns:a16="http://schemas.microsoft.com/office/drawing/2014/main" id="{A92E38A7-AA62-4CAB-B31C-5C5690A5B6C5}"/>
              </a:ext>
            </a:extLst>
          </p:cNvPr>
          <p:cNvSpPr txBox="1"/>
          <p:nvPr/>
        </p:nvSpPr>
        <p:spPr>
          <a:xfrm>
            <a:off x="7525439" y="1712125"/>
            <a:ext cx="486993" cy="338554"/>
          </a:xfrm>
          <a:prstGeom prst="rect">
            <a:avLst/>
          </a:prstGeom>
          <a:noFill/>
        </p:spPr>
        <p:txBody>
          <a:bodyPr wrap="none" rtlCol="0">
            <a:spAutoFit/>
          </a:bodyPr>
          <a:lstStyle/>
          <a:p>
            <a:r>
              <a:rPr lang="en-US" altLang="ko-KR" sz="1600" b="1" dirty="0">
                <a:solidFill>
                  <a:schemeClr val="bg1">
                    <a:lumMod val="65000"/>
                  </a:schemeClr>
                </a:solidFill>
                <a:latin typeface="맑은고딕"/>
              </a:rPr>
              <a:t>V</a:t>
            </a:r>
            <a:r>
              <a:rPr lang="en-US" altLang="ko-KR" sz="1600" b="1" baseline="-25000" dirty="0">
                <a:solidFill>
                  <a:schemeClr val="bg1">
                    <a:lumMod val="65000"/>
                  </a:schemeClr>
                </a:solidFill>
                <a:latin typeface="맑은고딕"/>
              </a:rPr>
              <a:t>CC</a:t>
            </a:r>
            <a:endParaRPr lang="ko-KR" altLang="en-US" sz="1600" b="1" baseline="-25000" dirty="0">
              <a:solidFill>
                <a:schemeClr val="bg1">
                  <a:lumMod val="65000"/>
                </a:schemeClr>
              </a:solidFill>
              <a:latin typeface="맑은고딕"/>
            </a:endParaRPr>
          </a:p>
        </p:txBody>
      </p:sp>
      <p:sp>
        <p:nvSpPr>
          <p:cNvPr id="9" name="TextBox 8">
            <a:extLst>
              <a:ext uri="{FF2B5EF4-FFF2-40B4-BE49-F238E27FC236}">
                <a16:creationId xmlns:a16="http://schemas.microsoft.com/office/drawing/2014/main" id="{0F7B0D11-1A04-4D3E-96D4-042110EF1C8F}"/>
              </a:ext>
            </a:extLst>
          </p:cNvPr>
          <p:cNvSpPr txBox="1"/>
          <p:nvPr/>
        </p:nvSpPr>
        <p:spPr>
          <a:xfrm>
            <a:off x="7500160" y="2069408"/>
            <a:ext cx="647934" cy="338554"/>
          </a:xfrm>
          <a:prstGeom prst="rect">
            <a:avLst/>
          </a:prstGeom>
          <a:noFill/>
        </p:spPr>
        <p:txBody>
          <a:bodyPr wrap="none" rtlCol="0">
            <a:spAutoFit/>
          </a:bodyPr>
          <a:lstStyle/>
          <a:p>
            <a:r>
              <a:rPr lang="en-US" altLang="ko-KR" sz="1600" b="1" dirty="0">
                <a:solidFill>
                  <a:schemeClr val="bg1">
                    <a:lumMod val="65000"/>
                  </a:schemeClr>
                </a:solidFill>
                <a:latin typeface="맑은고딕"/>
              </a:rPr>
              <a:t>GND</a:t>
            </a:r>
            <a:endParaRPr lang="ko-KR" altLang="en-US" sz="1600" b="1" baseline="-25000" dirty="0">
              <a:solidFill>
                <a:schemeClr val="bg1">
                  <a:lumMod val="65000"/>
                </a:schemeClr>
              </a:solidFill>
              <a:latin typeface="맑은고딕"/>
            </a:endParaRPr>
          </a:p>
        </p:txBody>
      </p:sp>
      <p:sp>
        <p:nvSpPr>
          <p:cNvPr id="10" name="직사각형 9">
            <a:extLst>
              <a:ext uri="{FF2B5EF4-FFF2-40B4-BE49-F238E27FC236}">
                <a16:creationId xmlns:a16="http://schemas.microsoft.com/office/drawing/2014/main" id="{EC915CAE-1F56-438A-96BF-40F032C1DDAD}"/>
              </a:ext>
            </a:extLst>
          </p:cNvPr>
          <p:cNvSpPr/>
          <p:nvPr/>
        </p:nvSpPr>
        <p:spPr>
          <a:xfrm>
            <a:off x="9264913" y="1010887"/>
            <a:ext cx="1296144" cy="1397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1" name="TextBox 10">
            <a:extLst>
              <a:ext uri="{FF2B5EF4-FFF2-40B4-BE49-F238E27FC236}">
                <a16:creationId xmlns:a16="http://schemas.microsoft.com/office/drawing/2014/main" id="{38C3179C-D339-40C7-808C-31EB0CE33968}"/>
              </a:ext>
            </a:extLst>
          </p:cNvPr>
          <p:cNvSpPr txBox="1"/>
          <p:nvPr/>
        </p:nvSpPr>
        <p:spPr>
          <a:xfrm>
            <a:off x="9291106" y="998643"/>
            <a:ext cx="593304" cy="338554"/>
          </a:xfrm>
          <a:prstGeom prst="rect">
            <a:avLst/>
          </a:prstGeom>
          <a:noFill/>
        </p:spPr>
        <p:txBody>
          <a:bodyPr wrap="none" rtlCol="0">
            <a:spAutoFit/>
          </a:bodyPr>
          <a:lstStyle/>
          <a:p>
            <a:r>
              <a:rPr lang="en-US" altLang="ko-KR" sz="1600" b="1" dirty="0">
                <a:latin typeface="맑은고딕"/>
              </a:rPr>
              <a:t>SDA</a:t>
            </a:r>
            <a:endParaRPr lang="ko-KR" altLang="en-US" sz="1600" b="1" dirty="0">
              <a:latin typeface="맑은고딕"/>
            </a:endParaRPr>
          </a:p>
        </p:txBody>
      </p:sp>
      <p:sp>
        <p:nvSpPr>
          <p:cNvPr id="12" name="TextBox 11">
            <a:extLst>
              <a:ext uri="{FF2B5EF4-FFF2-40B4-BE49-F238E27FC236}">
                <a16:creationId xmlns:a16="http://schemas.microsoft.com/office/drawing/2014/main" id="{967BEC15-462E-45D1-B662-6651A037803F}"/>
              </a:ext>
            </a:extLst>
          </p:cNvPr>
          <p:cNvSpPr txBox="1"/>
          <p:nvPr/>
        </p:nvSpPr>
        <p:spPr>
          <a:xfrm>
            <a:off x="9281392" y="1272750"/>
            <a:ext cx="537327" cy="338554"/>
          </a:xfrm>
          <a:prstGeom prst="rect">
            <a:avLst/>
          </a:prstGeom>
          <a:noFill/>
        </p:spPr>
        <p:txBody>
          <a:bodyPr wrap="none" rtlCol="0">
            <a:spAutoFit/>
          </a:bodyPr>
          <a:lstStyle/>
          <a:p>
            <a:r>
              <a:rPr lang="en-US" altLang="ko-KR" sz="1600" b="1" dirty="0">
                <a:latin typeface="맑은고딕"/>
              </a:rPr>
              <a:t>SCL</a:t>
            </a:r>
            <a:endParaRPr lang="ko-KR" altLang="en-US" sz="1600" b="1" dirty="0">
              <a:latin typeface="맑은고딕"/>
            </a:endParaRPr>
          </a:p>
        </p:txBody>
      </p:sp>
      <p:sp>
        <p:nvSpPr>
          <p:cNvPr id="13" name="TextBox 12">
            <a:extLst>
              <a:ext uri="{FF2B5EF4-FFF2-40B4-BE49-F238E27FC236}">
                <a16:creationId xmlns:a16="http://schemas.microsoft.com/office/drawing/2014/main" id="{A52407C0-F926-429F-99CD-A7784BC3F6C8}"/>
              </a:ext>
            </a:extLst>
          </p:cNvPr>
          <p:cNvSpPr txBox="1"/>
          <p:nvPr/>
        </p:nvSpPr>
        <p:spPr>
          <a:xfrm>
            <a:off x="9277687" y="1712125"/>
            <a:ext cx="486993" cy="338554"/>
          </a:xfrm>
          <a:prstGeom prst="rect">
            <a:avLst/>
          </a:prstGeom>
          <a:noFill/>
        </p:spPr>
        <p:txBody>
          <a:bodyPr wrap="none" rtlCol="0">
            <a:spAutoFit/>
          </a:bodyPr>
          <a:lstStyle/>
          <a:p>
            <a:r>
              <a:rPr lang="en-US" altLang="ko-KR" sz="1600" b="1" dirty="0">
                <a:solidFill>
                  <a:schemeClr val="bg1">
                    <a:lumMod val="65000"/>
                  </a:schemeClr>
                </a:solidFill>
                <a:latin typeface="맑은고딕"/>
              </a:rPr>
              <a:t>V</a:t>
            </a:r>
            <a:r>
              <a:rPr lang="en-US" altLang="ko-KR" sz="1600" b="1" baseline="-25000" dirty="0">
                <a:solidFill>
                  <a:schemeClr val="bg1">
                    <a:lumMod val="65000"/>
                  </a:schemeClr>
                </a:solidFill>
                <a:latin typeface="맑은고딕"/>
              </a:rPr>
              <a:t>CC</a:t>
            </a:r>
            <a:endParaRPr lang="ko-KR" altLang="en-US" sz="1600" b="1" baseline="-25000" dirty="0">
              <a:solidFill>
                <a:schemeClr val="bg1">
                  <a:lumMod val="65000"/>
                </a:schemeClr>
              </a:solidFill>
              <a:latin typeface="맑은고딕"/>
            </a:endParaRPr>
          </a:p>
        </p:txBody>
      </p:sp>
      <p:sp>
        <p:nvSpPr>
          <p:cNvPr id="14" name="TextBox 13">
            <a:extLst>
              <a:ext uri="{FF2B5EF4-FFF2-40B4-BE49-F238E27FC236}">
                <a16:creationId xmlns:a16="http://schemas.microsoft.com/office/drawing/2014/main" id="{5057AAEB-C1C6-45BB-BCBD-635A151E2599}"/>
              </a:ext>
            </a:extLst>
          </p:cNvPr>
          <p:cNvSpPr txBox="1"/>
          <p:nvPr/>
        </p:nvSpPr>
        <p:spPr>
          <a:xfrm>
            <a:off x="9252408" y="2069408"/>
            <a:ext cx="647934" cy="338554"/>
          </a:xfrm>
          <a:prstGeom prst="rect">
            <a:avLst/>
          </a:prstGeom>
          <a:noFill/>
        </p:spPr>
        <p:txBody>
          <a:bodyPr wrap="none" rtlCol="0">
            <a:spAutoFit/>
          </a:bodyPr>
          <a:lstStyle/>
          <a:p>
            <a:r>
              <a:rPr lang="en-US" altLang="ko-KR" sz="1600" b="1" dirty="0">
                <a:solidFill>
                  <a:schemeClr val="bg1">
                    <a:lumMod val="65000"/>
                  </a:schemeClr>
                </a:solidFill>
                <a:latin typeface="맑은고딕"/>
              </a:rPr>
              <a:t>GND</a:t>
            </a:r>
            <a:endParaRPr lang="ko-KR" altLang="en-US" sz="1600" b="1" baseline="-25000" dirty="0">
              <a:solidFill>
                <a:schemeClr val="bg1">
                  <a:lumMod val="65000"/>
                </a:schemeClr>
              </a:solidFill>
              <a:latin typeface="맑은고딕"/>
            </a:endParaRPr>
          </a:p>
        </p:txBody>
      </p:sp>
      <p:cxnSp>
        <p:nvCxnSpPr>
          <p:cNvPr id="16" name="직선 연결선 15">
            <a:extLst>
              <a:ext uri="{FF2B5EF4-FFF2-40B4-BE49-F238E27FC236}">
                <a16:creationId xmlns:a16="http://schemas.microsoft.com/office/drawing/2014/main" id="{6CF83427-5901-46B0-A0CE-CF1EEB12E3F3}"/>
              </a:ext>
            </a:extLst>
          </p:cNvPr>
          <p:cNvCxnSpPr>
            <a:cxnSpLocks/>
          </p:cNvCxnSpPr>
          <p:nvPr/>
        </p:nvCxnSpPr>
        <p:spPr>
          <a:xfrm>
            <a:off x="8090755" y="1180164"/>
            <a:ext cx="1174158" cy="669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7" name="직선 연결선 16">
            <a:extLst>
              <a:ext uri="{FF2B5EF4-FFF2-40B4-BE49-F238E27FC236}">
                <a16:creationId xmlns:a16="http://schemas.microsoft.com/office/drawing/2014/main" id="{B9DDC8A0-02CA-4703-9ECB-1DA7E1B5BBEE}"/>
              </a:ext>
            </a:extLst>
          </p:cNvPr>
          <p:cNvCxnSpPr>
            <a:cxnSpLocks/>
          </p:cNvCxnSpPr>
          <p:nvPr/>
        </p:nvCxnSpPr>
        <p:spPr>
          <a:xfrm>
            <a:off x="8083419" y="1521232"/>
            <a:ext cx="1168989"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 name="직선 연결선 17">
            <a:extLst>
              <a:ext uri="{FF2B5EF4-FFF2-40B4-BE49-F238E27FC236}">
                <a16:creationId xmlns:a16="http://schemas.microsoft.com/office/drawing/2014/main" id="{E64CAE25-935C-4BEB-B1CC-B6A8B5931701}"/>
              </a:ext>
            </a:extLst>
          </p:cNvPr>
          <p:cNvCxnSpPr>
            <a:cxnSpLocks/>
            <a:endCxn id="13" idx="1"/>
          </p:cNvCxnSpPr>
          <p:nvPr/>
        </p:nvCxnSpPr>
        <p:spPr>
          <a:xfrm>
            <a:off x="8090755" y="1881402"/>
            <a:ext cx="1186932" cy="0"/>
          </a:xfrm>
          <a:prstGeom prst="line">
            <a:avLst/>
          </a:prstGeom>
          <a:ln w="19050">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9" name="직선 연결선 18">
            <a:extLst>
              <a:ext uri="{FF2B5EF4-FFF2-40B4-BE49-F238E27FC236}">
                <a16:creationId xmlns:a16="http://schemas.microsoft.com/office/drawing/2014/main" id="{D1460898-1907-4F22-9C36-2799FB7F7002}"/>
              </a:ext>
            </a:extLst>
          </p:cNvPr>
          <p:cNvCxnSpPr>
            <a:cxnSpLocks/>
            <a:endCxn id="14" idx="1"/>
          </p:cNvCxnSpPr>
          <p:nvPr/>
        </p:nvCxnSpPr>
        <p:spPr>
          <a:xfrm>
            <a:off x="8081659" y="2238685"/>
            <a:ext cx="1170749" cy="0"/>
          </a:xfrm>
          <a:prstGeom prst="line">
            <a:avLst/>
          </a:prstGeom>
          <a:ln w="19050">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25" name="직사각형 24">
            <a:extLst>
              <a:ext uri="{FF2B5EF4-FFF2-40B4-BE49-F238E27FC236}">
                <a16:creationId xmlns:a16="http://schemas.microsoft.com/office/drawing/2014/main" id="{1F99364D-F844-485E-B0D2-022D2FDBE802}"/>
              </a:ext>
            </a:extLst>
          </p:cNvPr>
          <p:cNvSpPr/>
          <p:nvPr/>
        </p:nvSpPr>
        <p:spPr>
          <a:xfrm>
            <a:off x="1296541" y="2952055"/>
            <a:ext cx="1296144" cy="1397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6" name="TextBox 25">
            <a:extLst>
              <a:ext uri="{FF2B5EF4-FFF2-40B4-BE49-F238E27FC236}">
                <a16:creationId xmlns:a16="http://schemas.microsoft.com/office/drawing/2014/main" id="{A0DE129B-6341-430E-B8A7-CA0455C9A21A}"/>
              </a:ext>
            </a:extLst>
          </p:cNvPr>
          <p:cNvSpPr txBox="1"/>
          <p:nvPr/>
        </p:nvSpPr>
        <p:spPr>
          <a:xfrm>
            <a:off x="1999381" y="2952055"/>
            <a:ext cx="593304" cy="338554"/>
          </a:xfrm>
          <a:prstGeom prst="rect">
            <a:avLst/>
          </a:prstGeom>
          <a:noFill/>
        </p:spPr>
        <p:txBody>
          <a:bodyPr wrap="none" rtlCol="0">
            <a:spAutoFit/>
          </a:bodyPr>
          <a:lstStyle/>
          <a:p>
            <a:r>
              <a:rPr lang="en-US" altLang="ko-KR" sz="1600" b="1" dirty="0">
                <a:latin typeface="맑은고딕"/>
              </a:rPr>
              <a:t>SDA</a:t>
            </a:r>
            <a:endParaRPr lang="ko-KR" altLang="en-US" sz="1600" b="1" dirty="0">
              <a:latin typeface="맑은고딕"/>
            </a:endParaRPr>
          </a:p>
        </p:txBody>
      </p:sp>
      <p:sp>
        <p:nvSpPr>
          <p:cNvPr id="27" name="TextBox 26">
            <a:extLst>
              <a:ext uri="{FF2B5EF4-FFF2-40B4-BE49-F238E27FC236}">
                <a16:creationId xmlns:a16="http://schemas.microsoft.com/office/drawing/2014/main" id="{2D0D3AFC-1BC8-40C0-A05D-DCC3140D5872}"/>
              </a:ext>
            </a:extLst>
          </p:cNvPr>
          <p:cNvSpPr txBox="1"/>
          <p:nvPr/>
        </p:nvSpPr>
        <p:spPr>
          <a:xfrm>
            <a:off x="1999381" y="3314739"/>
            <a:ext cx="537327" cy="338554"/>
          </a:xfrm>
          <a:prstGeom prst="rect">
            <a:avLst/>
          </a:prstGeom>
          <a:noFill/>
        </p:spPr>
        <p:txBody>
          <a:bodyPr wrap="none" rtlCol="0">
            <a:spAutoFit/>
          </a:bodyPr>
          <a:lstStyle/>
          <a:p>
            <a:r>
              <a:rPr lang="en-US" altLang="ko-KR" sz="1600" b="1" dirty="0">
                <a:latin typeface="맑은고딕"/>
              </a:rPr>
              <a:t>SCL</a:t>
            </a:r>
            <a:endParaRPr lang="ko-KR" altLang="en-US" sz="1600" b="1" dirty="0">
              <a:latin typeface="맑은고딕"/>
            </a:endParaRPr>
          </a:p>
        </p:txBody>
      </p:sp>
      <p:sp>
        <p:nvSpPr>
          <p:cNvPr id="28" name="TextBox 27">
            <a:extLst>
              <a:ext uri="{FF2B5EF4-FFF2-40B4-BE49-F238E27FC236}">
                <a16:creationId xmlns:a16="http://schemas.microsoft.com/office/drawing/2014/main" id="{68CDE24D-19A2-4630-886E-34941C534838}"/>
              </a:ext>
            </a:extLst>
          </p:cNvPr>
          <p:cNvSpPr txBox="1"/>
          <p:nvPr/>
        </p:nvSpPr>
        <p:spPr>
          <a:xfrm>
            <a:off x="2027369" y="3653293"/>
            <a:ext cx="486993" cy="338554"/>
          </a:xfrm>
          <a:prstGeom prst="rect">
            <a:avLst/>
          </a:prstGeom>
          <a:noFill/>
        </p:spPr>
        <p:txBody>
          <a:bodyPr wrap="none" rtlCol="0">
            <a:spAutoFit/>
          </a:bodyPr>
          <a:lstStyle/>
          <a:p>
            <a:r>
              <a:rPr lang="en-US" altLang="ko-KR" sz="1600" b="1" dirty="0">
                <a:solidFill>
                  <a:schemeClr val="bg1">
                    <a:lumMod val="65000"/>
                  </a:schemeClr>
                </a:solidFill>
                <a:latin typeface="맑은고딕"/>
              </a:rPr>
              <a:t>V</a:t>
            </a:r>
            <a:r>
              <a:rPr lang="en-US" altLang="ko-KR" sz="1600" b="1" baseline="-25000" dirty="0">
                <a:solidFill>
                  <a:schemeClr val="bg1">
                    <a:lumMod val="65000"/>
                  </a:schemeClr>
                </a:solidFill>
                <a:latin typeface="맑은고딕"/>
              </a:rPr>
              <a:t>CC</a:t>
            </a:r>
            <a:endParaRPr lang="ko-KR" altLang="en-US" sz="1600" b="1" baseline="-25000" dirty="0">
              <a:solidFill>
                <a:schemeClr val="bg1">
                  <a:lumMod val="65000"/>
                </a:schemeClr>
              </a:solidFill>
              <a:latin typeface="맑은고딕"/>
            </a:endParaRPr>
          </a:p>
        </p:txBody>
      </p:sp>
      <p:sp>
        <p:nvSpPr>
          <p:cNvPr id="29" name="TextBox 28">
            <a:extLst>
              <a:ext uri="{FF2B5EF4-FFF2-40B4-BE49-F238E27FC236}">
                <a16:creationId xmlns:a16="http://schemas.microsoft.com/office/drawing/2014/main" id="{C6915555-BBBB-401A-A24A-256E85F8267C}"/>
              </a:ext>
            </a:extLst>
          </p:cNvPr>
          <p:cNvSpPr txBox="1"/>
          <p:nvPr/>
        </p:nvSpPr>
        <p:spPr>
          <a:xfrm>
            <a:off x="2002090" y="4010576"/>
            <a:ext cx="647934" cy="338554"/>
          </a:xfrm>
          <a:prstGeom prst="rect">
            <a:avLst/>
          </a:prstGeom>
          <a:noFill/>
        </p:spPr>
        <p:txBody>
          <a:bodyPr wrap="none" rtlCol="0">
            <a:spAutoFit/>
          </a:bodyPr>
          <a:lstStyle/>
          <a:p>
            <a:r>
              <a:rPr lang="en-US" altLang="ko-KR" sz="1600" b="1" dirty="0">
                <a:solidFill>
                  <a:schemeClr val="bg1">
                    <a:lumMod val="65000"/>
                  </a:schemeClr>
                </a:solidFill>
                <a:latin typeface="맑은고딕"/>
              </a:rPr>
              <a:t>GND</a:t>
            </a:r>
            <a:endParaRPr lang="ko-KR" altLang="en-US" sz="1600" b="1" baseline="-25000" dirty="0">
              <a:solidFill>
                <a:schemeClr val="bg1">
                  <a:lumMod val="65000"/>
                </a:schemeClr>
              </a:solidFill>
              <a:latin typeface="맑은고딕"/>
            </a:endParaRPr>
          </a:p>
        </p:txBody>
      </p:sp>
      <p:grpSp>
        <p:nvGrpSpPr>
          <p:cNvPr id="35" name="그룹 34">
            <a:extLst>
              <a:ext uri="{FF2B5EF4-FFF2-40B4-BE49-F238E27FC236}">
                <a16:creationId xmlns:a16="http://schemas.microsoft.com/office/drawing/2014/main" id="{37605179-BE1F-413C-9274-AF784C0DF3D1}"/>
              </a:ext>
            </a:extLst>
          </p:cNvPr>
          <p:cNvGrpSpPr/>
          <p:nvPr/>
        </p:nvGrpSpPr>
        <p:grpSpPr>
          <a:xfrm rot="5400000">
            <a:off x="3527528" y="3773877"/>
            <a:ext cx="1308649" cy="1409319"/>
            <a:chOff x="6584283" y="3445514"/>
            <a:chExt cx="1308649" cy="1409319"/>
          </a:xfrm>
        </p:grpSpPr>
        <p:sp>
          <p:nvSpPr>
            <p:cNvPr id="30" name="직사각형 29">
              <a:extLst>
                <a:ext uri="{FF2B5EF4-FFF2-40B4-BE49-F238E27FC236}">
                  <a16:creationId xmlns:a16="http://schemas.microsoft.com/office/drawing/2014/main" id="{3A9DEF65-6CE5-4D35-8005-421F6A1E29FF}"/>
                </a:ext>
              </a:extLst>
            </p:cNvPr>
            <p:cNvSpPr/>
            <p:nvPr/>
          </p:nvSpPr>
          <p:spPr>
            <a:xfrm>
              <a:off x="6596788" y="3457758"/>
              <a:ext cx="1296144" cy="1397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31" name="TextBox 30">
              <a:extLst>
                <a:ext uri="{FF2B5EF4-FFF2-40B4-BE49-F238E27FC236}">
                  <a16:creationId xmlns:a16="http://schemas.microsoft.com/office/drawing/2014/main" id="{5FCBAE34-FC0A-4781-87EA-3A1E5316BF39}"/>
                </a:ext>
              </a:extLst>
            </p:cNvPr>
            <p:cNvSpPr txBox="1"/>
            <p:nvPr/>
          </p:nvSpPr>
          <p:spPr>
            <a:xfrm>
              <a:off x="6622981" y="3445514"/>
              <a:ext cx="593304" cy="338554"/>
            </a:xfrm>
            <a:prstGeom prst="rect">
              <a:avLst/>
            </a:prstGeom>
            <a:noFill/>
          </p:spPr>
          <p:txBody>
            <a:bodyPr wrap="none" rtlCol="0">
              <a:spAutoFit/>
            </a:bodyPr>
            <a:lstStyle/>
            <a:p>
              <a:r>
                <a:rPr lang="en-US" altLang="ko-KR" sz="1600" b="1" dirty="0">
                  <a:latin typeface="맑은고딕"/>
                </a:rPr>
                <a:t>SDA</a:t>
              </a:r>
              <a:endParaRPr lang="ko-KR" altLang="en-US" sz="1600" b="1" dirty="0">
                <a:latin typeface="맑은고딕"/>
              </a:endParaRPr>
            </a:p>
          </p:txBody>
        </p:sp>
        <p:sp>
          <p:nvSpPr>
            <p:cNvPr id="32" name="TextBox 31">
              <a:extLst>
                <a:ext uri="{FF2B5EF4-FFF2-40B4-BE49-F238E27FC236}">
                  <a16:creationId xmlns:a16="http://schemas.microsoft.com/office/drawing/2014/main" id="{9F468E43-2926-4E5B-8585-9FF2C79F4D0D}"/>
                </a:ext>
              </a:extLst>
            </p:cNvPr>
            <p:cNvSpPr txBox="1"/>
            <p:nvPr/>
          </p:nvSpPr>
          <p:spPr>
            <a:xfrm>
              <a:off x="6613267" y="3719621"/>
              <a:ext cx="537327" cy="338554"/>
            </a:xfrm>
            <a:prstGeom prst="rect">
              <a:avLst/>
            </a:prstGeom>
            <a:noFill/>
          </p:spPr>
          <p:txBody>
            <a:bodyPr wrap="none" rtlCol="0">
              <a:spAutoFit/>
            </a:bodyPr>
            <a:lstStyle/>
            <a:p>
              <a:r>
                <a:rPr lang="en-US" altLang="ko-KR" sz="1600" b="1" dirty="0">
                  <a:latin typeface="맑은고딕"/>
                </a:rPr>
                <a:t>SCL</a:t>
              </a:r>
              <a:endParaRPr lang="ko-KR" altLang="en-US" sz="1600" b="1" dirty="0">
                <a:latin typeface="맑은고딕"/>
              </a:endParaRPr>
            </a:p>
          </p:txBody>
        </p:sp>
        <p:sp>
          <p:nvSpPr>
            <p:cNvPr id="33" name="TextBox 32">
              <a:extLst>
                <a:ext uri="{FF2B5EF4-FFF2-40B4-BE49-F238E27FC236}">
                  <a16:creationId xmlns:a16="http://schemas.microsoft.com/office/drawing/2014/main" id="{0AE0AA56-9F01-45D3-A472-FA0E6DCAC19D}"/>
                </a:ext>
              </a:extLst>
            </p:cNvPr>
            <p:cNvSpPr txBox="1"/>
            <p:nvPr/>
          </p:nvSpPr>
          <p:spPr>
            <a:xfrm>
              <a:off x="6609562" y="4158996"/>
              <a:ext cx="486993" cy="338554"/>
            </a:xfrm>
            <a:prstGeom prst="rect">
              <a:avLst/>
            </a:prstGeom>
            <a:noFill/>
          </p:spPr>
          <p:txBody>
            <a:bodyPr wrap="none" rtlCol="0">
              <a:spAutoFit/>
            </a:bodyPr>
            <a:lstStyle/>
            <a:p>
              <a:r>
                <a:rPr lang="en-US" altLang="ko-KR" sz="1600" b="1" dirty="0">
                  <a:solidFill>
                    <a:schemeClr val="bg1">
                      <a:lumMod val="65000"/>
                    </a:schemeClr>
                  </a:solidFill>
                  <a:latin typeface="맑은고딕"/>
                </a:rPr>
                <a:t>V</a:t>
              </a:r>
              <a:r>
                <a:rPr lang="en-US" altLang="ko-KR" sz="1600" b="1" baseline="-25000" dirty="0">
                  <a:solidFill>
                    <a:schemeClr val="bg1">
                      <a:lumMod val="65000"/>
                    </a:schemeClr>
                  </a:solidFill>
                  <a:latin typeface="맑은고딕"/>
                </a:rPr>
                <a:t>CC</a:t>
              </a:r>
              <a:endParaRPr lang="ko-KR" altLang="en-US" sz="1600" b="1" baseline="-25000" dirty="0">
                <a:solidFill>
                  <a:schemeClr val="bg1">
                    <a:lumMod val="65000"/>
                  </a:schemeClr>
                </a:solidFill>
                <a:latin typeface="맑은고딕"/>
              </a:endParaRPr>
            </a:p>
          </p:txBody>
        </p:sp>
        <p:sp>
          <p:nvSpPr>
            <p:cNvPr id="34" name="TextBox 33">
              <a:extLst>
                <a:ext uri="{FF2B5EF4-FFF2-40B4-BE49-F238E27FC236}">
                  <a16:creationId xmlns:a16="http://schemas.microsoft.com/office/drawing/2014/main" id="{0A2EC729-A81B-4B18-8061-116DDE6E0B42}"/>
                </a:ext>
              </a:extLst>
            </p:cNvPr>
            <p:cNvSpPr txBox="1"/>
            <p:nvPr/>
          </p:nvSpPr>
          <p:spPr>
            <a:xfrm>
              <a:off x="6584283" y="4516279"/>
              <a:ext cx="647934" cy="338554"/>
            </a:xfrm>
            <a:prstGeom prst="rect">
              <a:avLst/>
            </a:prstGeom>
            <a:noFill/>
          </p:spPr>
          <p:txBody>
            <a:bodyPr wrap="none" rtlCol="0">
              <a:spAutoFit/>
            </a:bodyPr>
            <a:lstStyle/>
            <a:p>
              <a:r>
                <a:rPr lang="en-US" altLang="ko-KR" sz="1600" b="1" dirty="0">
                  <a:solidFill>
                    <a:schemeClr val="bg1">
                      <a:lumMod val="65000"/>
                    </a:schemeClr>
                  </a:solidFill>
                  <a:latin typeface="맑은고딕"/>
                </a:rPr>
                <a:t>GND</a:t>
              </a:r>
              <a:endParaRPr lang="ko-KR" altLang="en-US" sz="1600" b="1" baseline="-25000" dirty="0">
                <a:solidFill>
                  <a:schemeClr val="bg1">
                    <a:lumMod val="65000"/>
                  </a:schemeClr>
                </a:solidFill>
                <a:latin typeface="맑은고딕"/>
              </a:endParaRPr>
            </a:p>
          </p:txBody>
        </p:sp>
      </p:grpSp>
      <p:grpSp>
        <p:nvGrpSpPr>
          <p:cNvPr id="36" name="그룹 35">
            <a:extLst>
              <a:ext uri="{FF2B5EF4-FFF2-40B4-BE49-F238E27FC236}">
                <a16:creationId xmlns:a16="http://schemas.microsoft.com/office/drawing/2014/main" id="{2800284A-A2D4-4A8F-A00A-009671A625D0}"/>
              </a:ext>
            </a:extLst>
          </p:cNvPr>
          <p:cNvGrpSpPr/>
          <p:nvPr/>
        </p:nvGrpSpPr>
        <p:grpSpPr>
          <a:xfrm rot="5400000">
            <a:off x="5448512" y="3773877"/>
            <a:ext cx="1308649" cy="1409319"/>
            <a:chOff x="6584283" y="3445514"/>
            <a:chExt cx="1308649" cy="1409319"/>
          </a:xfrm>
        </p:grpSpPr>
        <p:sp>
          <p:nvSpPr>
            <p:cNvPr id="37" name="직사각형 36">
              <a:extLst>
                <a:ext uri="{FF2B5EF4-FFF2-40B4-BE49-F238E27FC236}">
                  <a16:creationId xmlns:a16="http://schemas.microsoft.com/office/drawing/2014/main" id="{6C92C785-388C-4EAD-BA2D-B3393180AB2F}"/>
                </a:ext>
              </a:extLst>
            </p:cNvPr>
            <p:cNvSpPr/>
            <p:nvPr/>
          </p:nvSpPr>
          <p:spPr>
            <a:xfrm>
              <a:off x="6596788" y="3457758"/>
              <a:ext cx="1296144" cy="1397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38" name="TextBox 37">
              <a:extLst>
                <a:ext uri="{FF2B5EF4-FFF2-40B4-BE49-F238E27FC236}">
                  <a16:creationId xmlns:a16="http://schemas.microsoft.com/office/drawing/2014/main" id="{4C057C29-47E5-4C4E-9B46-FF0026F506C8}"/>
                </a:ext>
              </a:extLst>
            </p:cNvPr>
            <p:cNvSpPr txBox="1"/>
            <p:nvPr/>
          </p:nvSpPr>
          <p:spPr>
            <a:xfrm>
              <a:off x="6622981" y="3445514"/>
              <a:ext cx="593304" cy="338554"/>
            </a:xfrm>
            <a:prstGeom prst="rect">
              <a:avLst/>
            </a:prstGeom>
            <a:noFill/>
          </p:spPr>
          <p:txBody>
            <a:bodyPr wrap="none" rtlCol="0">
              <a:spAutoFit/>
            </a:bodyPr>
            <a:lstStyle/>
            <a:p>
              <a:r>
                <a:rPr lang="en-US" altLang="ko-KR" sz="1600" b="1" dirty="0">
                  <a:latin typeface="맑은고딕"/>
                </a:rPr>
                <a:t>SDA</a:t>
              </a:r>
              <a:endParaRPr lang="ko-KR" altLang="en-US" sz="1600" b="1" dirty="0">
                <a:latin typeface="맑은고딕"/>
              </a:endParaRPr>
            </a:p>
          </p:txBody>
        </p:sp>
        <p:sp>
          <p:nvSpPr>
            <p:cNvPr id="39" name="TextBox 38">
              <a:extLst>
                <a:ext uri="{FF2B5EF4-FFF2-40B4-BE49-F238E27FC236}">
                  <a16:creationId xmlns:a16="http://schemas.microsoft.com/office/drawing/2014/main" id="{6F20FDDC-2C15-41A6-A216-AF53AB38FF19}"/>
                </a:ext>
              </a:extLst>
            </p:cNvPr>
            <p:cNvSpPr txBox="1"/>
            <p:nvPr/>
          </p:nvSpPr>
          <p:spPr>
            <a:xfrm>
              <a:off x="6613267" y="3719621"/>
              <a:ext cx="537327" cy="338554"/>
            </a:xfrm>
            <a:prstGeom prst="rect">
              <a:avLst/>
            </a:prstGeom>
            <a:noFill/>
          </p:spPr>
          <p:txBody>
            <a:bodyPr wrap="none" rtlCol="0">
              <a:spAutoFit/>
            </a:bodyPr>
            <a:lstStyle/>
            <a:p>
              <a:r>
                <a:rPr lang="en-US" altLang="ko-KR" sz="1600" b="1" dirty="0">
                  <a:latin typeface="맑은고딕"/>
                </a:rPr>
                <a:t>SCL</a:t>
              </a:r>
              <a:endParaRPr lang="ko-KR" altLang="en-US" sz="1600" b="1" dirty="0">
                <a:latin typeface="맑은고딕"/>
              </a:endParaRPr>
            </a:p>
          </p:txBody>
        </p:sp>
        <p:sp>
          <p:nvSpPr>
            <p:cNvPr id="40" name="TextBox 39">
              <a:extLst>
                <a:ext uri="{FF2B5EF4-FFF2-40B4-BE49-F238E27FC236}">
                  <a16:creationId xmlns:a16="http://schemas.microsoft.com/office/drawing/2014/main" id="{34D74941-DBC9-466B-8BE5-4282DA078450}"/>
                </a:ext>
              </a:extLst>
            </p:cNvPr>
            <p:cNvSpPr txBox="1"/>
            <p:nvPr/>
          </p:nvSpPr>
          <p:spPr>
            <a:xfrm>
              <a:off x="6609562" y="4158996"/>
              <a:ext cx="486993" cy="338554"/>
            </a:xfrm>
            <a:prstGeom prst="rect">
              <a:avLst/>
            </a:prstGeom>
            <a:noFill/>
          </p:spPr>
          <p:txBody>
            <a:bodyPr wrap="none" rtlCol="0">
              <a:spAutoFit/>
            </a:bodyPr>
            <a:lstStyle/>
            <a:p>
              <a:r>
                <a:rPr lang="en-US" altLang="ko-KR" sz="1600" b="1" dirty="0">
                  <a:solidFill>
                    <a:schemeClr val="bg1">
                      <a:lumMod val="65000"/>
                    </a:schemeClr>
                  </a:solidFill>
                  <a:latin typeface="맑은고딕"/>
                </a:rPr>
                <a:t>V</a:t>
              </a:r>
              <a:r>
                <a:rPr lang="en-US" altLang="ko-KR" sz="1600" b="1" baseline="-25000" dirty="0">
                  <a:solidFill>
                    <a:schemeClr val="bg1">
                      <a:lumMod val="65000"/>
                    </a:schemeClr>
                  </a:solidFill>
                  <a:latin typeface="맑은고딕"/>
                </a:rPr>
                <a:t>CC</a:t>
              </a:r>
              <a:endParaRPr lang="ko-KR" altLang="en-US" sz="1600" b="1" baseline="-25000" dirty="0">
                <a:solidFill>
                  <a:schemeClr val="bg1">
                    <a:lumMod val="65000"/>
                  </a:schemeClr>
                </a:solidFill>
                <a:latin typeface="맑은고딕"/>
              </a:endParaRPr>
            </a:p>
          </p:txBody>
        </p:sp>
        <p:sp>
          <p:nvSpPr>
            <p:cNvPr id="41" name="TextBox 40">
              <a:extLst>
                <a:ext uri="{FF2B5EF4-FFF2-40B4-BE49-F238E27FC236}">
                  <a16:creationId xmlns:a16="http://schemas.microsoft.com/office/drawing/2014/main" id="{FC789021-AB68-4D79-B191-E001C0951C7F}"/>
                </a:ext>
              </a:extLst>
            </p:cNvPr>
            <p:cNvSpPr txBox="1"/>
            <p:nvPr/>
          </p:nvSpPr>
          <p:spPr>
            <a:xfrm>
              <a:off x="6584283" y="4516279"/>
              <a:ext cx="647934" cy="338554"/>
            </a:xfrm>
            <a:prstGeom prst="rect">
              <a:avLst/>
            </a:prstGeom>
            <a:noFill/>
          </p:spPr>
          <p:txBody>
            <a:bodyPr wrap="none" rtlCol="0">
              <a:spAutoFit/>
            </a:bodyPr>
            <a:lstStyle/>
            <a:p>
              <a:r>
                <a:rPr lang="en-US" altLang="ko-KR" sz="1600" b="1" dirty="0">
                  <a:solidFill>
                    <a:schemeClr val="bg1">
                      <a:lumMod val="65000"/>
                    </a:schemeClr>
                  </a:solidFill>
                  <a:latin typeface="맑은고딕"/>
                </a:rPr>
                <a:t>GND</a:t>
              </a:r>
              <a:endParaRPr lang="ko-KR" altLang="en-US" sz="1600" b="1" baseline="-25000" dirty="0">
                <a:solidFill>
                  <a:schemeClr val="bg1">
                    <a:lumMod val="65000"/>
                  </a:schemeClr>
                </a:solidFill>
                <a:latin typeface="맑은고딕"/>
              </a:endParaRPr>
            </a:p>
          </p:txBody>
        </p:sp>
      </p:grpSp>
      <p:grpSp>
        <p:nvGrpSpPr>
          <p:cNvPr id="42" name="그룹 41">
            <a:extLst>
              <a:ext uri="{FF2B5EF4-FFF2-40B4-BE49-F238E27FC236}">
                <a16:creationId xmlns:a16="http://schemas.microsoft.com/office/drawing/2014/main" id="{E756A71F-EA06-4F46-86F3-2C6BEF8F1D7F}"/>
              </a:ext>
            </a:extLst>
          </p:cNvPr>
          <p:cNvGrpSpPr/>
          <p:nvPr/>
        </p:nvGrpSpPr>
        <p:grpSpPr>
          <a:xfrm rot="5400000">
            <a:off x="8552750" y="3749912"/>
            <a:ext cx="1308649" cy="1409319"/>
            <a:chOff x="6584283" y="3445514"/>
            <a:chExt cx="1308649" cy="1409319"/>
          </a:xfrm>
        </p:grpSpPr>
        <p:sp>
          <p:nvSpPr>
            <p:cNvPr id="43" name="직사각형 42">
              <a:extLst>
                <a:ext uri="{FF2B5EF4-FFF2-40B4-BE49-F238E27FC236}">
                  <a16:creationId xmlns:a16="http://schemas.microsoft.com/office/drawing/2014/main" id="{363B36B2-4191-4A3E-825F-B04201977C40}"/>
                </a:ext>
              </a:extLst>
            </p:cNvPr>
            <p:cNvSpPr/>
            <p:nvPr/>
          </p:nvSpPr>
          <p:spPr>
            <a:xfrm>
              <a:off x="6596788" y="3457758"/>
              <a:ext cx="1296144" cy="1397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44" name="TextBox 43">
              <a:extLst>
                <a:ext uri="{FF2B5EF4-FFF2-40B4-BE49-F238E27FC236}">
                  <a16:creationId xmlns:a16="http://schemas.microsoft.com/office/drawing/2014/main" id="{E12869EA-8ED5-4DA3-9B91-DBB0009CBCA7}"/>
                </a:ext>
              </a:extLst>
            </p:cNvPr>
            <p:cNvSpPr txBox="1"/>
            <p:nvPr/>
          </p:nvSpPr>
          <p:spPr>
            <a:xfrm>
              <a:off x="6622981" y="3445514"/>
              <a:ext cx="593304" cy="338554"/>
            </a:xfrm>
            <a:prstGeom prst="rect">
              <a:avLst/>
            </a:prstGeom>
            <a:noFill/>
          </p:spPr>
          <p:txBody>
            <a:bodyPr wrap="none" rtlCol="0">
              <a:spAutoFit/>
            </a:bodyPr>
            <a:lstStyle/>
            <a:p>
              <a:r>
                <a:rPr lang="en-US" altLang="ko-KR" sz="1600" b="1" dirty="0">
                  <a:latin typeface="맑은고딕"/>
                </a:rPr>
                <a:t>SDA</a:t>
              </a:r>
              <a:endParaRPr lang="ko-KR" altLang="en-US" sz="1600" b="1" dirty="0">
                <a:latin typeface="맑은고딕"/>
              </a:endParaRPr>
            </a:p>
          </p:txBody>
        </p:sp>
        <p:sp>
          <p:nvSpPr>
            <p:cNvPr id="45" name="TextBox 44">
              <a:extLst>
                <a:ext uri="{FF2B5EF4-FFF2-40B4-BE49-F238E27FC236}">
                  <a16:creationId xmlns:a16="http://schemas.microsoft.com/office/drawing/2014/main" id="{3ED3C637-A9E2-49A5-BA2E-0CFB06C8BAC3}"/>
                </a:ext>
              </a:extLst>
            </p:cNvPr>
            <p:cNvSpPr txBox="1"/>
            <p:nvPr/>
          </p:nvSpPr>
          <p:spPr>
            <a:xfrm>
              <a:off x="6613267" y="3719621"/>
              <a:ext cx="537327" cy="338554"/>
            </a:xfrm>
            <a:prstGeom prst="rect">
              <a:avLst/>
            </a:prstGeom>
            <a:noFill/>
          </p:spPr>
          <p:txBody>
            <a:bodyPr wrap="none" rtlCol="0">
              <a:spAutoFit/>
            </a:bodyPr>
            <a:lstStyle/>
            <a:p>
              <a:r>
                <a:rPr lang="en-US" altLang="ko-KR" sz="1600" b="1" dirty="0">
                  <a:latin typeface="맑은고딕"/>
                </a:rPr>
                <a:t>SCL</a:t>
              </a:r>
              <a:endParaRPr lang="ko-KR" altLang="en-US" sz="1600" b="1" dirty="0">
                <a:latin typeface="맑은고딕"/>
              </a:endParaRPr>
            </a:p>
          </p:txBody>
        </p:sp>
        <p:sp>
          <p:nvSpPr>
            <p:cNvPr id="46" name="TextBox 45">
              <a:extLst>
                <a:ext uri="{FF2B5EF4-FFF2-40B4-BE49-F238E27FC236}">
                  <a16:creationId xmlns:a16="http://schemas.microsoft.com/office/drawing/2014/main" id="{0640639A-7E96-4B6C-8D99-84BB80A8F167}"/>
                </a:ext>
              </a:extLst>
            </p:cNvPr>
            <p:cNvSpPr txBox="1"/>
            <p:nvPr/>
          </p:nvSpPr>
          <p:spPr>
            <a:xfrm>
              <a:off x="6609562" y="4158996"/>
              <a:ext cx="486993" cy="338554"/>
            </a:xfrm>
            <a:prstGeom prst="rect">
              <a:avLst/>
            </a:prstGeom>
            <a:noFill/>
          </p:spPr>
          <p:txBody>
            <a:bodyPr wrap="none" rtlCol="0">
              <a:spAutoFit/>
            </a:bodyPr>
            <a:lstStyle/>
            <a:p>
              <a:r>
                <a:rPr lang="en-US" altLang="ko-KR" sz="1600" b="1" dirty="0">
                  <a:solidFill>
                    <a:schemeClr val="bg1">
                      <a:lumMod val="65000"/>
                    </a:schemeClr>
                  </a:solidFill>
                  <a:latin typeface="맑은고딕"/>
                </a:rPr>
                <a:t>V</a:t>
              </a:r>
              <a:r>
                <a:rPr lang="en-US" altLang="ko-KR" sz="1600" b="1" baseline="-25000" dirty="0">
                  <a:solidFill>
                    <a:schemeClr val="bg1">
                      <a:lumMod val="65000"/>
                    </a:schemeClr>
                  </a:solidFill>
                  <a:latin typeface="맑은고딕"/>
                </a:rPr>
                <a:t>CC</a:t>
              </a:r>
              <a:endParaRPr lang="ko-KR" altLang="en-US" sz="1600" b="1" baseline="-25000" dirty="0">
                <a:solidFill>
                  <a:schemeClr val="bg1">
                    <a:lumMod val="65000"/>
                  </a:schemeClr>
                </a:solidFill>
                <a:latin typeface="맑은고딕"/>
              </a:endParaRPr>
            </a:p>
          </p:txBody>
        </p:sp>
        <p:sp>
          <p:nvSpPr>
            <p:cNvPr id="47" name="TextBox 46">
              <a:extLst>
                <a:ext uri="{FF2B5EF4-FFF2-40B4-BE49-F238E27FC236}">
                  <a16:creationId xmlns:a16="http://schemas.microsoft.com/office/drawing/2014/main" id="{E354A079-DC9D-4288-ACC4-9B518338EC89}"/>
                </a:ext>
              </a:extLst>
            </p:cNvPr>
            <p:cNvSpPr txBox="1"/>
            <p:nvPr/>
          </p:nvSpPr>
          <p:spPr>
            <a:xfrm>
              <a:off x="6584283" y="4516279"/>
              <a:ext cx="647934" cy="338554"/>
            </a:xfrm>
            <a:prstGeom prst="rect">
              <a:avLst/>
            </a:prstGeom>
            <a:noFill/>
          </p:spPr>
          <p:txBody>
            <a:bodyPr wrap="none" rtlCol="0">
              <a:spAutoFit/>
            </a:bodyPr>
            <a:lstStyle/>
            <a:p>
              <a:r>
                <a:rPr lang="en-US" altLang="ko-KR" sz="1600" b="1" dirty="0">
                  <a:solidFill>
                    <a:schemeClr val="bg1">
                      <a:lumMod val="65000"/>
                    </a:schemeClr>
                  </a:solidFill>
                  <a:latin typeface="맑은고딕"/>
                </a:rPr>
                <a:t>GND</a:t>
              </a:r>
              <a:endParaRPr lang="ko-KR" altLang="en-US" sz="1600" b="1" baseline="-25000" dirty="0">
                <a:solidFill>
                  <a:schemeClr val="bg1">
                    <a:lumMod val="65000"/>
                  </a:schemeClr>
                </a:solidFill>
                <a:latin typeface="맑은고딕"/>
              </a:endParaRPr>
            </a:p>
          </p:txBody>
        </p:sp>
      </p:grpSp>
      <p:cxnSp>
        <p:nvCxnSpPr>
          <p:cNvPr id="49" name="직선 연결선 48">
            <a:extLst>
              <a:ext uri="{FF2B5EF4-FFF2-40B4-BE49-F238E27FC236}">
                <a16:creationId xmlns:a16="http://schemas.microsoft.com/office/drawing/2014/main" id="{DD75F92D-C9EF-4ABD-AD73-3FA0DDE216A5}"/>
              </a:ext>
            </a:extLst>
          </p:cNvPr>
          <p:cNvCxnSpPr/>
          <p:nvPr/>
        </p:nvCxnSpPr>
        <p:spPr>
          <a:xfrm>
            <a:off x="7129189" y="4432249"/>
            <a:ext cx="1008112"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A1F68321-8A4A-432E-A69F-0103019396DE}"/>
              </a:ext>
            </a:extLst>
          </p:cNvPr>
          <p:cNvCxnSpPr>
            <a:cxnSpLocks/>
          </p:cNvCxnSpPr>
          <p:nvPr/>
        </p:nvCxnSpPr>
        <p:spPr>
          <a:xfrm flipV="1">
            <a:off x="2592685" y="3094368"/>
            <a:ext cx="7488832" cy="118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2" name="직선 연결선 51">
            <a:extLst>
              <a:ext uri="{FF2B5EF4-FFF2-40B4-BE49-F238E27FC236}">
                <a16:creationId xmlns:a16="http://schemas.microsoft.com/office/drawing/2014/main" id="{60BC8037-C8C2-454E-B5EF-3BB38E08D6BD}"/>
              </a:ext>
            </a:extLst>
          </p:cNvPr>
          <p:cNvCxnSpPr>
            <a:cxnSpLocks/>
          </p:cNvCxnSpPr>
          <p:nvPr/>
        </p:nvCxnSpPr>
        <p:spPr>
          <a:xfrm flipV="1">
            <a:off x="2592980" y="3454352"/>
            <a:ext cx="7488832" cy="118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4" name="직선 연결선 53">
            <a:extLst>
              <a:ext uri="{FF2B5EF4-FFF2-40B4-BE49-F238E27FC236}">
                <a16:creationId xmlns:a16="http://schemas.microsoft.com/office/drawing/2014/main" id="{C25B3B7C-B071-4510-AC5D-FE56455208EA}"/>
              </a:ext>
            </a:extLst>
          </p:cNvPr>
          <p:cNvCxnSpPr/>
          <p:nvPr/>
        </p:nvCxnSpPr>
        <p:spPr>
          <a:xfrm>
            <a:off x="4443128" y="3466164"/>
            <a:ext cx="0" cy="370553"/>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직선 연결선 54">
            <a:extLst>
              <a:ext uri="{FF2B5EF4-FFF2-40B4-BE49-F238E27FC236}">
                <a16:creationId xmlns:a16="http://schemas.microsoft.com/office/drawing/2014/main" id="{1D20CD89-9A3D-4FBC-BDEB-AEC2D75AA9D8}"/>
              </a:ext>
            </a:extLst>
          </p:cNvPr>
          <p:cNvCxnSpPr>
            <a:cxnSpLocks/>
          </p:cNvCxnSpPr>
          <p:nvPr/>
        </p:nvCxnSpPr>
        <p:spPr>
          <a:xfrm>
            <a:off x="4717235" y="3097634"/>
            <a:ext cx="0" cy="756730"/>
          </a:xfrm>
          <a:prstGeom prst="line">
            <a:avLst/>
          </a:prstGeom>
          <a:ln w="19050"/>
        </p:spPr>
        <p:style>
          <a:lnRef idx="1">
            <a:schemeClr val="dk1"/>
          </a:lnRef>
          <a:fillRef idx="0">
            <a:schemeClr val="dk1"/>
          </a:fillRef>
          <a:effectRef idx="0">
            <a:schemeClr val="dk1"/>
          </a:effectRef>
          <a:fontRef idx="minor">
            <a:schemeClr val="tx1"/>
          </a:fontRef>
        </p:style>
      </p:cxnSp>
      <p:sp>
        <p:nvSpPr>
          <p:cNvPr id="57" name="타원 56">
            <a:extLst>
              <a:ext uri="{FF2B5EF4-FFF2-40B4-BE49-F238E27FC236}">
                <a16:creationId xmlns:a16="http://schemas.microsoft.com/office/drawing/2014/main" id="{B70A4F50-037B-47AE-A3CC-DCC3339BE47F}"/>
              </a:ext>
            </a:extLst>
          </p:cNvPr>
          <p:cNvSpPr/>
          <p:nvPr/>
        </p:nvSpPr>
        <p:spPr>
          <a:xfrm>
            <a:off x="4693617" y="3066848"/>
            <a:ext cx="63763" cy="736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58" name="타원 57">
            <a:extLst>
              <a:ext uri="{FF2B5EF4-FFF2-40B4-BE49-F238E27FC236}">
                <a16:creationId xmlns:a16="http://schemas.microsoft.com/office/drawing/2014/main" id="{FEBBADCB-F2C1-4B65-B003-2F683D7B1AB9}"/>
              </a:ext>
            </a:extLst>
          </p:cNvPr>
          <p:cNvSpPr/>
          <p:nvPr/>
        </p:nvSpPr>
        <p:spPr>
          <a:xfrm>
            <a:off x="4420443" y="3428922"/>
            <a:ext cx="63763" cy="736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cxnSp>
        <p:nvCxnSpPr>
          <p:cNvPr id="59" name="직선 연결선 58">
            <a:extLst>
              <a:ext uri="{FF2B5EF4-FFF2-40B4-BE49-F238E27FC236}">
                <a16:creationId xmlns:a16="http://schemas.microsoft.com/office/drawing/2014/main" id="{719FE5BF-D1A6-4894-9D0E-B6FBE73DD06C}"/>
              </a:ext>
            </a:extLst>
          </p:cNvPr>
          <p:cNvCxnSpPr/>
          <p:nvPr/>
        </p:nvCxnSpPr>
        <p:spPr>
          <a:xfrm>
            <a:off x="6345850" y="3460009"/>
            <a:ext cx="0" cy="370553"/>
          </a:xfrm>
          <a:prstGeom prst="line">
            <a:avLst/>
          </a:prstGeom>
          <a:ln w="19050"/>
        </p:spPr>
        <p:style>
          <a:lnRef idx="1">
            <a:schemeClr val="dk1"/>
          </a:lnRef>
          <a:fillRef idx="0">
            <a:schemeClr val="dk1"/>
          </a:fillRef>
          <a:effectRef idx="0">
            <a:schemeClr val="dk1"/>
          </a:effectRef>
          <a:fontRef idx="minor">
            <a:schemeClr val="tx1"/>
          </a:fontRef>
        </p:style>
      </p:cxnSp>
      <p:sp>
        <p:nvSpPr>
          <p:cNvPr id="60" name="타원 59">
            <a:extLst>
              <a:ext uri="{FF2B5EF4-FFF2-40B4-BE49-F238E27FC236}">
                <a16:creationId xmlns:a16="http://schemas.microsoft.com/office/drawing/2014/main" id="{32DACFB5-AD64-4CB2-924B-3BEDBD6DF877}"/>
              </a:ext>
            </a:extLst>
          </p:cNvPr>
          <p:cNvSpPr/>
          <p:nvPr/>
        </p:nvSpPr>
        <p:spPr>
          <a:xfrm>
            <a:off x="6316815" y="3422767"/>
            <a:ext cx="63763" cy="736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cxnSp>
        <p:nvCxnSpPr>
          <p:cNvPr id="61" name="직선 연결선 60">
            <a:extLst>
              <a:ext uri="{FF2B5EF4-FFF2-40B4-BE49-F238E27FC236}">
                <a16:creationId xmlns:a16="http://schemas.microsoft.com/office/drawing/2014/main" id="{908C537C-FC93-48F4-BFB2-C0B90BE532A5}"/>
              </a:ext>
            </a:extLst>
          </p:cNvPr>
          <p:cNvCxnSpPr>
            <a:cxnSpLocks/>
          </p:cNvCxnSpPr>
          <p:nvPr/>
        </p:nvCxnSpPr>
        <p:spPr>
          <a:xfrm>
            <a:off x="6625133" y="3092761"/>
            <a:ext cx="0" cy="756730"/>
          </a:xfrm>
          <a:prstGeom prst="line">
            <a:avLst/>
          </a:prstGeom>
          <a:ln w="19050"/>
        </p:spPr>
        <p:style>
          <a:lnRef idx="1">
            <a:schemeClr val="dk1"/>
          </a:lnRef>
          <a:fillRef idx="0">
            <a:schemeClr val="dk1"/>
          </a:fillRef>
          <a:effectRef idx="0">
            <a:schemeClr val="dk1"/>
          </a:effectRef>
          <a:fontRef idx="minor">
            <a:schemeClr val="tx1"/>
          </a:fontRef>
        </p:style>
      </p:cxnSp>
      <p:sp>
        <p:nvSpPr>
          <p:cNvPr id="62" name="타원 61">
            <a:extLst>
              <a:ext uri="{FF2B5EF4-FFF2-40B4-BE49-F238E27FC236}">
                <a16:creationId xmlns:a16="http://schemas.microsoft.com/office/drawing/2014/main" id="{554B23CE-DF4E-4BAE-BCA1-9E227110884C}"/>
              </a:ext>
            </a:extLst>
          </p:cNvPr>
          <p:cNvSpPr/>
          <p:nvPr/>
        </p:nvSpPr>
        <p:spPr>
          <a:xfrm>
            <a:off x="6595165" y="3061975"/>
            <a:ext cx="63763" cy="736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cxnSp>
        <p:nvCxnSpPr>
          <p:cNvPr id="63" name="직선 연결선 62">
            <a:extLst>
              <a:ext uri="{FF2B5EF4-FFF2-40B4-BE49-F238E27FC236}">
                <a16:creationId xmlns:a16="http://schemas.microsoft.com/office/drawing/2014/main" id="{4EEE395F-325C-4801-A920-15D08568EC96}"/>
              </a:ext>
            </a:extLst>
          </p:cNvPr>
          <p:cNvCxnSpPr/>
          <p:nvPr/>
        </p:nvCxnSpPr>
        <p:spPr>
          <a:xfrm>
            <a:off x="9473703" y="3442616"/>
            <a:ext cx="0" cy="370553"/>
          </a:xfrm>
          <a:prstGeom prst="line">
            <a:avLst/>
          </a:prstGeom>
          <a:ln w="19050"/>
        </p:spPr>
        <p:style>
          <a:lnRef idx="1">
            <a:schemeClr val="dk1"/>
          </a:lnRef>
          <a:fillRef idx="0">
            <a:schemeClr val="dk1"/>
          </a:fillRef>
          <a:effectRef idx="0">
            <a:schemeClr val="dk1"/>
          </a:effectRef>
          <a:fontRef idx="minor">
            <a:schemeClr val="tx1"/>
          </a:fontRef>
        </p:style>
      </p:cxnSp>
      <p:sp>
        <p:nvSpPr>
          <p:cNvPr id="64" name="타원 63">
            <a:extLst>
              <a:ext uri="{FF2B5EF4-FFF2-40B4-BE49-F238E27FC236}">
                <a16:creationId xmlns:a16="http://schemas.microsoft.com/office/drawing/2014/main" id="{9BD9C580-B307-497F-AA26-6745852DED6C}"/>
              </a:ext>
            </a:extLst>
          </p:cNvPr>
          <p:cNvSpPr/>
          <p:nvPr/>
        </p:nvSpPr>
        <p:spPr>
          <a:xfrm>
            <a:off x="9444668" y="3405374"/>
            <a:ext cx="63763" cy="736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cxnSp>
        <p:nvCxnSpPr>
          <p:cNvPr id="65" name="직선 연결선 64">
            <a:extLst>
              <a:ext uri="{FF2B5EF4-FFF2-40B4-BE49-F238E27FC236}">
                <a16:creationId xmlns:a16="http://schemas.microsoft.com/office/drawing/2014/main" id="{E3D46D05-BA56-41C0-AEDF-E1F5E3194BE8}"/>
              </a:ext>
            </a:extLst>
          </p:cNvPr>
          <p:cNvCxnSpPr>
            <a:cxnSpLocks/>
          </p:cNvCxnSpPr>
          <p:nvPr/>
        </p:nvCxnSpPr>
        <p:spPr>
          <a:xfrm>
            <a:off x="9748115" y="3062399"/>
            <a:ext cx="0" cy="756730"/>
          </a:xfrm>
          <a:prstGeom prst="line">
            <a:avLst/>
          </a:prstGeom>
          <a:ln w="19050"/>
        </p:spPr>
        <p:style>
          <a:lnRef idx="1">
            <a:schemeClr val="dk1"/>
          </a:lnRef>
          <a:fillRef idx="0">
            <a:schemeClr val="dk1"/>
          </a:fillRef>
          <a:effectRef idx="0">
            <a:schemeClr val="dk1"/>
          </a:effectRef>
          <a:fontRef idx="minor">
            <a:schemeClr val="tx1"/>
          </a:fontRef>
        </p:style>
      </p:cxnSp>
      <p:sp>
        <p:nvSpPr>
          <p:cNvPr id="66" name="타원 65">
            <a:extLst>
              <a:ext uri="{FF2B5EF4-FFF2-40B4-BE49-F238E27FC236}">
                <a16:creationId xmlns:a16="http://schemas.microsoft.com/office/drawing/2014/main" id="{76E4C00B-6460-41AC-A6FE-09C58C6BBF52}"/>
              </a:ext>
            </a:extLst>
          </p:cNvPr>
          <p:cNvSpPr/>
          <p:nvPr/>
        </p:nvSpPr>
        <p:spPr>
          <a:xfrm>
            <a:off x="9718147" y="3057013"/>
            <a:ext cx="63763" cy="736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67" name="TextBox 66">
            <a:extLst>
              <a:ext uri="{FF2B5EF4-FFF2-40B4-BE49-F238E27FC236}">
                <a16:creationId xmlns:a16="http://schemas.microsoft.com/office/drawing/2014/main" id="{9B0F850D-EAB1-4C1B-9557-886F5858D45F}"/>
              </a:ext>
            </a:extLst>
          </p:cNvPr>
          <p:cNvSpPr txBox="1"/>
          <p:nvPr/>
        </p:nvSpPr>
        <p:spPr>
          <a:xfrm>
            <a:off x="1467424" y="4382631"/>
            <a:ext cx="858633" cy="338554"/>
          </a:xfrm>
          <a:prstGeom prst="rect">
            <a:avLst/>
          </a:prstGeom>
          <a:noFill/>
        </p:spPr>
        <p:txBody>
          <a:bodyPr wrap="none" rtlCol="0">
            <a:spAutoFit/>
          </a:bodyPr>
          <a:lstStyle/>
          <a:p>
            <a:r>
              <a:rPr lang="en-US" altLang="ko-KR" sz="1600" b="1" dirty="0">
                <a:latin typeface="맑은고딕"/>
              </a:rPr>
              <a:t>Master</a:t>
            </a:r>
            <a:endParaRPr lang="ko-KR" altLang="en-US" sz="1600" b="1" dirty="0">
              <a:latin typeface="맑은고딕"/>
            </a:endParaRPr>
          </a:p>
        </p:txBody>
      </p:sp>
      <p:sp>
        <p:nvSpPr>
          <p:cNvPr id="70" name="TextBox 69">
            <a:extLst>
              <a:ext uri="{FF2B5EF4-FFF2-40B4-BE49-F238E27FC236}">
                <a16:creationId xmlns:a16="http://schemas.microsoft.com/office/drawing/2014/main" id="{AB7E2F8C-62BD-4B76-AB88-A6639FA1FB60}"/>
              </a:ext>
            </a:extLst>
          </p:cNvPr>
          <p:cNvSpPr txBox="1"/>
          <p:nvPr/>
        </p:nvSpPr>
        <p:spPr>
          <a:xfrm>
            <a:off x="3477193" y="5159055"/>
            <a:ext cx="1396434" cy="338554"/>
          </a:xfrm>
          <a:prstGeom prst="rect">
            <a:avLst/>
          </a:prstGeom>
          <a:noFill/>
        </p:spPr>
        <p:txBody>
          <a:bodyPr wrap="square" rtlCol="0">
            <a:spAutoFit/>
          </a:bodyPr>
          <a:lstStyle/>
          <a:p>
            <a:pPr algn="ctr"/>
            <a:r>
              <a:rPr lang="en-US" altLang="ko-KR" sz="1600" b="1" dirty="0">
                <a:latin typeface="맑은고딕"/>
              </a:rPr>
              <a:t>Slave</a:t>
            </a:r>
            <a:endParaRPr lang="ko-KR" altLang="en-US" sz="1600" b="1" dirty="0">
              <a:latin typeface="맑은고딕"/>
            </a:endParaRPr>
          </a:p>
        </p:txBody>
      </p:sp>
      <p:sp>
        <p:nvSpPr>
          <p:cNvPr id="71" name="TextBox 70">
            <a:extLst>
              <a:ext uri="{FF2B5EF4-FFF2-40B4-BE49-F238E27FC236}">
                <a16:creationId xmlns:a16="http://schemas.microsoft.com/office/drawing/2014/main" id="{6201C187-F0AB-4875-B7FF-711706D11697}"/>
              </a:ext>
            </a:extLst>
          </p:cNvPr>
          <p:cNvSpPr txBox="1"/>
          <p:nvPr/>
        </p:nvSpPr>
        <p:spPr>
          <a:xfrm>
            <a:off x="5398177" y="5159055"/>
            <a:ext cx="1396434" cy="338554"/>
          </a:xfrm>
          <a:prstGeom prst="rect">
            <a:avLst/>
          </a:prstGeom>
          <a:noFill/>
        </p:spPr>
        <p:txBody>
          <a:bodyPr wrap="square" rtlCol="0">
            <a:spAutoFit/>
          </a:bodyPr>
          <a:lstStyle/>
          <a:p>
            <a:pPr algn="ctr"/>
            <a:r>
              <a:rPr lang="en-US" altLang="ko-KR" sz="1600" b="1" dirty="0">
                <a:latin typeface="맑은고딕"/>
              </a:rPr>
              <a:t>Slave</a:t>
            </a:r>
            <a:endParaRPr lang="ko-KR" altLang="en-US" sz="1600" b="1" dirty="0">
              <a:latin typeface="맑은고딕"/>
            </a:endParaRPr>
          </a:p>
        </p:txBody>
      </p:sp>
      <p:sp>
        <p:nvSpPr>
          <p:cNvPr id="72" name="TextBox 71">
            <a:extLst>
              <a:ext uri="{FF2B5EF4-FFF2-40B4-BE49-F238E27FC236}">
                <a16:creationId xmlns:a16="http://schemas.microsoft.com/office/drawing/2014/main" id="{31674185-3F3C-470A-9438-0AF2AA44CB24}"/>
              </a:ext>
            </a:extLst>
          </p:cNvPr>
          <p:cNvSpPr txBox="1"/>
          <p:nvPr/>
        </p:nvSpPr>
        <p:spPr>
          <a:xfrm>
            <a:off x="8502415" y="5141943"/>
            <a:ext cx="1381995" cy="338554"/>
          </a:xfrm>
          <a:prstGeom prst="rect">
            <a:avLst/>
          </a:prstGeom>
          <a:noFill/>
        </p:spPr>
        <p:txBody>
          <a:bodyPr wrap="square" rtlCol="0">
            <a:spAutoFit/>
          </a:bodyPr>
          <a:lstStyle/>
          <a:p>
            <a:pPr algn="ctr"/>
            <a:r>
              <a:rPr lang="en-US" altLang="ko-KR" sz="1600" b="1" dirty="0">
                <a:latin typeface="맑은고딕"/>
              </a:rPr>
              <a:t>Slave</a:t>
            </a:r>
            <a:endParaRPr lang="ko-KR" altLang="en-US" sz="1600" b="1" dirty="0">
              <a:latin typeface="맑은고딕"/>
            </a:endParaRPr>
          </a:p>
        </p:txBody>
      </p:sp>
    </p:spTree>
    <p:extLst>
      <p:ext uri="{BB962C8B-B14F-4D97-AF65-F5344CB8AC3E}">
        <p14:creationId xmlns:p14="http://schemas.microsoft.com/office/powerpoint/2010/main" val="1738240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I</a:t>
            </a:r>
            <a:r>
              <a:rPr lang="en-US" altLang="ko-KR" baseline="30000" dirty="0"/>
              <a:t>2</a:t>
            </a:r>
            <a:r>
              <a:rPr lang="en-US" altLang="ko-KR" dirty="0"/>
              <a:t>C</a:t>
            </a:r>
            <a:r>
              <a:rPr lang="ko-KR" altLang="en-US" dirty="0"/>
              <a:t>와 </a:t>
            </a:r>
            <a:r>
              <a:rPr lang="en-US" altLang="ko-KR" dirty="0"/>
              <a:t>SPI </a:t>
            </a:r>
            <a:r>
              <a:rPr lang="ko-KR" altLang="en-US" dirty="0"/>
              <a:t>통신 </a:t>
            </a:r>
            <a:r>
              <a:rPr lang="en-US" altLang="ko-KR" dirty="0"/>
              <a:t>- </a:t>
            </a:r>
            <a:r>
              <a:rPr lang="ko-KR" altLang="en-US" dirty="0"/>
              <a:t>개요</a:t>
            </a:r>
          </a:p>
        </p:txBody>
      </p:sp>
      <p:sp>
        <p:nvSpPr>
          <p:cNvPr id="2" name="내용 개체 틀 1"/>
          <p:cNvSpPr>
            <a:spLocks noGrp="1"/>
          </p:cNvSpPr>
          <p:nvPr>
            <p:ph sz="quarter" idx="11"/>
          </p:nvPr>
        </p:nvSpPr>
        <p:spPr/>
        <p:txBody>
          <a:bodyPr/>
          <a:lstStyle/>
          <a:p>
            <a:r>
              <a:rPr lang="en-US" altLang="ko-KR" dirty="0"/>
              <a:t>SPI(Serial Peripheral Interface)</a:t>
            </a:r>
          </a:p>
          <a:p>
            <a:pPr lvl="1"/>
            <a:r>
              <a:rPr lang="ko-KR" altLang="en-US" dirty="0"/>
              <a:t>근거리에서 소자와 소자 사이의 통신을 위해 개발됨</a:t>
            </a:r>
            <a:r>
              <a:rPr lang="en-US" altLang="ko-KR" dirty="0"/>
              <a:t>.</a:t>
            </a:r>
          </a:p>
          <a:p>
            <a:pPr lvl="1"/>
            <a:r>
              <a:rPr lang="ko-KR" altLang="en-US" dirty="0"/>
              <a:t>소자와 소자 사이 </a:t>
            </a:r>
            <a:r>
              <a:rPr lang="ko-KR" altLang="en-US" u="sng" dirty="0"/>
              <a:t>통신을 위해</a:t>
            </a:r>
            <a:r>
              <a:rPr lang="ko-KR" altLang="en-US" dirty="0"/>
              <a:t> 세</a:t>
            </a:r>
            <a:r>
              <a:rPr lang="en-US" altLang="ko-KR" dirty="0"/>
              <a:t>(3) </a:t>
            </a:r>
            <a:r>
              <a:rPr lang="ko-KR" altLang="en-US" dirty="0"/>
              <a:t>선을 연결</a:t>
            </a:r>
            <a:endParaRPr lang="en-US" altLang="ko-KR" dirty="0"/>
          </a:p>
          <a:p>
            <a:pPr lvl="2"/>
            <a:r>
              <a:rPr lang="en-US" altLang="ko-KR" dirty="0"/>
              <a:t>MOSI : </a:t>
            </a:r>
            <a:r>
              <a:rPr lang="ko-KR" altLang="en-US" dirty="0"/>
              <a:t>데이터 선</a:t>
            </a:r>
            <a:endParaRPr lang="en-US" altLang="ko-KR" dirty="0"/>
          </a:p>
          <a:p>
            <a:pPr lvl="2"/>
            <a:r>
              <a:rPr lang="en-US" altLang="ko-KR" dirty="0"/>
              <a:t>MISO : </a:t>
            </a:r>
            <a:r>
              <a:rPr lang="ko-KR" altLang="en-US" dirty="0"/>
              <a:t>데이터 선 </a:t>
            </a:r>
            <a:endParaRPr lang="en-US" altLang="ko-KR" dirty="0"/>
          </a:p>
          <a:p>
            <a:pPr lvl="2"/>
            <a:r>
              <a:rPr lang="en-US" altLang="ko-KR" dirty="0"/>
              <a:t>SCK   : </a:t>
            </a:r>
            <a:r>
              <a:rPr lang="ko-KR" altLang="en-US" dirty="0"/>
              <a:t>클럭 신호 전송용 선</a:t>
            </a:r>
            <a:endParaRPr lang="en-US" altLang="ko-KR" dirty="0"/>
          </a:p>
          <a:p>
            <a:pPr lvl="1"/>
            <a:r>
              <a:rPr lang="ko-KR" altLang="en-US" dirty="0"/>
              <a:t>소자와 소자 연결 구조</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endParaRPr lang="en-US" altLang="ko-KR" dirty="0"/>
          </a:p>
          <a:p>
            <a:pPr lvl="2"/>
            <a:r>
              <a:rPr lang="ko-KR" altLang="en-US" dirty="0"/>
              <a:t>전원</a:t>
            </a:r>
            <a:r>
              <a:rPr lang="en-US" altLang="ko-KR" dirty="0"/>
              <a:t>(V, GND) </a:t>
            </a:r>
            <a:r>
              <a:rPr lang="ko-KR" altLang="en-US" dirty="0"/>
              <a:t>당연히 연결</a:t>
            </a:r>
            <a:endParaRPr lang="en-US" altLang="ko-KR" dirty="0"/>
          </a:p>
          <a:p>
            <a:pPr lvl="2"/>
            <a:r>
              <a:rPr lang="en-US" altLang="ko-KR" dirty="0"/>
              <a:t>CS1, CS1 </a:t>
            </a:r>
          </a:p>
          <a:p>
            <a:pPr lvl="3"/>
            <a:r>
              <a:rPr lang="en-US" altLang="ko-KR" dirty="0"/>
              <a:t>GPIO </a:t>
            </a:r>
            <a:r>
              <a:rPr lang="ko-KR" altLang="en-US" dirty="0"/>
              <a:t>핀</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44</a:t>
            </a:fld>
            <a:endParaRPr lang="en-US" dirty="0"/>
          </a:p>
        </p:txBody>
      </p:sp>
      <p:sp>
        <p:nvSpPr>
          <p:cNvPr id="4" name="직사각형 3">
            <a:extLst>
              <a:ext uri="{FF2B5EF4-FFF2-40B4-BE49-F238E27FC236}">
                <a16:creationId xmlns:a16="http://schemas.microsoft.com/office/drawing/2014/main" id="{B4EDA5F6-5969-4281-A5A9-B1BFE88309A0}"/>
              </a:ext>
            </a:extLst>
          </p:cNvPr>
          <p:cNvSpPr/>
          <p:nvPr/>
        </p:nvSpPr>
        <p:spPr>
          <a:xfrm>
            <a:off x="6794611" y="1010887"/>
            <a:ext cx="1296144" cy="15486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5" name="TextBox 4">
            <a:extLst>
              <a:ext uri="{FF2B5EF4-FFF2-40B4-BE49-F238E27FC236}">
                <a16:creationId xmlns:a16="http://schemas.microsoft.com/office/drawing/2014/main" id="{B14ACA82-B2BA-42D2-B440-306E5B9E1204}"/>
              </a:ext>
            </a:extLst>
          </p:cNvPr>
          <p:cNvSpPr txBox="1"/>
          <p:nvPr/>
        </p:nvSpPr>
        <p:spPr>
          <a:xfrm>
            <a:off x="7514494" y="1025957"/>
            <a:ext cx="588623" cy="276999"/>
          </a:xfrm>
          <a:prstGeom prst="rect">
            <a:avLst/>
          </a:prstGeom>
          <a:noFill/>
        </p:spPr>
        <p:txBody>
          <a:bodyPr wrap="none" rtlCol="0">
            <a:spAutoFit/>
          </a:bodyPr>
          <a:lstStyle/>
          <a:p>
            <a:r>
              <a:rPr lang="en-US" altLang="ko-KR" sz="1200" b="1" dirty="0">
                <a:latin typeface="맑은고딕"/>
              </a:rPr>
              <a:t>MOSI</a:t>
            </a:r>
            <a:endParaRPr lang="ko-KR" altLang="en-US" sz="1200" b="1" dirty="0">
              <a:latin typeface="맑은고딕"/>
            </a:endParaRPr>
          </a:p>
        </p:txBody>
      </p:sp>
      <p:sp>
        <p:nvSpPr>
          <p:cNvPr id="7" name="TextBox 6">
            <a:extLst>
              <a:ext uri="{FF2B5EF4-FFF2-40B4-BE49-F238E27FC236}">
                <a16:creationId xmlns:a16="http://schemas.microsoft.com/office/drawing/2014/main" id="{B32C58D0-3642-47C9-B16E-D1EC08AF56F7}"/>
              </a:ext>
            </a:extLst>
          </p:cNvPr>
          <p:cNvSpPr txBox="1"/>
          <p:nvPr/>
        </p:nvSpPr>
        <p:spPr>
          <a:xfrm>
            <a:off x="7520746" y="1211233"/>
            <a:ext cx="588623" cy="276999"/>
          </a:xfrm>
          <a:prstGeom prst="rect">
            <a:avLst/>
          </a:prstGeom>
          <a:noFill/>
        </p:spPr>
        <p:txBody>
          <a:bodyPr wrap="none" rtlCol="0">
            <a:spAutoFit/>
          </a:bodyPr>
          <a:lstStyle/>
          <a:p>
            <a:r>
              <a:rPr lang="en-US" altLang="ko-KR" sz="1200" b="1" dirty="0">
                <a:latin typeface="맑은고딕"/>
              </a:rPr>
              <a:t>MISO</a:t>
            </a:r>
            <a:endParaRPr lang="ko-KR" altLang="en-US" sz="1200" b="1" dirty="0">
              <a:latin typeface="맑은고딕"/>
            </a:endParaRPr>
          </a:p>
        </p:txBody>
      </p:sp>
      <p:sp>
        <p:nvSpPr>
          <p:cNvPr id="8" name="TextBox 7">
            <a:extLst>
              <a:ext uri="{FF2B5EF4-FFF2-40B4-BE49-F238E27FC236}">
                <a16:creationId xmlns:a16="http://schemas.microsoft.com/office/drawing/2014/main" id="{A92E38A7-AA62-4CAB-B31C-5C5690A5B6C5}"/>
              </a:ext>
            </a:extLst>
          </p:cNvPr>
          <p:cNvSpPr txBox="1"/>
          <p:nvPr/>
        </p:nvSpPr>
        <p:spPr>
          <a:xfrm>
            <a:off x="7518695" y="2071461"/>
            <a:ext cx="412229" cy="276999"/>
          </a:xfrm>
          <a:prstGeom prst="rect">
            <a:avLst/>
          </a:prstGeom>
          <a:noFill/>
        </p:spPr>
        <p:txBody>
          <a:bodyPr wrap="none" rtlCol="0">
            <a:spAutoFit/>
          </a:bodyPr>
          <a:lstStyle/>
          <a:p>
            <a:r>
              <a:rPr lang="en-US" altLang="ko-KR" sz="1200" b="1" dirty="0">
                <a:solidFill>
                  <a:schemeClr val="bg1">
                    <a:lumMod val="65000"/>
                  </a:schemeClr>
                </a:solidFill>
                <a:latin typeface="맑은고딕"/>
              </a:rPr>
              <a:t>V</a:t>
            </a:r>
            <a:r>
              <a:rPr lang="en-US" altLang="ko-KR" sz="1200" b="1" baseline="-25000" dirty="0">
                <a:solidFill>
                  <a:schemeClr val="bg1">
                    <a:lumMod val="65000"/>
                  </a:schemeClr>
                </a:solidFill>
                <a:latin typeface="맑은고딕"/>
              </a:rPr>
              <a:t>CC</a:t>
            </a:r>
            <a:endParaRPr lang="ko-KR" altLang="en-US" sz="1200" b="1" baseline="-25000" dirty="0">
              <a:solidFill>
                <a:schemeClr val="bg1">
                  <a:lumMod val="65000"/>
                </a:schemeClr>
              </a:solidFill>
              <a:latin typeface="맑은고딕"/>
            </a:endParaRPr>
          </a:p>
        </p:txBody>
      </p:sp>
      <p:sp>
        <p:nvSpPr>
          <p:cNvPr id="9" name="TextBox 8">
            <a:extLst>
              <a:ext uri="{FF2B5EF4-FFF2-40B4-BE49-F238E27FC236}">
                <a16:creationId xmlns:a16="http://schemas.microsoft.com/office/drawing/2014/main" id="{0F7B0D11-1A04-4D3E-96D4-042110EF1C8F}"/>
              </a:ext>
            </a:extLst>
          </p:cNvPr>
          <p:cNvSpPr txBox="1"/>
          <p:nvPr/>
        </p:nvSpPr>
        <p:spPr>
          <a:xfrm>
            <a:off x="7517252" y="2291083"/>
            <a:ext cx="534121" cy="276999"/>
          </a:xfrm>
          <a:prstGeom prst="rect">
            <a:avLst/>
          </a:prstGeom>
          <a:noFill/>
        </p:spPr>
        <p:txBody>
          <a:bodyPr wrap="none" rtlCol="0">
            <a:spAutoFit/>
          </a:bodyPr>
          <a:lstStyle/>
          <a:p>
            <a:r>
              <a:rPr lang="en-US" altLang="ko-KR" sz="1200" b="1" dirty="0">
                <a:solidFill>
                  <a:schemeClr val="bg1">
                    <a:lumMod val="65000"/>
                  </a:schemeClr>
                </a:solidFill>
                <a:latin typeface="맑은고딕"/>
              </a:rPr>
              <a:t>GND</a:t>
            </a:r>
            <a:endParaRPr lang="ko-KR" altLang="en-US" sz="1200" b="1" baseline="-25000" dirty="0">
              <a:solidFill>
                <a:schemeClr val="bg1">
                  <a:lumMod val="65000"/>
                </a:schemeClr>
              </a:solidFill>
              <a:latin typeface="맑은고딕"/>
            </a:endParaRPr>
          </a:p>
        </p:txBody>
      </p:sp>
      <p:sp>
        <p:nvSpPr>
          <p:cNvPr id="10" name="직사각형 9">
            <a:extLst>
              <a:ext uri="{FF2B5EF4-FFF2-40B4-BE49-F238E27FC236}">
                <a16:creationId xmlns:a16="http://schemas.microsoft.com/office/drawing/2014/main" id="{EC915CAE-1F56-438A-96BF-40F032C1DDAD}"/>
              </a:ext>
            </a:extLst>
          </p:cNvPr>
          <p:cNvSpPr/>
          <p:nvPr/>
        </p:nvSpPr>
        <p:spPr>
          <a:xfrm>
            <a:off x="9264913" y="1010887"/>
            <a:ext cx="1296144" cy="15486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cxnSp>
        <p:nvCxnSpPr>
          <p:cNvPr id="16" name="직선 연결선 15">
            <a:extLst>
              <a:ext uri="{FF2B5EF4-FFF2-40B4-BE49-F238E27FC236}">
                <a16:creationId xmlns:a16="http://schemas.microsoft.com/office/drawing/2014/main" id="{6CF83427-5901-46B0-A0CE-CF1EEB12E3F3}"/>
              </a:ext>
            </a:extLst>
          </p:cNvPr>
          <p:cNvCxnSpPr>
            <a:cxnSpLocks/>
          </p:cNvCxnSpPr>
          <p:nvPr/>
        </p:nvCxnSpPr>
        <p:spPr>
          <a:xfrm>
            <a:off x="8090755" y="1171618"/>
            <a:ext cx="1174158" cy="669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7" name="직선 연결선 16">
            <a:extLst>
              <a:ext uri="{FF2B5EF4-FFF2-40B4-BE49-F238E27FC236}">
                <a16:creationId xmlns:a16="http://schemas.microsoft.com/office/drawing/2014/main" id="{B9DDC8A0-02CA-4703-9ECB-1DA7E1B5BBEE}"/>
              </a:ext>
            </a:extLst>
          </p:cNvPr>
          <p:cNvCxnSpPr>
            <a:cxnSpLocks/>
          </p:cNvCxnSpPr>
          <p:nvPr/>
        </p:nvCxnSpPr>
        <p:spPr>
          <a:xfrm>
            <a:off x="8083419" y="1359333"/>
            <a:ext cx="1168989"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 name="직선 연결선 17">
            <a:extLst>
              <a:ext uri="{FF2B5EF4-FFF2-40B4-BE49-F238E27FC236}">
                <a16:creationId xmlns:a16="http://schemas.microsoft.com/office/drawing/2014/main" id="{E64CAE25-935C-4BEB-B1CC-B6A8B5931701}"/>
              </a:ext>
            </a:extLst>
          </p:cNvPr>
          <p:cNvCxnSpPr>
            <a:cxnSpLocks/>
          </p:cNvCxnSpPr>
          <p:nvPr/>
        </p:nvCxnSpPr>
        <p:spPr>
          <a:xfrm>
            <a:off x="8090755" y="2222721"/>
            <a:ext cx="1186932" cy="0"/>
          </a:xfrm>
          <a:prstGeom prst="line">
            <a:avLst/>
          </a:prstGeom>
          <a:ln w="19050">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9" name="직선 연결선 18">
            <a:extLst>
              <a:ext uri="{FF2B5EF4-FFF2-40B4-BE49-F238E27FC236}">
                <a16:creationId xmlns:a16="http://schemas.microsoft.com/office/drawing/2014/main" id="{D1460898-1907-4F22-9C36-2799FB7F7002}"/>
              </a:ext>
            </a:extLst>
          </p:cNvPr>
          <p:cNvCxnSpPr>
            <a:cxnSpLocks/>
          </p:cNvCxnSpPr>
          <p:nvPr/>
        </p:nvCxnSpPr>
        <p:spPr>
          <a:xfrm>
            <a:off x="8081659" y="2443268"/>
            <a:ext cx="1170749" cy="0"/>
          </a:xfrm>
          <a:prstGeom prst="line">
            <a:avLst/>
          </a:prstGeom>
          <a:ln w="19050">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50" name="직선 연결선 49">
            <a:extLst>
              <a:ext uri="{FF2B5EF4-FFF2-40B4-BE49-F238E27FC236}">
                <a16:creationId xmlns:a16="http://schemas.microsoft.com/office/drawing/2014/main" id="{A1F68321-8A4A-432E-A69F-0103019396DE}"/>
              </a:ext>
            </a:extLst>
          </p:cNvPr>
          <p:cNvCxnSpPr>
            <a:cxnSpLocks/>
          </p:cNvCxnSpPr>
          <p:nvPr/>
        </p:nvCxnSpPr>
        <p:spPr>
          <a:xfrm flipV="1">
            <a:off x="2536552" y="3085822"/>
            <a:ext cx="7488832" cy="118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2" name="직선 연결선 51">
            <a:extLst>
              <a:ext uri="{FF2B5EF4-FFF2-40B4-BE49-F238E27FC236}">
                <a16:creationId xmlns:a16="http://schemas.microsoft.com/office/drawing/2014/main" id="{60BC8037-C8C2-454E-B5EF-3BB38E08D6BD}"/>
              </a:ext>
            </a:extLst>
          </p:cNvPr>
          <p:cNvCxnSpPr>
            <a:cxnSpLocks/>
          </p:cNvCxnSpPr>
          <p:nvPr/>
        </p:nvCxnSpPr>
        <p:spPr>
          <a:xfrm flipV="1">
            <a:off x="2535830" y="3253348"/>
            <a:ext cx="7488832" cy="118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4" name="직선 연결선 53">
            <a:extLst>
              <a:ext uri="{FF2B5EF4-FFF2-40B4-BE49-F238E27FC236}">
                <a16:creationId xmlns:a16="http://schemas.microsoft.com/office/drawing/2014/main" id="{C25B3B7C-B071-4510-AC5D-FE56455208EA}"/>
              </a:ext>
            </a:extLst>
          </p:cNvPr>
          <p:cNvCxnSpPr>
            <a:cxnSpLocks/>
            <a:stCxn id="58" idx="4"/>
            <a:endCxn id="119" idx="3"/>
          </p:cNvCxnSpPr>
          <p:nvPr/>
        </p:nvCxnSpPr>
        <p:spPr>
          <a:xfrm flipH="1">
            <a:off x="4219168" y="3293045"/>
            <a:ext cx="8316" cy="830242"/>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직선 연결선 54">
            <a:extLst>
              <a:ext uri="{FF2B5EF4-FFF2-40B4-BE49-F238E27FC236}">
                <a16:creationId xmlns:a16="http://schemas.microsoft.com/office/drawing/2014/main" id="{1D20CD89-9A3D-4FBC-BDEB-AEC2D75AA9D8}"/>
              </a:ext>
            </a:extLst>
          </p:cNvPr>
          <p:cNvCxnSpPr>
            <a:cxnSpLocks/>
            <a:endCxn id="118" idx="3"/>
          </p:cNvCxnSpPr>
          <p:nvPr/>
        </p:nvCxnSpPr>
        <p:spPr>
          <a:xfrm>
            <a:off x="4033560" y="3091402"/>
            <a:ext cx="332" cy="1038137"/>
          </a:xfrm>
          <a:prstGeom prst="line">
            <a:avLst/>
          </a:prstGeom>
          <a:ln w="19050"/>
        </p:spPr>
        <p:style>
          <a:lnRef idx="1">
            <a:schemeClr val="dk1"/>
          </a:lnRef>
          <a:fillRef idx="0">
            <a:schemeClr val="dk1"/>
          </a:fillRef>
          <a:effectRef idx="0">
            <a:schemeClr val="dk1"/>
          </a:effectRef>
          <a:fontRef idx="minor">
            <a:schemeClr val="tx1"/>
          </a:fontRef>
        </p:style>
      </p:cxnSp>
      <p:sp>
        <p:nvSpPr>
          <p:cNvPr id="57" name="타원 56">
            <a:extLst>
              <a:ext uri="{FF2B5EF4-FFF2-40B4-BE49-F238E27FC236}">
                <a16:creationId xmlns:a16="http://schemas.microsoft.com/office/drawing/2014/main" id="{B70A4F50-037B-47AE-A3CC-DCC3339BE47F}"/>
              </a:ext>
            </a:extLst>
          </p:cNvPr>
          <p:cNvSpPr/>
          <p:nvPr/>
        </p:nvSpPr>
        <p:spPr>
          <a:xfrm>
            <a:off x="4005172" y="3062808"/>
            <a:ext cx="63763" cy="736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58" name="타원 57">
            <a:extLst>
              <a:ext uri="{FF2B5EF4-FFF2-40B4-BE49-F238E27FC236}">
                <a16:creationId xmlns:a16="http://schemas.microsoft.com/office/drawing/2014/main" id="{FEBBADCB-F2C1-4B65-B003-2F683D7B1AB9}"/>
              </a:ext>
            </a:extLst>
          </p:cNvPr>
          <p:cNvSpPr/>
          <p:nvPr/>
        </p:nvSpPr>
        <p:spPr>
          <a:xfrm>
            <a:off x="4195602" y="3219372"/>
            <a:ext cx="63763" cy="736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67" name="TextBox 66">
            <a:extLst>
              <a:ext uri="{FF2B5EF4-FFF2-40B4-BE49-F238E27FC236}">
                <a16:creationId xmlns:a16="http://schemas.microsoft.com/office/drawing/2014/main" id="{9B0F850D-EAB1-4C1B-9557-886F5858D45F}"/>
              </a:ext>
            </a:extLst>
          </p:cNvPr>
          <p:cNvSpPr txBox="1"/>
          <p:nvPr/>
        </p:nvSpPr>
        <p:spPr>
          <a:xfrm>
            <a:off x="1395225" y="4496703"/>
            <a:ext cx="858633" cy="338554"/>
          </a:xfrm>
          <a:prstGeom prst="rect">
            <a:avLst/>
          </a:prstGeom>
          <a:noFill/>
        </p:spPr>
        <p:txBody>
          <a:bodyPr wrap="none" rtlCol="0">
            <a:spAutoFit/>
          </a:bodyPr>
          <a:lstStyle/>
          <a:p>
            <a:r>
              <a:rPr lang="en-US" altLang="ko-KR" sz="1600" b="1" dirty="0">
                <a:latin typeface="맑은고딕"/>
              </a:rPr>
              <a:t>Master</a:t>
            </a:r>
            <a:endParaRPr lang="ko-KR" altLang="en-US" sz="1600" b="1" dirty="0">
              <a:latin typeface="맑은고딕"/>
            </a:endParaRPr>
          </a:p>
        </p:txBody>
      </p:sp>
      <p:sp>
        <p:nvSpPr>
          <p:cNvPr id="68" name="TextBox 67">
            <a:extLst>
              <a:ext uri="{FF2B5EF4-FFF2-40B4-BE49-F238E27FC236}">
                <a16:creationId xmlns:a16="http://schemas.microsoft.com/office/drawing/2014/main" id="{62E57421-8589-45CA-B937-6B7145138135}"/>
              </a:ext>
            </a:extLst>
          </p:cNvPr>
          <p:cNvSpPr txBox="1"/>
          <p:nvPr/>
        </p:nvSpPr>
        <p:spPr>
          <a:xfrm>
            <a:off x="7506554" y="1416984"/>
            <a:ext cx="468398" cy="276999"/>
          </a:xfrm>
          <a:prstGeom prst="rect">
            <a:avLst/>
          </a:prstGeom>
          <a:noFill/>
        </p:spPr>
        <p:txBody>
          <a:bodyPr wrap="none" rtlCol="0">
            <a:spAutoFit/>
          </a:bodyPr>
          <a:lstStyle/>
          <a:p>
            <a:r>
              <a:rPr lang="en-US" altLang="ko-KR" sz="1200" b="1" dirty="0">
                <a:latin typeface="맑은고딕"/>
              </a:rPr>
              <a:t>SCK</a:t>
            </a:r>
            <a:endParaRPr lang="ko-KR" altLang="en-US" sz="1200" b="1" dirty="0">
              <a:latin typeface="맑은고딕"/>
            </a:endParaRPr>
          </a:p>
        </p:txBody>
      </p:sp>
      <p:cxnSp>
        <p:nvCxnSpPr>
          <p:cNvPr id="73" name="직선 연결선 72">
            <a:extLst>
              <a:ext uri="{FF2B5EF4-FFF2-40B4-BE49-F238E27FC236}">
                <a16:creationId xmlns:a16="http://schemas.microsoft.com/office/drawing/2014/main" id="{5FEB4C44-3EB7-472A-9DA7-7B53C2F26A8F}"/>
              </a:ext>
            </a:extLst>
          </p:cNvPr>
          <p:cNvCxnSpPr>
            <a:cxnSpLocks/>
          </p:cNvCxnSpPr>
          <p:nvPr/>
        </p:nvCxnSpPr>
        <p:spPr>
          <a:xfrm>
            <a:off x="8083419" y="1573126"/>
            <a:ext cx="1168989"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C88A6CF7-2989-4963-83FD-AC2A5D880BEB}"/>
              </a:ext>
            </a:extLst>
          </p:cNvPr>
          <p:cNvSpPr txBox="1"/>
          <p:nvPr/>
        </p:nvSpPr>
        <p:spPr>
          <a:xfrm>
            <a:off x="9281998" y="1032798"/>
            <a:ext cx="588623" cy="276999"/>
          </a:xfrm>
          <a:prstGeom prst="rect">
            <a:avLst/>
          </a:prstGeom>
          <a:noFill/>
        </p:spPr>
        <p:txBody>
          <a:bodyPr wrap="none" rtlCol="0">
            <a:spAutoFit/>
          </a:bodyPr>
          <a:lstStyle/>
          <a:p>
            <a:r>
              <a:rPr lang="en-US" altLang="ko-KR" sz="1200" b="1" dirty="0">
                <a:latin typeface="맑은고딕"/>
              </a:rPr>
              <a:t>MOSI</a:t>
            </a:r>
            <a:endParaRPr lang="ko-KR" altLang="en-US" sz="1200" b="1" dirty="0">
              <a:latin typeface="맑은고딕"/>
            </a:endParaRPr>
          </a:p>
        </p:txBody>
      </p:sp>
      <p:sp>
        <p:nvSpPr>
          <p:cNvPr id="75" name="TextBox 74">
            <a:extLst>
              <a:ext uri="{FF2B5EF4-FFF2-40B4-BE49-F238E27FC236}">
                <a16:creationId xmlns:a16="http://schemas.microsoft.com/office/drawing/2014/main" id="{19D5B749-EE19-406D-B020-9DCEA1AC7ECD}"/>
              </a:ext>
            </a:extLst>
          </p:cNvPr>
          <p:cNvSpPr txBox="1"/>
          <p:nvPr/>
        </p:nvSpPr>
        <p:spPr>
          <a:xfrm>
            <a:off x="9288250" y="1218074"/>
            <a:ext cx="588623" cy="276999"/>
          </a:xfrm>
          <a:prstGeom prst="rect">
            <a:avLst/>
          </a:prstGeom>
          <a:noFill/>
        </p:spPr>
        <p:txBody>
          <a:bodyPr wrap="none" rtlCol="0">
            <a:spAutoFit/>
          </a:bodyPr>
          <a:lstStyle/>
          <a:p>
            <a:r>
              <a:rPr lang="en-US" altLang="ko-KR" sz="1200" b="1" dirty="0">
                <a:latin typeface="맑은고딕"/>
              </a:rPr>
              <a:t>MISO</a:t>
            </a:r>
            <a:endParaRPr lang="ko-KR" altLang="en-US" sz="1200" b="1" dirty="0">
              <a:latin typeface="맑은고딕"/>
            </a:endParaRPr>
          </a:p>
        </p:txBody>
      </p:sp>
      <p:sp>
        <p:nvSpPr>
          <p:cNvPr id="76" name="TextBox 75">
            <a:extLst>
              <a:ext uri="{FF2B5EF4-FFF2-40B4-BE49-F238E27FC236}">
                <a16:creationId xmlns:a16="http://schemas.microsoft.com/office/drawing/2014/main" id="{4B5C6536-A213-419F-94F0-7CF13180F0DF}"/>
              </a:ext>
            </a:extLst>
          </p:cNvPr>
          <p:cNvSpPr txBox="1"/>
          <p:nvPr/>
        </p:nvSpPr>
        <p:spPr>
          <a:xfrm>
            <a:off x="9286199" y="2078302"/>
            <a:ext cx="412229" cy="276999"/>
          </a:xfrm>
          <a:prstGeom prst="rect">
            <a:avLst/>
          </a:prstGeom>
          <a:noFill/>
        </p:spPr>
        <p:txBody>
          <a:bodyPr wrap="none" rtlCol="0">
            <a:spAutoFit/>
          </a:bodyPr>
          <a:lstStyle/>
          <a:p>
            <a:r>
              <a:rPr lang="en-US" altLang="ko-KR" sz="1200" b="1" dirty="0">
                <a:solidFill>
                  <a:schemeClr val="bg1">
                    <a:lumMod val="65000"/>
                  </a:schemeClr>
                </a:solidFill>
                <a:latin typeface="맑은고딕"/>
              </a:rPr>
              <a:t>V</a:t>
            </a:r>
            <a:r>
              <a:rPr lang="en-US" altLang="ko-KR" sz="1200" b="1" baseline="-25000" dirty="0">
                <a:solidFill>
                  <a:schemeClr val="bg1">
                    <a:lumMod val="65000"/>
                  </a:schemeClr>
                </a:solidFill>
                <a:latin typeface="맑은고딕"/>
              </a:rPr>
              <a:t>CC</a:t>
            </a:r>
            <a:endParaRPr lang="ko-KR" altLang="en-US" sz="1200" b="1" baseline="-25000" dirty="0">
              <a:solidFill>
                <a:schemeClr val="bg1">
                  <a:lumMod val="65000"/>
                </a:schemeClr>
              </a:solidFill>
              <a:latin typeface="맑은고딕"/>
            </a:endParaRPr>
          </a:p>
        </p:txBody>
      </p:sp>
      <p:sp>
        <p:nvSpPr>
          <p:cNvPr id="77" name="TextBox 76">
            <a:extLst>
              <a:ext uri="{FF2B5EF4-FFF2-40B4-BE49-F238E27FC236}">
                <a16:creationId xmlns:a16="http://schemas.microsoft.com/office/drawing/2014/main" id="{84E599FF-A08C-46CB-A874-583068022529}"/>
              </a:ext>
            </a:extLst>
          </p:cNvPr>
          <p:cNvSpPr txBox="1"/>
          <p:nvPr/>
        </p:nvSpPr>
        <p:spPr>
          <a:xfrm>
            <a:off x="9284756" y="2297924"/>
            <a:ext cx="534121" cy="276999"/>
          </a:xfrm>
          <a:prstGeom prst="rect">
            <a:avLst/>
          </a:prstGeom>
          <a:noFill/>
        </p:spPr>
        <p:txBody>
          <a:bodyPr wrap="none" rtlCol="0">
            <a:spAutoFit/>
          </a:bodyPr>
          <a:lstStyle/>
          <a:p>
            <a:r>
              <a:rPr lang="en-US" altLang="ko-KR" sz="1200" b="1" dirty="0">
                <a:solidFill>
                  <a:schemeClr val="bg1">
                    <a:lumMod val="65000"/>
                  </a:schemeClr>
                </a:solidFill>
                <a:latin typeface="맑은고딕"/>
              </a:rPr>
              <a:t>GND</a:t>
            </a:r>
            <a:endParaRPr lang="ko-KR" altLang="en-US" sz="1200" b="1" baseline="-25000" dirty="0">
              <a:solidFill>
                <a:schemeClr val="bg1">
                  <a:lumMod val="65000"/>
                </a:schemeClr>
              </a:solidFill>
              <a:latin typeface="맑은고딕"/>
            </a:endParaRPr>
          </a:p>
        </p:txBody>
      </p:sp>
      <p:sp>
        <p:nvSpPr>
          <p:cNvPr id="78" name="TextBox 77">
            <a:extLst>
              <a:ext uri="{FF2B5EF4-FFF2-40B4-BE49-F238E27FC236}">
                <a16:creationId xmlns:a16="http://schemas.microsoft.com/office/drawing/2014/main" id="{4D8A87D5-1C3E-427F-8E07-93DEB2E96A51}"/>
              </a:ext>
            </a:extLst>
          </p:cNvPr>
          <p:cNvSpPr txBox="1"/>
          <p:nvPr/>
        </p:nvSpPr>
        <p:spPr>
          <a:xfrm>
            <a:off x="9274058" y="1423825"/>
            <a:ext cx="468398" cy="276999"/>
          </a:xfrm>
          <a:prstGeom prst="rect">
            <a:avLst/>
          </a:prstGeom>
          <a:noFill/>
        </p:spPr>
        <p:txBody>
          <a:bodyPr wrap="none" rtlCol="0">
            <a:spAutoFit/>
          </a:bodyPr>
          <a:lstStyle/>
          <a:p>
            <a:r>
              <a:rPr lang="en-US" altLang="ko-KR" sz="1200" b="1" dirty="0">
                <a:latin typeface="맑은고딕"/>
              </a:rPr>
              <a:t>SCK</a:t>
            </a:r>
            <a:endParaRPr lang="ko-KR" altLang="en-US" sz="1200" b="1" dirty="0">
              <a:latin typeface="맑은고딕"/>
            </a:endParaRPr>
          </a:p>
        </p:txBody>
      </p:sp>
      <p:grpSp>
        <p:nvGrpSpPr>
          <p:cNvPr id="15" name="그룹 14">
            <a:extLst>
              <a:ext uri="{FF2B5EF4-FFF2-40B4-BE49-F238E27FC236}">
                <a16:creationId xmlns:a16="http://schemas.microsoft.com/office/drawing/2014/main" id="{31ABFDFA-9E14-433F-ABB4-36BA753FCE0F}"/>
              </a:ext>
            </a:extLst>
          </p:cNvPr>
          <p:cNvGrpSpPr/>
          <p:nvPr/>
        </p:nvGrpSpPr>
        <p:grpSpPr>
          <a:xfrm>
            <a:off x="1239664" y="2923459"/>
            <a:ext cx="1314758" cy="1557195"/>
            <a:chOff x="1239664" y="2923459"/>
            <a:chExt cx="1314758" cy="1557195"/>
          </a:xfrm>
        </p:grpSpPr>
        <p:sp>
          <p:nvSpPr>
            <p:cNvPr id="79" name="직사각형 78">
              <a:extLst>
                <a:ext uri="{FF2B5EF4-FFF2-40B4-BE49-F238E27FC236}">
                  <a16:creationId xmlns:a16="http://schemas.microsoft.com/office/drawing/2014/main" id="{1BEF9308-EC08-4B41-883C-C8B6A35FF599}"/>
                </a:ext>
              </a:extLst>
            </p:cNvPr>
            <p:cNvSpPr/>
            <p:nvPr/>
          </p:nvSpPr>
          <p:spPr>
            <a:xfrm>
              <a:off x="1239664" y="2923459"/>
              <a:ext cx="1296144" cy="15486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80" name="TextBox 79">
              <a:extLst>
                <a:ext uri="{FF2B5EF4-FFF2-40B4-BE49-F238E27FC236}">
                  <a16:creationId xmlns:a16="http://schemas.microsoft.com/office/drawing/2014/main" id="{9AD4A843-0254-4C44-9CD6-75EBB760291D}"/>
                </a:ext>
              </a:extLst>
            </p:cNvPr>
            <p:cNvSpPr txBox="1"/>
            <p:nvPr/>
          </p:nvSpPr>
          <p:spPr>
            <a:xfrm>
              <a:off x="1959547" y="2938529"/>
              <a:ext cx="588623" cy="276999"/>
            </a:xfrm>
            <a:prstGeom prst="rect">
              <a:avLst/>
            </a:prstGeom>
            <a:noFill/>
          </p:spPr>
          <p:txBody>
            <a:bodyPr wrap="none" rtlCol="0">
              <a:spAutoFit/>
            </a:bodyPr>
            <a:lstStyle/>
            <a:p>
              <a:r>
                <a:rPr lang="en-US" altLang="ko-KR" sz="1200" b="1" dirty="0">
                  <a:latin typeface="맑은고딕"/>
                </a:rPr>
                <a:t>MOSI</a:t>
              </a:r>
              <a:endParaRPr lang="ko-KR" altLang="en-US" sz="1200" b="1" dirty="0">
                <a:latin typeface="맑은고딕"/>
              </a:endParaRPr>
            </a:p>
          </p:txBody>
        </p:sp>
        <p:sp>
          <p:nvSpPr>
            <p:cNvPr id="81" name="TextBox 80">
              <a:extLst>
                <a:ext uri="{FF2B5EF4-FFF2-40B4-BE49-F238E27FC236}">
                  <a16:creationId xmlns:a16="http://schemas.microsoft.com/office/drawing/2014/main" id="{7EF5BAB4-51BE-44A7-9645-EFC3B1C349FA}"/>
                </a:ext>
              </a:extLst>
            </p:cNvPr>
            <p:cNvSpPr txBox="1"/>
            <p:nvPr/>
          </p:nvSpPr>
          <p:spPr>
            <a:xfrm>
              <a:off x="1965799" y="3123805"/>
              <a:ext cx="588623" cy="276999"/>
            </a:xfrm>
            <a:prstGeom prst="rect">
              <a:avLst/>
            </a:prstGeom>
            <a:noFill/>
          </p:spPr>
          <p:txBody>
            <a:bodyPr wrap="none" rtlCol="0">
              <a:spAutoFit/>
            </a:bodyPr>
            <a:lstStyle/>
            <a:p>
              <a:r>
                <a:rPr lang="en-US" altLang="ko-KR" sz="1200" b="1" dirty="0">
                  <a:latin typeface="맑은고딕"/>
                </a:rPr>
                <a:t>MISO</a:t>
              </a:r>
              <a:endParaRPr lang="ko-KR" altLang="en-US" sz="1200" b="1" dirty="0">
                <a:latin typeface="맑은고딕"/>
              </a:endParaRPr>
            </a:p>
          </p:txBody>
        </p:sp>
        <p:sp>
          <p:nvSpPr>
            <p:cNvPr id="82" name="TextBox 81">
              <a:extLst>
                <a:ext uri="{FF2B5EF4-FFF2-40B4-BE49-F238E27FC236}">
                  <a16:creationId xmlns:a16="http://schemas.microsoft.com/office/drawing/2014/main" id="{050CCB28-2987-4DD9-B969-A55C6CECD3C6}"/>
                </a:ext>
              </a:extLst>
            </p:cNvPr>
            <p:cNvSpPr txBox="1"/>
            <p:nvPr/>
          </p:nvSpPr>
          <p:spPr>
            <a:xfrm>
              <a:off x="1963748" y="3984033"/>
              <a:ext cx="412229" cy="276999"/>
            </a:xfrm>
            <a:prstGeom prst="rect">
              <a:avLst/>
            </a:prstGeom>
            <a:noFill/>
          </p:spPr>
          <p:txBody>
            <a:bodyPr wrap="none" rtlCol="0">
              <a:spAutoFit/>
            </a:bodyPr>
            <a:lstStyle/>
            <a:p>
              <a:r>
                <a:rPr lang="en-US" altLang="ko-KR" sz="1200" b="1" dirty="0">
                  <a:solidFill>
                    <a:schemeClr val="bg1">
                      <a:lumMod val="65000"/>
                    </a:schemeClr>
                  </a:solidFill>
                  <a:latin typeface="맑은고딕"/>
                </a:rPr>
                <a:t>V</a:t>
              </a:r>
              <a:r>
                <a:rPr lang="en-US" altLang="ko-KR" sz="1200" b="1" baseline="-25000" dirty="0">
                  <a:solidFill>
                    <a:schemeClr val="bg1">
                      <a:lumMod val="65000"/>
                    </a:schemeClr>
                  </a:solidFill>
                  <a:latin typeface="맑은고딕"/>
                </a:rPr>
                <a:t>CC</a:t>
              </a:r>
              <a:endParaRPr lang="ko-KR" altLang="en-US" sz="1200" b="1" baseline="-25000" dirty="0">
                <a:solidFill>
                  <a:schemeClr val="bg1">
                    <a:lumMod val="65000"/>
                  </a:schemeClr>
                </a:solidFill>
                <a:latin typeface="맑은고딕"/>
              </a:endParaRPr>
            </a:p>
          </p:txBody>
        </p:sp>
        <p:sp>
          <p:nvSpPr>
            <p:cNvPr id="83" name="TextBox 82">
              <a:extLst>
                <a:ext uri="{FF2B5EF4-FFF2-40B4-BE49-F238E27FC236}">
                  <a16:creationId xmlns:a16="http://schemas.microsoft.com/office/drawing/2014/main" id="{D1663E54-BAEB-433A-9952-1585648F037E}"/>
                </a:ext>
              </a:extLst>
            </p:cNvPr>
            <p:cNvSpPr txBox="1"/>
            <p:nvPr/>
          </p:nvSpPr>
          <p:spPr>
            <a:xfrm>
              <a:off x="1962305" y="4203655"/>
              <a:ext cx="534121" cy="276999"/>
            </a:xfrm>
            <a:prstGeom prst="rect">
              <a:avLst/>
            </a:prstGeom>
            <a:noFill/>
          </p:spPr>
          <p:txBody>
            <a:bodyPr wrap="none" rtlCol="0">
              <a:spAutoFit/>
            </a:bodyPr>
            <a:lstStyle/>
            <a:p>
              <a:r>
                <a:rPr lang="en-US" altLang="ko-KR" sz="1200" b="1" dirty="0">
                  <a:solidFill>
                    <a:schemeClr val="bg1">
                      <a:lumMod val="65000"/>
                    </a:schemeClr>
                  </a:solidFill>
                  <a:latin typeface="맑은고딕"/>
                </a:rPr>
                <a:t>GND</a:t>
              </a:r>
              <a:endParaRPr lang="ko-KR" altLang="en-US" sz="1200" b="1" baseline="-25000" dirty="0">
                <a:solidFill>
                  <a:schemeClr val="bg1">
                    <a:lumMod val="65000"/>
                  </a:schemeClr>
                </a:solidFill>
                <a:latin typeface="맑은고딕"/>
              </a:endParaRPr>
            </a:p>
          </p:txBody>
        </p:sp>
        <p:sp>
          <p:nvSpPr>
            <p:cNvPr id="84" name="TextBox 83">
              <a:extLst>
                <a:ext uri="{FF2B5EF4-FFF2-40B4-BE49-F238E27FC236}">
                  <a16:creationId xmlns:a16="http://schemas.microsoft.com/office/drawing/2014/main" id="{AF7EA3F8-5265-4D11-8A83-A0376F138083}"/>
                </a:ext>
              </a:extLst>
            </p:cNvPr>
            <p:cNvSpPr txBox="1"/>
            <p:nvPr/>
          </p:nvSpPr>
          <p:spPr>
            <a:xfrm>
              <a:off x="1951607" y="3329556"/>
              <a:ext cx="468398" cy="276999"/>
            </a:xfrm>
            <a:prstGeom prst="rect">
              <a:avLst/>
            </a:prstGeom>
            <a:noFill/>
          </p:spPr>
          <p:txBody>
            <a:bodyPr wrap="none" rtlCol="0">
              <a:spAutoFit/>
            </a:bodyPr>
            <a:lstStyle/>
            <a:p>
              <a:r>
                <a:rPr lang="en-US" altLang="ko-KR" sz="1200" b="1" dirty="0">
                  <a:latin typeface="맑은고딕"/>
                </a:rPr>
                <a:t>SCK</a:t>
              </a:r>
              <a:endParaRPr lang="ko-KR" altLang="en-US" sz="1200" b="1" dirty="0">
                <a:latin typeface="맑은고딕"/>
              </a:endParaRPr>
            </a:p>
          </p:txBody>
        </p:sp>
      </p:grpSp>
      <p:cxnSp>
        <p:nvCxnSpPr>
          <p:cNvPr id="92" name="직선 연결선 91">
            <a:extLst>
              <a:ext uri="{FF2B5EF4-FFF2-40B4-BE49-F238E27FC236}">
                <a16:creationId xmlns:a16="http://schemas.microsoft.com/office/drawing/2014/main" id="{1C88E4E8-CC27-4CB1-AEA9-AA399034AC2D}"/>
              </a:ext>
            </a:extLst>
          </p:cNvPr>
          <p:cNvCxnSpPr>
            <a:cxnSpLocks/>
          </p:cNvCxnSpPr>
          <p:nvPr/>
        </p:nvCxnSpPr>
        <p:spPr>
          <a:xfrm flipV="1">
            <a:off x="2530610" y="3441275"/>
            <a:ext cx="7488832" cy="118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93" name="직선 연결선 92">
            <a:extLst>
              <a:ext uri="{FF2B5EF4-FFF2-40B4-BE49-F238E27FC236}">
                <a16:creationId xmlns:a16="http://schemas.microsoft.com/office/drawing/2014/main" id="{170B62BF-298D-4CA4-8B4E-26BAE76305DF}"/>
              </a:ext>
            </a:extLst>
          </p:cNvPr>
          <p:cNvCxnSpPr>
            <a:cxnSpLocks/>
          </p:cNvCxnSpPr>
          <p:nvPr/>
        </p:nvCxnSpPr>
        <p:spPr>
          <a:xfrm>
            <a:off x="4379885" y="3445445"/>
            <a:ext cx="2731" cy="711695"/>
          </a:xfrm>
          <a:prstGeom prst="line">
            <a:avLst/>
          </a:prstGeom>
          <a:ln w="19050"/>
        </p:spPr>
        <p:style>
          <a:lnRef idx="1">
            <a:schemeClr val="dk1"/>
          </a:lnRef>
          <a:fillRef idx="0">
            <a:schemeClr val="dk1"/>
          </a:fillRef>
          <a:effectRef idx="0">
            <a:schemeClr val="dk1"/>
          </a:effectRef>
          <a:fontRef idx="minor">
            <a:schemeClr val="tx1"/>
          </a:fontRef>
        </p:style>
      </p:cxnSp>
      <p:sp>
        <p:nvSpPr>
          <p:cNvPr id="94" name="타원 93">
            <a:extLst>
              <a:ext uri="{FF2B5EF4-FFF2-40B4-BE49-F238E27FC236}">
                <a16:creationId xmlns:a16="http://schemas.microsoft.com/office/drawing/2014/main" id="{0041A0BA-17D2-4D30-A234-18931FCCCBCA}"/>
              </a:ext>
            </a:extLst>
          </p:cNvPr>
          <p:cNvSpPr/>
          <p:nvPr/>
        </p:nvSpPr>
        <p:spPr>
          <a:xfrm>
            <a:off x="4354522" y="3409872"/>
            <a:ext cx="63763" cy="736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grpSp>
        <p:nvGrpSpPr>
          <p:cNvPr id="116" name="그룹 115">
            <a:extLst>
              <a:ext uri="{FF2B5EF4-FFF2-40B4-BE49-F238E27FC236}">
                <a16:creationId xmlns:a16="http://schemas.microsoft.com/office/drawing/2014/main" id="{E43DE097-C4FB-4A36-9A31-57785C6171DC}"/>
              </a:ext>
            </a:extLst>
          </p:cNvPr>
          <p:cNvGrpSpPr/>
          <p:nvPr/>
        </p:nvGrpSpPr>
        <p:grpSpPr>
          <a:xfrm rot="16200000">
            <a:off x="4001540" y="4002068"/>
            <a:ext cx="1314758" cy="1557195"/>
            <a:chOff x="1239664" y="2923459"/>
            <a:chExt cx="1314758" cy="1557195"/>
          </a:xfrm>
        </p:grpSpPr>
        <p:sp>
          <p:nvSpPr>
            <p:cNvPr id="117" name="직사각형 116">
              <a:extLst>
                <a:ext uri="{FF2B5EF4-FFF2-40B4-BE49-F238E27FC236}">
                  <a16:creationId xmlns:a16="http://schemas.microsoft.com/office/drawing/2014/main" id="{28245640-DB7F-4583-BF06-CB1404E82875}"/>
                </a:ext>
              </a:extLst>
            </p:cNvPr>
            <p:cNvSpPr/>
            <p:nvPr/>
          </p:nvSpPr>
          <p:spPr>
            <a:xfrm>
              <a:off x="1239664" y="2923459"/>
              <a:ext cx="1296144" cy="15486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18" name="TextBox 117">
              <a:extLst>
                <a:ext uri="{FF2B5EF4-FFF2-40B4-BE49-F238E27FC236}">
                  <a16:creationId xmlns:a16="http://schemas.microsoft.com/office/drawing/2014/main" id="{E4D73427-9659-4A62-8389-8DA69945A188}"/>
                </a:ext>
              </a:extLst>
            </p:cNvPr>
            <p:cNvSpPr txBox="1"/>
            <p:nvPr/>
          </p:nvSpPr>
          <p:spPr>
            <a:xfrm>
              <a:off x="1959547" y="2938529"/>
              <a:ext cx="588623" cy="276999"/>
            </a:xfrm>
            <a:prstGeom prst="rect">
              <a:avLst/>
            </a:prstGeom>
            <a:noFill/>
          </p:spPr>
          <p:txBody>
            <a:bodyPr wrap="none" rtlCol="0">
              <a:spAutoFit/>
            </a:bodyPr>
            <a:lstStyle/>
            <a:p>
              <a:r>
                <a:rPr lang="en-US" altLang="ko-KR" sz="1200" b="1" dirty="0">
                  <a:latin typeface="맑은고딕"/>
                </a:rPr>
                <a:t>MOSI</a:t>
              </a:r>
              <a:endParaRPr lang="ko-KR" altLang="en-US" sz="1200" b="1" dirty="0">
                <a:latin typeface="맑은고딕"/>
              </a:endParaRPr>
            </a:p>
          </p:txBody>
        </p:sp>
        <p:sp>
          <p:nvSpPr>
            <p:cNvPr id="119" name="TextBox 118">
              <a:extLst>
                <a:ext uri="{FF2B5EF4-FFF2-40B4-BE49-F238E27FC236}">
                  <a16:creationId xmlns:a16="http://schemas.microsoft.com/office/drawing/2014/main" id="{3DBB6A1E-9427-454F-8EF8-0188284ECF69}"/>
                </a:ext>
              </a:extLst>
            </p:cNvPr>
            <p:cNvSpPr txBox="1"/>
            <p:nvPr/>
          </p:nvSpPr>
          <p:spPr>
            <a:xfrm>
              <a:off x="1965799" y="3123805"/>
              <a:ext cx="588623" cy="276999"/>
            </a:xfrm>
            <a:prstGeom prst="rect">
              <a:avLst/>
            </a:prstGeom>
            <a:noFill/>
          </p:spPr>
          <p:txBody>
            <a:bodyPr wrap="none" rtlCol="0">
              <a:spAutoFit/>
            </a:bodyPr>
            <a:lstStyle/>
            <a:p>
              <a:r>
                <a:rPr lang="en-US" altLang="ko-KR" sz="1200" b="1" dirty="0">
                  <a:latin typeface="맑은고딕"/>
                </a:rPr>
                <a:t>MISO</a:t>
              </a:r>
              <a:endParaRPr lang="ko-KR" altLang="en-US" sz="1200" b="1" dirty="0">
                <a:latin typeface="맑은고딕"/>
              </a:endParaRPr>
            </a:p>
          </p:txBody>
        </p:sp>
        <p:sp>
          <p:nvSpPr>
            <p:cNvPr id="120" name="TextBox 119">
              <a:extLst>
                <a:ext uri="{FF2B5EF4-FFF2-40B4-BE49-F238E27FC236}">
                  <a16:creationId xmlns:a16="http://schemas.microsoft.com/office/drawing/2014/main" id="{80AAEF5A-91B1-4235-93E6-E6369E8E5B83}"/>
                </a:ext>
              </a:extLst>
            </p:cNvPr>
            <p:cNvSpPr txBox="1"/>
            <p:nvPr/>
          </p:nvSpPr>
          <p:spPr>
            <a:xfrm>
              <a:off x="1963748" y="3984033"/>
              <a:ext cx="412229" cy="276999"/>
            </a:xfrm>
            <a:prstGeom prst="rect">
              <a:avLst/>
            </a:prstGeom>
            <a:noFill/>
          </p:spPr>
          <p:txBody>
            <a:bodyPr wrap="none" rtlCol="0">
              <a:spAutoFit/>
            </a:bodyPr>
            <a:lstStyle/>
            <a:p>
              <a:r>
                <a:rPr lang="en-US" altLang="ko-KR" sz="1200" b="1" dirty="0">
                  <a:solidFill>
                    <a:schemeClr val="bg1">
                      <a:lumMod val="65000"/>
                    </a:schemeClr>
                  </a:solidFill>
                  <a:latin typeface="맑은고딕"/>
                </a:rPr>
                <a:t>V</a:t>
              </a:r>
              <a:r>
                <a:rPr lang="en-US" altLang="ko-KR" sz="1200" b="1" baseline="-25000" dirty="0">
                  <a:solidFill>
                    <a:schemeClr val="bg1">
                      <a:lumMod val="65000"/>
                    </a:schemeClr>
                  </a:solidFill>
                  <a:latin typeface="맑은고딕"/>
                </a:rPr>
                <a:t>CC</a:t>
              </a:r>
              <a:endParaRPr lang="ko-KR" altLang="en-US" sz="1200" b="1" baseline="-25000" dirty="0">
                <a:solidFill>
                  <a:schemeClr val="bg1">
                    <a:lumMod val="65000"/>
                  </a:schemeClr>
                </a:solidFill>
                <a:latin typeface="맑은고딕"/>
              </a:endParaRPr>
            </a:p>
          </p:txBody>
        </p:sp>
        <p:sp>
          <p:nvSpPr>
            <p:cNvPr id="121" name="TextBox 120">
              <a:extLst>
                <a:ext uri="{FF2B5EF4-FFF2-40B4-BE49-F238E27FC236}">
                  <a16:creationId xmlns:a16="http://schemas.microsoft.com/office/drawing/2014/main" id="{129602FA-2918-4B94-846A-DA1DAD607302}"/>
                </a:ext>
              </a:extLst>
            </p:cNvPr>
            <p:cNvSpPr txBox="1"/>
            <p:nvPr/>
          </p:nvSpPr>
          <p:spPr>
            <a:xfrm>
              <a:off x="1962305" y="4203655"/>
              <a:ext cx="534121" cy="276999"/>
            </a:xfrm>
            <a:prstGeom prst="rect">
              <a:avLst/>
            </a:prstGeom>
            <a:noFill/>
          </p:spPr>
          <p:txBody>
            <a:bodyPr wrap="none" rtlCol="0">
              <a:spAutoFit/>
            </a:bodyPr>
            <a:lstStyle/>
            <a:p>
              <a:r>
                <a:rPr lang="en-US" altLang="ko-KR" sz="1200" b="1" dirty="0">
                  <a:solidFill>
                    <a:schemeClr val="bg1">
                      <a:lumMod val="65000"/>
                    </a:schemeClr>
                  </a:solidFill>
                  <a:latin typeface="맑은고딕"/>
                </a:rPr>
                <a:t>GND</a:t>
              </a:r>
              <a:endParaRPr lang="ko-KR" altLang="en-US" sz="1200" b="1" baseline="-25000" dirty="0">
                <a:solidFill>
                  <a:schemeClr val="bg1">
                    <a:lumMod val="65000"/>
                  </a:schemeClr>
                </a:solidFill>
                <a:latin typeface="맑은고딕"/>
              </a:endParaRPr>
            </a:p>
          </p:txBody>
        </p:sp>
        <p:sp>
          <p:nvSpPr>
            <p:cNvPr id="122" name="TextBox 121">
              <a:extLst>
                <a:ext uri="{FF2B5EF4-FFF2-40B4-BE49-F238E27FC236}">
                  <a16:creationId xmlns:a16="http://schemas.microsoft.com/office/drawing/2014/main" id="{C2795B25-DB94-4A68-9A70-383836781F29}"/>
                </a:ext>
              </a:extLst>
            </p:cNvPr>
            <p:cNvSpPr txBox="1"/>
            <p:nvPr/>
          </p:nvSpPr>
          <p:spPr>
            <a:xfrm>
              <a:off x="1951607" y="3329556"/>
              <a:ext cx="468398" cy="276999"/>
            </a:xfrm>
            <a:prstGeom prst="rect">
              <a:avLst/>
            </a:prstGeom>
            <a:noFill/>
          </p:spPr>
          <p:txBody>
            <a:bodyPr wrap="none" rtlCol="0">
              <a:spAutoFit/>
            </a:bodyPr>
            <a:lstStyle/>
            <a:p>
              <a:r>
                <a:rPr lang="en-US" altLang="ko-KR" sz="1200" b="1" dirty="0">
                  <a:latin typeface="맑은고딕"/>
                </a:rPr>
                <a:t>SCK</a:t>
              </a:r>
              <a:endParaRPr lang="ko-KR" altLang="en-US" sz="1200" b="1" dirty="0">
                <a:latin typeface="맑은고딕"/>
              </a:endParaRPr>
            </a:p>
          </p:txBody>
        </p:sp>
      </p:grpSp>
      <p:cxnSp>
        <p:nvCxnSpPr>
          <p:cNvPr id="135" name="직선 연결선 134">
            <a:extLst>
              <a:ext uri="{FF2B5EF4-FFF2-40B4-BE49-F238E27FC236}">
                <a16:creationId xmlns:a16="http://schemas.microsoft.com/office/drawing/2014/main" id="{0DAD59B4-0FB0-4B6A-989C-3671A6411525}"/>
              </a:ext>
            </a:extLst>
          </p:cNvPr>
          <p:cNvCxnSpPr>
            <a:cxnSpLocks/>
            <a:stCxn id="138" idx="4"/>
            <a:endCxn id="144" idx="3"/>
          </p:cNvCxnSpPr>
          <p:nvPr/>
        </p:nvCxnSpPr>
        <p:spPr>
          <a:xfrm flipH="1">
            <a:off x="6155200" y="3293044"/>
            <a:ext cx="8316" cy="830242"/>
          </a:xfrm>
          <a:prstGeom prst="line">
            <a:avLst/>
          </a:prstGeom>
          <a:ln w="19050"/>
        </p:spPr>
        <p:style>
          <a:lnRef idx="1">
            <a:schemeClr val="dk1"/>
          </a:lnRef>
          <a:fillRef idx="0">
            <a:schemeClr val="dk1"/>
          </a:fillRef>
          <a:effectRef idx="0">
            <a:schemeClr val="dk1"/>
          </a:effectRef>
          <a:fontRef idx="minor">
            <a:schemeClr val="tx1"/>
          </a:fontRef>
        </p:style>
      </p:cxnSp>
      <p:cxnSp>
        <p:nvCxnSpPr>
          <p:cNvPr id="136" name="직선 연결선 135">
            <a:extLst>
              <a:ext uri="{FF2B5EF4-FFF2-40B4-BE49-F238E27FC236}">
                <a16:creationId xmlns:a16="http://schemas.microsoft.com/office/drawing/2014/main" id="{17E5458E-A886-4BC1-AA6D-D79FC51166B7}"/>
              </a:ext>
            </a:extLst>
          </p:cNvPr>
          <p:cNvCxnSpPr>
            <a:cxnSpLocks/>
            <a:endCxn id="143" idx="3"/>
          </p:cNvCxnSpPr>
          <p:nvPr/>
        </p:nvCxnSpPr>
        <p:spPr>
          <a:xfrm>
            <a:off x="5969592" y="3091401"/>
            <a:ext cx="332" cy="1038137"/>
          </a:xfrm>
          <a:prstGeom prst="line">
            <a:avLst/>
          </a:prstGeom>
          <a:ln w="19050"/>
        </p:spPr>
        <p:style>
          <a:lnRef idx="1">
            <a:schemeClr val="dk1"/>
          </a:lnRef>
          <a:fillRef idx="0">
            <a:schemeClr val="dk1"/>
          </a:fillRef>
          <a:effectRef idx="0">
            <a:schemeClr val="dk1"/>
          </a:effectRef>
          <a:fontRef idx="minor">
            <a:schemeClr val="tx1"/>
          </a:fontRef>
        </p:style>
      </p:cxnSp>
      <p:sp>
        <p:nvSpPr>
          <p:cNvPr id="137" name="타원 136">
            <a:extLst>
              <a:ext uri="{FF2B5EF4-FFF2-40B4-BE49-F238E27FC236}">
                <a16:creationId xmlns:a16="http://schemas.microsoft.com/office/drawing/2014/main" id="{44A2C01A-72CA-4786-940D-AD99F4FDE9FB}"/>
              </a:ext>
            </a:extLst>
          </p:cNvPr>
          <p:cNvSpPr/>
          <p:nvPr/>
        </p:nvSpPr>
        <p:spPr>
          <a:xfrm>
            <a:off x="5941204" y="3062807"/>
            <a:ext cx="63763" cy="736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38" name="타원 137">
            <a:extLst>
              <a:ext uri="{FF2B5EF4-FFF2-40B4-BE49-F238E27FC236}">
                <a16:creationId xmlns:a16="http://schemas.microsoft.com/office/drawing/2014/main" id="{FBE28451-C52B-41AE-B331-A48C6BDEA42D}"/>
              </a:ext>
            </a:extLst>
          </p:cNvPr>
          <p:cNvSpPr/>
          <p:nvPr/>
        </p:nvSpPr>
        <p:spPr>
          <a:xfrm>
            <a:off x="6131634" y="3219371"/>
            <a:ext cx="63763" cy="736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cxnSp>
        <p:nvCxnSpPr>
          <p:cNvPr id="139" name="직선 연결선 138">
            <a:extLst>
              <a:ext uri="{FF2B5EF4-FFF2-40B4-BE49-F238E27FC236}">
                <a16:creationId xmlns:a16="http://schemas.microsoft.com/office/drawing/2014/main" id="{07957E87-1835-42ED-98B1-48315EA9EB36}"/>
              </a:ext>
            </a:extLst>
          </p:cNvPr>
          <p:cNvCxnSpPr>
            <a:cxnSpLocks/>
          </p:cNvCxnSpPr>
          <p:nvPr/>
        </p:nvCxnSpPr>
        <p:spPr>
          <a:xfrm>
            <a:off x="6315917" y="3445444"/>
            <a:ext cx="2731" cy="711695"/>
          </a:xfrm>
          <a:prstGeom prst="line">
            <a:avLst/>
          </a:prstGeom>
          <a:ln w="19050"/>
        </p:spPr>
        <p:style>
          <a:lnRef idx="1">
            <a:schemeClr val="dk1"/>
          </a:lnRef>
          <a:fillRef idx="0">
            <a:schemeClr val="dk1"/>
          </a:fillRef>
          <a:effectRef idx="0">
            <a:schemeClr val="dk1"/>
          </a:effectRef>
          <a:fontRef idx="minor">
            <a:schemeClr val="tx1"/>
          </a:fontRef>
        </p:style>
      </p:cxnSp>
      <p:sp>
        <p:nvSpPr>
          <p:cNvPr id="140" name="타원 139">
            <a:extLst>
              <a:ext uri="{FF2B5EF4-FFF2-40B4-BE49-F238E27FC236}">
                <a16:creationId xmlns:a16="http://schemas.microsoft.com/office/drawing/2014/main" id="{5FB0AF6E-B352-4E45-BC2D-8F44938C0065}"/>
              </a:ext>
            </a:extLst>
          </p:cNvPr>
          <p:cNvSpPr/>
          <p:nvPr/>
        </p:nvSpPr>
        <p:spPr>
          <a:xfrm>
            <a:off x="6290554" y="3409871"/>
            <a:ext cx="63763" cy="736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grpSp>
        <p:nvGrpSpPr>
          <p:cNvPr id="141" name="그룹 140">
            <a:extLst>
              <a:ext uri="{FF2B5EF4-FFF2-40B4-BE49-F238E27FC236}">
                <a16:creationId xmlns:a16="http://schemas.microsoft.com/office/drawing/2014/main" id="{DBC44C1A-096D-4E7E-9E1B-DD9854DEB4DB}"/>
              </a:ext>
            </a:extLst>
          </p:cNvPr>
          <p:cNvGrpSpPr/>
          <p:nvPr/>
        </p:nvGrpSpPr>
        <p:grpSpPr>
          <a:xfrm rot="16200000">
            <a:off x="5937572" y="4002067"/>
            <a:ext cx="1314758" cy="1557195"/>
            <a:chOff x="1239664" y="2923459"/>
            <a:chExt cx="1314758" cy="1557195"/>
          </a:xfrm>
        </p:grpSpPr>
        <p:sp>
          <p:nvSpPr>
            <p:cNvPr id="142" name="직사각형 141">
              <a:extLst>
                <a:ext uri="{FF2B5EF4-FFF2-40B4-BE49-F238E27FC236}">
                  <a16:creationId xmlns:a16="http://schemas.microsoft.com/office/drawing/2014/main" id="{70F16F53-8903-46A9-BC01-7CDBBB897044}"/>
                </a:ext>
              </a:extLst>
            </p:cNvPr>
            <p:cNvSpPr/>
            <p:nvPr/>
          </p:nvSpPr>
          <p:spPr>
            <a:xfrm>
              <a:off x="1239664" y="2923459"/>
              <a:ext cx="1296144" cy="15486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43" name="TextBox 142">
              <a:extLst>
                <a:ext uri="{FF2B5EF4-FFF2-40B4-BE49-F238E27FC236}">
                  <a16:creationId xmlns:a16="http://schemas.microsoft.com/office/drawing/2014/main" id="{F6A36548-D55B-4E42-9B8A-A3FC1D08B540}"/>
                </a:ext>
              </a:extLst>
            </p:cNvPr>
            <p:cNvSpPr txBox="1"/>
            <p:nvPr/>
          </p:nvSpPr>
          <p:spPr>
            <a:xfrm>
              <a:off x="1959547" y="2938529"/>
              <a:ext cx="588623" cy="276999"/>
            </a:xfrm>
            <a:prstGeom prst="rect">
              <a:avLst/>
            </a:prstGeom>
            <a:noFill/>
          </p:spPr>
          <p:txBody>
            <a:bodyPr wrap="none" rtlCol="0">
              <a:spAutoFit/>
            </a:bodyPr>
            <a:lstStyle/>
            <a:p>
              <a:r>
                <a:rPr lang="en-US" altLang="ko-KR" sz="1200" b="1" dirty="0">
                  <a:latin typeface="맑은고딕"/>
                </a:rPr>
                <a:t>MOSI</a:t>
              </a:r>
              <a:endParaRPr lang="ko-KR" altLang="en-US" sz="1200" b="1" dirty="0">
                <a:latin typeface="맑은고딕"/>
              </a:endParaRPr>
            </a:p>
          </p:txBody>
        </p:sp>
        <p:sp>
          <p:nvSpPr>
            <p:cNvPr id="144" name="TextBox 143">
              <a:extLst>
                <a:ext uri="{FF2B5EF4-FFF2-40B4-BE49-F238E27FC236}">
                  <a16:creationId xmlns:a16="http://schemas.microsoft.com/office/drawing/2014/main" id="{CBE40D7F-9A38-403D-B155-6B246F77155E}"/>
                </a:ext>
              </a:extLst>
            </p:cNvPr>
            <p:cNvSpPr txBox="1"/>
            <p:nvPr/>
          </p:nvSpPr>
          <p:spPr>
            <a:xfrm>
              <a:off x="1965799" y="3123805"/>
              <a:ext cx="588623" cy="276999"/>
            </a:xfrm>
            <a:prstGeom prst="rect">
              <a:avLst/>
            </a:prstGeom>
            <a:noFill/>
          </p:spPr>
          <p:txBody>
            <a:bodyPr wrap="none" rtlCol="0">
              <a:spAutoFit/>
            </a:bodyPr>
            <a:lstStyle/>
            <a:p>
              <a:r>
                <a:rPr lang="en-US" altLang="ko-KR" sz="1200" b="1" dirty="0">
                  <a:latin typeface="맑은고딕"/>
                </a:rPr>
                <a:t>MISO</a:t>
              </a:r>
              <a:endParaRPr lang="ko-KR" altLang="en-US" sz="1200" b="1" dirty="0">
                <a:latin typeface="맑은고딕"/>
              </a:endParaRPr>
            </a:p>
          </p:txBody>
        </p:sp>
        <p:sp>
          <p:nvSpPr>
            <p:cNvPr id="145" name="TextBox 144">
              <a:extLst>
                <a:ext uri="{FF2B5EF4-FFF2-40B4-BE49-F238E27FC236}">
                  <a16:creationId xmlns:a16="http://schemas.microsoft.com/office/drawing/2014/main" id="{351F3C60-8CEB-4D7A-8332-0B1B1C6D510F}"/>
                </a:ext>
              </a:extLst>
            </p:cNvPr>
            <p:cNvSpPr txBox="1"/>
            <p:nvPr/>
          </p:nvSpPr>
          <p:spPr>
            <a:xfrm>
              <a:off x="1963748" y="3984033"/>
              <a:ext cx="412229" cy="276999"/>
            </a:xfrm>
            <a:prstGeom prst="rect">
              <a:avLst/>
            </a:prstGeom>
            <a:noFill/>
          </p:spPr>
          <p:txBody>
            <a:bodyPr wrap="none" rtlCol="0">
              <a:spAutoFit/>
            </a:bodyPr>
            <a:lstStyle/>
            <a:p>
              <a:r>
                <a:rPr lang="en-US" altLang="ko-KR" sz="1200" b="1" dirty="0">
                  <a:solidFill>
                    <a:schemeClr val="bg1">
                      <a:lumMod val="65000"/>
                    </a:schemeClr>
                  </a:solidFill>
                  <a:latin typeface="맑은고딕"/>
                </a:rPr>
                <a:t>V</a:t>
              </a:r>
              <a:r>
                <a:rPr lang="en-US" altLang="ko-KR" sz="1200" b="1" baseline="-25000" dirty="0">
                  <a:solidFill>
                    <a:schemeClr val="bg1">
                      <a:lumMod val="65000"/>
                    </a:schemeClr>
                  </a:solidFill>
                  <a:latin typeface="맑은고딕"/>
                </a:rPr>
                <a:t>CC</a:t>
              </a:r>
              <a:endParaRPr lang="ko-KR" altLang="en-US" sz="1200" b="1" baseline="-25000" dirty="0">
                <a:solidFill>
                  <a:schemeClr val="bg1">
                    <a:lumMod val="65000"/>
                  </a:schemeClr>
                </a:solidFill>
                <a:latin typeface="맑은고딕"/>
              </a:endParaRPr>
            </a:p>
          </p:txBody>
        </p:sp>
        <p:sp>
          <p:nvSpPr>
            <p:cNvPr id="146" name="TextBox 145">
              <a:extLst>
                <a:ext uri="{FF2B5EF4-FFF2-40B4-BE49-F238E27FC236}">
                  <a16:creationId xmlns:a16="http://schemas.microsoft.com/office/drawing/2014/main" id="{811B0778-53F4-4B3D-8072-9A1837FEDDF6}"/>
                </a:ext>
              </a:extLst>
            </p:cNvPr>
            <p:cNvSpPr txBox="1"/>
            <p:nvPr/>
          </p:nvSpPr>
          <p:spPr>
            <a:xfrm>
              <a:off x="1962305" y="4203655"/>
              <a:ext cx="534121" cy="276999"/>
            </a:xfrm>
            <a:prstGeom prst="rect">
              <a:avLst/>
            </a:prstGeom>
            <a:noFill/>
          </p:spPr>
          <p:txBody>
            <a:bodyPr wrap="none" rtlCol="0">
              <a:spAutoFit/>
            </a:bodyPr>
            <a:lstStyle/>
            <a:p>
              <a:r>
                <a:rPr lang="en-US" altLang="ko-KR" sz="1200" b="1" dirty="0">
                  <a:solidFill>
                    <a:schemeClr val="bg1">
                      <a:lumMod val="65000"/>
                    </a:schemeClr>
                  </a:solidFill>
                  <a:latin typeface="맑은고딕"/>
                </a:rPr>
                <a:t>GND</a:t>
              </a:r>
              <a:endParaRPr lang="ko-KR" altLang="en-US" sz="1200" b="1" baseline="-25000" dirty="0">
                <a:solidFill>
                  <a:schemeClr val="bg1">
                    <a:lumMod val="65000"/>
                  </a:schemeClr>
                </a:solidFill>
                <a:latin typeface="맑은고딕"/>
              </a:endParaRPr>
            </a:p>
          </p:txBody>
        </p:sp>
        <p:sp>
          <p:nvSpPr>
            <p:cNvPr id="147" name="TextBox 146">
              <a:extLst>
                <a:ext uri="{FF2B5EF4-FFF2-40B4-BE49-F238E27FC236}">
                  <a16:creationId xmlns:a16="http://schemas.microsoft.com/office/drawing/2014/main" id="{63880210-271C-4DDC-8989-22A1372DEC96}"/>
                </a:ext>
              </a:extLst>
            </p:cNvPr>
            <p:cNvSpPr txBox="1"/>
            <p:nvPr/>
          </p:nvSpPr>
          <p:spPr>
            <a:xfrm>
              <a:off x="1951607" y="3329556"/>
              <a:ext cx="468398" cy="276999"/>
            </a:xfrm>
            <a:prstGeom prst="rect">
              <a:avLst/>
            </a:prstGeom>
            <a:noFill/>
          </p:spPr>
          <p:txBody>
            <a:bodyPr wrap="none" rtlCol="0">
              <a:spAutoFit/>
            </a:bodyPr>
            <a:lstStyle/>
            <a:p>
              <a:r>
                <a:rPr lang="en-US" altLang="ko-KR" sz="1200" b="1" dirty="0">
                  <a:latin typeface="맑은고딕"/>
                </a:rPr>
                <a:t>SCK</a:t>
              </a:r>
              <a:endParaRPr lang="ko-KR" altLang="en-US" sz="1200" b="1" dirty="0">
                <a:latin typeface="맑은고딕"/>
              </a:endParaRPr>
            </a:p>
          </p:txBody>
        </p:sp>
      </p:grpSp>
      <p:cxnSp>
        <p:nvCxnSpPr>
          <p:cNvPr id="181" name="직선 연결선 180">
            <a:extLst>
              <a:ext uri="{FF2B5EF4-FFF2-40B4-BE49-F238E27FC236}">
                <a16:creationId xmlns:a16="http://schemas.microsoft.com/office/drawing/2014/main" id="{16D9D293-3624-4564-B670-A4BA7CD98D13}"/>
              </a:ext>
            </a:extLst>
          </p:cNvPr>
          <p:cNvCxnSpPr/>
          <p:nvPr/>
        </p:nvCxnSpPr>
        <p:spPr>
          <a:xfrm>
            <a:off x="7547317" y="4750388"/>
            <a:ext cx="1008112"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DFD511C1-88A5-4649-B775-AA115D54C72A}"/>
              </a:ext>
            </a:extLst>
          </p:cNvPr>
          <p:cNvSpPr txBox="1"/>
          <p:nvPr/>
        </p:nvSpPr>
        <p:spPr>
          <a:xfrm>
            <a:off x="1959547" y="3474441"/>
            <a:ext cx="458780" cy="276999"/>
          </a:xfrm>
          <a:prstGeom prst="rect">
            <a:avLst/>
          </a:prstGeom>
          <a:noFill/>
        </p:spPr>
        <p:txBody>
          <a:bodyPr wrap="none" rtlCol="0">
            <a:spAutoFit/>
          </a:bodyPr>
          <a:lstStyle/>
          <a:p>
            <a:r>
              <a:rPr lang="en-US" altLang="ko-KR" sz="1200" b="1" dirty="0">
                <a:latin typeface="맑은고딕"/>
              </a:rPr>
              <a:t>CS1</a:t>
            </a:r>
            <a:endParaRPr lang="ko-KR" altLang="en-US" sz="1200" b="1" dirty="0">
              <a:latin typeface="맑은고딕"/>
            </a:endParaRPr>
          </a:p>
        </p:txBody>
      </p:sp>
      <p:sp>
        <p:nvSpPr>
          <p:cNvPr id="183" name="TextBox 182">
            <a:extLst>
              <a:ext uri="{FF2B5EF4-FFF2-40B4-BE49-F238E27FC236}">
                <a16:creationId xmlns:a16="http://schemas.microsoft.com/office/drawing/2014/main" id="{F47D00A8-17B6-4CE8-AF49-0228570378B7}"/>
              </a:ext>
            </a:extLst>
          </p:cNvPr>
          <p:cNvSpPr txBox="1"/>
          <p:nvPr/>
        </p:nvSpPr>
        <p:spPr>
          <a:xfrm>
            <a:off x="1959547" y="3619426"/>
            <a:ext cx="458780" cy="276999"/>
          </a:xfrm>
          <a:prstGeom prst="rect">
            <a:avLst/>
          </a:prstGeom>
          <a:noFill/>
        </p:spPr>
        <p:txBody>
          <a:bodyPr wrap="none" rtlCol="0">
            <a:spAutoFit/>
          </a:bodyPr>
          <a:lstStyle/>
          <a:p>
            <a:r>
              <a:rPr lang="en-US" altLang="ko-KR" sz="1200" b="1" dirty="0">
                <a:latin typeface="맑은고딕"/>
              </a:rPr>
              <a:t>CS2</a:t>
            </a:r>
            <a:endParaRPr lang="ko-KR" altLang="en-US" sz="1200" b="1" dirty="0">
              <a:latin typeface="맑은고딕"/>
            </a:endParaRPr>
          </a:p>
        </p:txBody>
      </p:sp>
      <p:sp>
        <p:nvSpPr>
          <p:cNvPr id="184" name="TextBox 183">
            <a:extLst>
              <a:ext uri="{FF2B5EF4-FFF2-40B4-BE49-F238E27FC236}">
                <a16:creationId xmlns:a16="http://schemas.microsoft.com/office/drawing/2014/main" id="{6D3E8559-3979-4466-88B9-9A95881A8E41}"/>
              </a:ext>
            </a:extLst>
          </p:cNvPr>
          <p:cNvSpPr txBox="1"/>
          <p:nvPr/>
        </p:nvSpPr>
        <p:spPr>
          <a:xfrm>
            <a:off x="4259365" y="5438044"/>
            <a:ext cx="689035" cy="338554"/>
          </a:xfrm>
          <a:prstGeom prst="rect">
            <a:avLst/>
          </a:prstGeom>
          <a:noFill/>
        </p:spPr>
        <p:txBody>
          <a:bodyPr wrap="none" rtlCol="0">
            <a:spAutoFit/>
          </a:bodyPr>
          <a:lstStyle/>
          <a:p>
            <a:r>
              <a:rPr lang="en-US" altLang="ko-KR" sz="1600" b="1" dirty="0">
                <a:latin typeface="맑은고딕"/>
              </a:rPr>
              <a:t>Slave</a:t>
            </a:r>
            <a:endParaRPr lang="ko-KR" altLang="en-US" sz="1600" b="1" dirty="0">
              <a:latin typeface="맑은고딕"/>
            </a:endParaRPr>
          </a:p>
        </p:txBody>
      </p:sp>
      <p:sp>
        <p:nvSpPr>
          <p:cNvPr id="185" name="TextBox 184">
            <a:extLst>
              <a:ext uri="{FF2B5EF4-FFF2-40B4-BE49-F238E27FC236}">
                <a16:creationId xmlns:a16="http://schemas.microsoft.com/office/drawing/2014/main" id="{3938625A-F62A-485C-9493-9119B802074E}"/>
              </a:ext>
            </a:extLst>
          </p:cNvPr>
          <p:cNvSpPr txBox="1"/>
          <p:nvPr/>
        </p:nvSpPr>
        <p:spPr>
          <a:xfrm>
            <a:off x="6237917" y="5438044"/>
            <a:ext cx="689035" cy="338554"/>
          </a:xfrm>
          <a:prstGeom prst="rect">
            <a:avLst/>
          </a:prstGeom>
          <a:noFill/>
        </p:spPr>
        <p:txBody>
          <a:bodyPr wrap="none" rtlCol="0">
            <a:spAutoFit/>
          </a:bodyPr>
          <a:lstStyle/>
          <a:p>
            <a:r>
              <a:rPr lang="en-US" altLang="ko-KR" sz="1600" b="1" dirty="0">
                <a:latin typeface="맑은고딕"/>
              </a:rPr>
              <a:t>Slave</a:t>
            </a:r>
            <a:endParaRPr lang="ko-KR" altLang="en-US" sz="1600" b="1" dirty="0">
              <a:latin typeface="맑은고딕"/>
            </a:endParaRPr>
          </a:p>
        </p:txBody>
      </p:sp>
    </p:spTree>
    <p:extLst>
      <p:ext uri="{BB962C8B-B14F-4D97-AF65-F5344CB8AC3E}">
        <p14:creationId xmlns:p14="http://schemas.microsoft.com/office/powerpoint/2010/main" val="5443320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I</a:t>
            </a:r>
            <a:r>
              <a:rPr lang="en-US" altLang="ko-KR" baseline="30000" dirty="0"/>
              <a:t>2</a:t>
            </a:r>
            <a:r>
              <a:rPr lang="en-US" altLang="ko-KR" dirty="0"/>
              <a:t>C</a:t>
            </a:r>
            <a:r>
              <a:rPr lang="ko-KR" altLang="en-US" dirty="0"/>
              <a:t>와 </a:t>
            </a:r>
            <a:r>
              <a:rPr lang="en-US" altLang="ko-KR" dirty="0"/>
              <a:t>SPI </a:t>
            </a:r>
            <a:r>
              <a:rPr lang="ko-KR" altLang="en-US" dirty="0"/>
              <a:t>통신 </a:t>
            </a:r>
            <a:r>
              <a:rPr lang="en-US" altLang="ko-KR" dirty="0"/>
              <a:t>- </a:t>
            </a:r>
            <a:r>
              <a:rPr lang="ko-KR" altLang="en-US" dirty="0"/>
              <a:t>개요</a:t>
            </a:r>
          </a:p>
        </p:txBody>
      </p:sp>
      <mc:AlternateContent xmlns:mc="http://schemas.openxmlformats.org/markup-compatibility/2006" xmlns:a14="http://schemas.microsoft.com/office/drawing/2010/main">
        <mc:Choice Requires="a14">
          <p:sp>
            <p:nvSpPr>
              <p:cNvPr id="2" name="내용 개체 틀 1"/>
              <p:cNvSpPr>
                <a:spLocks noGrp="1"/>
              </p:cNvSpPr>
              <p:nvPr>
                <p:ph sz="quarter" idx="11"/>
              </p:nvPr>
            </p:nvSpPr>
            <p:spPr/>
            <p:txBody>
              <a:bodyPr/>
              <a:lstStyle/>
              <a:p>
                <a:r>
                  <a:rPr lang="en-US" altLang="ko-KR" dirty="0"/>
                  <a:t>I</a:t>
                </a:r>
                <a:r>
                  <a:rPr lang="en-US" altLang="ko-KR" baseline="30000" dirty="0"/>
                  <a:t>2</a:t>
                </a:r>
                <a:r>
                  <a:rPr lang="en-US" altLang="ko-KR" dirty="0"/>
                  <a:t>C</a:t>
                </a:r>
                <a:r>
                  <a:rPr lang="ko-KR" altLang="en-US" dirty="0"/>
                  <a:t>와 </a:t>
                </a:r>
                <a:r>
                  <a:rPr lang="en-US" altLang="ko-KR" dirty="0"/>
                  <a:t>SPI</a:t>
                </a:r>
                <a:r>
                  <a:rPr lang="ko-KR" altLang="en-US" dirty="0"/>
                  <a:t>에서 소자 지정하는 방식</a:t>
                </a:r>
                <a:r>
                  <a:rPr lang="en-US" altLang="ko-KR" dirty="0"/>
                  <a:t> </a:t>
                </a:r>
                <a:r>
                  <a:rPr lang="ko-KR" altLang="en-US" dirty="0"/>
                  <a:t>비교</a:t>
                </a:r>
                <a:endParaRPr lang="en-US" altLang="ko-KR" dirty="0"/>
              </a:p>
              <a:p>
                <a:pPr lvl="1"/>
                <a:r>
                  <a:rPr lang="en-US" altLang="ko-KR" dirty="0"/>
                  <a:t>I</a:t>
                </a:r>
                <a:r>
                  <a:rPr lang="en-US" altLang="ko-KR" baseline="30000" dirty="0"/>
                  <a:t>2</a:t>
                </a:r>
                <a:r>
                  <a:rPr lang="en-US" altLang="ko-KR" dirty="0"/>
                  <a:t>C</a:t>
                </a:r>
                <a:r>
                  <a:rPr lang="ko-KR" altLang="en-US" dirty="0"/>
                  <a:t>에서는 소자와 소자를 구분하기 위해 주소</a:t>
                </a:r>
                <a:r>
                  <a:rPr lang="en-US" altLang="ko-KR" dirty="0"/>
                  <a:t>(address) </a:t>
                </a:r>
                <a:r>
                  <a:rPr lang="ko-KR" altLang="en-US" dirty="0"/>
                  <a:t>개념 활용</a:t>
                </a:r>
                <a:endParaRPr lang="en-US" altLang="ko-KR" dirty="0"/>
              </a:p>
              <a:p>
                <a:pPr lvl="2"/>
                <a:r>
                  <a:rPr lang="en-US" altLang="ko-KR" dirty="0"/>
                  <a:t>I</a:t>
                </a:r>
                <a:r>
                  <a:rPr lang="en-US" altLang="ko-KR" baseline="30000" dirty="0"/>
                  <a:t>2</a:t>
                </a:r>
                <a:r>
                  <a:rPr lang="en-US" altLang="ko-KR" dirty="0"/>
                  <a:t>C </a:t>
                </a:r>
                <a:r>
                  <a:rPr lang="ko-KR" altLang="en-US" dirty="0"/>
                  <a:t>통신을 하는 소자는 주소</a:t>
                </a:r>
                <a:r>
                  <a:rPr lang="en-US" altLang="ko-KR" dirty="0"/>
                  <a:t>(address)</a:t>
                </a:r>
                <a:r>
                  <a:rPr lang="ko-KR" altLang="en-US" dirty="0"/>
                  <a:t>를 가지고 있음</a:t>
                </a:r>
                <a:r>
                  <a:rPr lang="en-US" altLang="ko-KR" dirty="0"/>
                  <a:t>.</a:t>
                </a:r>
              </a:p>
              <a:p>
                <a:pPr lvl="2"/>
                <a:r>
                  <a:rPr lang="ko-KR" altLang="en-US" dirty="0"/>
                  <a:t>소자에 할당된 주소</a:t>
                </a:r>
                <a:r>
                  <a:rPr lang="en-US" altLang="ko-KR" dirty="0"/>
                  <a:t>(address)</a:t>
                </a:r>
                <a:r>
                  <a:rPr lang="ko-KR" altLang="en-US" dirty="0"/>
                  <a:t>는</a:t>
                </a:r>
                <a:r>
                  <a:rPr lang="en-US" altLang="ko-KR" dirty="0"/>
                  <a:t> </a:t>
                </a:r>
                <a:r>
                  <a:rPr lang="ko-KR" altLang="en-US" dirty="0"/>
                  <a:t>칩 생산 업체에서 부여</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en-US" altLang="ko-KR" dirty="0"/>
                  <a:t>SPI</a:t>
                </a:r>
                <a:r>
                  <a:rPr lang="ko-KR" altLang="en-US" dirty="0"/>
                  <a:t>에서는 </a:t>
                </a:r>
                <a:r>
                  <a:rPr lang="en-US" altLang="ko-KR" dirty="0"/>
                  <a:t>Chip Selection(</a:t>
                </a:r>
                <a14:m>
                  <m:oMath xmlns:m="http://schemas.openxmlformats.org/officeDocument/2006/math">
                    <m:acc>
                      <m:accPr>
                        <m:chr m:val="̅"/>
                        <m:ctrlPr>
                          <a:rPr lang="en-US" altLang="ko-KR" i="1" smtClean="0">
                            <a:latin typeface="Cambria Math" panose="02040503050406030204" pitchFamily="18" charset="0"/>
                          </a:rPr>
                        </m:ctrlPr>
                      </m:accPr>
                      <m:e>
                        <m:r>
                          <a:rPr lang="en-US" altLang="ko-KR" b="1" i="1" smtClean="0">
                            <a:latin typeface="Cambria Math" panose="02040503050406030204" pitchFamily="18" charset="0"/>
                          </a:rPr>
                          <m:t>𝑪𝑺</m:t>
                        </m:r>
                      </m:e>
                    </m:acc>
                  </m:oMath>
                </a14:m>
                <a:r>
                  <a:rPr lang="en-US" altLang="ko-KR" dirty="0"/>
                  <a:t>)</a:t>
                </a:r>
                <a:r>
                  <a:rPr lang="ko-KR" altLang="en-US" dirty="0"/>
                  <a:t>방식 활용</a:t>
                </a:r>
                <a:endParaRPr lang="en-US" altLang="ko-KR" dirty="0"/>
              </a:p>
            </p:txBody>
          </p:sp>
        </mc:Choice>
        <mc:Fallback xmlns="">
          <p:sp>
            <p:nvSpPr>
              <p:cNvPr id="2" name="내용 개체 틀 1"/>
              <p:cNvSpPr>
                <a:spLocks noGrp="1" noRot="1" noChangeAspect="1" noMove="1" noResize="1" noEditPoints="1" noAdjustHandles="1" noChangeArrowheads="1" noChangeShapeType="1" noTextEdit="1"/>
              </p:cNvSpPr>
              <p:nvPr>
                <p:ph sz="quarter" idx="11"/>
              </p:nvPr>
            </p:nvSpPr>
            <p:spPr>
              <a:blipFill>
                <a:blip r:embed="rId3"/>
                <a:stretch>
                  <a:fillRect l="-276" t="-2098" b="-93706"/>
                </a:stretch>
              </a:blipFill>
            </p:spPr>
            <p:txBody>
              <a:bodyPr/>
              <a:lstStyle/>
              <a:p>
                <a:r>
                  <a:rPr lang="ko-KR" altLang="en-US">
                    <a:noFill/>
                  </a:rPr>
                  <a:t> </a:t>
                </a:r>
              </a:p>
            </p:txBody>
          </p:sp>
        </mc:Fallback>
      </mc:AlternateContent>
      <p:sp>
        <p:nvSpPr>
          <p:cNvPr id="3" name="슬라이드 번호 개체 틀 2"/>
          <p:cNvSpPr>
            <a:spLocks noGrp="1"/>
          </p:cNvSpPr>
          <p:nvPr>
            <p:ph type="sldNum" sz="quarter" idx="12"/>
          </p:nvPr>
        </p:nvSpPr>
        <p:spPr/>
        <p:txBody>
          <a:bodyPr/>
          <a:lstStyle/>
          <a:p>
            <a:fld id="{070A3F4A-4E56-472D-A19C-7CE7449ABD1B}" type="slidenum">
              <a:rPr lang="en-US" altLang="ko-KR" smtClean="0"/>
              <a:pPr/>
              <a:t>45</a:t>
            </a:fld>
            <a:endParaRPr lang="en-US" dirty="0"/>
          </a:p>
        </p:txBody>
      </p:sp>
      <p:pic>
        <p:nvPicPr>
          <p:cNvPr id="12" name="그림 11">
            <a:extLst>
              <a:ext uri="{FF2B5EF4-FFF2-40B4-BE49-F238E27FC236}">
                <a16:creationId xmlns:a16="http://schemas.microsoft.com/office/drawing/2014/main" id="{D5608CDD-A735-4C60-8CEB-636F7027922E}"/>
              </a:ext>
            </a:extLst>
          </p:cNvPr>
          <p:cNvPicPr>
            <a:picLocks noChangeAspect="1"/>
          </p:cNvPicPr>
          <p:nvPr/>
        </p:nvPicPr>
        <p:blipFill>
          <a:blip r:embed="rId4"/>
          <a:stretch>
            <a:fillRect/>
          </a:stretch>
        </p:blipFill>
        <p:spPr>
          <a:xfrm>
            <a:off x="2616787" y="3953211"/>
            <a:ext cx="5972175" cy="1948815"/>
          </a:xfrm>
          <a:prstGeom prst="rect">
            <a:avLst/>
          </a:prstGeom>
        </p:spPr>
      </p:pic>
      <p:pic>
        <p:nvPicPr>
          <p:cNvPr id="13" name="그림 12">
            <a:extLst>
              <a:ext uri="{FF2B5EF4-FFF2-40B4-BE49-F238E27FC236}">
                <a16:creationId xmlns:a16="http://schemas.microsoft.com/office/drawing/2014/main" id="{6447A2F5-6A48-43B8-8905-295CED0C1A84}"/>
              </a:ext>
            </a:extLst>
          </p:cNvPr>
          <p:cNvPicPr>
            <a:picLocks noChangeAspect="1"/>
          </p:cNvPicPr>
          <p:nvPr/>
        </p:nvPicPr>
        <p:blipFill>
          <a:blip r:embed="rId5"/>
          <a:stretch>
            <a:fillRect/>
          </a:stretch>
        </p:blipFill>
        <p:spPr>
          <a:xfrm>
            <a:off x="2653934" y="1851203"/>
            <a:ext cx="5897880" cy="1703070"/>
          </a:xfrm>
          <a:prstGeom prst="rect">
            <a:avLst/>
          </a:prstGeom>
        </p:spPr>
      </p:pic>
      <p:sp>
        <p:nvSpPr>
          <p:cNvPr id="14" name="TextBox 13">
            <a:extLst>
              <a:ext uri="{FF2B5EF4-FFF2-40B4-BE49-F238E27FC236}">
                <a16:creationId xmlns:a16="http://schemas.microsoft.com/office/drawing/2014/main" id="{281F81B9-C11F-4F2C-BA4C-BF3DC4381E6B}"/>
              </a:ext>
            </a:extLst>
          </p:cNvPr>
          <p:cNvSpPr txBox="1"/>
          <p:nvPr/>
        </p:nvSpPr>
        <p:spPr>
          <a:xfrm>
            <a:off x="4139037" y="2912821"/>
            <a:ext cx="936104" cy="276999"/>
          </a:xfrm>
          <a:prstGeom prst="rect">
            <a:avLst/>
          </a:prstGeom>
          <a:noFill/>
        </p:spPr>
        <p:txBody>
          <a:bodyPr wrap="square" rtlCol="0">
            <a:spAutoFit/>
          </a:bodyPr>
          <a:lstStyle/>
          <a:p>
            <a:r>
              <a:rPr lang="en-US" altLang="ko-KR" sz="1200" b="1" dirty="0">
                <a:solidFill>
                  <a:srgbClr val="00B050"/>
                </a:solidFill>
                <a:latin typeface="맑은고딕"/>
              </a:rPr>
              <a:t>address: 4</a:t>
            </a:r>
            <a:endParaRPr lang="ko-KR" altLang="en-US" sz="1200" b="1" dirty="0">
              <a:solidFill>
                <a:srgbClr val="00B050"/>
              </a:solidFill>
              <a:latin typeface="맑은고딕"/>
            </a:endParaRPr>
          </a:p>
        </p:txBody>
      </p:sp>
      <p:sp>
        <p:nvSpPr>
          <p:cNvPr id="85" name="TextBox 84">
            <a:extLst>
              <a:ext uri="{FF2B5EF4-FFF2-40B4-BE49-F238E27FC236}">
                <a16:creationId xmlns:a16="http://schemas.microsoft.com/office/drawing/2014/main" id="{D7F2FCCB-074A-42DF-BE67-82390B7B669A}"/>
              </a:ext>
            </a:extLst>
          </p:cNvPr>
          <p:cNvSpPr txBox="1"/>
          <p:nvPr/>
        </p:nvSpPr>
        <p:spPr>
          <a:xfrm>
            <a:off x="5417133" y="2926677"/>
            <a:ext cx="930896" cy="276999"/>
          </a:xfrm>
          <a:prstGeom prst="rect">
            <a:avLst/>
          </a:prstGeom>
          <a:noFill/>
        </p:spPr>
        <p:txBody>
          <a:bodyPr wrap="none" rtlCol="0">
            <a:spAutoFit/>
          </a:bodyPr>
          <a:lstStyle/>
          <a:p>
            <a:r>
              <a:rPr lang="en-US" altLang="ko-KR" sz="1200" b="1" dirty="0">
                <a:latin typeface="맑은고딕"/>
              </a:rPr>
              <a:t>address: 5</a:t>
            </a:r>
            <a:endParaRPr lang="ko-KR" altLang="en-US" sz="1200" b="1" dirty="0">
              <a:latin typeface="맑은고딕"/>
            </a:endParaRPr>
          </a:p>
        </p:txBody>
      </p:sp>
      <p:sp>
        <p:nvSpPr>
          <p:cNvPr id="86" name="TextBox 85">
            <a:extLst>
              <a:ext uri="{FF2B5EF4-FFF2-40B4-BE49-F238E27FC236}">
                <a16:creationId xmlns:a16="http://schemas.microsoft.com/office/drawing/2014/main" id="{330B7480-09FA-4072-AFFC-3761975EDACA}"/>
              </a:ext>
            </a:extLst>
          </p:cNvPr>
          <p:cNvSpPr txBox="1"/>
          <p:nvPr/>
        </p:nvSpPr>
        <p:spPr>
          <a:xfrm>
            <a:off x="7462676" y="2928409"/>
            <a:ext cx="1020664" cy="276999"/>
          </a:xfrm>
          <a:prstGeom prst="rect">
            <a:avLst/>
          </a:prstGeom>
          <a:noFill/>
        </p:spPr>
        <p:txBody>
          <a:bodyPr wrap="none" rtlCol="0">
            <a:spAutoFit/>
          </a:bodyPr>
          <a:lstStyle/>
          <a:p>
            <a:r>
              <a:rPr lang="en-US" altLang="ko-KR" sz="1200" b="1" dirty="0">
                <a:latin typeface="맑은고딕"/>
              </a:rPr>
              <a:t>address: 27</a:t>
            </a:r>
            <a:endParaRPr lang="ko-KR" altLang="en-US" sz="1200" b="1" dirty="0">
              <a:latin typeface="맑은고딕"/>
            </a:endParaRPr>
          </a:p>
        </p:txBody>
      </p:sp>
    </p:spTree>
    <p:extLst>
      <p:ext uri="{BB962C8B-B14F-4D97-AF65-F5344CB8AC3E}">
        <p14:creationId xmlns:p14="http://schemas.microsoft.com/office/powerpoint/2010/main" val="715937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I</a:t>
            </a:r>
            <a:r>
              <a:rPr lang="en-US" altLang="ko-KR" baseline="30000" dirty="0"/>
              <a:t>2</a:t>
            </a:r>
            <a:r>
              <a:rPr lang="en-US" altLang="ko-KR" dirty="0"/>
              <a:t>C</a:t>
            </a:r>
            <a:r>
              <a:rPr lang="ko-KR" altLang="en-US" dirty="0"/>
              <a:t>와 </a:t>
            </a:r>
            <a:r>
              <a:rPr lang="en-US" altLang="ko-KR" dirty="0"/>
              <a:t>SPI </a:t>
            </a:r>
            <a:r>
              <a:rPr lang="ko-KR" altLang="en-US" dirty="0"/>
              <a:t>통신 </a:t>
            </a:r>
            <a:r>
              <a:rPr lang="en-US" altLang="ko-KR" dirty="0"/>
              <a:t>- </a:t>
            </a:r>
            <a:r>
              <a:rPr lang="ko-KR" altLang="en-US" dirty="0"/>
              <a:t>개요</a:t>
            </a:r>
          </a:p>
        </p:txBody>
      </p:sp>
      <mc:AlternateContent xmlns:mc="http://schemas.openxmlformats.org/markup-compatibility/2006" xmlns:a14="http://schemas.microsoft.com/office/drawing/2010/main">
        <mc:Choice Requires="a14">
          <p:sp>
            <p:nvSpPr>
              <p:cNvPr id="2" name="내용 개체 틀 1"/>
              <p:cNvSpPr>
                <a:spLocks noGrp="1"/>
              </p:cNvSpPr>
              <p:nvPr>
                <p:ph sz="quarter" idx="11"/>
              </p:nvPr>
            </p:nvSpPr>
            <p:spPr/>
            <p:txBody>
              <a:bodyPr/>
              <a:lstStyle/>
              <a:p>
                <a:r>
                  <a:rPr lang="en-US" altLang="ko-KR" dirty="0"/>
                  <a:t>I</a:t>
                </a:r>
                <a:r>
                  <a:rPr lang="en-US" altLang="ko-KR" baseline="30000" dirty="0"/>
                  <a:t>2</a:t>
                </a:r>
                <a:r>
                  <a:rPr lang="en-US" altLang="ko-KR" dirty="0"/>
                  <a:t>C</a:t>
                </a:r>
                <a:r>
                  <a:rPr lang="ko-KR" altLang="en-US" dirty="0"/>
                  <a:t>와 </a:t>
                </a:r>
                <a:r>
                  <a:rPr lang="en-US" altLang="ko-KR" dirty="0"/>
                  <a:t>SPI</a:t>
                </a:r>
                <a:r>
                  <a:rPr lang="ko-KR" altLang="en-US" dirty="0"/>
                  <a:t>에서 소자 지정하는 방식</a:t>
                </a:r>
                <a:r>
                  <a:rPr lang="en-US" altLang="ko-KR" dirty="0"/>
                  <a:t> </a:t>
                </a:r>
                <a:r>
                  <a:rPr lang="ko-KR" altLang="en-US" dirty="0"/>
                  <a:t>비교</a:t>
                </a:r>
                <a:endParaRPr lang="en-US" altLang="ko-KR" dirty="0"/>
              </a:p>
              <a:p>
                <a:pPr lvl="1"/>
                <a:r>
                  <a:rPr lang="en-US" altLang="ko-KR" dirty="0"/>
                  <a:t>I</a:t>
                </a:r>
                <a:r>
                  <a:rPr lang="en-US" altLang="ko-KR" baseline="30000" dirty="0"/>
                  <a:t>2</a:t>
                </a:r>
                <a:r>
                  <a:rPr lang="en-US" altLang="ko-KR" dirty="0"/>
                  <a:t>C</a:t>
                </a:r>
                <a:r>
                  <a:rPr lang="ko-KR" altLang="en-US" dirty="0"/>
                  <a:t>에서는 메시지 전송 시 주소를 포함해서 전송</a:t>
                </a:r>
                <a:endParaRPr lang="en-US" altLang="ko-KR" dirty="0"/>
              </a:p>
              <a:p>
                <a:pPr lvl="2"/>
                <a:r>
                  <a:rPr lang="ko-KR" altLang="en-US" dirty="0"/>
                  <a:t>마스터가 통신을 주도</a:t>
                </a:r>
                <a:endParaRPr lang="en-US" altLang="ko-KR" dirty="0"/>
              </a:p>
              <a:p>
                <a:pPr lvl="3"/>
                <a:r>
                  <a:rPr lang="en-US" altLang="ko-KR" dirty="0"/>
                  <a:t>1 </a:t>
                </a:r>
                <a:r>
                  <a:rPr lang="ko-KR" altLang="en-US" dirty="0"/>
                  <a:t>개의 데이터선 </a:t>
                </a:r>
                <a:endParaRPr lang="en-US" altLang="ko-KR" dirty="0"/>
              </a:p>
              <a:p>
                <a:pPr lvl="3"/>
                <a:r>
                  <a:rPr lang="ko-KR" altLang="en-US" dirty="0"/>
                  <a:t>마스터가 </a:t>
                </a:r>
                <a:r>
                  <a:rPr lang="en-US" altLang="ko-KR" dirty="0"/>
                  <a:t>Slave</a:t>
                </a:r>
                <a:r>
                  <a:rPr lang="ko-KR" altLang="en-US" dirty="0"/>
                  <a:t>로 데이터 전송</a:t>
                </a:r>
                <a:endParaRPr lang="en-US" altLang="ko-KR" dirty="0"/>
              </a:p>
              <a:p>
                <a:pPr lvl="3"/>
                <a:r>
                  <a:rPr lang="ko-KR" altLang="en-US" dirty="0"/>
                  <a:t>마스터가 </a:t>
                </a:r>
                <a:r>
                  <a:rPr lang="en-US" altLang="ko-KR" dirty="0"/>
                  <a:t>Slave</a:t>
                </a:r>
                <a:r>
                  <a:rPr lang="ko-KR" altLang="en-US" dirty="0"/>
                  <a:t>로부터 데이터 전송 요구</a:t>
                </a:r>
                <a:endParaRPr lang="en-US" altLang="ko-KR" dirty="0"/>
              </a:p>
              <a:p>
                <a:pPr lvl="4"/>
                <a:r>
                  <a:rPr lang="ko-KR" altLang="en-US" dirty="0" err="1"/>
                  <a:t>슬레이브는</a:t>
                </a:r>
                <a:r>
                  <a:rPr lang="ko-KR" altLang="en-US" dirty="0"/>
                  <a:t> 응답</a:t>
                </a:r>
                <a:endParaRPr lang="en-US" altLang="ko-KR" dirty="0"/>
              </a:p>
              <a:p>
                <a:pPr lvl="4"/>
                <a:r>
                  <a:rPr lang="ko-KR" altLang="en-US" dirty="0" err="1"/>
                  <a:t>슬레이브가</a:t>
                </a:r>
                <a:r>
                  <a:rPr lang="ko-KR" altLang="en-US" dirty="0"/>
                  <a:t> 먼저 마스터에 데이터를 보내지 않음</a:t>
                </a:r>
                <a:r>
                  <a:rPr lang="en-US" altLang="ko-KR" dirty="0"/>
                  <a:t>.</a:t>
                </a:r>
              </a:p>
              <a:p>
                <a:pPr lvl="1"/>
                <a:endParaRPr lang="en-US" altLang="ko-KR" dirty="0"/>
              </a:p>
              <a:p>
                <a:pPr lvl="1"/>
                <a:r>
                  <a:rPr lang="en-US" altLang="ko-KR" dirty="0"/>
                  <a:t>SPI</a:t>
                </a:r>
                <a:r>
                  <a:rPr lang="ko-KR" altLang="en-US" dirty="0"/>
                  <a:t>에서는 </a:t>
                </a:r>
                <a:r>
                  <a:rPr lang="en-US" altLang="ko-KR" dirty="0"/>
                  <a:t>Chip Selection(</a:t>
                </a:r>
                <a14:m>
                  <m:oMath xmlns:m="http://schemas.openxmlformats.org/officeDocument/2006/math">
                    <m:acc>
                      <m:accPr>
                        <m:chr m:val="̅"/>
                        <m:ctrlPr>
                          <a:rPr lang="en-US" altLang="ko-KR" i="1" smtClean="0">
                            <a:latin typeface="Cambria Math" panose="02040503050406030204" pitchFamily="18" charset="0"/>
                          </a:rPr>
                        </m:ctrlPr>
                      </m:accPr>
                      <m:e>
                        <m:r>
                          <a:rPr lang="en-US" altLang="ko-KR" b="1" i="1" smtClean="0">
                            <a:latin typeface="Cambria Math" panose="02040503050406030204" pitchFamily="18" charset="0"/>
                          </a:rPr>
                          <m:t>𝑪𝑺</m:t>
                        </m:r>
                      </m:e>
                    </m:acc>
                  </m:oMath>
                </a14:m>
                <a:r>
                  <a:rPr lang="en-US" altLang="ko-KR" dirty="0"/>
                  <a:t>)</a:t>
                </a:r>
                <a:r>
                  <a:rPr lang="ko-KR" altLang="en-US" dirty="0"/>
                  <a:t>방식 활용</a:t>
                </a:r>
                <a:endParaRPr lang="en-US" altLang="ko-KR" dirty="0"/>
              </a:p>
              <a:p>
                <a:pPr lvl="2"/>
                <a:r>
                  <a:rPr lang="ko-KR" altLang="en-US" dirty="0"/>
                  <a:t>모든 </a:t>
                </a:r>
                <a:r>
                  <a:rPr lang="en-US" altLang="ko-KR" dirty="0" err="1"/>
                  <a:t>CSn</a:t>
                </a:r>
                <a:r>
                  <a:rPr lang="en-US" altLang="ko-KR" dirty="0"/>
                  <a:t> </a:t>
                </a:r>
                <a:r>
                  <a:rPr lang="ko-KR" altLang="en-US" dirty="0"/>
                  <a:t>핀을 </a:t>
                </a:r>
                <a:r>
                  <a:rPr lang="en-US" altLang="ko-KR" dirty="0"/>
                  <a:t>HIGH</a:t>
                </a:r>
                <a:r>
                  <a:rPr lang="ko-KR" altLang="en-US" dirty="0"/>
                  <a:t>로 한 후 통신하고 싶은 칩의 선택</a:t>
                </a:r>
                <a:r>
                  <a:rPr lang="en-US" altLang="ko-KR" dirty="0"/>
                  <a:t>(</a:t>
                </a:r>
                <a14:m>
                  <m:oMath xmlns:m="http://schemas.openxmlformats.org/officeDocument/2006/math">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𝑪𝑺</m:t>
                        </m:r>
                      </m:e>
                    </m:acc>
                  </m:oMath>
                </a14:m>
                <a:r>
                  <a:rPr lang="ko-KR" altLang="en-US" dirty="0"/>
                  <a:t>핀을 </a:t>
                </a:r>
                <a:r>
                  <a:rPr lang="en-US" altLang="ko-KR" dirty="0"/>
                  <a:t>LOW</a:t>
                </a:r>
                <a:r>
                  <a:rPr lang="ko-KR" altLang="en-US" dirty="0"/>
                  <a:t>로 변경</a:t>
                </a:r>
                <a:r>
                  <a:rPr lang="en-US" altLang="ko-KR" dirty="0"/>
                  <a:t>)</a:t>
                </a:r>
                <a:r>
                  <a:rPr lang="ko-KR" altLang="en-US" dirty="0"/>
                  <a:t>한 후 메시지 전송</a:t>
                </a:r>
                <a:endParaRPr lang="en-US" altLang="ko-KR" dirty="0"/>
              </a:p>
              <a:p>
                <a:pPr lvl="2"/>
                <a:r>
                  <a:rPr lang="ko-KR" altLang="en-US" dirty="0"/>
                  <a:t>마스터가 통신을 주도</a:t>
                </a:r>
                <a:endParaRPr lang="en-US" altLang="ko-KR" dirty="0"/>
              </a:p>
              <a:p>
                <a:pPr lvl="3"/>
                <a:r>
                  <a:rPr lang="en-US" altLang="ko-KR" dirty="0"/>
                  <a:t>2</a:t>
                </a:r>
                <a:r>
                  <a:rPr lang="ko-KR" altLang="en-US" dirty="0"/>
                  <a:t>개의 데이터선</a:t>
                </a:r>
                <a:endParaRPr lang="en-US" altLang="ko-KR" dirty="0"/>
              </a:p>
              <a:p>
                <a:pPr lvl="4"/>
                <a:r>
                  <a:rPr lang="en-US" altLang="ko-KR" dirty="0"/>
                  <a:t>MOSI : Master Out Slave In</a:t>
                </a:r>
              </a:p>
              <a:p>
                <a:pPr lvl="4"/>
                <a:r>
                  <a:rPr lang="en-US" altLang="ko-KR" dirty="0"/>
                  <a:t>MISO : Master In Slave Out</a:t>
                </a:r>
              </a:p>
              <a:p>
                <a:pPr lvl="3"/>
                <a:r>
                  <a:rPr lang="ko-KR" altLang="en-US" dirty="0"/>
                  <a:t>마스터가 </a:t>
                </a:r>
                <a:r>
                  <a:rPr lang="en-US" altLang="ko-KR" dirty="0"/>
                  <a:t>Slave</a:t>
                </a:r>
                <a:r>
                  <a:rPr lang="ko-KR" altLang="en-US" dirty="0"/>
                  <a:t>로 데이터 전송</a:t>
                </a:r>
                <a:endParaRPr lang="en-US" altLang="ko-KR" dirty="0"/>
              </a:p>
              <a:p>
                <a:pPr lvl="3"/>
                <a:r>
                  <a:rPr lang="ko-KR" altLang="en-US" dirty="0"/>
                  <a:t>마스터가 </a:t>
                </a:r>
                <a:r>
                  <a:rPr lang="en-US" altLang="ko-KR" dirty="0"/>
                  <a:t>Slave</a:t>
                </a:r>
                <a:r>
                  <a:rPr lang="ko-KR" altLang="en-US" dirty="0"/>
                  <a:t>로부터 데이터 전송 요구</a:t>
                </a:r>
                <a:endParaRPr lang="en-US" altLang="ko-KR" dirty="0"/>
              </a:p>
              <a:p>
                <a:pPr lvl="4"/>
                <a:r>
                  <a:rPr lang="ko-KR" altLang="en-US" dirty="0" err="1"/>
                  <a:t>슬레이브는</a:t>
                </a:r>
                <a:r>
                  <a:rPr lang="ko-KR" altLang="en-US" dirty="0"/>
                  <a:t> 응답</a:t>
                </a:r>
                <a:endParaRPr lang="en-US" altLang="ko-KR" dirty="0"/>
              </a:p>
              <a:p>
                <a:pPr lvl="4"/>
                <a:r>
                  <a:rPr lang="ko-KR" altLang="en-US" dirty="0" err="1"/>
                  <a:t>슬레이브가</a:t>
                </a:r>
                <a:r>
                  <a:rPr lang="ko-KR" altLang="en-US" dirty="0"/>
                  <a:t> 먼저 마스터에 데이터를 보내지 않음</a:t>
                </a:r>
                <a:r>
                  <a:rPr lang="en-US" altLang="ko-KR" dirty="0"/>
                  <a:t>.</a:t>
                </a:r>
              </a:p>
              <a:p>
                <a:pPr lvl="3"/>
                <a:endParaRPr lang="en-US" altLang="ko-KR" dirty="0"/>
              </a:p>
            </p:txBody>
          </p:sp>
        </mc:Choice>
        <mc:Fallback xmlns="">
          <p:sp>
            <p:nvSpPr>
              <p:cNvPr id="2" name="내용 개체 틀 1"/>
              <p:cNvSpPr>
                <a:spLocks noGrp="1" noRot="1" noChangeAspect="1" noMove="1" noResize="1" noEditPoints="1" noAdjustHandles="1" noChangeArrowheads="1" noChangeShapeType="1" noTextEdit="1"/>
              </p:cNvSpPr>
              <p:nvPr>
                <p:ph sz="quarter" idx="11"/>
              </p:nvPr>
            </p:nvSpPr>
            <p:spPr>
              <a:blipFill>
                <a:blip r:embed="rId3"/>
                <a:stretch>
                  <a:fillRect l="-276" t="-2098" b="-208392"/>
                </a:stretch>
              </a:blipFill>
            </p:spPr>
            <p:txBody>
              <a:bodyPr/>
              <a:lstStyle/>
              <a:p>
                <a:r>
                  <a:rPr lang="ko-KR" altLang="en-US">
                    <a:noFill/>
                  </a:rPr>
                  <a:t> </a:t>
                </a:r>
              </a:p>
            </p:txBody>
          </p:sp>
        </mc:Fallback>
      </mc:AlternateContent>
      <p:sp>
        <p:nvSpPr>
          <p:cNvPr id="3" name="슬라이드 번호 개체 틀 2"/>
          <p:cNvSpPr>
            <a:spLocks noGrp="1"/>
          </p:cNvSpPr>
          <p:nvPr>
            <p:ph type="sldNum" sz="quarter" idx="12"/>
          </p:nvPr>
        </p:nvSpPr>
        <p:spPr/>
        <p:txBody>
          <a:bodyPr/>
          <a:lstStyle/>
          <a:p>
            <a:fld id="{070A3F4A-4E56-472D-A19C-7CE7449ABD1B}" type="slidenum">
              <a:rPr lang="en-US" altLang="ko-KR" smtClean="0"/>
              <a:pPr/>
              <a:t>46</a:t>
            </a:fld>
            <a:endParaRPr lang="en-US" dirty="0"/>
          </a:p>
        </p:txBody>
      </p:sp>
      <p:pic>
        <p:nvPicPr>
          <p:cNvPr id="12" name="그림 11">
            <a:extLst>
              <a:ext uri="{FF2B5EF4-FFF2-40B4-BE49-F238E27FC236}">
                <a16:creationId xmlns:a16="http://schemas.microsoft.com/office/drawing/2014/main" id="{D5608CDD-A735-4C60-8CEB-636F7027922E}"/>
              </a:ext>
            </a:extLst>
          </p:cNvPr>
          <p:cNvPicPr>
            <a:picLocks noChangeAspect="1"/>
          </p:cNvPicPr>
          <p:nvPr/>
        </p:nvPicPr>
        <p:blipFill>
          <a:blip r:embed="rId4"/>
          <a:stretch>
            <a:fillRect/>
          </a:stretch>
        </p:blipFill>
        <p:spPr>
          <a:xfrm>
            <a:off x="4481029" y="3933958"/>
            <a:ext cx="5972175" cy="1948815"/>
          </a:xfrm>
          <a:prstGeom prst="rect">
            <a:avLst/>
          </a:prstGeom>
        </p:spPr>
      </p:pic>
      <p:sp>
        <p:nvSpPr>
          <p:cNvPr id="5" name="TextBox 4">
            <a:extLst>
              <a:ext uri="{FF2B5EF4-FFF2-40B4-BE49-F238E27FC236}">
                <a16:creationId xmlns:a16="http://schemas.microsoft.com/office/drawing/2014/main" id="{C2B19D5A-61D0-4039-BF9C-B3EE6104E3A2}"/>
              </a:ext>
            </a:extLst>
          </p:cNvPr>
          <p:cNvSpPr txBox="1"/>
          <p:nvPr/>
        </p:nvSpPr>
        <p:spPr>
          <a:xfrm>
            <a:off x="5345125" y="4254584"/>
            <a:ext cx="250390" cy="246221"/>
          </a:xfrm>
          <a:prstGeom prst="rect">
            <a:avLst/>
          </a:prstGeom>
          <a:noFill/>
        </p:spPr>
        <p:txBody>
          <a:bodyPr wrap="none" rtlCol="0">
            <a:spAutoFit/>
          </a:bodyPr>
          <a:lstStyle/>
          <a:p>
            <a:r>
              <a:rPr lang="en-US" altLang="ko-KR" sz="1000" b="1" dirty="0">
                <a:solidFill>
                  <a:srgbClr val="00B050"/>
                </a:solidFill>
                <a:latin typeface="맑은고딕"/>
              </a:rPr>
              <a:t>L</a:t>
            </a:r>
            <a:endParaRPr lang="ko-KR" altLang="en-US" b="1" dirty="0">
              <a:solidFill>
                <a:srgbClr val="00B050"/>
              </a:solidFill>
              <a:latin typeface="맑은고딕"/>
            </a:endParaRPr>
          </a:p>
        </p:txBody>
      </p:sp>
      <p:sp>
        <p:nvSpPr>
          <p:cNvPr id="15" name="TextBox 14">
            <a:extLst>
              <a:ext uri="{FF2B5EF4-FFF2-40B4-BE49-F238E27FC236}">
                <a16:creationId xmlns:a16="http://schemas.microsoft.com/office/drawing/2014/main" id="{FEEC69F2-BB69-4B78-990D-2DAD4B8E411D}"/>
              </a:ext>
            </a:extLst>
          </p:cNvPr>
          <p:cNvSpPr txBox="1"/>
          <p:nvPr/>
        </p:nvSpPr>
        <p:spPr>
          <a:xfrm>
            <a:off x="5345125" y="4360602"/>
            <a:ext cx="284052" cy="246221"/>
          </a:xfrm>
          <a:prstGeom prst="rect">
            <a:avLst/>
          </a:prstGeom>
          <a:noFill/>
        </p:spPr>
        <p:txBody>
          <a:bodyPr wrap="none" rtlCol="0">
            <a:spAutoFit/>
          </a:bodyPr>
          <a:lstStyle/>
          <a:p>
            <a:r>
              <a:rPr lang="en-US" altLang="ko-KR" sz="1000" b="1" dirty="0">
                <a:solidFill>
                  <a:srgbClr val="FF0000"/>
                </a:solidFill>
                <a:latin typeface="맑은고딕"/>
              </a:rPr>
              <a:t>H</a:t>
            </a:r>
            <a:endParaRPr lang="ko-KR" altLang="en-US" sz="1200" b="1" dirty="0">
              <a:solidFill>
                <a:srgbClr val="FF0000"/>
              </a:solidFill>
              <a:latin typeface="맑은고딕"/>
            </a:endParaRPr>
          </a:p>
        </p:txBody>
      </p:sp>
      <p:sp>
        <p:nvSpPr>
          <p:cNvPr id="16" name="직사각형 15">
            <a:extLst>
              <a:ext uri="{FF2B5EF4-FFF2-40B4-BE49-F238E27FC236}">
                <a16:creationId xmlns:a16="http://schemas.microsoft.com/office/drawing/2014/main" id="{9D924FEB-351C-4487-9CF1-A658FE992029}"/>
              </a:ext>
            </a:extLst>
          </p:cNvPr>
          <p:cNvSpPr/>
          <p:nvPr/>
        </p:nvSpPr>
        <p:spPr>
          <a:xfrm>
            <a:off x="5487151" y="3897246"/>
            <a:ext cx="1872208" cy="144016"/>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message</a:t>
            </a:r>
            <a:endParaRPr lang="ko-KR" altLang="en-US" sz="1100" dirty="0">
              <a:solidFill>
                <a:schemeClr val="tx1"/>
              </a:solidFill>
            </a:endParaRPr>
          </a:p>
        </p:txBody>
      </p:sp>
      <p:sp>
        <p:nvSpPr>
          <p:cNvPr id="7" name="TextBox 6">
            <a:extLst>
              <a:ext uri="{FF2B5EF4-FFF2-40B4-BE49-F238E27FC236}">
                <a16:creationId xmlns:a16="http://schemas.microsoft.com/office/drawing/2014/main" id="{00A18ABB-2858-4B46-8966-C7B2FDF07403}"/>
              </a:ext>
            </a:extLst>
          </p:cNvPr>
          <p:cNvSpPr txBox="1"/>
          <p:nvPr/>
        </p:nvSpPr>
        <p:spPr>
          <a:xfrm>
            <a:off x="6331514" y="5175448"/>
            <a:ext cx="1027845" cy="246221"/>
          </a:xfrm>
          <a:prstGeom prst="rect">
            <a:avLst/>
          </a:prstGeom>
          <a:noFill/>
        </p:spPr>
        <p:txBody>
          <a:bodyPr wrap="none" rtlCol="0">
            <a:spAutoFit/>
          </a:bodyPr>
          <a:lstStyle/>
          <a:p>
            <a:r>
              <a:rPr lang="en-US" altLang="ko-KR" sz="1000" b="1" dirty="0">
                <a:solidFill>
                  <a:srgbClr val="00B050"/>
                </a:solidFill>
                <a:latin typeface="맑은고딕"/>
              </a:rPr>
              <a:t>chip selection</a:t>
            </a:r>
            <a:endParaRPr lang="ko-KR" altLang="en-US" sz="1000" b="1" dirty="0">
              <a:solidFill>
                <a:srgbClr val="00B050"/>
              </a:solidFill>
              <a:latin typeface="맑은고딕"/>
            </a:endParaRPr>
          </a:p>
        </p:txBody>
      </p:sp>
      <p:pic>
        <p:nvPicPr>
          <p:cNvPr id="17" name="그림 16">
            <a:extLst>
              <a:ext uri="{FF2B5EF4-FFF2-40B4-BE49-F238E27FC236}">
                <a16:creationId xmlns:a16="http://schemas.microsoft.com/office/drawing/2014/main" id="{4E9D77BE-5454-4762-820B-A3D2689A3BB5}"/>
              </a:ext>
            </a:extLst>
          </p:cNvPr>
          <p:cNvPicPr>
            <a:picLocks noChangeAspect="1"/>
          </p:cNvPicPr>
          <p:nvPr/>
        </p:nvPicPr>
        <p:blipFill>
          <a:blip r:embed="rId5"/>
          <a:stretch>
            <a:fillRect/>
          </a:stretch>
        </p:blipFill>
        <p:spPr>
          <a:xfrm>
            <a:off x="4518176" y="1389137"/>
            <a:ext cx="5897880" cy="1703070"/>
          </a:xfrm>
          <a:prstGeom prst="rect">
            <a:avLst/>
          </a:prstGeom>
        </p:spPr>
      </p:pic>
      <p:sp>
        <p:nvSpPr>
          <p:cNvPr id="14" name="TextBox 13">
            <a:extLst>
              <a:ext uri="{FF2B5EF4-FFF2-40B4-BE49-F238E27FC236}">
                <a16:creationId xmlns:a16="http://schemas.microsoft.com/office/drawing/2014/main" id="{281F81B9-C11F-4F2C-BA4C-BF3DC4381E6B}"/>
              </a:ext>
            </a:extLst>
          </p:cNvPr>
          <p:cNvSpPr txBox="1"/>
          <p:nvPr/>
        </p:nvSpPr>
        <p:spPr>
          <a:xfrm>
            <a:off x="5967983" y="2587612"/>
            <a:ext cx="936104" cy="276999"/>
          </a:xfrm>
          <a:prstGeom prst="rect">
            <a:avLst/>
          </a:prstGeom>
          <a:noFill/>
        </p:spPr>
        <p:txBody>
          <a:bodyPr wrap="square" rtlCol="0">
            <a:spAutoFit/>
          </a:bodyPr>
          <a:lstStyle/>
          <a:p>
            <a:r>
              <a:rPr lang="en-US" altLang="ko-KR" sz="1200" b="1" dirty="0">
                <a:solidFill>
                  <a:srgbClr val="00B050"/>
                </a:solidFill>
                <a:latin typeface="맑은고딕"/>
              </a:rPr>
              <a:t>address: 4</a:t>
            </a:r>
            <a:endParaRPr lang="ko-KR" altLang="en-US" sz="1200" b="1" dirty="0">
              <a:solidFill>
                <a:srgbClr val="00B050"/>
              </a:solidFill>
              <a:latin typeface="맑은고딕"/>
            </a:endParaRPr>
          </a:p>
        </p:txBody>
      </p:sp>
      <p:sp>
        <p:nvSpPr>
          <p:cNvPr id="85" name="TextBox 84">
            <a:extLst>
              <a:ext uri="{FF2B5EF4-FFF2-40B4-BE49-F238E27FC236}">
                <a16:creationId xmlns:a16="http://schemas.microsoft.com/office/drawing/2014/main" id="{D7F2FCCB-074A-42DF-BE67-82390B7B669A}"/>
              </a:ext>
            </a:extLst>
          </p:cNvPr>
          <p:cNvSpPr txBox="1"/>
          <p:nvPr/>
        </p:nvSpPr>
        <p:spPr>
          <a:xfrm>
            <a:off x="7246079" y="2601468"/>
            <a:ext cx="930896" cy="276999"/>
          </a:xfrm>
          <a:prstGeom prst="rect">
            <a:avLst/>
          </a:prstGeom>
          <a:noFill/>
        </p:spPr>
        <p:txBody>
          <a:bodyPr wrap="none" rtlCol="0">
            <a:spAutoFit/>
          </a:bodyPr>
          <a:lstStyle/>
          <a:p>
            <a:r>
              <a:rPr lang="en-US" altLang="ko-KR" sz="1200" b="1" dirty="0">
                <a:latin typeface="맑은고딕"/>
              </a:rPr>
              <a:t>address: 5</a:t>
            </a:r>
            <a:endParaRPr lang="ko-KR" altLang="en-US" sz="1200" b="1" dirty="0">
              <a:latin typeface="맑은고딕"/>
            </a:endParaRPr>
          </a:p>
        </p:txBody>
      </p:sp>
      <p:sp>
        <p:nvSpPr>
          <p:cNvPr id="86" name="TextBox 85">
            <a:extLst>
              <a:ext uri="{FF2B5EF4-FFF2-40B4-BE49-F238E27FC236}">
                <a16:creationId xmlns:a16="http://schemas.microsoft.com/office/drawing/2014/main" id="{330B7480-09FA-4072-AFFC-3761975EDACA}"/>
              </a:ext>
            </a:extLst>
          </p:cNvPr>
          <p:cNvSpPr txBox="1"/>
          <p:nvPr/>
        </p:nvSpPr>
        <p:spPr>
          <a:xfrm>
            <a:off x="9291622" y="2603200"/>
            <a:ext cx="1020664" cy="276999"/>
          </a:xfrm>
          <a:prstGeom prst="rect">
            <a:avLst/>
          </a:prstGeom>
          <a:noFill/>
        </p:spPr>
        <p:txBody>
          <a:bodyPr wrap="none" rtlCol="0">
            <a:spAutoFit/>
          </a:bodyPr>
          <a:lstStyle/>
          <a:p>
            <a:r>
              <a:rPr lang="en-US" altLang="ko-KR" sz="1200" b="1" dirty="0">
                <a:latin typeface="맑은고딕"/>
              </a:rPr>
              <a:t>address: 27</a:t>
            </a:r>
            <a:endParaRPr lang="ko-KR" altLang="en-US" sz="1200" b="1" dirty="0">
              <a:latin typeface="맑은고딕"/>
            </a:endParaRPr>
          </a:p>
        </p:txBody>
      </p:sp>
      <p:sp>
        <p:nvSpPr>
          <p:cNvPr id="4" name="직사각형 3">
            <a:extLst>
              <a:ext uri="{FF2B5EF4-FFF2-40B4-BE49-F238E27FC236}">
                <a16:creationId xmlns:a16="http://schemas.microsoft.com/office/drawing/2014/main" id="{ACC62A4B-9561-4F96-B496-1ADED7452747}"/>
              </a:ext>
            </a:extLst>
          </p:cNvPr>
          <p:cNvSpPr/>
          <p:nvPr/>
        </p:nvSpPr>
        <p:spPr>
          <a:xfrm>
            <a:off x="5589895" y="1304727"/>
            <a:ext cx="891222" cy="144016"/>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B050"/>
                </a:solidFill>
              </a:rPr>
              <a:t>address:4</a:t>
            </a:r>
            <a:endParaRPr lang="ko-KR" altLang="en-US" sz="1100" dirty="0">
              <a:solidFill>
                <a:srgbClr val="00B050"/>
              </a:solidFill>
            </a:endParaRPr>
          </a:p>
        </p:txBody>
      </p:sp>
      <p:sp>
        <p:nvSpPr>
          <p:cNvPr id="11" name="직사각형 10">
            <a:extLst>
              <a:ext uri="{FF2B5EF4-FFF2-40B4-BE49-F238E27FC236}">
                <a16:creationId xmlns:a16="http://schemas.microsoft.com/office/drawing/2014/main" id="{91CDC363-16AC-4825-9071-786FAC027D9D}"/>
              </a:ext>
            </a:extLst>
          </p:cNvPr>
          <p:cNvSpPr/>
          <p:nvPr/>
        </p:nvSpPr>
        <p:spPr>
          <a:xfrm>
            <a:off x="6481117" y="1304727"/>
            <a:ext cx="1872208" cy="144016"/>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message</a:t>
            </a:r>
            <a:endParaRPr lang="ko-KR" altLang="en-US" sz="1100" dirty="0">
              <a:solidFill>
                <a:schemeClr val="tx1"/>
              </a:solidFill>
            </a:endParaRPr>
          </a:p>
        </p:txBody>
      </p:sp>
    </p:spTree>
    <p:extLst>
      <p:ext uri="{BB962C8B-B14F-4D97-AF65-F5344CB8AC3E}">
        <p14:creationId xmlns:p14="http://schemas.microsoft.com/office/powerpoint/2010/main" val="1522404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DE8B3D0E-017F-4727-83C2-75037A734A37}"/>
              </a:ext>
            </a:extLst>
          </p:cNvPr>
          <p:cNvSpPr>
            <a:spLocks noGrp="1"/>
          </p:cNvSpPr>
          <p:nvPr>
            <p:ph type="body" sz="quarter" idx="11"/>
          </p:nvPr>
        </p:nvSpPr>
        <p:spPr>
          <a:xfrm>
            <a:off x="1623804" y="1367805"/>
            <a:ext cx="8241689" cy="359890"/>
          </a:xfrm>
        </p:spPr>
        <p:txBody>
          <a:bodyPr/>
          <a:lstStyle/>
          <a:p>
            <a:r>
              <a:rPr lang="en-US" altLang="ko-KR" sz="1600" dirty="0"/>
              <a:t>I</a:t>
            </a:r>
            <a:r>
              <a:rPr lang="en-US" altLang="ko-KR" sz="1600" baseline="30000" dirty="0"/>
              <a:t>2</a:t>
            </a:r>
            <a:r>
              <a:rPr lang="en-US" altLang="ko-KR" sz="1600" dirty="0"/>
              <a:t>C </a:t>
            </a:r>
            <a:r>
              <a:rPr lang="ko-KR" altLang="en-US" sz="1600" dirty="0"/>
              <a:t>통신</a:t>
            </a:r>
            <a:endParaRPr lang="en-US" altLang="ko-KR" sz="1600" dirty="0"/>
          </a:p>
          <a:p>
            <a:pPr lvl="1"/>
            <a:r>
              <a:rPr lang="ko-KR" altLang="en-US" sz="1400" dirty="0"/>
              <a:t>근거리에서 소자와 소자들 사이의 통신 방식</a:t>
            </a:r>
            <a:endParaRPr lang="en-US" altLang="ko-KR" sz="1400" dirty="0"/>
          </a:p>
          <a:p>
            <a:pPr lvl="1"/>
            <a:r>
              <a:rPr lang="ko-KR" altLang="en-US" sz="1400" dirty="0"/>
              <a:t>통신을 위해 </a:t>
            </a:r>
            <a:r>
              <a:rPr lang="en-US" altLang="ko-KR" sz="1400" dirty="0"/>
              <a:t>2 </a:t>
            </a:r>
            <a:r>
              <a:rPr lang="ko-KR" altLang="en-US" sz="1400" dirty="0"/>
              <a:t>선 연결</a:t>
            </a:r>
            <a:r>
              <a:rPr lang="en-US" altLang="ko-KR" sz="1400" dirty="0"/>
              <a:t>(SDA, SCL)</a:t>
            </a:r>
          </a:p>
          <a:p>
            <a:pPr lvl="1"/>
            <a:r>
              <a:rPr lang="ko-KR" altLang="en-US" sz="1400" dirty="0"/>
              <a:t>소자 구분 방식 </a:t>
            </a:r>
            <a:r>
              <a:rPr lang="en-US" altLang="ko-KR" sz="1400" dirty="0"/>
              <a:t>– </a:t>
            </a:r>
            <a:r>
              <a:rPr lang="ko-KR" altLang="en-US" sz="1400" dirty="0"/>
              <a:t>각</a:t>
            </a:r>
            <a:r>
              <a:rPr lang="en-US" altLang="ko-KR" sz="1400" dirty="0"/>
              <a:t> Slave </a:t>
            </a:r>
            <a:r>
              <a:rPr lang="ko-KR" altLang="en-US" sz="1400" dirty="0"/>
              <a:t>소자는 주소</a:t>
            </a:r>
            <a:r>
              <a:rPr lang="en-US" altLang="ko-KR" sz="1400" dirty="0"/>
              <a:t>(address)</a:t>
            </a:r>
            <a:r>
              <a:rPr lang="ko-KR" altLang="en-US" sz="1400" dirty="0"/>
              <a:t>를 가지고 있으며 이 주소로 각 소자를 구분</a:t>
            </a:r>
            <a:endParaRPr lang="en-US" altLang="ko-KR" sz="1400" dirty="0"/>
          </a:p>
          <a:p>
            <a:pPr lvl="1"/>
            <a:r>
              <a:rPr lang="en-US" altLang="ko-KR" sz="1400" dirty="0"/>
              <a:t>Master</a:t>
            </a:r>
            <a:r>
              <a:rPr lang="ko-KR" altLang="en-US" sz="1400" dirty="0"/>
              <a:t>가 통신의 시작과 종료를 결정</a:t>
            </a:r>
            <a:endParaRPr lang="en-US" altLang="ko-KR" sz="1600" dirty="0"/>
          </a:p>
          <a:p>
            <a:r>
              <a:rPr lang="en-US" altLang="ko-KR" sz="1600" dirty="0"/>
              <a:t>SPI </a:t>
            </a:r>
            <a:r>
              <a:rPr lang="ko-KR" altLang="en-US" sz="1600" dirty="0"/>
              <a:t>통신</a:t>
            </a:r>
            <a:endParaRPr lang="en-US" altLang="ko-KR" sz="1600" dirty="0"/>
          </a:p>
          <a:p>
            <a:pPr lvl="1"/>
            <a:r>
              <a:rPr lang="ko-KR" altLang="en-US" sz="1400" dirty="0"/>
              <a:t>근거리에서 소자와 소자들 사이의 통신 방식</a:t>
            </a:r>
            <a:endParaRPr lang="en-US" altLang="ko-KR" sz="1400" dirty="0"/>
          </a:p>
          <a:p>
            <a:pPr lvl="1"/>
            <a:r>
              <a:rPr lang="ko-KR" altLang="en-US" sz="1400" dirty="0"/>
              <a:t>통신을 위해 </a:t>
            </a:r>
            <a:r>
              <a:rPr lang="en-US" altLang="ko-KR" sz="1400" dirty="0"/>
              <a:t>3</a:t>
            </a:r>
            <a:r>
              <a:rPr lang="ko-KR" altLang="en-US" sz="1400" dirty="0"/>
              <a:t>선 연결</a:t>
            </a:r>
            <a:r>
              <a:rPr lang="en-US" altLang="ko-KR" sz="1400" dirty="0"/>
              <a:t>(MOSI, MISO, SCK)</a:t>
            </a:r>
          </a:p>
          <a:p>
            <a:pPr lvl="2"/>
            <a:r>
              <a:rPr lang="ko-KR" altLang="en-US" sz="1400" dirty="0"/>
              <a:t>칩 선택</a:t>
            </a:r>
            <a:r>
              <a:rPr lang="en-US" altLang="ko-KR" sz="1400" dirty="0"/>
              <a:t>(Chip Selection)</a:t>
            </a:r>
            <a:r>
              <a:rPr lang="ko-KR" altLang="en-US" sz="1400" dirty="0"/>
              <a:t>을 위한 핀 필요</a:t>
            </a:r>
            <a:endParaRPr lang="en-US" altLang="ko-KR" sz="1400" dirty="0"/>
          </a:p>
          <a:p>
            <a:pPr lvl="1"/>
            <a:r>
              <a:rPr lang="ko-KR" altLang="en-US" sz="1400" dirty="0"/>
              <a:t>소자 구분 방식 </a:t>
            </a:r>
            <a:r>
              <a:rPr lang="en-US" altLang="ko-KR" sz="1400" dirty="0"/>
              <a:t>– Chip Selection</a:t>
            </a:r>
          </a:p>
          <a:p>
            <a:pPr lvl="1"/>
            <a:r>
              <a:rPr lang="en-US" altLang="ko-KR" sz="1400" dirty="0"/>
              <a:t>Master</a:t>
            </a:r>
            <a:r>
              <a:rPr lang="ko-KR" altLang="en-US" sz="1400" dirty="0"/>
              <a:t>가 통신의 시작과 종료를 결정</a:t>
            </a:r>
            <a:endParaRPr lang="en-US" altLang="ko-KR" sz="1600" dirty="0"/>
          </a:p>
          <a:p>
            <a:pPr marL="342900" lvl="1" indent="0">
              <a:buNone/>
            </a:pPr>
            <a:endParaRPr lang="en-US" altLang="ko-KR" sz="1400" dirty="0"/>
          </a:p>
        </p:txBody>
      </p:sp>
      <p:sp>
        <p:nvSpPr>
          <p:cNvPr id="4" name="제목 3">
            <a:extLst>
              <a:ext uri="{FF2B5EF4-FFF2-40B4-BE49-F238E27FC236}">
                <a16:creationId xmlns:a16="http://schemas.microsoft.com/office/drawing/2014/main" id="{ADB48DC7-8C56-42E9-BD47-6836BC7F6E6E}"/>
              </a:ext>
            </a:extLst>
          </p:cNvPr>
          <p:cNvSpPr>
            <a:spLocks noGrp="1"/>
          </p:cNvSpPr>
          <p:nvPr>
            <p:ph type="title"/>
          </p:nvPr>
        </p:nvSpPr>
        <p:spPr>
          <a:xfrm>
            <a:off x="181419" y="85023"/>
            <a:ext cx="10842913" cy="400049"/>
          </a:xfrm>
        </p:spPr>
        <p:txBody>
          <a:bodyPr/>
          <a:lstStyle/>
          <a:p>
            <a:r>
              <a:rPr lang="ko-KR" altLang="en-US" dirty="0"/>
              <a:t>이번 시간에는</a:t>
            </a:r>
            <a:r>
              <a:rPr lang="en-US" altLang="ko-KR" dirty="0"/>
              <a:t>…</a:t>
            </a:r>
            <a:endParaRPr lang="ko-KR" altLang="en-US" dirty="0"/>
          </a:p>
        </p:txBody>
      </p:sp>
    </p:spTree>
    <p:extLst>
      <p:ext uri="{BB962C8B-B14F-4D97-AF65-F5344CB8AC3E}">
        <p14:creationId xmlns:p14="http://schemas.microsoft.com/office/powerpoint/2010/main" val="3572638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a:bodyPr>
          <a:lstStyle/>
          <a:p>
            <a:r>
              <a:rPr lang="en-US" altLang="ko-KR" dirty="0"/>
              <a:t>BH1750(I</a:t>
            </a:r>
            <a:r>
              <a:rPr lang="en-US" altLang="ko-KR" baseline="30000" dirty="0"/>
              <a:t>2</a:t>
            </a:r>
            <a:r>
              <a:rPr lang="en-US" altLang="ko-KR" dirty="0"/>
              <a:t>C)</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1761576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49</a:t>
            </a:fld>
            <a:endParaRPr lang="ko-KR" altLang="en-US" dirty="0"/>
          </a:p>
        </p:txBody>
      </p:sp>
      <p:sp>
        <p:nvSpPr>
          <p:cNvPr id="4" name="내용 개체 틀 3"/>
          <p:cNvSpPr>
            <a:spLocks noGrp="1"/>
          </p:cNvSpPr>
          <p:nvPr>
            <p:ph sz="quarter" idx="11"/>
          </p:nvPr>
        </p:nvSpPr>
        <p:spPr/>
        <p:txBody>
          <a:bodyPr/>
          <a:lstStyle/>
          <a:p>
            <a:r>
              <a:rPr lang="en-US" altLang="ko-KR" dirty="0"/>
              <a:t>BH1750</a:t>
            </a:r>
          </a:p>
          <a:p>
            <a:pPr lvl="1"/>
            <a:r>
              <a:rPr lang="en-US" altLang="ko-KR" dirty="0"/>
              <a:t>Lux</a:t>
            </a:r>
            <a:r>
              <a:rPr lang="ko-KR" altLang="en-US" dirty="0"/>
              <a:t> 단위로 조도 값을 알려주는 센서</a:t>
            </a:r>
            <a:endParaRPr lang="en-US" altLang="ko-KR" dirty="0"/>
          </a:p>
          <a:p>
            <a:pPr lvl="1"/>
            <a:r>
              <a:rPr lang="en-US" altLang="ko-KR" dirty="0"/>
              <a:t>I</a:t>
            </a:r>
            <a:r>
              <a:rPr lang="en-US" altLang="ko-KR" baseline="30000" dirty="0"/>
              <a:t>2</a:t>
            </a:r>
            <a:r>
              <a:rPr lang="en-US" altLang="ko-KR" dirty="0"/>
              <a:t>C </a:t>
            </a:r>
            <a:r>
              <a:rPr lang="ko-KR" altLang="en-US" dirty="0"/>
              <a:t>통신</a:t>
            </a:r>
            <a:endParaRPr lang="en-US" altLang="ko-KR" dirty="0"/>
          </a:p>
          <a:p>
            <a:pPr lvl="2"/>
            <a:r>
              <a:rPr lang="en-US" altLang="ko-KR" dirty="0"/>
              <a:t>Phi board</a:t>
            </a:r>
            <a:r>
              <a:rPr lang="ko-KR" altLang="en-US" dirty="0"/>
              <a:t> </a:t>
            </a:r>
            <a:r>
              <a:rPr lang="en-US" altLang="ko-KR" dirty="0"/>
              <a:t>v1.0</a:t>
            </a:r>
            <a:r>
              <a:rPr lang="ko-KR" altLang="en-US" dirty="0"/>
              <a:t>에서</a:t>
            </a:r>
            <a:r>
              <a:rPr lang="en-US" altLang="ko-KR" dirty="0"/>
              <a:t> BH1750</a:t>
            </a:r>
            <a:r>
              <a:rPr lang="ko-KR" altLang="en-US" dirty="0"/>
              <a:t>의 </a:t>
            </a:r>
            <a:r>
              <a:rPr lang="en-US" altLang="ko-KR" dirty="0"/>
              <a:t>I</a:t>
            </a:r>
            <a:r>
              <a:rPr lang="en-US" altLang="ko-KR" baseline="30000" dirty="0"/>
              <a:t>2</a:t>
            </a:r>
            <a:r>
              <a:rPr lang="en-US" altLang="ko-KR" dirty="0"/>
              <a:t>C </a:t>
            </a:r>
            <a:r>
              <a:rPr lang="ko-KR" altLang="en-US" dirty="0"/>
              <a:t>주소 </a:t>
            </a:r>
            <a:r>
              <a:rPr lang="en-US" altLang="ko-KR" dirty="0"/>
              <a:t>: 0x23</a:t>
            </a:r>
          </a:p>
          <a:p>
            <a:pPr lvl="2"/>
            <a:r>
              <a:rPr lang="ko-KR" altLang="en-US" dirty="0">
                <a:solidFill>
                  <a:schemeClr val="bg1">
                    <a:lumMod val="50000"/>
                  </a:schemeClr>
                </a:solidFill>
                <a:sym typeface="Wingdings" panose="05000000000000000000" pitchFamily="2" charset="2"/>
              </a:rPr>
              <a:t>참고 </a:t>
            </a:r>
            <a:r>
              <a:rPr lang="en-US" altLang="ko-KR" dirty="0">
                <a:solidFill>
                  <a:schemeClr val="bg1">
                    <a:lumMod val="50000"/>
                  </a:schemeClr>
                </a:solidFill>
                <a:sym typeface="Wingdings" panose="05000000000000000000" pitchFamily="2" charset="2"/>
              </a:rPr>
              <a:t>- Phi board v1.0</a:t>
            </a:r>
            <a:r>
              <a:rPr lang="ko-KR" altLang="en-US" dirty="0">
                <a:solidFill>
                  <a:schemeClr val="bg1">
                    <a:lumMod val="50000"/>
                  </a:schemeClr>
                </a:solidFill>
                <a:sym typeface="Wingdings" panose="05000000000000000000" pitchFamily="2" charset="2"/>
              </a:rPr>
              <a:t>에서 </a:t>
            </a:r>
            <a:r>
              <a:rPr lang="en-US" altLang="ko-KR" dirty="0">
                <a:solidFill>
                  <a:schemeClr val="bg1">
                    <a:lumMod val="65000"/>
                  </a:schemeClr>
                </a:solidFill>
              </a:rPr>
              <a:t>BH1750</a:t>
            </a:r>
            <a:r>
              <a:rPr lang="ko-KR" altLang="en-US" dirty="0">
                <a:solidFill>
                  <a:schemeClr val="bg1">
                    <a:lumMod val="65000"/>
                  </a:schemeClr>
                </a:solidFill>
              </a:rPr>
              <a:t>의 </a:t>
            </a:r>
            <a:r>
              <a:rPr lang="en-US" altLang="ko-KR" dirty="0">
                <a:solidFill>
                  <a:schemeClr val="bg1">
                    <a:lumMod val="65000"/>
                  </a:schemeClr>
                </a:solidFill>
              </a:rPr>
              <a:t>I</a:t>
            </a:r>
            <a:r>
              <a:rPr lang="en-US" altLang="ko-KR" baseline="30000" dirty="0">
                <a:solidFill>
                  <a:schemeClr val="bg1">
                    <a:lumMod val="65000"/>
                  </a:schemeClr>
                </a:solidFill>
              </a:rPr>
              <a:t>2</a:t>
            </a:r>
            <a:r>
              <a:rPr lang="en-US" altLang="ko-KR" dirty="0">
                <a:solidFill>
                  <a:schemeClr val="bg1">
                    <a:lumMod val="65000"/>
                  </a:schemeClr>
                </a:solidFill>
              </a:rPr>
              <a:t>C </a:t>
            </a:r>
            <a:r>
              <a:rPr lang="ko-KR" altLang="en-US" dirty="0">
                <a:solidFill>
                  <a:schemeClr val="bg1">
                    <a:lumMod val="65000"/>
                  </a:schemeClr>
                </a:solidFill>
              </a:rPr>
              <a:t>주소</a:t>
            </a:r>
            <a:r>
              <a:rPr lang="ko-KR" altLang="en-US" dirty="0">
                <a:solidFill>
                  <a:schemeClr val="bg1">
                    <a:lumMod val="65000"/>
                  </a:schemeClr>
                </a:solidFill>
                <a:sym typeface="Wingdings" panose="05000000000000000000" pitchFamily="2" charset="2"/>
              </a:rPr>
              <a:t> </a:t>
            </a:r>
            <a:endParaRPr lang="en-US" altLang="ko-KR" dirty="0">
              <a:solidFill>
                <a:schemeClr val="bg1">
                  <a:lumMod val="65000"/>
                </a:schemeClr>
              </a:solidFill>
              <a:sym typeface="Wingdings" panose="05000000000000000000" pitchFamily="2" charset="2"/>
            </a:endParaRPr>
          </a:p>
          <a:p>
            <a:pPr lvl="3"/>
            <a:r>
              <a:rPr lang="en-US" altLang="ko-KR" dirty="0">
                <a:solidFill>
                  <a:schemeClr val="bg1">
                    <a:lumMod val="50000"/>
                  </a:schemeClr>
                </a:solidFill>
                <a:sym typeface="Wingdings" panose="05000000000000000000" pitchFamily="2" charset="2"/>
              </a:rPr>
              <a:t>ADDR </a:t>
            </a:r>
            <a:r>
              <a:rPr lang="ko-KR" altLang="en-US" dirty="0">
                <a:solidFill>
                  <a:schemeClr val="bg1">
                    <a:lumMod val="50000"/>
                  </a:schemeClr>
                </a:solidFill>
                <a:sym typeface="Wingdings" panose="05000000000000000000" pitchFamily="2" charset="2"/>
              </a:rPr>
              <a:t>핀을 </a:t>
            </a:r>
            <a:r>
              <a:rPr lang="en-US" altLang="ko-KR" dirty="0">
                <a:solidFill>
                  <a:schemeClr val="bg1">
                    <a:lumMod val="50000"/>
                  </a:schemeClr>
                </a:solidFill>
                <a:sym typeface="Wingdings" panose="05000000000000000000" pitchFamily="2" charset="2"/>
              </a:rPr>
              <a:t>GND</a:t>
            </a:r>
            <a:r>
              <a:rPr lang="ko-KR" altLang="en-US" dirty="0">
                <a:solidFill>
                  <a:schemeClr val="bg1">
                    <a:lumMod val="50000"/>
                  </a:schemeClr>
                </a:solidFill>
                <a:sym typeface="Wingdings" panose="05000000000000000000" pitchFamily="2" charset="2"/>
              </a:rPr>
              <a:t>에 묶어서 주소를 </a:t>
            </a:r>
            <a:r>
              <a:rPr lang="en-US" altLang="ko-KR" dirty="0">
                <a:solidFill>
                  <a:schemeClr val="bg1">
                    <a:lumMod val="50000"/>
                  </a:schemeClr>
                </a:solidFill>
                <a:sym typeface="Wingdings" panose="05000000000000000000" pitchFamily="2" charset="2"/>
              </a:rPr>
              <a:t>0x23</a:t>
            </a:r>
            <a:r>
              <a:rPr lang="ko-KR" altLang="en-US" dirty="0">
                <a:solidFill>
                  <a:schemeClr val="bg1">
                    <a:lumMod val="50000"/>
                  </a:schemeClr>
                </a:solidFill>
                <a:sym typeface="Wingdings" panose="05000000000000000000" pitchFamily="2" charset="2"/>
              </a:rPr>
              <a:t>으로 고정</a:t>
            </a:r>
            <a:endParaRPr lang="en-US" altLang="ko-KR" dirty="0">
              <a:solidFill>
                <a:schemeClr val="bg1">
                  <a:lumMod val="50000"/>
                </a:schemeClr>
              </a:solidFill>
              <a:sym typeface="Wingdings" panose="05000000000000000000" pitchFamily="2" charset="2"/>
            </a:endParaRPr>
          </a:p>
          <a:p>
            <a:pPr lvl="3"/>
            <a:r>
              <a:rPr lang="ko-KR" altLang="en-US" dirty="0">
                <a:solidFill>
                  <a:schemeClr val="bg1">
                    <a:lumMod val="50000"/>
                  </a:schemeClr>
                </a:solidFill>
                <a:sym typeface="Wingdings" panose="05000000000000000000" pitchFamily="2" charset="2"/>
              </a:rPr>
              <a:t>참고 사이트 </a:t>
            </a:r>
            <a:r>
              <a:rPr lang="en-US" altLang="ko-KR" dirty="0">
                <a:solidFill>
                  <a:schemeClr val="bg1">
                    <a:lumMod val="50000"/>
                  </a:schemeClr>
                </a:solidFill>
                <a:sym typeface="Wingdings" panose="05000000000000000000" pitchFamily="2" charset="2"/>
              </a:rPr>
              <a:t>: </a:t>
            </a:r>
            <a:r>
              <a:rPr lang="en-US" altLang="ko-KR" dirty="0">
                <a:solidFill>
                  <a:schemeClr val="bg1">
                    <a:lumMod val="50000"/>
                  </a:schemeClr>
                </a:solidFill>
                <a:sym typeface="Wingdings" panose="05000000000000000000" pitchFamily="2" charset="2"/>
                <a:hlinkClick r:id="rId2"/>
              </a:rPr>
              <a:t>https://www.instructables.com/BH1750-Digital-Light-Sensor/</a:t>
            </a:r>
            <a:endParaRPr lang="en-US" altLang="ko-KR" dirty="0">
              <a:solidFill>
                <a:schemeClr val="bg1">
                  <a:lumMod val="50000"/>
                </a:schemeClr>
              </a:solidFill>
              <a:sym typeface="Wingdings" panose="05000000000000000000" pitchFamily="2" charset="2"/>
            </a:endParaRPr>
          </a:p>
          <a:p>
            <a:pPr lvl="3"/>
            <a:endParaRPr lang="en-US" altLang="ko-KR" dirty="0">
              <a:solidFill>
                <a:schemeClr val="bg1">
                  <a:lumMod val="50000"/>
                </a:schemeClr>
              </a:solidFill>
              <a:sym typeface="Wingdings" panose="05000000000000000000" pitchFamily="2" charset="2"/>
            </a:endParaRPr>
          </a:p>
          <a:p>
            <a:pPr lvl="2"/>
            <a:endParaRPr lang="en-US" altLang="ko-KR" dirty="0">
              <a:sym typeface="Wingdings" panose="05000000000000000000" pitchFamily="2" charset="2"/>
            </a:endParaRPr>
          </a:p>
          <a:p>
            <a:pPr lvl="2"/>
            <a:endParaRPr lang="en-US" altLang="ko-KR" dirty="0"/>
          </a:p>
          <a:p>
            <a:pPr marL="702000" lvl="3" indent="0">
              <a:buNone/>
            </a:pPr>
            <a:endParaRPr lang="en-US" altLang="ko-KR" dirty="0"/>
          </a:p>
          <a:p>
            <a:pPr marL="702000" lvl="3" indent="0">
              <a:buNone/>
            </a:pPr>
            <a:endParaRPr lang="en-US" altLang="ko-KR" dirty="0"/>
          </a:p>
          <a:p>
            <a:endParaRPr lang="ko-KR" altLang="en-US" dirty="0"/>
          </a:p>
        </p:txBody>
      </p:sp>
      <p:sp>
        <p:nvSpPr>
          <p:cNvPr id="2" name="제목 1"/>
          <p:cNvSpPr>
            <a:spLocks noGrp="1"/>
          </p:cNvSpPr>
          <p:nvPr>
            <p:ph type="title"/>
          </p:nvPr>
        </p:nvSpPr>
        <p:spPr>
          <a:xfrm>
            <a:off x="181419" y="72000"/>
            <a:ext cx="10842913" cy="400049"/>
          </a:xfrm>
        </p:spPr>
        <p:txBody>
          <a:bodyPr/>
          <a:lstStyle/>
          <a:p>
            <a:r>
              <a:rPr lang="en-US" altLang="ko-KR" dirty="0"/>
              <a:t>BH1750</a:t>
            </a:r>
            <a:endParaRPr lang="ko-KR" altLang="en-US" dirty="0"/>
          </a:p>
        </p:txBody>
      </p:sp>
    </p:spTree>
    <p:extLst>
      <p:ext uri="{BB962C8B-B14F-4D97-AF65-F5344CB8AC3E}">
        <p14:creationId xmlns:p14="http://schemas.microsoft.com/office/powerpoint/2010/main" val="1785617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B0F1F30E-D9A6-4B84-874C-DB0487824E68}"/>
              </a:ext>
            </a:extLst>
          </p:cNvPr>
          <p:cNvPicPr>
            <a:picLocks noChangeAspect="1"/>
          </p:cNvPicPr>
          <p:nvPr/>
        </p:nvPicPr>
        <p:blipFill>
          <a:blip r:embed="rId3"/>
          <a:stretch>
            <a:fillRect/>
          </a:stretch>
        </p:blipFill>
        <p:spPr>
          <a:xfrm>
            <a:off x="5376007" y="863823"/>
            <a:ext cx="5648325" cy="4362450"/>
          </a:xfrm>
          <a:prstGeom prst="rect">
            <a:avLst/>
          </a:prstGeom>
        </p:spPr>
      </p:pic>
      <p:sp>
        <p:nvSpPr>
          <p:cNvPr id="6" name="제목 5"/>
          <p:cNvSpPr>
            <a:spLocks noGrp="1"/>
          </p:cNvSpPr>
          <p:nvPr>
            <p:ph type="title"/>
          </p:nvPr>
        </p:nvSpPr>
        <p:spPr>
          <a:xfrm>
            <a:off x="181419" y="85023"/>
            <a:ext cx="10842913" cy="400049"/>
          </a:xfrm>
        </p:spPr>
        <p:txBody>
          <a:bodyPr/>
          <a:lstStyle/>
          <a:p>
            <a:r>
              <a:rPr lang="en-US" altLang="ko-KR" dirty="0"/>
              <a:t>Phi board v1.0</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MCU(Micro Controller Unit) of Phi board v1.0</a:t>
            </a:r>
          </a:p>
          <a:p>
            <a:pPr lvl="1"/>
            <a:r>
              <a:rPr lang="en-US" altLang="ko-KR" dirty="0"/>
              <a:t>ESP-12E : ESP-12</a:t>
            </a:r>
            <a:r>
              <a:rPr lang="ko-KR" altLang="en-US" dirty="0"/>
              <a:t>의</a:t>
            </a:r>
            <a:r>
              <a:rPr lang="en-US" altLang="ko-KR" dirty="0"/>
              <a:t> </a:t>
            </a:r>
            <a:r>
              <a:rPr lang="ko-KR" altLang="en-US" dirty="0"/>
              <a:t>업그레이드 버전</a:t>
            </a:r>
            <a:r>
              <a:rPr lang="en-US" altLang="ko-KR" dirty="0"/>
              <a:t>.</a:t>
            </a:r>
          </a:p>
          <a:p>
            <a:pPr lvl="1"/>
            <a:r>
              <a:rPr lang="en-US" altLang="ko-KR" dirty="0"/>
              <a:t>32-bit RISC </a:t>
            </a:r>
            <a:r>
              <a:rPr lang="en-US" altLang="ko-KR" dirty="0" err="1"/>
              <a:t>CPU:Tensilica</a:t>
            </a:r>
            <a:r>
              <a:rPr lang="en-US" altLang="ko-KR" dirty="0"/>
              <a:t> </a:t>
            </a:r>
            <a:r>
              <a:rPr lang="en-US" altLang="ko-KR" dirty="0" err="1"/>
              <a:t>Xtensa</a:t>
            </a:r>
            <a:r>
              <a:rPr lang="en-US" altLang="ko-KR" dirty="0"/>
              <a:t> L106 running at 80MHz</a:t>
            </a:r>
          </a:p>
          <a:p>
            <a:pPr lvl="1"/>
            <a:r>
              <a:rPr lang="en-US" altLang="ko-KR" dirty="0"/>
              <a:t>64-KiB of instruction RAM, 96 KiB of data RAM</a:t>
            </a:r>
          </a:p>
          <a:p>
            <a:pPr lvl="1"/>
            <a:r>
              <a:rPr lang="en-US" altLang="ko-KR" dirty="0"/>
              <a:t>10-bit ADC, 1 Channel</a:t>
            </a:r>
          </a:p>
          <a:p>
            <a:pPr lvl="1"/>
            <a:r>
              <a:rPr lang="en-US" altLang="ko-KR" dirty="0" err="1">
                <a:solidFill>
                  <a:schemeClr val="accent6">
                    <a:lumMod val="75000"/>
                  </a:schemeClr>
                </a:solidFill>
              </a:rPr>
              <a:t>WiFi</a:t>
            </a:r>
            <a:r>
              <a:rPr lang="en-US" altLang="ko-KR" dirty="0">
                <a:solidFill>
                  <a:schemeClr val="accent6">
                    <a:lumMod val="75000"/>
                  </a:schemeClr>
                </a:solidFill>
              </a:rPr>
              <a:t> 2.4GHz, WPA </a:t>
            </a:r>
            <a:r>
              <a:rPr lang="ko-KR" altLang="en-US" dirty="0">
                <a:solidFill>
                  <a:schemeClr val="accent6">
                    <a:lumMod val="75000"/>
                  </a:schemeClr>
                </a:solidFill>
              </a:rPr>
              <a:t>지원</a:t>
            </a:r>
            <a:r>
              <a:rPr lang="en-US" altLang="ko-KR" dirty="0"/>
              <a:t>, Station/</a:t>
            </a:r>
            <a:r>
              <a:rPr lang="en-US" altLang="ko-KR" dirty="0" err="1"/>
              <a:t>softAP</a:t>
            </a:r>
            <a:r>
              <a:rPr lang="en-US" altLang="ko-KR" dirty="0"/>
              <a:t>/</a:t>
            </a:r>
            <a:r>
              <a:rPr lang="en-US" altLang="ko-KR" dirty="0" err="1"/>
              <a:t>SoftAp+station</a:t>
            </a:r>
            <a:endParaRPr lang="en-US" altLang="ko-KR" dirty="0"/>
          </a:p>
          <a:p>
            <a:pPr lvl="1"/>
            <a:r>
              <a:rPr lang="ko-KR" altLang="en-US" dirty="0"/>
              <a:t>대기 모드</a:t>
            </a:r>
            <a:r>
              <a:rPr lang="en-US" altLang="ko-KR" dirty="0"/>
              <a:t>/</a:t>
            </a:r>
            <a:r>
              <a:rPr lang="ko-KR" altLang="en-US" dirty="0"/>
              <a:t>슬립 모드 가능</a:t>
            </a:r>
            <a:endParaRPr lang="en-US" altLang="ko-KR" dirty="0"/>
          </a:p>
          <a:p>
            <a:r>
              <a:rPr lang="en-US" altLang="ko-KR" dirty="0"/>
              <a:t>ESP-12E</a:t>
            </a:r>
            <a:r>
              <a:rPr lang="ko-KR" altLang="en-US" dirty="0"/>
              <a:t>와 </a:t>
            </a:r>
            <a:r>
              <a:rPr lang="en-US" altLang="ko-KR" dirty="0"/>
              <a:t>ESP-12</a:t>
            </a:r>
            <a:r>
              <a:rPr lang="ko-KR" altLang="en-US" dirty="0"/>
              <a:t> 모듈의 차이점</a:t>
            </a:r>
            <a:endParaRPr lang="en-US" altLang="ko-KR" dirty="0"/>
          </a:p>
          <a:p>
            <a:pPr lvl="2"/>
            <a:r>
              <a:rPr lang="en-US" altLang="ko-KR" dirty="0"/>
              <a:t>GPIO Pin 2</a:t>
            </a:r>
            <a:r>
              <a:rPr lang="ko-KR" altLang="en-US" dirty="0"/>
              <a:t>개 추가</a:t>
            </a:r>
            <a:r>
              <a:rPr lang="en-US" altLang="ko-KR" dirty="0"/>
              <a:t>, SPI pin </a:t>
            </a:r>
            <a:r>
              <a:rPr lang="ko-KR" altLang="en-US" dirty="0"/>
              <a:t>추가</a:t>
            </a:r>
            <a:endParaRPr lang="en-US" altLang="ko-KR" dirty="0"/>
          </a:p>
          <a:p>
            <a:pPr lvl="2"/>
            <a:r>
              <a:rPr lang="en-US" altLang="ko-KR" dirty="0"/>
              <a:t>EMI </a:t>
            </a:r>
            <a:r>
              <a:rPr lang="ko-KR" altLang="en-US" dirty="0"/>
              <a:t>차단 기능 향상</a:t>
            </a:r>
            <a:endParaRPr lang="en-US" altLang="ko-KR" dirty="0"/>
          </a:p>
          <a:p>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5</a:t>
            </a:fld>
            <a:endParaRPr lang="en-US" dirty="0"/>
          </a:p>
        </p:txBody>
      </p:sp>
    </p:spTree>
    <p:extLst>
      <p:ext uri="{BB962C8B-B14F-4D97-AF65-F5344CB8AC3E}">
        <p14:creationId xmlns:p14="http://schemas.microsoft.com/office/powerpoint/2010/main" val="3501809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50</a:t>
            </a:fld>
            <a:endParaRPr lang="ko-KR" altLang="en-US" dirty="0"/>
          </a:p>
        </p:txBody>
      </p:sp>
      <p:sp>
        <p:nvSpPr>
          <p:cNvPr id="4" name="내용 개체 틀 3"/>
          <p:cNvSpPr>
            <a:spLocks noGrp="1"/>
          </p:cNvSpPr>
          <p:nvPr>
            <p:ph sz="quarter" idx="11"/>
          </p:nvPr>
        </p:nvSpPr>
        <p:spPr/>
        <p:txBody>
          <a:bodyPr/>
          <a:lstStyle/>
          <a:p>
            <a:r>
              <a:rPr lang="en-US" altLang="ko-KR" dirty="0"/>
              <a:t>BH1750 </a:t>
            </a:r>
            <a:r>
              <a:rPr lang="ko-KR" altLang="en-US" dirty="0"/>
              <a:t>라이브러리 설치</a:t>
            </a:r>
            <a:endParaRPr lang="en-US" altLang="ko-KR" dirty="0"/>
          </a:p>
          <a:p>
            <a:pPr lvl="1"/>
            <a:r>
              <a:rPr lang="ko-KR" altLang="en-US" dirty="0" err="1"/>
              <a:t>아두이노</a:t>
            </a:r>
            <a:r>
              <a:rPr lang="ko-KR" altLang="en-US" dirty="0"/>
              <a:t> </a:t>
            </a:r>
            <a:r>
              <a:rPr lang="en-US" altLang="ko-KR" dirty="0"/>
              <a:t>IDE</a:t>
            </a:r>
            <a:r>
              <a:rPr lang="ko-KR" altLang="en-US" dirty="0"/>
              <a:t>의 주 메뉴에서 </a:t>
            </a:r>
            <a:r>
              <a:rPr lang="ko-KR" altLang="en-US" i="1" dirty="0"/>
              <a:t>스케치</a:t>
            </a:r>
            <a:r>
              <a:rPr lang="en-US" altLang="ko-KR" i="1" dirty="0"/>
              <a:t>/</a:t>
            </a:r>
            <a:r>
              <a:rPr lang="ko-KR" altLang="en-US" i="1" dirty="0"/>
              <a:t>라이브러리 포함하기</a:t>
            </a:r>
            <a:r>
              <a:rPr lang="en-US" altLang="ko-KR" i="1" dirty="0"/>
              <a:t>/</a:t>
            </a:r>
            <a:r>
              <a:rPr lang="ko-KR" altLang="en-US" i="1" dirty="0"/>
              <a:t>라이브러리 관리</a:t>
            </a:r>
            <a:r>
              <a:rPr lang="en-US" altLang="ko-KR" i="1" dirty="0"/>
              <a:t>…</a:t>
            </a:r>
            <a:r>
              <a:rPr lang="en-US" altLang="ko-KR" dirty="0"/>
              <a:t> </a:t>
            </a:r>
            <a:r>
              <a:rPr lang="ko-KR" altLang="en-US" dirty="0"/>
              <a:t>선택</a:t>
            </a:r>
            <a:endParaRPr lang="en-US" altLang="ko-KR" dirty="0"/>
          </a:p>
          <a:p>
            <a:pPr lvl="1"/>
            <a:r>
              <a:rPr lang="en-US" altLang="ko-KR" dirty="0"/>
              <a:t>“BH1750”</a:t>
            </a:r>
            <a:r>
              <a:rPr lang="ko-KR" altLang="en-US" dirty="0"/>
              <a:t>으로 검색</a:t>
            </a:r>
            <a:endParaRPr lang="en-US" altLang="ko-KR" dirty="0"/>
          </a:p>
          <a:p>
            <a:pPr lvl="1"/>
            <a:r>
              <a:rPr lang="en-US" altLang="ko-KR" dirty="0"/>
              <a:t>BH1750 by Christopher Laws </a:t>
            </a:r>
            <a:r>
              <a:rPr lang="ko-KR" altLang="en-US" dirty="0"/>
              <a:t>선택</a:t>
            </a:r>
            <a:endParaRPr lang="en-US" altLang="ko-KR" dirty="0"/>
          </a:p>
          <a:p>
            <a:pPr lvl="2"/>
            <a:r>
              <a:rPr lang="en-US" altLang="ko-KR" dirty="0"/>
              <a:t>Install </a:t>
            </a:r>
            <a:r>
              <a:rPr lang="ko-KR" altLang="en-US" dirty="0"/>
              <a:t>버튼 클릭 </a:t>
            </a:r>
            <a:r>
              <a:rPr lang="en-US" altLang="ko-KR" dirty="0"/>
              <a:t>(</a:t>
            </a:r>
            <a:r>
              <a:rPr lang="ko-KR" altLang="en-US" dirty="0"/>
              <a:t>이미 설치된 경우 업데이트 버튼이 보임</a:t>
            </a:r>
            <a:r>
              <a:rPr lang="en-US" altLang="ko-KR" dirty="0"/>
              <a:t>)</a:t>
            </a:r>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BH1750</a:t>
            </a:r>
            <a:endParaRPr lang="ko-KR" altLang="en-US" dirty="0"/>
          </a:p>
        </p:txBody>
      </p:sp>
      <p:pic>
        <p:nvPicPr>
          <p:cNvPr id="6" name="그림 5">
            <a:extLst>
              <a:ext uri="{FF2B5EF4-FFF2-40B4-BE49-F238E27FC236}">
                <a16:creationId xmlns:a16="http://schemas.microsoft.com/office/drawing/2014/main" id="{134E28AD-2027-4820-805C-C8B1A148AF37}"/>
              </a:ext>
            </a:extLst>
          </p:cNvPr>
          <p:cNvPicPr>
            <a:picLocks noChangeAspect="1"/>
          </p:cNvPicPr>
          <p:nvPr/>
        </p:nvPicPr>
        <p:blipFill>
          <a:blip r:embed="rId2"/>
          <a:stretch>
            <a:fillRect/>
          </a:stretch>
        </p:blipFill>
        <p:spPr>
          <a:xfrm>
            <a:off x="2880717" y="2386141"/>
            <a:ext cx="5989320" cy="3375660"/>
          </a:xfrm>
          <a:prstGeom prst="rect">
            <a:avLst/>
          </a:prstGeom>
        </p:spPr>
      </p:pic>
      <p:sp>
        <p:nvSpPr>
          <p:cNvPr id="7" name="번개 6">
            <a:extLst>
              <a:ext uri="{FF2B5EF4-FFF2-40B4-BE49-F238E27FC236}">
                <a16:creationId xmlns:a16="http://schemas.microsoft.com/office/drawing/2014/main" id="{5C3C6EB9-BE2C-4872-882C-3CA4E12AFF8E}"/>
              </a:ext>
            </a:extLst>
          </p:cNvPr>
          <p:cNvSpPr/>
          <p:nvPr/>
        </p:nvSpPr>
        <p:spPr>
          <a:xfrm>
            <a:off x="7921277" y="3312095"/>
            <a:ext cx="216024" cy="216024"/>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40159939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51</a:t>
            </a:fld>
            <a:endParaRPr lang="ko-KR" altLang="en-US" dirty="0"/>
          </a:p>
        </p:txBody>
      </p:sp>
      <p:sp>
        <p:nvSpPr>
          <p:cNvPr id="4" name="내용 개체 틀 3"/>
          <p:cNvSpPr>
            <a:spLocks noGrp="1"/>
          </p:cNvSpPr>
          <p:nvPr>
            <p:ph sz="quarter" idx="11"/>
          </p:nvPr>
        </p:nvSpPr>
        <p:spPr/>
        <p:txBody>
          <a:bodyPr/>
          <a:lstStyle/>
          <a:p>
            <a:r>
              <a:rPr lang="ko-KR" altLang="en-US" dirty="0"/>
              <a:t>실습</a:t>
            </a:r>
            <a:endParaRPr lang="en-US" altLang="ko-KR" dirty="0"/>
          </a:p>
          <a:p>
            <a:pPr lvl="1"/>
            <a:r>
              <a:rPr lang="ko-KR" altLang="en-US" dirty="0" err="1"/>
              <a:t>아두이노</a:t>
            </a:r>
            <a:r>
              <a:rPr lang="ko-KR" altLang="en-US" dirty="0"/>
              <a:t> </a:t>
            </a:r>
            <a:r>
              <a:rPr lang="en-US" altLang="ko-KR" dirty="0"/>
              <a:t>IDE</a:t>
            </a:r>
            <a:r>
              <a:rPr lang="ko-KR" altLang="en-US" dirty="0"/>
              <a:t>의 주메뉴에서 </a:t>
            </a:r>
            <a:r>
              <a:rPr lang="ko-KR" altLang="en-US" i="1" dirty="0"/>
              <a:t>파일</a:t>
            </a:r>
            <a:r>
              <a:rPr lang="en-US" altLang="ko-KR" i="1" dirty="0"/>
              <a:t>/</a:t>
            </a:r>
            <a:r>
              <a:rPr lang="ko-KR" altLang="en-US" i="1" dirty="0"/>
              <a:t>예제</a:t>
            </a:r>
            <a:r>
              <a:rPr lang="en-US" altLang="ko-KR" i="1" dirty="0"/>
              <a:t>/BH1750/BH1750test</a:t>
            </a:r>
            <a:r>
              <a:rPr lang="en-US" altLang="ko-KR" dirty="0"/>
              <a:t> </a:t>
            </a:r>
            <a:r>
              <a:rPr lang="ko-KR" altLang="en-US" dirty="0"/>
              <a:t>선택</a:t>
            </a:r>
            <a:endParaRPr lang="en-US" altLang="ko-KR" dirty="0"/>
          </a:p>
          <a:p>
            <a:pPr lvl="2"/>
            <a:r>
              <a:rPr lang="ko-KR" altLang="en-US" dirty="0"/>
              <a:t>참고 </a:t>
            </a:r>
            <a:r>
              <a:rPr lang="en-US" altLang="ko-KR" dirty="0"/>
              <a:t>: I</a:t>
            </a:r>
            <a:r>
              <a:rPr lang="en-US" altLang="ko-KR" baseline="30000" dirty="0"/>
              <a:t>2</a:t>
            </a:r>
            <a:r>
              <a:rPr lang="en-US" altLang="ko-KR" dirty="0"/>
              <a:t>C Address : 0x23</a:t>
            </a:r>
          </a:p>
        </p:txBody>
      </p:sp>
      <p:sp>
        <p:nvSpPr>
          <p:cNvPr id="2" name="제목 1"/>
          <p:cNvSpPr>
            <a:spLocks noGrp="1"/>
          </p:cNvSpPr>
          <p:nvPr>
            <p:ph type="title"/>
          </p:nvPr>
        </p:nvSpPr>
        <p:spPr>
          <a:xfrm>
            <a:off x="181419" y="72000"/>
            <a:ext cx="10842913" cy="400049"/>
          </a:xfrm>
        </p:spPr>
        <p:txBody>
          <a:bodyPr/>
          <a:lstStyle/>
          <a:p>
            <a:r>
              <a:rPr lang="en-US" altLang="ko-KR" dirty="0"/>
              <a:t>BH1750</a:t>
            </a:r>
            <a:endParaRPr lang="ko-KR" altLang="en-US" dirty="0"/>
          </a:p>
        </p:txBody>
      </p:sp>
      <p:sp>
        <p:nvSpPr>
          <p:cNvPr id="7" name="직사각형 6"/>
          <p:cNvSpPr/>
          <p:nvPr/>
        </p:nvSpPr>
        <p:spPr>
          <a:xfrm>
            <a:off x="2666512" y="1583903"/>
            <a:ext cx="5904656" cy="3600986"/>
          </a:xfrm>
          <a:prstGeom prst="rect">
            <a:avLst/>
          </a:prstGeom>
          <a:ln w="3175">
            <a:solidFill>
              <a:schemeClr val="tx1"/>
            </a:solidFill>
            <a:prstDash val="sysDot"/>
          </a:ln>
        </p:spPr>
        <p:txBody>
          <a:bodyPr wrap="square">
            <a:spAutoFit/>
          </a:bodyPr>
          <a:lstStyle/>
          <a:p>
            <a:r>
              <a:rPr lang="en-US" altLang="ko-KR" sz="1200" b="1" dirty="0">
                <a:latin typeface="Consolas" panose="020B0609020204030204" pitchFamily="49" charset="0"/>
              </a:rPr>
              <a:t>#include &lt;</a:t>
            </a:r>
            <a:r>
              <a:rPr lang="en-US" altLang="ko-KR" sz="1200" b="1" dirty="0" err="1">
                <a:latin typeface="Consolas" panose="020B0609020204030204" pitchFamily="49" charset="0"/>
              </a:rPr>
              <a:t>Wire.h</a:t>
            </a:r>
            <a:r>
              <a:rPr lang="en-US" altLang="ko-KR" sz="1200" b="1" dirty="0">
                <a:latin typeface="Consolas" panose="020B0609020204030204" pitchFamily="49" charset="0"/>
              </a:rPr>
              <a:t>&gt;</a:t>
            </a:r>
          </a:p>
          <a:p>
            <a:r>
              <a:rPr lang="en-US" altLang="ko-KR" sz="1200" b="1" dirty="0">
                <a:latin typeface="Consolas" panose="020B0609020204030204" pitchFamily="49" charset="0"/>
              </a:rPr>
              <a:t>#include &lt;BH1750.h&gt;</a:t>
            </a:r>
          </a:p>
          <a:p>
            <a:endParaRPr lang="en-US" altLang="ko-KR" sz="1200" b="1" dirty="0">
              <a:latin typeface="Consolas" panose="020B0609020204030204" pitchFamily="49" charset="0"/>
            </a:endParaRPr>
          </a:p>
          <a:p>
            <a:r>
              <a:rPr lang="en-US" altLang="ko-KR" sz="1200" b="1" dirty="0">
                <a:latin typeface="Consolas" panose="020B0609020204030204" pitchFamily="49" charset="0"/>
              </a:rPr>
              <a:t>BH1750 </a:t>
            </a:r>
            <a:r>
              <a:rPr lang="en-US" altLang="ko-KR" sz="1200" b="1" dirty="0" err="1">
                <a:latin typeface="Consolas" panose="020B0609020204030204" pitchFamily="49" charset="0"/>
              </a:rPr>
              <a:t>lightMeter</a:t>
            </a:r>
            <a:r>
              <a:rPr lang="en-US" altLang="ko-KR" sz="1200" b="1" dirty="0">
                <a:latin typeface="Consolas" panose="020B0609020204030204" pitchFamily="49" charset="0"/>
              </a:rPr>
              <a:t>;</a:t>
            </a:r>
          </a:p>
          <a:p>
            <a:endParaRPr lang="en-US" altLang="ko-KR" sz="1200" b="1" dirty="0">
              <a:latin typeface="Consolas" panose="020B0609020204030204" pitchFamily="49" charset="0"/>
            </a:endParaRPr>
          </a:p>
          <a:p>
            <a:r>
              <a:rPr lang="en-US" altLang="ko-KR" sz="1200" b="1" dirty="0">
                <a:latin typeface="Consolas" panose="020B0609020204030204" pitchFamily="49" charset="0"/>
              </a:rPr>
              <a:t>void setup(){</a:t>
            </a:r>
          </a:p>
          <a:p>
            <a:r>
              <a:rPr lang="en-US" altLang="ko-KR" sz="1200" b="1" dirty="0">
                <a:latin typeface="Consolas" panose="020B0609020204030204" pitchFamily="49" charset="0"/>
              </a:rPr>
              <a:t>  </a:t>
            </a:r>
            <a:r>
              <a:rPr lang="en-US" altLang="ko-KR" sz="1200" b="1" dirty="0" err="1">
                <a:latin typeface="Consolas" panose="020B0609020204030204" pitchFamily="49" charset="0"/>
              </a:rPr>
              <a:t>Serial.begin</a:t>
            </a:r>
            <a:r>
              <a:rPr lang="en-US" altLang="ko-KR" sz="1200" b="1" dirty="0">
                <a:latin typeface="Consolas" panose="020B0609020204030204" pitchFamily="49" charset="0"/>
              </a:rPr>
              <a:t>(9600);</a:t>
            </a:r>
          </a:p>
          <a:p>
            <a:r>
              <a:rPr lang="en-US" altLang="ko-KR" sz="1200" b="1" dirty="0">
                <a:latin typeface="Consolas" panose="020B0609020204030204" pitchFamily="49" charset="0"/>
              </a:rPr>
              <a:t>  </a:t>
            </a:r>
            <a:r>
              <a:rPr lang="en-US" altLang="ko-KR" sz="1200" b="1" dirty="0" err="1">
                <a:latin typeface="Consolas" panose="020B0609020204030204" pitchFamily="49" charset="0"/>
              </a:rPr>
              <a:t>Wire.begin</a:t>
            </a:r>
            <a:r>
              <a:rPr lang="en-US" altLang="ko-KR" sz="1200" b="1" dirty="0">
                <a:latin typeface="Consolas" panose="020B0609020204030204" pitchFamily="49" charset="0"/>
              </a:rPr>
              <a:t>();</a:t>
            </a:r>
          </a:p>
          <a:p>
            <a:r>
              <a:rPr lang="en-US" altLang="ko-KR" sz="1200" b="1" dirty="0">
                <a:latin typeface="Consolas" panose="020B0609020204030204" pitchFamily="49" charset="0"/>
              </a:rPr>
              <a:t>  </a:t>
            </a:r>
            <a:r>
              <a:rPr lang="en-US" altLang="ko-KR" sz="1200" b="1" dirty="0" err="1">
                <a:latin typeface="Consolas" panose="020B0609020204030204" pitchFamily="49" charset="0"/>
              </a:rPr>
              <a:t>lightMeter.begin</a:t>
            </a:r>
            <a:r>
              <a:rPr lang="en-US" altLang="ko-KR" sz="1200" b="1" dirty="0">
                <a:latin typeface="Consolas" panose="020B0609020204030204" pitchFamily="49" charset="0"/>
              </a:rPr>
              <a:t>();</a:t>
            </a:r>
            <a:endParaRPr lang="en-US" altLang="ko-KR" sz="1200" b="1" dirty="0">
              <a:solidFill>
                <a:schemeClr val="bg1">
                  <a:lumMod val="50000"/>
                </a:schemeClr>
              </a:solidFill>
              <a:latin typeface="Consolas" panose="020B0609020204030204" pitchFamily="49" charset="0"/>
            </a:endParaRPr>
          </a:p>
          <a:p>
            <a:r>
              <a:rPr lang="en-US" altLang="ko-KR" sz="1200" b="1" dirty="0">
                <a:latin typeface="Consolas" panose="020B0609020204030204" pitchFamily="49" charset="0"/>
              </a:rPr>
              <a:t>  </a:t>
            </a:r>
            <a:r>
              <a:rPr lang="en-US" altLang="ko-KR" sz="1200" b="1" dirty="0" err="1">
                <a:latin typeface="Consolas" panose="020B0609020204030204" pitchFamily="49" charset="0"/>
              </a:rPr>
              <a:t>Serial.println</a:t>
            </a:r>
            <a:r>
              <a:rPr lang="en-US" altLang="ko-KR" sz="1200" b="1" dirty="0">
                <a:latin typeface="Consolas" panose="020B0609020204030204" pitchFamily="49" charset="0"/>
              </a:rPr>
              <a:t>(F("BH1750 Test begin"));</a:t>
            </a:r>
          </a:p>
          <a:p>
            <a:r>
              <a:rPr lang="en-US" altLang="ko-KR" sz="1200" b="1" dirty="0">
                <a:latin typeface="Consolas" panose="020B0609020204030204" pitchFamily="49" charset="0"/>
              </a:rPr>
              <a:t>}</a:t>
            </a:r>
          </a:p>
          <a:p>
            <a:endParaRPr lang="en-US" altLang="ko-KR" sz="1200" b="1" dirty="0">
              <a:latin typeface="Consolas" panose="020B0609020204030204" pitchFamily="49" charset="0"/>
            </a:endParaRPr>
          </a:p>
          <a:p>
            <a:r>
              <a:rPr lang="en-US" altLang="ko-KR" sz="1200" b="1" dirty="0">
                <a:latin typeface="Consolas" panose="020B0609020204030204" pitchFamily="49" charset="0"/>
              </a:rPr>
              <a:t>void loop() {</a:t>
            </a:r>
          </a:p>
          <a:p>
            <a:r>
              <a:rPr lang="en-US" altLang="ko-KR" sz="1200" b="1" dirty="0">
                <a:latin typeface="Consolas" panose="020B0609020204030204" pitchFamily="49" charset="0"/>
              </a:rPr>
              <a:t>  float lux = </a:t>
            </a:r>
            <a:r>
              <a:rPr lang="en-US" altLang="ko-KR" sz="1200" b="1" dirty="0" err="1">
                <a:latin typeface="Consolas" panose="020B0609020204030204" pitchFamily="49" charset="0"/>
              </a:rPr>
              <a:t>lightMeter.readLightLevel</a:t>
            </a:r>
            <a:r>
              <a:rPr lang="en-US" altLang="ko-KR" sz="1200" b="1" dirty="0">
                <a:latin typeface="Consolas" panose="020B0609020204030204" pitchFamily="49" charset="0"/>
              </a:rPr>
              <a:t>();</a:t>
            </a:r>
          </a:p>
          <a:p>
            <a:r>
              <a:rPr lang="en-US" altLang="ko-KR" sz="1200" b="1" dirty="0">
                <a:latin typeface="Consolas" panose="020B0609020204030204" pitchFamily="49" charset="0"/>
              </a:rPr>
              <a:t>  </a:t>
            </a:r>
            <a:r>
              <a:rPr lang="en-US" altLang="ko-KR" sz="1200" b="1" dirty="0" err="1">
                <a:latin typeface="Consolas" panose="020B0609020204030204" pitchFamily="49" charset="0"/>
              </a:rPr>
              <a:t>Serial.print</a:t>
            </a:r>
            <a:r>
              <a:rPr lang="en-US" altLang="ko-KR" sz="1200" b="1" dirty="0">
                <a:latin typeface="Consolas" panose="020B0609020204030204" pitchFamily="49" charset="0"/>
              </a:rPr>
              <a:t>("Light: ");</a:t>
            </a:r>
          </a:p>
          <a:p>
            <a:r>
              <a:rPr lang="en-US" altLang="ko-KR" sz="1200" b="1" dirty="0">
                <a:latin typeface="Consolas" panose="020B0609020204030204" pitchFamily="49" charset="0"/>
              </a:rPr>
              <a:t>  </a:t>
            </a:r>
            <a:r>
              <a:rPr lang="en-US" altLang="ko-KR" sz="1200" b="1" dirty="0" err="1">
                <a:latin typeface="Consolas" panose="020B0609020204030204" pitchFamily="49" charset="0"/>
              </a:rPr>
              <a:t>Serial.print</a:t>
            </a:r>
            <a:r>
              <a:rPr lang="en-US" altLang="ko-KR" sz="1200" b="1" dirty="0">
                <a:latin typeface="Consolas" panose="020B0609020204030204" pitchFamily="49" charset="0"/>
              </a:rPr>
              <a:t>(lux);</a:t>
            </a:r>
          </a:p>
          <a:p>
            <a:r>
              <a:rPr lang="en-US" altLang="ko-KR" sz="1200" b="1" dirty="0">
                <a:latin typeface="Consolas" panose="020B0609020204030204" pitchFamily="49" charset="0"/>
              </a:rPr>
              <a:t>  </a:t>
            </a:r>
            <a:r>
              <a:rPr lang="en-US" altLang="ko-KR" sz="1200" b="1" dirty="0" err="1">
                <a:latin typeface="Consolas" panose="020B0609020204030204" pitchFamily="49" charset="0"/>
              </a:rPr>
              <a:t>Serial.println</a:t>
            </a:r>
            <a:r>
              <a:rPr lang="en-US" altLang="ko-KR" sz="1200" b="1" dirty="0">
                <a:latin typeface="Consolas" panose="020B0609020204030204" pitchFamily="49" charset="0"/>
              </a:rPr>
              <a:t>(" [lx]");</a:t>
            </a:r>
          </a:p>
          <a:p>
            <a:r>
              <a:rPr lang="en-US" altLang="ko-KR" sz="1200" b="1" dirty="0">
                <a:latin typeface="Consolas" panose="020B0609020204030204" pitchFamily="49" charset="0"/>
              </a:rPr>
              <a:t>  delay(1000);</a:t>
            </a:r>
          </a:p>
          <a:p>
            <a:r>
              <a:rPr lang="en-US" altLang="ko-KR" sz="1200" b="1" dirty="0">
                <a:latin typeface="Consolas" panose="020B0609020204030204" pitchFamily="49" charset="0"/>
              </a:rPr>
              <a:t>}</a:t>
            </a:r>
          </a:p>
        </p:txBody>
      </p:sp>
    </p:spTree>
    <p:extLst>
      <p:ext uri="{BB962C8B-B14F-4D97-AF65-F5344CB8AC3E}">
        <p14:creationId xmlns:p14="http://schemas.microsoft.com/office/powerpoint/2010/main" val="36683995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fontScale="90000"/>
          </a:bodyPr>
          <a:lstStyle/>
          <a:p>
            <a:r>
              <a:rPr lang="en-US" altLang="ko-KR" b="1" dirty="0"/>
              <a:t>LIS3DH</a:t>
            </a:r>
            <a:br>
              <a:rPr lang="en-US" altLang="ko-KR" b="1" dirty="0"/>
            </a:br>
            <a:r>
              <a:rPr lang="ko-KR" altLang="en-US" sz="4000" b="1" dirty="0"/>
              <a:t>가속도</a:t>
            </a:r>
            <a:r>
              <a:rPr lang="en-US" altLang="ko-KR" sz="4000" b="1" dirty="0"/>
              <a:t>(</a:t>
            </a:r>
            <a:r>
              <a:rPr lang="ko-KR" altLang="en-US" sz="4000" b="1" dirty="0"/>
              <a:t>진동센서</a:t>
            </a:r>
            <a:r>
              <a:rPr lang="en-US" altLang="ko-KR" sz="4000" b="1" dirty="0"/>
              <a:t>)</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2169261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LIS3DH</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LIS3DH </a:t>
            </a:r>
            <a:r>
              <a:rPr lang="ko-KR" altLang="en-US" dirty="0"/>
              <a:t>모듈</a:t>
            </a:r>
            <a:endParaRPr lang="en-US" altLang="ko-KR" dirty="0"/>
          </a:p>
          <a:p>
            <a:pPr lvl="1"/>
            <a:r>
              <a:rPr lang="ko-KR" altLang="en-US" dirty="0"/>
              <a:t>가속도</a:t>
            </a:r>
            <a:r>
              <a:rPr lang="en-US" altLang="ko-KR" dirty="0"/>
              <a:t>(</a:t>
            </a:r>
            <a:r>
              <a:rPr lang="ko-KR" altLang="en-US" dirty="0"/>
              <a:t>진동센서</a:t>
            </a:r>
            <a:r>
              <a:rPr lang="en-US" altLang="ko-KR" dirty="0"/>
              <a:t>)</a:t>
            </a:r>
          </a:p>
          <a:p>
            <a:pPr lvl="1"/>
            <a:endParaRPr lang="en-US" altLang="ko-KR" dirty="0"/>
          </a:p>
          <a:p>
            <a:pPr lvl="1"/>
            <a:endParaRPr lang="en-US" altLang="ko-KR" dirty="0"/>
          </a:p>
          <a:p>
            <a:r>
              <a:rPr lang="en-US" altLang="ko-KR" dirty="0"/>
              <a:t>SPEC</a:t>
            </a:r>
          </a:p>
          <a:p>
            <a:pPr lvl="2">
              <a:buFont typeface="맑은 고딕" panose="020B0503020000020004" pitchFamily="50" charset="-127"/>
              <a:buChar char="▶"/>
            </a:pPr>
            <a:r>
              <a:rPr lang="en-US" altLang="ko-KR" sz="1400" dirty="0"/>
              <a:t> X, Y, Z 3</a:t>
            </a:r>
            <a:r>
              <a:rPr lang="ko-KR" altLang="en-US" sz="1400" dirty="0"/>
              <a:t>축 가속도계</a:t>
            </a:r>
            <a:endParaRPr lang="en-US" altLang="ko-KR" sz="1400" dirty="0"/>
          </a:p>
          <a:p>
            <a:pPr lvl="2">
              <a:buFont typeface="맑은 고딕" panose="020B0503020000020004" pitchFamily="50" charset="-127"/>
              <a:buChar char="▶"/>
            </a:pPr>
            <a:r>
              <a:rPr lang="en-US" altLang="ko-KR" sz="1400" dirty="0"/>
              <a:t> </a:t>
            </a:r>
            <a:r>
              <a:rPr lang="ko-KR" altLang="en-US" sz="1400" dirty="0"/>
              <a:t>가속 </a:t>
            </a:r>
            <a:r>
              <a:rPr lang="en-US" altLang="ko-KR" sz="1400" dirty="0"/>
              <a:t>: ±2g, ±4g, ±8g, ±16g</a:t>
            </a:r>
          </a:p>
          <a:p>
            <a:pPr lvl="2">
              <a:buFont typeface="맑은 고딕" panose="020B0503020000020004" pitchFamily="50" charset="-127"/>
              <a:buChar char="▶"/>
            </a:pPr>
            <a:r>
              <a:rPr lang="en-US" altLang="ko-KR" sz="1400" dirty="0"/>
              <a:t> </a:t>
            </a:r>
            <a:r>
              <a:rPr lang="ko-KR" altLang="en-US" sz="1400" dirty="0"/>
              <a:t>인터페이스 </a:t>
            </a:r>
            <a:r>
              <a:rPr lang="en-US" altLang="ko-KR" sz="1400" dirty="0"/>
              <a:t>: I</a:t>
            </a:r>
            <a:r>
              <a:rPr lang="en-US" altLang="ko-KR" sz="1400" baseline="30000" dirty="0"/>
              <a:t>2</a:t>
            </a:r>
            <a:r>
              <a:rPr lang="en-US" altLang="ko-KR" sz="1400" dirty="0"/>
              <a:t>C, SPI</a:t>
            </a:r>
          </a:p>
          <a:p>
            <a:pPr lvl="2">
              <a:buFont typeface="맑은 고딕" panose="020B0503020000020004" pitchFamily="50" charset="-127"/>
              <a:buChar char="▶"/>
            </a:pPr>
            <a:r>
              <a:rPr lang="en-US" altLang="ko-KR" sz="1400" dirty="0"/>
              <a:t> </a:t>
            </a:r>
            <a:r>
              <a:rPr lang="ko-KR" altLang="en-US" sz="1400" dirty="0"/>
              <a:t>공급전압 </a:t>
            </a:r>
            <a:r>
              <a:rPr lang="en-US" altLang="ko-KR" sz="1400" dirty="0"/>
              <a:t>: 1.7V~3.6V</a:t>
            </a:r>
          </a:p>
          <a:p>
            <a:pPr lvl="2">
              <a:buFont typeface="맑은 고딕" panose="020B0503020000020004" pitchFamily="50" charset="-127"/>
              <a:buChar char="▶"/>
            </a:pPr>
            <a:r>
              <a:rPr lang="en-US" altLang="ko-KR" sz="1400" dirty="0"/>
              <a:t> </a:t>
            </a:r>
            <a:r>
              <a:rPr lang="ko-KR" altLang="en-US" sz="1400" dirty="0"/>
              <a:t>작동공급전류 </a:t>
            </a:r>
            <a:r>
              <a:rPr lang="en-US" altLang="ko-KR" sz="1400" dirty="0"/>
              <a:t>: 6uA ~ 11uA</a:t>
            </a:r>
          </a:p>
          <a:p>
            <a:pPr lvl="2">
              <a:buFont typeface="맑은 고딕" panose="020B0503020000020004" pitchFamily="50" charset="-127"/>
              <a:buChar char="▶"/>
            </a:pPr>
            <a:r>
              <a:rPr lang="en-US" altLang="ko-KR" sz="1400" dirty="0"/>
              <a:t> </a:t>
            </a:r>
            <a:r>
              <a:rPr lang="ko-KR" altLang="en-US" sz="1400" dirty="0"/>
              <a:t>작동온도 </a:t>
            </a:r>
            <a:r>
              <a:rPr lang="en-US" altLang="ko-KR" sz="1400" dirty="0"/>
              <a:t>: -40C ~ 85C </a:t>
            </a:r>
          </a:p>
          <a:p>
            <a:pPr lvl="2">
              <a:buFont typeface="맑은 고딕" panose="020B0503020000020004" pitchFamily="50" charset="-127"/>
              <a:buChar char="▶"/>
            </a:pPr>
            <a:endParaRPr lang="en-US" altLang="ko-KR" dirty="0"/>
          </a:p>
          <a:p>
            <a:pPr lvl="1">
              <a:buFont typeface="맑은 고딕" panose="020B0503020000020004" pitchFamily="50" charset="-127"/>
              <a:buChar char="▶"/>
            </a:pPr>
            <a:r>
              <a:rPr lang="ko-KR" altLang="en-US" dirty="0"/>
              <a:t>참고 사이트 </a:t>
            </a:r>
            <a:endParaRPr lang="en-US" altLang="ko-KR" dirty="0"/>
          </a:p>
          <a:p>
            <a:pPr lvl="2">
              <a:buFont typeface="맑은 고딕" panose="020B0503020000020004" pitchFamily="50" charset="-127"/>
              <a:buChar char="▶"/>
            </a:pPr>
            <a:r>
              <a:rPr lang="en-US" altLang="ko-KR" dirty="0"/>
              <a:t> </a:t>
            </a:r>
            <a:r>
              <a:rPr lang="en-US" altLang="ko-KR" dirty="0">
                <a:hlinkClick r:id="rId3"/>
              </a:rPr>
              <a:t>https://cdn.sparkfun.com/datasheets/Sensors/Accelerometers/SparkFun_LIS3DH-Breakout.pdf</a:t>
            </a:r>
            <a:endParaRPr lang="en-US" altLang="ko-KR" dirty="0"/>
          </a:p>
          <a:p>
            <a:pPr lvl="2">
              <a:buFont typeface="맑은 고딕" panose="020B0503020000020004" pitchFamily="50" charset="-127"/>
              <a:buChar char="▶"/>
            </a:pPr>
            <a:r>
              <a:rPr lang="en-US" altLang="ko-KR" dirty="0"/>
              <a:t> </a:t>
            </a:r>
            <a:r>
              <a:rPr lang="en-US" altLang="ko-KR" dirty="0">
                <a:hlinkClick r:id="rId4"/>
              </a:rPr>
              <a:t>https://www.sparkfun.com/products/13963</a:t>
            </a: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53</a:t>
            </a:fld>
            <a:endParaRPr lang="en-US" dirty="0"/>
          </a:p>
        </p:txBody>
      </p:sp>
      <p:sp>
        <p:nvSpPr>
          <p:cNvPr id="5" name="TextBox 4">
            <a:extLst>
              <a:ext uri="{FF2B5EF4-FFF2-40B4-BE49-F238E27FC236}">
                <a16:creationId xmlns:a16="http://schemas.microsoft.com/office/drawing/2014/main" id="{3DA063D6-380F-4655-AC98-23F4EAA244E5}"/>
              </a:ext>
            </a:extLst>
          </p:cNvPr>
          <p:cNvSpPr txBox="1"/>
          <p:nvPr/>
        </p:nvSpPr>
        <p:spPr>
          <a:xfrm>
            <a:off x="6322345" y="3116976"/>
            <a:ext cx="4039888" cy="246221"/>
          </a:xfrm>
          <a:prstGeom prst="rect">
            <a:avLst/>
          </a:prstGeom>
          <a:noFill/>
        </p:spPr>
        <p:txBody>
          <a:bodyPr wrap="none" rtlCol="0">
            <a:spAutoFit/>
          </a:bodyPr>
          <a:lstStyle/>
          <a:p>
            <a:r>
              <a:rPr lang="en-US" altLang="ko-KR" sz="1000" dirty="0"/>
              <a:t>[</a:t>
            </a:r>
            <a:r>
              <a:rPr lang="ko-KR" altLang="en-US" sz="1000" dirty="0"/>
              <a:t>출처</a:t>
            </a:r>
            <a:r>
              <a:rPr lang="en-US" altLang="ko-KR" sz="1000" dirty="0"/>
              <a:t>1] </a:t>
            </a:r>
            <a:r>
              <a:rPr lang="en-US" altLang="ko-KR" sz="800" dirty="0">
                <a:hlinkClick r:id="rId5"/>
              </a:rPr>
              <a:t>https://www.antratek.com/triple-axis-accelerometer-breakout-lis3dh</a:t>
            </a:r>
            <a:endParaRPr lang="ko-KR" altLang="en-US" sz="1000" dirty="0"/>
          </a:p>
        </p:txBody>
      </p:sp>
      <p:pic>
        <p:nvPicPr>
          <p:cNvPr id="6" name="그림 5">
            <a:extLst>
              <a:ext uri="{FF2B5EF4-FFF2-40B4-BE49-F238E27FC236}">
                <a16:creationId xmlns:a16="http://schemas.microsoft.com/office/drawing/2014/main" id="{2A372FBD-DAD0-408A-96AF-905860BAADD8}"/>
              </a:ext>
            </a:extLst>
          </p:cNvPr>
          <p:cNvPicPr>
            <a:picLocks noChangeAspect="1"/>
          </p:cNvPicPr>
          <p:nvPr/>
        </p:nvPicPr>
        <p:blipFill>
          <a:blip r:embed="rId6"/>
          <a:stretch>
            <a:fillRect/>
          </a:stretch>
        </p:blipFill>
        <p:spPr>
          <a:xfrm>
            <a:off x="6643908" y="1295871"/>
            <a:ext cx="3065263" cy="1749945"/>
          </a:xfrm>
          <a:prstGeom prst="rect">
            <a:avLst/>
          </a:prstGeom>
        </p:spPr>
      </p:pic>
    </p:spTree>
    <p:extLst>
      <p:ext uri="{BB962C8B-B14F-4D97-AF65-F5344CB8AC3E}">
        <p14:creationId xmlns:p14="http://schemas.microsoft.com/office/powerpoint/2010/main" val="1992369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LIS3DH</a:t>
            </a:r>
          </a:p>
        </p:txBody>
      </p:sp>
      <p:sp>
        <p:nvSpPr>
          <p:cNvPr id="3" name="내용 개체 틀 2"/>
          <p:cNvSpPr>
            <a:spLocks noGrp="1"/>
          </p:cNvSpPr>
          <p:nvPr>
            <p:ph sz="quarter" idx="11"/>
          </p:nvPr>
        </p:nvSpPr>
        <p:spPr>
          <a:xfrm>
            <a:off x="266399" y="578149"/>
            <a:ext cx="11039253" cy="4102098"/>
          </a:xfrm>
        </p:spPr>
        <p:txBody>
          <a:bodyPr/>
          <a:lstStyle/>
          <a:p>
            <a:r>
              <a:rPr lang="en-US" altLang="ko-KR" dirty="0"/>
              <a:t>LIS3DH</a:t>
            </a:r>
            <a:r>
              <a:rPr lang="ko-KR" altLang="en-US" dirty="0"/>
              <a:t> 라이브러리 설치</a:t>
            </a:r>
            <a:endParaRPr lang="en-US" altLang="ko-KR" dirty="0"/>
          </a:p>
          <a:p>
            <a:pPr lvl="1"/>
            <a:r>
              <a:rPr lang="ko-KR" altLang="en-US" sz="1600" dirty="0" err="1"/>
              <a:t>아두이노</a:t>
            </a:r>
            <a:r>
              <a:rPr lang="ko-KR" altLang="en-US" sz="1600" dirty="0"/>
              <a:t> </a:t>
            </a:r>
            <a:r>
              <a:rPr lang="en-US" altLang="ko-KR" sz="1600" dirty="0"/>
              <a:t>IDE</a:t>
            </a:r>
            <a:r>
              <a:rPr lang="ko-KR" altLang="en-US" sz="1600" dirty="0"/>
              <a:t>에서 라이브러리 설치</a:t>
            </a:r>
            <a:endParaRPr lang="en-US" altLang="ko-KR" sz="1600" dirty="0"/>
          </a:p>
          <a:p>
            <a:pPr lvl="2"/>
            <a:r>
              <a:rPr lang="ko-KR" altLang="en-US" dirty="0" err="1"/>
              <a:t>아두이노</a:t>
            </a:r>
            <a:r>
              <a:rPr lang="ko-KR" altLang="en-US" dirty="0"/>
              <a:t> </a:t>
            </a:r>
            <a:r>
              <a:rPr lang="en-US" altLang="ko-KR" dirty="0"/>
              <a:t>IDE</a:t>
            </a:r>
            <a:r>
              <a:rPr lang="ko-KR" altLang="en-US" dirty="0"/>
              <a:t>의 메뉴에서</a:t>
            </a:r>
            <a:r>
              <a:rPr lang="en-US" altLang="ko-KR" dirty="0"/>
              <a:t>, [</a:t>
            </a:r>
            <a:r>
              <a:rPr lang="ko-KR" altLang="en-US" dirty="0"/>
              <a:t>스케치</a:t>
            </a:r>
            <a:r>
              <a:rPr lang="en-US" altLang="ko-KR" dirty="0"/>
              <a:t>/</a:t>
            </a:r>
            <a:r>
              <a:rPr lang="ko-KR" altLang="en-US" dirty="0"/>
              <a:t>라이브러리 포함하기</a:t>
            </a:r>
            <a:r>
              <a:rPr lang="en-US" altLang="ko-KR" dirty="0"/>
              <a:t>/</a:t>
            </a:r>
            <a:r>
              <a:rPr lang="ko-KR" altLang="en-US" dirty="0"/>
              <a:t>라이브러리 관리</a:t>
            </a:r>
            <a:r>
              <a:rPr lang="en-US" altLang="ko-KR" dirty="0"/>
              <a:t>…] </a:t>
            </a:r>
            <a:r>
              <a:rPr lang="ko-KR" altLang="en-US" dirty="0"/>
              <a:t>실행</a:t>
            </a:r>
            <a:endParaRPr lang="en-US" altLang="ko-KR" dirty="0"/>
          </a:p>
          <a:p>
            <a:pPr lvl="2"/>
            <a:r>
              <a:rPr lang="ko-KR" altLang="en-US" dirty="0"/>
              <a:t>라이브러리 매니저 창에서 </a:t>
            </a:r>
            <a:r>
              <a:rPr lang="en-US" altLang="ko-KR" dirty="0"/>
              <a:t>LIS3DH </a:t>
            </a:r>
            <a:r>
              <a:rPr lang="ko-KR" altLang="en-US" dirty="0"/>
              <a:t>검색</a:t>
            </a:r>
            <a:endParaRPr lang="en-US" altLang="ko-KR" dirty="0"/>
          </a:p>
          <a:p>
            <a:pPr lvl="2"/>
            <a:r>
              <a:rPr lang="en-US" altLang="ko-KR" dirty="0" err="1"/>
              <a:t>SparkFun</a:t>
            </a:r>
            <a:r>
              <a:rPr lang="en-US" altLang="ko-KR" dirty="0"/>
              <a:t> LIS3DH Arduino Library </a:t>
            </a:r>
            <a:r>
              <a:rPr lang="ko-KR" altLang="en-US" dirty="0"/>
              <a:t>설치</a:t>
            </a:r>
            <a:endParaRPr lang="en-US" altLang="ko-KR" dirty="0"/>
          </a:p>
          <a:p>
            <a:pPr lvl="3"/>
            <a:r>
              <a:rPr lang="ko-KR" altLang="en-US" dirty="0"/>
              <a:t>마우스 커서를 해당 영역에 올려 놓으면 </a:t>
            </a:r>
            <a:r>
              <a:rPr lang="en-US" altLang="ko-KR" dirty="0"/>
              <a:t>‘</a:t>
            </a:r>
            <a:r>
              <a:rPr lang="ko-KR" altLang="en-US" dirty="0" err="1"/>
              <a:t>설치＇버튼이</a:t>
            </a:r>
            <a:r>
              <a:rPr lang="ko-KR" altLang="en-US" dirty="0"/>
              <a:t> 나타남 </a:t>
            </a:r>
            <a:r>
              <a:rPr lang="en-US" altLang="ko-KR" dirty="0">
                <a:sym typeface="Wingdings" panose="05000000000000000000" pitchFamily="2" charset="2"/>
              </a:rPr>
              <a:t> </a:t>
            </a:r>
            <a:r>
              <a:rPr lang="ko-KR" altLang="en-US" dirty="0">
                <a:sym typeface="Wingdings" panose="05000000000000000000" pitchFamily="2" charset="2"/>
              </a:rPr>
              <a:t>설치 버튼 클릭</a:t>
            </a:r>
            <a:endParaRPr lang="en-US" altLang="ko-KR" dirty="0"/>
          </a:p>
          <a:p>
            <a:pPr marL="542925" lvl="2" indent="0">
              <a:buNone/>
            </a:pPr>
            <a:endParaRPr lang="en-US" altLang="ko-KR" sz="1600" b="0" dirty="0"/>
          </a:p>
          <a:p>
            <a:pPr marL="542925" lvl="2" indent="0">
              <a:buNone/>
            </a:pPr>
            <a:endParaRPr lang="en-US" altLang="ko-KR" dirty="0">
              <a:sym typeface="Wingdings" panose="05000000000000000000" pitchFamily="2" charset="2"/>
            </a:endParaRPr>
          </a:p>
          <a:p>
            <a:pPr lvl="2"/>
            <a:endParaRPr lang="en-US" altLang="ko-KR" dirty="0">
              <a:sym typeface="Wingdings" panose="05000000000000000000" pitchFamily="2" charset="2"/>
            </a:endParaRPr>
          </a:p>
          <a:p>
            <a:pPr lvl="2"/>
            <a:endParaRPr lang="en-US" altLang="ko-KR" dirty="0"/>
          </a:p>
          <a:p>
            <a:pPr lvl="3"/>
            <a:endParaRPr lang="en-US" altLang="ko-KR" dirty="0"/>
          </a:p>
          <a:p>
            <a:pPr lvl="3"/>
            <a:endParaRPr lang="en-US" altLang="ko-KR" dirty="0"/>
          </a:p>
          <a:p>
            <a:pPr lvl="3"/>
            <a:endParaRPr lang="en-US" altLang="ko-KR" dirty="0"/>
          </a:p>
          <a:p>
            <a:pPr lvl="3"/>
            <a:endParaRPr lang="en-US" altLang="ko-KR" dirty="0"/>
          </a:p>
          <a:p>
            <a:pPr lvl="3"/>
            <a:endParaRPr lang="en-US" altLang="ko-KR" dirty="0"/>
          </a:p>
          <a:p>
            <a:pPr lvl="4"/>
            <a:endParaRPr lang="en-US" altLang="ko-KR" dirty="0">
              <a:sym typeface="Wingdings" panose="05000000000000000000" pitchFamily="2" charset="2"/>
            </a:endParaRPr>
          </a:p>
          <a:p>
            <a:pPr lvl="4"/>
            <a:endParaRPr lang="en-US" altLang="ko-KR" dirty="0">
              <a:sym typeface="Wingdings" panose="05000000000000000000" pitchFamily="2" charset="2"/>
            </a:endParaRPr>
          </a:p>
          <a:p>
            <a:pPr lvl="4"/>
            <a:endParaRPr lang="en-US" altLang="ko-KR" dirty="0">
              <a:sym typeface="Wingdings" panose="05000000000000000000" pitchFamily="2" charset="2"/>
            </a:endParaRPr>
          </a:p>
          <a:p>
            <a:pPr lvl="4"/>
            <a:endParaRPr lang="en-US" altLang="ko-KR" dirty="0">
              <a:sym typeface="Wingdings" panose="05000000000000000000" pitchFamily="2" charset="2"/>
            </a:endParaRPr>
          </a:p>
          <a:p>
            <a:pPr lvl="4"/>
            <a:endParaRPr lang="en-US" altLang="ko-KR" dirty="0">
              <a:sym typeface="Wingdings" panose="05000000000000000000" pitchFamily="2" charset="2"/>
            </a:endParaRPr>
          </a:p>
          <a:p>
            <a:pPr marL="709500" lvl="3" indent="0">
              <a:buNone/>
            </a:pPr>
            <a:endParaRPr lang="en-US" altLang="ko-KR" dirty="0"/>
          </a:p>
          <a:p>
            <a:pPr marL="709500" lvl="3"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54</a:t>
            </a:fld>
            <a:endParaRPr lang="en-US" dirty="0"/>
          </a:p>
        </p:txBody>
      </p:sp>
      <p:pic>
        <p:nvPicPr>
          <p:cNvPr id="5" name="그림 4">
            <a:extLst>
              <a:ext uri="{FF2B5EF4-FFF2-40B4-BE49-F238E27FC236}">
                <a16:creationId xmlns:a16="http://schemas.microsoft.com/office/drawing/2014/main" id="{134AC2C6-72CF-432C-8F49-8EC24146034E}"/>
              </a:ext>
            </a:extLst>
          </p:cNvPr>
          <p:cNvPicPr>
            <a:picLocks noChangeAspect="1"/>
          </p:cNvPicPr>
          <p:nvPr/>
        </p:nvPicPr>
        <p:blipFill>
          <a:blip r:embed="rId2"/>
          <a:stretch>
            <a:fillRect/>
          </a:stretch>
        </p:blipFill>
        <p:spPr>
          <a:xfrm>
            <a:off x="1080517" y="2520007"/>
            <a:ext cx="5240655" cy="2953703"/>
          </a:xfrm>
          <a:prstGeom prst="rect">
            <a:avLst/>
          </a:prstGeom>
        </p:spPr>
      </p:pic>
      <p:pic>
        <p:nvPicPr>
          <p:cNvPr id="7" name="그림 6">
            <a:extLst>
              <a:ext uri="{FF2B5EF4-FFF2-40B4-BE49-F238E27FC236}">
                <a16:creationId xmlns:a16="http://schemas.microsoft.com/office/drawing/2014/main" id="{84C1DF29-B6DF-44E6-8B58-E3447E5020B7}"/>
              </a:ext>
            </a:extLst>
          </p:cNvPr>
          <p:cNvPicPr>
            <a:picLocks noChangeAspect="1"/>
          </p:cNvPicPr>
          <p:nvPr/>
        </p:nvPicPr>
        <p:blipFill>
          <a:blip r:embed="rId3"/>
          <a:stretch>
            <a:fillRect/>
          </a:stretch>
        </p:blipFill>
        <p:spPr>
          <a:xfrm>
            <a:off x="5040957" y="2948323"/>
            <a:ext cx="5240655" cy="2953703"/>
          </a:xfrm>
          <a:prstGeom prst="rect">
            <a:avLst/>
          </a:prstGeom>
        </p:spPr>
      </p:pic>
      <p:sp>
        <p:nvSpPr>
          <p:cNvPr id="8" name="타원 7">
            <a:extLst>
              <a:ext uri="{FF2B5EF4-FFF2-40B4-BE49-F238E27FC236}">
                <a16:creationId xmlns:a16="http://schemas.microsoft.com/office/drawing/2014/main" id="{6F18E5BB-BC23-442A-AEEE-54C05BBC667F}"/>
              </a:ext>
            </a:extLst>
          </p:cNvPr>
          <p:cNvSpPr/>
          <p:nvPr/>
        </p:nvSpPr>
        <p:spPr>
          <a:xfrm>
            <a:off x="4536901" y="1619219"/>
            <a:ext cx="216024" cy="214649"/>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11" name="타원 10">
            <a:extLst>
              <a:ext uri="{FF2B5EF4-FFF2-40B4-BE49-F238E27FC236}">
                <a16:creationId xmlns:a16="http://schemas.microsoft.com/office/drawing/2014/main" id="{70FD15DE-0486-43CA-82DA-8FFFE17461A6}"/>
              </a:ext>
            </a:extLst>
          </p:cNvPr>
          <p:cNvSpPr/>
          <p:nvPr/>
        </p:nvSpPr>
        <p:spPr>
          <a:xfrm>
            <a:off x="3592832" y="2730196"/>
            <a:ext cx="216024" cy="214649"/>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12" name="번개 11">
            <a:extLst>
              <a:ext uri="{FF2B5EF4-FFF2-40B4-BE49-F238E27FC236}">
                <a16:creationId xmlns:a16="http://schemas.microsoft.com/office/drawing/2014/main" id="{308D8865-75C4-4E9E-BC47-32C2918F998A}"/>
              </a:ext>
            </a:extLst>
          </p:cNvPr>
          <p:cNvSpPr/>
          <p:nvPr/>
        </p:nvSpPr>
        <p:spPr>
          <a:xfrm>
            <a:off x="9577461" y="5184303"/>
            <a:ext cx="216024" cy="216024"/>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3" name="타원 12">
            <a:extLst>
              <a:ext uri="{FF2B5EF4-FFF2-40B4-BE49-F238E27FC236}">
                <a16:creationId xmlns:a16="http://schemas.microsoft.com/office/drawing/2014/main" id="{4D1DF762-D2FA-4E9B-990A-7EA9B27A34BC}"/>
              </a:ext>
            </a:extLst>
          </p:cNvPr>
          <p:cNvSpPr/>
          <p:nvPr/>
        </p:nvSpPr>
        <p:spPr>
          <a:xfrm>
            <a:off x="6841157" y="2191368"/>
            <a:ext cx="216024" cy="214649"/>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sp>
        <p:nvSpPr>
          <p:cNvPr id="16" name="타원 15">
            <a:extLst>
              <a:ext uri="{FF2B5EF4-FFF2-40B4-BE49-F238E27FC236}">
                <a16:creationId xmlns:a16="http://schemas.microsoft.com/office/drawing/2014/main" id="{F82644A2-9C35-4F95-81AD-0E308A90A4B5}"/>
              </a:ext>
            </a:extLst>
          </p:cNvPr>
          <p:cNvSpPr/>
          <p:nvPr/>
        </p:nvSpPr>
        <p:spPr>
          <a:xfrm>
            <a:off x="9680186" y="4991394"/>
            <a:ext cx="216024" cy="214649"/>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spTree>
    <p:extLst>
      <p:ext uri="{BB962C8B-B14F-4D97-AF65-F5344CB8AC3E}">
        <p14:creationId xmlns:p14="http://schemas.microsoft.com/office/powerpoint/2010/main" val="21929950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LIS3DH</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LIS3DH </a:t>
            </a:r>
            <a:r>
              <a:rPr lang="ko-KR" altLang="en-US" dirty="0"/>
              <a:t>모듈</a:t>
            </a:r>
            <a:endParaRPr lang="en-US" altLang="ko-KR" dirty="0"/>
          </a:p>
          <a:p>
            <a:pPr lvl="1"/>
            <a:r>
              <a:rPr lang="ko-KR" altLang="en-US" dirty="0"/>
              <a:t>예제 파일 오픈</a:t>
            </a:r>
            <a:endParaRPr lang="en-US" altLang="ko-KR" dirty="0"/>
          </a:p>
          <a:p>
            <a:pPr lvl="2"/>
            <a:r>
              <a:rPr lang="ko-KR" altLang="en-US" dirty="0" err="1"/>
              <a:t>아두이노</a:t>
            </a:r>
            <a:r>
              <a:rPr lang="ko-KR" altLang="en-US" dirty="0"/>
              <a:t> </a:t>
            </a:r>
            <a:r>
              <a:rPr lang="en-US" altLang="ko-KR" dirty="0"/>
              <a:t>IDE</a:t>
            </a:r>
            <a:r>
              <a:rPr lang="ko-KR" altLang="en-US" dirty="0"/>
              <a:t>의 메뉴에서 </a:t>
            </a:r>
            <a:r>
              <a:rPr lang="ko-KR" altLang="en-US" i="1" dirty="0"/>
              <a:t>파일</a:t>
            </a:r>
            <a:r>
              <a:rPr lang="en-US" altLang="ko-KR" i="1" dirty="0"/>
              <a:t>/</a:t>
            </a:r>
            <a:r>
              <a:rPr lang="ko-KR" altLang="en-US" i="1" dirty="0"/>
              <a:t>예제</a:t>
            </a:r>
            <a:r>
              <a:rPr lang="en-US" altLang="ko-KR" i="1" dirty="0"/>
              <a:t>/</a:t>
            </a:r>
            <a:r>
              <a:rPr lang="en-US" altLang="ko-KR" i="1" dirty="0" err="1"/>
              <a:t>Sparkfun</a:t>
            </a:r>
            <a:r>
              <a:rPr lang="en-US" altLang="ko-KR" i="1" dirty="0"/>
              <a:t> LIS3DH Arduino Library/</a:t>
            </a:r>
            <a:r>
              <a:rPr lang="en-US" altLang="ko-KR" i="1" dirty="0" err="1"/>
              <a:t>MinimalistExample</a:t>
            </a:r>
            <a:r>
              <a:rPr lang="en-US" altLang="ko-KR" i="1" dirty="0"/>
              <a:t> </a:t>
            </a:r>
            <a:r>
              <a:rPr lang="ko-KR" altLang="en-US" dirty="0"/>
              <a:t>선택</a:t>
            </a:r>
            <a:endParaRPr lang="en-US" altLang="ko-KR" dirty="0"/>
          </a:p>
          <a:p>
            <a:pPr marL="342900" lvl="1" indent="0">
              <a:buNone/>
            </a:pPr>
            <a:endParaRPr lang="en-US" altLang="ko-KR" dirty="0"/>
          </a:p>
          <a:p>
            <a:pPr lvl="2"/>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sym typeface="Wingdings" panose="05000000000000000000" pitchFamily="2" charset="2"/>
            </a:endParaRPr>
          </a:p>
          <a:p>
            <a:pPr lvl="1"/>
            <a:r>
              <a:rPr lang="ko-KR" altLang="en-US" dirty="0">
                <a:sym typeface="Wingdings" panose="05000000000000000000" pitchFamily="2" charset="2"/>
              </a:rPr>
              <a:t>시리얼 모니터</a:t>
            </a:r>
            <a:r>
              <a:rPr lang="en-US" altLang="ko-KR" dirty="0">
                <a:sym typeface="Wingdings" panose="05000000000000000000" pitchFamily="2" charset="2"/>
              </a:rPr>
              <a:t>(</a:t>
            </a:r>
            <a:r>
              <a:rPr lang="en-US" altLang="ko-KR" dirty="0" err="1">
                <a:sym typeface="Wingdings" panose="05000000000000000000" pitchFamily="2" charset="2"/>
              </a:rPr>
              <a:t>Ctrl+Shift+M</a:t>
            </a:r>
            <a:r>
              <a:rPr lang="en-US" altLang="ko-KR" dirty="0">
                <a:sym typeface="Wingdings" panose="05000000000000000000" pitchFamily="2" charset="2"/>
              </a:rPr>
              <a:t>)</a:t>
            </a:r>
            <a:r>
              <a:rPr lang="ko-KR" altLang="en-US" dirty="0">
                <a:sym typeface="Wingdings" panose="05000000000000000000" pitchFamily="2" charset="2"/>
              </a:rPr>
              <a:t>를 실행 </a:t>
            </a:r>
            <a:endParaRPr lang="en-US" altLang="ko-KR" dirty="0">
              <a:sym typeface="Wingdings" panose="05000000000000000000" pitchFamily="2" charset="2"/>
            </a:endParaRPr>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55</a:t>
            </a:fld>
            <a:endParaRPr lang="en-US" dirty="0"/>
          </a:p>
        </p:txBody>
      </p:sp>
      <p:sp>
        <p:nvSpPr>
          <p:cNvPr id="6" name="모서리가 둥근 직사각형 5"/>
          <p:cNvSpPr/>
          <p:nvPr/>
        </p:nvSpPr>
        <p:spPr bwMode="auto">
          <a:xfrm>
            <a:off x="792485" y="1619907"/>
            <a:ext cx="4824536" cy="313234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400" b="1" dirty="0">
                <a:latin typeface="맑은 고딕" pitchFamily="50" charset="-127"/>
                <a:ea typeface="맑은 고딕" pitchFamily="50" charset="-127"/>
              </a:rPr>
              <a:t>#include "SparkFunLIS3DH.h"</a:t>
            </a:r>
          </a:p>
          <a:p>
            <a:pPr defTabSz="913755">
              <a:spcBef>
                <a:spcPts val="0"/>
              </a:spcBef>
              <a:buClr>
                <a:srgbClr val="506EA5"/>
              </a:buClr>
            </a:pPr>
            <a:r>
              <a:rPr lang="en-US" altLang="ko-KR" sz="1400" b="1" dirty="0">
                <a:latin typeface="맑은 고딕" pitchFamily="50" charset="-127"/>
                <a:ea typeface="맑은 고딕" pitchFamily="50" charset="-127"/>
              </a:rPr>
              <a:t>#include "</a:t>
            </a:r>
            <a:r>
              <a:rPr lang="en-US" altLang="ko-KR" sz="1400" b="1" dirty="0" err="1">
                <a:latin typeface="맑은 고딕" pitchFamily="50" charset="-127"/>
                <a:ea typeface="맑은 고딕" pitchFamily="50" charset="-127"/>
              </a:rPr>
              <a:t>Wire.h</a:t>
            </a: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a:latin typeface="맑은 고딕" pitchFamily="50" charset="-127"/>
                <a:ea typeface="맑은 고딕" pitchFamily="50" charset="-127"/>
              </a:rPr>
              <a:t>#include "</a:t>
            </a:r>
            <a:r>
              <a:rPr lang="en-US" altLang="ko-KR" sz="1400" b="1" dirty="0" err="1">
                <a:latin typeface="맑은 고딕" pitchFamily="50" charset="-127"/>
                <a:ea typeface="맑은 고딕" pitchFamily="50" charset="-127"/>
              </a:rPr>
              <a:t>SPI.h</a:t>
            </a:r>
            <a:r>
              <a:rPr lang="en-US" altLang="ko-KR" sz="1400" b="1" dirty="0">
                <a:latin typeface="맑은 고딕" pitchFamily="50" charset="-127"/>
                <a:ea typeface="맑은 고딕" pitchFamily="50" charset="-127"/>
              </a:rPr>
              <a:t>"</a:t>
            </a:r>
          </a:p>
          <a:p>
            <a:pPr defTabSz="913755">
              <a:spcBef>
                <a:spcPts val="0"/>
              </a:spcBef>
              <a:buClr>
                <a:srgbClr val="506EA5"/>
              </a:buClr>
            </a:pPr>
            <a:endParaRPr lang="en-US" altLang="ko-KR" sz="1400" b="1" dirty="0">
              <a:latin typeface="맑은 고딕" pitchFamily="50" charset="-127"/>
              <a:ea typeface="맑은 고딕" pitchFamily="50" charset="-127"/>
            </a:endParaRPr>
          </a:p>
          <a:p>
            <a:pPr defTabSz="913755">
              <a:spcBef>
                <a:spcPts val="0"/>
              </a:spcBef>
              <a:buClr>
                <a:srgbClr val="506EA5"/>
              </a:buClr>
            </a:pPr>
            <a:r>
              <a:rPr lang="en-US" altLang="ko-KR" sz="1400" b="1" dirty="0">
                <a:latin typeface="맑은 고딕" pitchFamily="50" charset="-127"/>
                <a:ea typeface="맑은 고딕" pitchFamily="50" charset="-127"/>
              </a:rPr>
              <a:t>LIS3DH </a:t>
            </a:r>
            <a:r>
              <a:rPr lang="en-US" altLang="ko-KR" sz="1400" b="1" dirty="0" err="1">
                <a:latin typeface="맑은 고딕" pitchFamily="50" charset="-127"/>
                <a:ea typeface="맑은 고딕" pitchFamily="50" charset="-127"/>
              </a:rPr>
              <a:t>myIMU</a:t>
            </a:r>
            <a:r>
              <a:rPr lang="en-US" altLang="ko-KR" sz="1400" b="1" dirty="0">
                <a:latin typeface="맑은 고딕" pitchFamily="50" charset="-127"/>
                <a:ea typeface="맑은 고딕" pitchFamily="50" charset="-127"/>
              </a:rPr>
              <a:t>; </a:t>
            </a:r>
            <a:r>
              <a:rPr lang="en-US" altLang="ko-KR" sz="1200" b="1" dirty="0">
                <a:latin typeface="맑은 고딕" pitchFamily="50" charset="-127"/>
                <a:ea typeface="맑은 고딕" pitchFamily="50" charset="-127"/>
              </a:rPr>
              <a:t>//Default constructor is I2C, </a:t>
            </a:r>
            <a:r>
              <a:rPr lang="en-US" altLang="ko-KR" sz="1200" b="1" dirty="0" err="1">
                <a:latin typeface="맑은 고딕" pitchFamily="50" charset="-127"/>
                <a:ea typeface="맑은 고딕" pitchFamily="50" charset="-127"/>
              </a:rPr>
              <a:t>addr</a:t>
            </a:r>
            <a:r>
              <a:rPr lang="en-US" altLang="ko-KR" sz="1200" b="1" dirty="0">
                <a:latin typeface="맑은 고딕" pitchFamily="50" charset="-127"/>
                <a:ea typeface="맑은 고딕" pitchFamily="50" charset="-127"/>
              </a:rPr>
              <a:t> 0x19.</a:t>
            </a:r>
          </a:p>
          <a:p>
            <a:pPr defTabSz="913755">
              <a:spcBef>
                <a:spcPts val="0"/>
              </a:spcBef>
              <a:buClr>
                <a:srgbClr val="506EA5"/>
              </a:buClr>
            </a:pPr>
            <a:endParaRPr lang="en-US" altLang="ko-KR" sz="1400" b="1" dirty="0">
              <a:latin typeface="맑은 고딕" pitchFamily="50" charset="-127"/>
              <a:ea typeface="맑은 고딕" pitchFamily="50" charset="-127"/>
            </a:endParaRPr>
          </a:p>
          <a:p>
            <a:pPr defTabSz="913755">
              <a:spcBef>
                <a:spcPts val="0"/>
              </a:spcBef>
              <a:buClr>
                <a:srgbClr val="506EA5"/>
              </a:buClr>
            </a:pPr>
            <a:r>
              <a:rPr lang="en-US" altLang="ko-KR" sz="1400" b="1" dirty="0">
                <a:latin typeface="맑은 고딕" pitchFamily="50" charset="-127"/>
                <a:ea typeface="맑은 고딕" pitchFamily="50" charset="-127"/>
              </a:rPr>
              <a:t>void setup() {</a:t>
            </a:r>
          </a:p>
          <a:p>
            <a:pPr defTabSz="913755">
              <a:spcBef>
                <a:spcPts val="0"/>
              </a:spcBef>
              <a:buClr>
                <a:srgbClr val="506EA5"/>
              </a:buClr>
            </a:pPr>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Serial.begin</a:t>
            </a:r>
            <a:r>
              <a:rPr lang="en-US" altLang="ko-KR" sz="1400" b="1" dirty="0">
                <a:latin typeface="맑은 고딕" pitchFamily="50" charset="-127"/>
                <a:ea typeface="맑은 고딕" pitchFamily="50" charset="-127"/>
              </a:rPr>
              <a:t>(9600);</a:t>
            </a:r>
          </a:p>
          <a:p>
            <a:pPr defTabSz="913755">
              <a:spcBef>
                <a:spcPts val="0"/>
              </a:spcBef>
              <a:buClr>
                <a:srgbClr val="506EA5"/>
              </a:buClr>
            </a:pPr>
            <a:r>
              <a:rPr lang="en-US" altLang="ko-KR" sz="1400" b="1" dirty="0">
                <a:latin typeface="맑은 고딕" pitchFamily="50" charset="-127"/>
                <a:ea typeface="맑은 고딕" pitchFamily="50" charset="-127"/>
              </a:rPr>
              <a:t>  delay(1000);</a:t>
            </a:r>
          </a:p>
          <a:p>
            <a:pPr defTabSz="913755">
              <a:spcBef>
                <a:spcPts val="0"/>
              </a:spcBef>
              <a:buClr>
                <a:srgbClr val="506EA5"/>
              </a:buClr>
            </a:pPr>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Serial.println</a:t>
            </a:r>
            <a:r>
              <a:rPr lang="en-US" altLang="ko-KR" sz="1400" b="1" dirty="0">
                <a:latin typeface="맑은 고딕" pitchFamily="50" charset="-127"/>
                <a:ea typeface="맑은 고딕" pitchFamily="50" charset="-127"/>
              </a:rPr>
              <a:t>("Processor came out of reset.\n");</a:t>
            </a:r>
          </a:p>
          <a:p>
            <a:pPr defTabSz="913755">
              <a:spcBef>
                <a:spcPts val="0"/>
              </a:spcBef>
              <a:buClr>
                <a:srgbClr val="506EA5"/>
              </a:buClr>
            </a:pPr>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myIMU.</a:t>
            </a:r>
            <a:r>
              <a:rPr lang="en-US" altLang="ko-KR" sz="1400" b="1" dirty="0" err="1">
                <a:solidFill>
                  <a:srgbClr val="FF0000"/>
                </a:solidFill>
                <a:latin typeface="맑은 고딕" pitchFamily="50" charset="-127"/>
                <a:ea typeface="맑은 고딕" pitchFamily="50" charset="-127"/>
              </a:rPr>
              <a:t>begin</a:t>
            </a:r>
            <a:r>
              <a:rPr lang="en-US" altLang="ko-KR" sz="1400" b="1" dirty="0">
                <a:solidFill>
                  <a:srgbClr val="FF0000"/>
                </a:solidFill>
                <a:latin typeface="맑은 고딕" pitchFamily="50" charset="-127"/>
                <a:ea typeface="맑은 고딕" pitchFamily="50" charset="-127"/>
              </a:rPr>
              <a:t>()</a:t>
            </a: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a:latin typeface="맑은 고딕" pitchFamily="50" charset="-127"/>
                <a:ea typeface="맑은 고딕" pitchFamily="50" charset="-127"/>
              </a:rPr>
              <a:t>}</a:t>
            </a:r>
          </a:p>
        </p:txBody>
      </p:sp>
      <p:sp>
        <p:nvSpPr>
          <p:cNvPr id="7" name="모서리가 둥근 직사각형 6"/>
          <p:cNvSpPr/>
          <p:nvPr/>
        </p:nvSpPr>
        <p:spPr bwMode="auto">
          <a:xfrm flipV="1">
            <a:off x="792484" y="1594440"/>
            <a:ext cx="4824537" cy="45719"/>
          </a:xfrm>
          <a:prstGeom prst="roundRect">
            <a:avLst>
              <a:gd name="adj" fmla="val 0"/>
            </a:avLst>
          </a:prstGeom>
          <a:solidFill>
            <a:schemeClr val="bg1">
              <a:lumMod val="85000"/>
            </a:schemeClr>
          </a:solidFill>
          <a:ln w="3175" cap="flat" cmpd="sng" algn="ctr">
            <a:solidFill>
              <a:schemeClr val="bg1">
                <a:lumMod val="75000"/>
              </a:schemeClr>
            </a:solidFill>
            <a:prstDash val="solid"/>
            <a:round/>
            <a:headEnd type="none" w="med" len="med"/>
            <a:tailEnd type="none" w="med" len="med"/>
          </a:ln>
          <a:effectLst/>
        </p:spPr>
        <p:txBody>
          <a:bodyPr wrap="none" lIns="91441" tIns="45721" rIns="91441" bIns="45721" anchor="ctr"/>
          <a:lstStyle/>
          <a:p>
            <a:pPr marL="342905" indent="-342905"/>
            <a:endParaRPr lang="ko-KR" altLang="en-US" sz="1400" dirty="0"/>
          </a:p>
        </p:txBody>
      </p:sp>
      <p:sp>
        <p:nvSpPr>
          <p:cNvPr id="8" name="모서리가 둥근 직사각형 7"/>
          <p:cNvSpPr/>
          <p:nvPr/>
        </p:nvSpPr>
        <p:spPr bwMode="auto">
          <a:xfrm>
            <a:off x="5869049" y="1617299"/>
            <a:ext cx="4824536" cy="3134956"/>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400" b="1" dirty="0">
                <a:latin typeface="맑은 고딕" pitchFamily="50" charset="-127"/>
                <a:ea typeface="맑은 고딕" pitchFamily="50" charset="-127"/>
              </a:rPr>
              <a:t>void loop()</a:t>
            </a:r>
          </a:p>
          <a:p>
            <a:pPr defTabSz="913755">
              <a:spcBef>
                <a:spcPts val="0"/>
              </a:spcBef>
              <a:buClr>
                <a:srgbClr val="506EA5"/>
              </a:buClr>
            </a:pP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a:latin typeface="맑은 고딕" pitchFamily="50" charset="-127"/>
                <a:ea typeface="맑은 고딕" pitchFamily="50" charset="-127"/>
              </a:rPr>
              <a:t>  </a:t>
            </a:r>
            <a:r>
              <a:rPr lang="en-US" altLang="ko-KR" sz="1400" b="1" dirty="0">
                <a:solidFill>
                  <a:schemeClr val="bg1">
                    <a:lumMod val="75000"/>
                  </a:schemeClr>
                </a:solidFill>
                <a:latin typeface="맑은 고딕" pitchFamily="50" charset="-127"/>
                <a:ea typeface="맑은 고딕" pitchFamily="50" charset="-127"/>
              </a:rPr>
              <a:t>//Get all parameters</a:t>
            </a:r>
          </a:p>
          <a:p>
            <a:pPr defTabSz="913755">
              <a:spcBef>
                <a:spcPts val="0"/>
              </a:spcBef>
              <a:buClr>
                <a:srgbClr val="506EA5"/>
              </a:buClr>
            </a:pPr>
            <a:r>
              <a:rPr lang="en-US" altLang="ko-KR" sz="1400" b="1" dirty="0">
                <a:solidFill>
                  <a:schemeClr val="bg1">
                    <a:lumMod val="75000"/>
                  </a:schemeClr>
                </a:solidFill>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Serial.print</a:t>
            </a:r>
            <a:r>
              <a:rPr lang="en-US" altLang="ko-KR" sz="1400" b="1" dirty="0">
                <a:latin typeface="맑은 고딕" pitchFamily="50" charset="-127"/>
                <a:ea typeface="맑은 고딕" pitchFamily="50" charset="-127"/>
              </a:rPr>
              <a:t>("\</a:t>
            </a:r>
            <a:r>
              <a:rPr lang="en-US" altLang="ko-KR" sz="1400" b="1" dirty="0" err="1">
                <a:latin typeface="맑은 고딕" pitchFamily="50" charset="-127"/>
                <a:ea typeface="맑은 고딕" pitchFamily="50" charset="-127"/>
              </a:rPr>
              <a:t>nAccelerometer</a:t>
            </a:r>
            <a:r>
              <a:rPr lang="en-US" altLang="ko-KR" sz="1400" b="1" dirty="0">
                <a:latin typeface="맑은 고딕" pitchFamily="50" charset="-127"/>
                <a:ea typeface="맑은 고딕" pitchFamily="50" charset="-127"/>
              </a:rPr>
              <a:t>:\n");</a:t>
            </a:r>
          </a:p>
          <a:p>
            <a:pPr defTabSz="913755">
              <a:spcBef>
                <a:spcPts val="0"/>
              </a:spcBef>
              <a:buClr>
                <a:srgbClr val="506EA5"/>
              </a:buClr>
            </a:pPr>
            <a:endParaRPr lang="en-US" altLang="ko-KR" sz="1400" b="1" dirty="0">
              <a:latin typeface="맑은 고딕" pitchFamily="50" charset="-127"/>
              <a:ea typeface="맑은 고딕" pitchFamily="50" charset="-127"/>
            </a:endParaRPr>
          </a:p>
          <a:p>
            <a:pPr defTabSz="913755">
              <a:spcBef>
                <a:spcPts val="0"/>
              </a:spcBef>
              <a:buClr>
                <a:srgbClr val="506EA5"/>
              </a:buClr>
            </a:pPr>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Serial.print</a:t>
            </a:r>
            <a:r>
              <a:rPr lang="en-US" altLang="ko-KR" sz="1400" b="1" dirty="0">
                <a:latin typeface="맑은 고딕" pitchFamily="50" charset="-127"/>
                <a:ea typeface="맑은 고딕" pitchFamily="50" charset="-127"/>
              </a:rPr>
              <a:t>(" X = ");</a:t>
            </a:r>
          </a:p>
          <a:p>
            <a:pPr defTabSz="913755">
              <a:spcBef>
                <a:spcPts val="0"/>
              </a:spcBef>
              <a:buClr>
                <a:srgbClr val="506EA5"/>
              </a:buClr>
            </a:pPr>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Serial.print</a:t>
            </a:r>
            <a:r>
              <a:rPr lang="en-US" altLang="ko-KR" sz="1400" b="1" dirty="0" err="1">
                <a:solidFill>
                  <a:srgbClr val="FF0000"/>
                </a:solidFill>
                <a:latin typeface="맑은 고딕" pitchFamily="50" charset="-127"/>
                <a:ea typeface="맑은 고딕" pitchFamily="50" charset="-127"/>
              </a:rPr>
              <a:t>ln</a:t>
            </a:r>
            <a:r>
              <a:rPr lang="en-US" altLang="ko-KR" sz="1400" b="1" dirty="0">
                <a:latin typeface="맑은 고딕" pitchFamily="50" charset="-127"/>
                <a:ea typeface="맑은 고딕" pitchFamily="50" charset="-127"/>
              </a:rPr>
              <a:t>(</a:t>
            </a:r>
            <a:r>
              <a:rPr lang="en-US" altLang="ko-KR" sz="1400" b="1" dirty="0" err="1">
                <a:latin typeface="맑은 고딕" pitchFamily="50" charset="-127"/>
                <a:ea typeface="맑은 고딕" pitchFamily="50" charset="-127"/>
              </a:rPr>
              <a:t>myIMU.readFloatAccelX</a:t>
            </a:r>
            <a:r>
              <a:rPr lang="en-US" altLang="ko-KR" sz="1400" b="1" dirty="0">
                <a:latin typeface="맑은 고딕" pitchFamily="50" charset="-127"/>
                <a:ea typeface="맑은 고딕" pitchFamily="50" charset="-127"/>
              </a:rPr>
              <a:t>(), 4);</a:t>
            </a:r>
          </a:p>
          <a:p>
            <a:pPr defTabSz="913755">
              <a:spcBef>
                <a:spcPts val="0"/>
              </a:spcBef>
              <a:buClr>
                <a:srgbClr val="506EA5"/>
              </a:buClr>
            </a:pPr>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Serial.print</a:t>
            </a:r>
            <a:r>
              <a:rPr lang="en-US" altLang="ko-KR" sz="1400" b="1" dirty="0">
                <a:latin typeface="맑은 고딕" pitchFamily="50" charset="-127"/>
                <a:ea typeface="맑은 고딕" pitchFamily="50" charset="-127"/>
              </a:rPr>
              <a:t>(" Y = ");</a:t>
            </a:r>
          </a:p>
          <a:p>
            <a:pPr defTabSz="913755">
              <a:spcBef>
                <a:spcPts val="0"/>
              </a:spcBef>
              <a:buClr>
                <a:srgbClr val="506EA5"/>
              </a:buClr>
            </a:pPr>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Serial.print</a:t>
            </a:r>
            <a:r>
              <a:rPr lang="en-US" altLang="ko-KR" sz="1400" b="1" dirty="0" err="1">
                <a:solidFill>
                  <a:srgbClr val="FF0000"/>
                </a:solidFill>
                <a:latin typeface="맑은 고딕" pitchFamily="50" charset="-127"/>
                <a:ea typeface="맑은 고딕" pitchFamily="50" charset="-127"/>
              </a:rPr>
              <a:t>ln</a:t>
            </a:r>
            <a:r>
              <a:rPr lang="en-US" altLang="ko-KR" sz="1400" b="1" dirty="0">
                <a:latin typeface="맑은 고딕" pitchFamily="50" charset="-127"/>
                <a:ea typeface="맑은 고딕" pitchFamily="50" charset="-127"/>
              </a:rPr>
              <a:t>(</a:t>
            </a:r>
            <a:r>
              <a:rPr lang="en-US" altLang="ko-KR" sz="1400" b="1" dirty="0" err="1">
                <a:latin typeface="맑은 고딕" pitchFamily="50" charset="-127"/>
                <a:ea typeface="맑은 고딕" pitchFamily="50" charset="-127"/>
              </a:rPr>
              <a:t>myIMU.readFloatAccelY</a:t>
            </a:r>
            <a:r>
              <a:rPr lang="en-US" altLang="ko-KR" sz="1400" b="1" dirty="0">
                <a:latin typeface="맑은 고딕" pitchFamily="50" charset="-127"/>
                <a:ea typeface="맑은 고딕" pitchFamily="50" charset="-127"/>
              </a:rPr>
              <a:t>(), 4);</a:t>
            </a:r>
          </a:p>
          <a:p>
            <a:pPr defTabSz="913755">
              <a:spcBef>
                <a:spcPts val="0"/>
              </a:spcBef>
              <a:buClr>
                <a:srgbClr val="506EA5"/>
              </a:buClr>
            </a:pPr>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Serial.print</a:t>
            </a:r>
            <a:r>
              <a:rPr lang="en-US" altLang="ko-KR" sz="1400" b="1" dirty="0">
                <a:latin typeface="맑은 고딕" pitchFamily="50" charset="-127"/>
                <a:ea typeface="맑은 고딕" pitchFamily="50" charset="-127"/>
              </a:rPr>
              <a:t>(" Z = ");</a:t>
            </a:r>
          </a:p>
          <a:p>
            <a:pPr defTabSz="913755">
              <a:spcBef>
                <a:spcPts val="0"/>
              </a:spcBef>
              <a:buClr>
                <a:srgbClr val="506EA5"/>
              </a:buClr>
            </a:pPr>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Serial.print</a:t>
            </a:r>
            <a:r>
              <a:rPr lang="en-US" altLang="ko-KR" sz="1400" b="1" dirty="0" err="1">
                <a:solidFill>
                  <a:srgbClr val="FF0000"/>
                </a:solidFill>
                <a:latin typeface="맑은 고딕" pitchFamily="50" charset="-127"/>
                <a:ea typeface="맑은 고딕" pitchFamily="50" charset="-127"/>
              </a:rPr>
              <a:t>ln</a:t>
            </a:r>
            <a:r>
              <a:rPr lang="en-US" altLang="ko-KR" sz="1400" b="1" dirty="0">
                <a:latin typeface="맑은 고딕" pitchFamily="50" charset="-127"/>
                <a:ea typeface="맑은 고딕" pitchFamily="50" charset="-127"/>
              </a:rPr>
              <a:t>(</a:t>
            </a:r>
            <a:r>
              <a:rPr lang="en-US" altLang="ko-KR" sz="1400" b="1" dirty="0" err="1">
                <a:latin typeface="맑은 고딕" pitchFamily="50" charset="-127"/>
                <a:ea typeface="맑은 고딕" pitchFamily="50" charset="-127"/>
              </a:rPr>
              <a:t>myIMU.readFloatAccelZ</a:t>
            </a:r>
            <a:r>
              <a:rPr lang="en-US" altLang="ko-KR" sz="1400" b="1" dirty="0">
                <a:latin typeface="맑은 고딕" pitchFamily="50" charset="-127"/>
                <a:ea typeface="맑은 고딕" pitchFamily="50" charset="-127"/>
              </a:rPr>
              <a:t>(), 4);</a:t>
            </a:r>
          </a:p>
          <a:p>
            <a:pPr defTabSz="913755">
              <a:spcBef>
                <a:spcPts val="0"/>
              </a:spcBef>
              <a:buClr>
                <a:srgbClr val="506EA5"/>
              </a:buClr>
            </a:pPr>
            <a:endParaRPr lang="en-US" altLang="ko-KR" sz="1400" b="1" dirty="0">
              <a:latin typeface="맑은 고딕" pitchFamily="50" charset="-127"/>
              <a:ea typeface="맑은 고딕" pitchFamily="50" charset="-127"/>
            </a:endParaRPr>
          </a:p>
          <a:p>
            <a:pPr defTabSz="913755">
              <a:spcBef>
                <a:spcPts val="0"/>
              </a:spcBef>
              <a:buClr>
                <a:srgbClr val="506EA5"/>
              </a:buClr>
            </a:pPr>
            <a:r>
              <a:rPr lang="en-US" altLang="ko-KR" sz="1400" b="1" dirty="0">
                <a:latin typeface="맑은 고딕" pitchFamily="50" charset="-127"/>
                <a:ea typeface="맑은 고딕" pitchFamily="50" charset="-127"/>
              </a:rPr>
              <a:t>  delay(1000);</a:t>
            </a:r>
          </a:p>
          <a:p>
            <a:pPr defTabSz="913755">
              <a:spcBef>
                <a:spcPts val="0"/>
              </a:spcBef>
              <a:buClr>
                <a:srgbClr val="506EA5"/>
              </a:buClr>
            </a:pPr>
            <a:r>
              <a:rPr lang="en-US" altLang="ko-KR" sz="1400" b="1" dirty="0">
                <a:latin typeface="맑은 고딕" pitchFamily="50" charset="-127"/>
                <a:ea typeface="맑은 고딕" pitchFamily="50" charset="-127"/>
              </a:rPr>
              <a:t>}</a:t>
            </a:r>
          </a:p>
        </p:txBody>
      </p:sp>
      <p:sp>
        <p:nvSpPr>
          <p:cNvPr id="9" name="모서리가 둥근 직사각형 8"/>
          <p:cNvSpPr/>
          <p:nvPr/>
        </p:nvSpPr>
        <p:spPr bwMode="auto">
          <a:xfrm flipV="1">
            <a:off x="5869048" y="1591832"/>
            <a:ext cx="4824537" cy="45719"/>
          </a:xfrm>
          <a:prstGeom prst="roundRect">
            <a:avLst>
              <a:gd name="adj" fmla="val 0"/>
            </a:avLst>
          </a:prstGeom>
          <a:solidFill>
            <a:schemeClr val="bg1">
              <a:lumMod val="85000"/>
            </a:schemeClr>
          </a:solidFill>
          <a:ln w="3175" cap="flat" cmpd="sng" algn="ctr">
            <a:solidFill>
              <a:schemeClr val="bg1">
                <a:lumMod val="75000"/>
              </a:schemeClr>
            </a:solidFill>
            <a:prstDash val="solid"/>
            <a:round/>
            <a:headEnd type="none" w="med" len="med"/>
            <a:tailEnd type="none" w="med" len="med"/>
          </a:ln>
          <a:effectLst/>
        </p:spPr>
        <p:txBody>
          <a:bodyPr wrap="none" lIns="91441" tIns="45721" rIns="91441" bIns="45721" anchor="ctr"/>
          <a:lstStyle/>
          <a:p>
            <a:pPr marL="342905" indent="-342905"/>
            <a:endParaRPr lang="ko-KR" altLang="en-US" sz="1400" dirty="0"/>
          </a:p>
        </p:txBody>
      </p:sp>
    </p:spTree>
    <p:extLst>
      <p:ext uri="{BB962C8B-B14F-4D97-AF65-F5344CB8AC3E}">
        <p14:creationId xmlns:p14="http://schemas.microsoft.com/office/powerpoint/2010/main" val="23154197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LIS3DH</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LIS3DH </a:t>
            </a:r>
            <a:r>
              <a:rPr lang="ko-KR" altLang="en-US" dirty="0"/>
              <a:t>모듈</a:t>
            </a:r>
            <a:endParaRPr lang="en-US" altLang="ko-KR" dirty="0"/>
          </a:p>
          <a:p>
            <a:pPr lvl="1"/>
            <a:r>
              <a:rPr lang="ko-KR" altLang="en-US" dirty="0"/>
              <a:t>시리얼 모니터 실행</a:t>
            </a:r>
            <a:r>
              <a:rPr lang="en-US" altLang="ko-KR" dirty="0"/>
              <a:t>(</a:t>
            </a:r>
            <a:r>
              <a:rPr lang="en-US" altLang="ko-KR" dirty="0" err="1"/>
              <a:t>Ctrl+Shift+M</a:t>
            </a:r>
            <a:r>
              <a:rPr lang="en-US" altLang="ko-KR" dirty="0"/>
              <a:t>)</a:t>
            </a:r>
          </a:p>
          <a:p>
            <a:pPr lvl="2"/>
            <a:r>
              <a:rPr lang="ko-KR" altLang="en-US" dirty="0"/>
              <a:t>출력 값은 중략가속도 </a:t>
            </a:r>
            <a:r>
              <a:rPr lang="en-US" altLang="ko-KR" dirty="0"/>
              <a:t>g </a:t>
            </a:r>
            <a:r>
              <a:rPr lang="ko-KR" altLang="en-US" dirty="0"/>
              <a:t>단위</a:t>
            </a:r>
            <a:r>
              <a:rPr lang="en-US" altLang="ko-KR" dirty="0"/>
              <a:t>(1 </a:t>
            </a:r>
            <a:r>
              <a:rPr lang="en-US" altLang="ko-KR" dirty="0">
                <a:sym typeface="Wingdings" panose="05000000000000000000" pitchFamily="2" charset="2"/>
              </a:rPr>
              <a:t> 1g)</a:t>
            </a:r>
            <a:endParaRPr lang="en-US" altLang="ko-KR" dirty="0"/>
          </a:p>
          <a:p>
            <a:pPr lvl="1"/>
            <a:r>
              <a:rPr lang="ko-KR" altLang="en-US" dirty="0"/>
              <a:t>센서 모듈을 흔들어 보세요</a:t>
            </a:r>
            <a:r>
              <a:rPr lang="en-US" altLang="ko-KR" dirty="0"/>
              <a:t> </a:t>
            </a:r>
            <a:r>
              <a:rPr lang="en-US" altLang="ko-KR" dirty="0">
                <a:sym typeface="Wingdings" panose="05000000000000000000" pitchFamily="2" charset="2"/>
              </a:rPr>
              <a:t> </a:t>
            </a:r>
            <a:r>
              <a:rPr lang="ko-KR" altLang="en-US" dirty="0">
                <a:sym typeface="Wingdings" panose="05000000000000000000" pitchFamily="2" charset="2"/>
              </a:rPr>
              <a:t>가속도 값과 움직임 과의 관계를 직관적으로 이해 하기 어려움</a:t>
            </a:r>
            <a:endParaRPr lang="en-US" altLang="ko-KR" dirty="0">
              <a:sym typeface="Wingdings" panose="05000000000000000000" pitchFamily="2" charset="2"/>
            </a:endParaRPr>
          </a:p>
          <a:p>
            <a:pPr lvl="1"/>
            <a:endParaRPr lang="en-US" altLang="ko-KR" dirty="0"/>
          </a:p>
          <a:p>
            <a:pPr marL="342900" lvl="1" indent="0">
              <a:buNone/>
            </a:pPr>
            <a:endParaRPr lang="en-US" altLang="ko-KR" dirty="0"/>
          </a:p>
          <a:p>
            <a:pPr lvl="2"/>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endParaRPr lang="en-US" altLang="ko-KR" dirty="0">
              <a:sym typeface="Wingdings" panose="05000000000000000000" pitchFamily="2" charset="2"/>
            </a:endParaRPr>
          </a:p>
          <a:p>
            <a:pPr lvl="2"/>
            <a:endParaRPr lang="en-US" altLang="ko-KR" dirty="0">
              <a:sym typeface="Wingdings" panose="05000000000000000000" pitchFamily="2" charset="2"/>
            </a:endParaRPr>
          </a:p>
          <a:p>
            <a:pPr lvl="2"/>
            <a:endParaRPr lang="en-US" altLang="ko-KR" dirty="0">
              <a:sym typeface="Wingdings" panose="05000000000000000000" pitchFamily="2" charset="2"/>
            </a:endParaRPr>
          </a:p>
          <a:p>
            <a:pPr lvl="2"/>
            <a:endParaRPr lang="en-US" altLang="ko-KR" dirty="0">
              <a:sym typeface="Wingdings" panose="05000000000000000000" pitchFamily="2" charset="2"/>
            </a:endParaRPr>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56</a:t>
            </a:fld>
            <a:endParaRPr lang="en-US" dirty="0"/>
          </a:p>
        </p:txBody>
      </p:sp>
      <p:pic>
        <p:nvPicPr>
          <p:cNvPr id="5" name="그림 4">
            <a:extLst>
              <a:ext uri="{FF2B5EF4-FFF2-40B4-BE49-F238E27FC236}">
                <a16:creationId xmlns:a16="http://schemas.microsoft.com/office/drawing/2014/main" id="{DB616500-7633-4F4A-AAAD-56730EC695FF}"/>
              </a:ext>
            </a:extLst>
          </p:cNvPr>
          <p:cNvPicPr>
            <a:picLocks noChangeAspect="1"/>
          </p:cNvPicPr>
          <p:nvPr/>
        </p:nvPicPr>
        <p:blipFill>
          <a:blip r:embed="rId2"/>
          <a:stretch>
            <a:fillRect/>
          </a:stretch>
        </p:blipFill>
        <p:spPr>
          <a:xfrm>
            <a:off x="2899028" y="2104911"/>
            <a:ext cx="5311140" cy="3756660"/>
          </a:xfrm>
          <a:prstGeom prst="rect">
            <a:avLst/>
          </a:prstGeom>
        </p:spPr>
      </p:pic>
    </p:spTree>
    <p:extLst>
      <p:ext uri="{BB962C8B-B14F-4D97-AF65-F5344CB8AC3E}">
        <p14:creationId xmlns:p14="http://schemas.microsoft.com/office/powerpoint/2010/main" val="39406991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LIS3DH</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LIS3DH </a:t>
            </a:r>
            <a:r>
              <a:rPr lang="ko-KR" altLang="en-US" dirty="0"/>
              <a:t>모듈</a:t>
            </a:r>
            <a:endParaRPr lang="en-US" altLang="ko-KR" dirty="0"/>
          </a:p>
          <a:p>
            <a:pPr lvl="1"/>
            <a:r>
              <a:rPr lang="ko-KR" altLang="en-US" dirty="0"/>
              <a:t>예제 코드 수정</a:t>
            </a:r>
            <a:endParaRPr lang="en-US" altLang="ko-KR" dirty="0"/>
          </a:p>
          <a:p>
            <a:pPr lvl="2"/>
            <a:r>
              <a:rPr lang="ko-KR" altLang="en-US" dirty="0"/>
              <a:t>파일 위치 </a:t>
            </a:r>
            <a:r>
              <a:rPr lang="en-US" altLang="ko-KR" dirty="0"/>
              <a:t>: </a:t>
            </a:r>
            <a:r>
              <a:rPr lang="en-US" altLang="ko-KR" dirty="0">
                <a:hlinkClick r:id="rId2"/>
              </a:rPr>
              <a:t>https://github.com/phirippa-source/Phi-board-v1.0</a:t>
            </a:r>
            <a:endParaRPr lang="en-US" altLang="ko-KR" dirty="0"/>
          </a:p>
          <a:p>
            <a:pPr lvl="2"/>
            <a:r>
              <a:rPr lang="ko-KR" altLang="en-US" dirty="0"/>
              <a:t>파일 이름 </a:t>
            </a:r>
            <a:r>
              <a:rPr lang="en-US" altLang="ko-KR" dirty="0"/>
              <a:t>: LIS3DH_plot.ino</a:t>
            </a:r>
          </a:p>
          <a:p>
            <a:pPr marL="342900" lvl="1" indent="0">
              <a:buNone/>
            </a:pPr>
            <a:endParaRPr lang="en-US" altLang="ko-KR" dirty="0"/>
          </a:p>
          <a:p>
            <a:pPr lvl="2"/>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endParaRPr lang="en-US" altLang="ko-KR" dirty="0">
              <a:sym typeface="Wingdings" panose="05000000000000000000" pitchFamily="2" charset="2"/>
            </a:endParaRPr>
          </a:p>
          <a:p>
            <a:pPr lvl="2"/>
            <a:r>
              <a:rPr lang="ko-KR" altLang="en-US" dirty="0">
                <a:sym typeface="Wingdings" panose="05000000000000000000" pitchFamily="2" charset="2"/>
              </a:rPr>
              <a:t>시리얼 모니터</a:t>
            </a:r>
            <a:r>
              <a:rPr lang="en-US" altLang="ko-KR" dirty="0">
                <a:sym typeface="Wingdings" panose="05000000000000000000" pitchFamily="2" charset="2"/>
              </a:rPr>
              <a:t>(</a:t>
            </a:r>
            <a:r>
              <a:rPr lang="en-US" altLang="ko-KR" dirty="0" err="1">
                <a:sym typeface="Wingdings" panose="05000000000000000000" pitchFamily="2" charset="2"/>
              </a:rPr>
              <a:t>Ctrl+Shift+M</a:t>
            </a:r>
            <a:r>
              <a:rPr lang="en-US" altLang="ko-KR" dirty="0">
                <a:sym typeface="Wingdings" panose="05000000000000000000" pitchFamily="2" charset="2"/>
              </a:rPr>
              <a:t>)</a:t>
            </a:r>
            <a:r>
              <a:rPr lang="ko-KR" altLang="en-US" dirty="0">
                <a:sym typeface="Wingdings" panose="05000000000000000000" pitchFamily="2" charset="2"/>
              </a:rPr>
              <a:t> 실행</a:t>
            </a:r>
            <a:endParaRPr lang="en-US" altLang="ko-KR" dirty="0">
              <a:sym typeface="Wingdings" panose="05000000000000000000" pitchFamily="2" charset="2"/>
            </a:endParaRPr>
          </a:p>
          <a:p>
            <a:pPr lvl="2"/>
            <a:endParaRPr lang="en-US" altLang="ko-KR" dirty="0">
              <a:sym typeface="Wingdings" panose="05000000000000000000" pitchFamily="2" charset="2"/>
            </a:endParaRPr>
          </a:p>
          <a:p>
            <a:pPr lvl="2"/>
            <a:endParaRPr lang="en-US" altLang="ko-KR" dirty="0">
              <a:sym typeface="Wingdings" panose="05000000000000000000" pitchFamily="2" charset="2"/>
            </a:endParaRPr>
          </a:p>
          <a:p>
            <a:pPr lvl="2"/>
            <a:endParaRPr lang="en-US" altLang="ko-KR" dirty="0">
              <a:sym typeface="Wingdings" panose="05000000000000000000" pitchFamily="2" charset="2"/>
            </a:endParaRPr>
          </a:p>
          <a:p>
            <a:pPr lvl="2"/>
            <a:endParaRPr lang="en-US" altLang="ko-KR" dirty="0">
              <a:sym typeface="Wingdings" panose="05000000000000000000" pitchFamily="2" charset="2"/>
            </a:endParaRPr>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57</a:t>
            </a:fld>
            <a:endParaRPr lang="en-US" dirty="0"/>
          </a:p>
        </p:txBody>
      </p:sp>
      <p:sp>
        <p:nvSpPr>
          <p:cNvPr id="6" name="모서리가 둥근 직사각형 5"/>
          <p:cNvSpPr/>
          <p:nvPr/>
        </p:nvSpPr>
        <p:spPr bwMode="auto">
          <a:xfrm>
            <a:off x="792485" y="1999842"/>
            <a:ext cx="4824536" cy="2752413"/>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400" b="1" dirty="0">
                <a:latin typeface="맑은 고딕" pitchFamily="50" charset="-127"/>
                <a:ea typeface="맑은 고딕" pitchFamily="50" charset="-127"/>
              </a:rPr>
              <a:t>#include "SparkFunLIS3DH.h"</a:t>
            </a:r>
          </a:p>
          <a:p>
            <a:pPr defTabSz="913755">
              <a:spcBef>
                <a:spcPts val="0"/>
              </a:spcBef>
              <a:buClr>
                <a:srgbClr val="506EA5"/>
              </a:buClr>
            </a:pPr>
            <a:r>
              <a:rPr lang="en-US" altLang="ko-KR" sz="1400" b="1" dirty="0">
                <a:latin typeface="맑은 고딕" pitchFamily="50" charset="-127"/>
                <a:ea typeface="맑은 고딕" pitchFamily="50" charset="-127"/>
              </a:rPr>
              <a:t>#include "</a:t>
            </a:r>
            <a:r>
              <a:rPr lang="en-US" altLang="ko-KR" sz="1400" b="1" dirty="0" err="1">
                <a:latin typeface="맑은 고딕" pitchFamily="50" charset="-127"/>
                <a:ea typeface="맑은 고딕" pitchFamily="50" charset="-127"/>
              </a:rPr>
              <a:t>Wire.h</a:t>
            </a: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a:latin typeface="맑은 고딕" pitchFamily="50" charset="-127"/>
                <a:ea typeface="맑은 고딕" pitchFamily="50" charset="-127"/>
              </a:rPr>
              <a:t>#include "</a:t>
            </a:r>
            <a:r>
              <a:rPr lang="en-US" altLang="ko-KR" sz="1400" b="1" dirty="0" err="1">
                <a:latin typeface="맑은 고딕" pitchFamily="50" charset="-127"/>
                <a:ea typeface="맑은 고딕" pitchFamily="50" charset="-127"/>
              </a:rPr>
              <a:t>SPI.h</a:t>
            </a:r>
            <a:r>
              <a:rPr lang="en-US" altLang="ko-KR" sz="1400" b="1" dirty="0">
                <a:latin typeface="맑은 고딕" pitchFamily="50" charset="-127"/>
                <a:ea typeface="맑은 고딕" pitchFamily="50" charset="-127"/>
              </a:rPr>
              <a:t>"</a:t>
            </a:r>
          </a:p>
          <a:p>
            <a:pPr defTabSz="913755">
              <a:spcBef>
                <a:spcPts val="0"/>
              </a:spcBef>
              <a:buClr>
                <a:srgbClr val="506EA5"/>
              </a:buClr>
            </a:pPr>
            <a:endParaRPr lang="en-US" altLang="ko-KR" sz="1400" b="1" dirty="0">
              <a:latin typeface="맑은 고딕" pitchFamily="50" charset="-127"/>
              <a:ea typeface="맑은 고딕" pitchFamily="50" charset="-127"/>
            </a:endParaRPr>
          </a:p>
          <a:p>
            <a:pPr defTabSz="913755">
              <a:spcBef>
                <a:spcPts val="0"/>
              </a:spcBef>
              <a:buClr>
                <a:srgbClr val="506EA5"/>
              </a:buClr>
            </a:pPr>
            <a:r>
              <a:rPr lang="en-US" altLang="ko-KR" sz="1400" b="1" dirty="0">
                <a:latin typeface="맑은 고딕" pitchFamily="50" charset="-127"/>
                <a:ea typeface="맑은 고딕" pitchFamily="50" charset="-127"/>
              </a:rPr>
              <a:t>LIS3DH </a:t>
            </a:r>
            <a:r>
              <a:rPr lang="en-US" altLang="ko-KR" sz="1400" b="1" dirty="0" err="1">
                <a:latin typeface="맑은 고딕" pitchFamily="50" charset="-127"/>
                <a:ea typeface="맑은 고딕" pitchFamily="50" charset="-127"/>
              </a:rPr>
              <a:t>myIMU</a:t>
            </a:r>
            <a:r>
              <a:rPr lang="en-US" altLang="ko-KR" sz="1400" b="1" dirty="0">
                <a:latin typeface="맑은 고딕" pitchFamily="50" charset="-127"/>
                <a:ea typeface="맑은 고딕" pitchFamily="50" charset="-127"/>
              </a:rPr>
              <a:t>; </a:t>
            </a:r>
            <a:r>
              <a:rPr lang="en-US" altLang="ko-KR" sz="1200" b="1" dirty="0">
                <a:latin typeface="맑은 고딕" pitchFamily="50" charset="-127"/>
                <a:ea typeface="맑은 고딕" pitchFamily="50" charset="-127"/>
              </a:rPr>
              <a:t>//Default constructor is I2C, </a:t>
            </a:r>
            <a:r>
              <a:rPr lang="en-US" altLang="ko-KR" sz="1200" b="1" dirty="0" err="1">
                <a:latin typeface="맑은 고딕" pitchFamily="50" charset="-127"/>
                <a:ea typeface="맑은 고딕" pitchFamily="50" charset="-127"/>
              </a:rPr>
              <a:t>addr</a:t>
            </a:r>
            <a:r>
              <a:rPr lang="en-US" altLang="ko-KR" sz="1200" b="1" dirty="0">
                <a:latin typeface="맑은 고딕" pitchFamily="50" charset="-127"/>
                <a:ea typeface="맑은 고딕" pitchFamily="50" charset="-127"/>
              </a:rPr>
              <a:t> 0x19.</a:t>
            </a:r>
          </a:p>
          <a:p>
            <a:pPr defTabSz="913755">
              <a:spcBef>
                <a:spcPts val="0"/>
              </a:spcBef>
              <a:buClr>
                <a:srgbClr val="506EA5"/>
              </a:buClr>
            </a:pPr>
            <a:endParaRPr lang="en-US" altLang="ko-KR" sz="1400" b="1" dirty="0">
              <a:latin typeface="맑은 고딕" pitchFamily="50" charset="-127"/>
              <a:ea typeface="맑은 고딕" pitchFamily="50" charset="-127"/>
            </a:endParaRPr>
          </a:p>
          <a:p>
            <a:pPr defTabSz="913755">
              <a:spcBef>
                <a:spcPts val="0"/>
              </a:spcBef>
              <a:buClr>
                <a:srgbClr val="506EA5"/>
              </a:buClr>
            </a:pPr>
            <a:r>
              <a:rPr lang="en-US" altLang="ko-KR" sz="1400" b="1" dirty="0">
                <a:latin typeface="맑은 고딕" pitchFamily="50" charset="-127"/>
                <a:ea typeface="맑은 고딕" pitchFamily="50" charset="-127"/>
              </a:rPr>
              <a:t>void setup() {</a:t>
            </a:r>
          </a:p>
          <a:p>
            <a:pPr defTabSz="913755">
              <a:spcBef>
                <a:spcPts val="0"/>
              </a:spcBef>
              <a:buClr>
                <a:srgbClr val="506EA5"/>
              </a:buClr>
            </a:pPr>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Serial.begin</a:t>
            </a:r>
            <a:r>
              <a:rPr lang="en-US" altLang="ko-KR" sz="1400" b="1" dirty="0">
                <a:latin typeface="맑은 고딕" pitchFamily="50" charset="-127"/>
                <a:ea typeface="맑은 고딕" pitchFamily="50" charset="-127"/>
              </a:rPr>
              <a:t>(9600);</a:t>
            </a:r>
          </a:p>
          <a:p>
            <a:pPr defTabSz="913755">
              <a:spcBef>
                <a:spcPts val="0"/>
              </a:spcBef>
              <a:buClr>
                <a:srgbClr val="506EA5"/>
              </a:buClr>
            </a:pPr>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myIMU.begin</a:t>
            </a: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a:latin typeface="맑은 고딕" pitchFamily="50" charset="-127"/>
                <a:ea typeface="맑은 고딕" pitchFamily="50" charset="-127"/>
              </a:rPr>
              <a:t>}</a:t>
            </a:r>
          </a:p>
        </p:txBody>
      </p:sp>
      <p:sp>
        <p:nvSpPr>
          <p:cNvPr id="7" name="모서리가 둥근 직사각형 6"/>
          <p:cNvSpPr/>
          <p:nvPr/>
        </p:nvSpPr>
        <p:spPr bwMode="auto">
          <a:xfrm flipV="1">
            <a:off x="792484" y="1974375"/>
            <a:ext cx="4824537" cy="45719"/>
          </a:xfrm>
          <a:prstGeom prst="roundRect">
            <a:avLst>
              <a:gd name="adj" fmla="val 0"/>
            </a:avLst>
          </a:prstGeom>
          <a:solidFill>
            <a:schemeClr val="bg1">
              <a:lumMod val="85000"/>
            </a:schemeClr>
          </a:solidFill>
          <a:ln w="3175" cap="flat" cmpd="sng" algn="ctr">
            <a:solidFill>
              <a:schemeClr val="bg1">
                <a:lumMod val="75000"/>
              </a:schemeClr>
            </a:solidFill>
            <a:prstDash val="solid"/>
            <a:round/>
            <a:headEnd type="none" w="med" len="med"/>
            <a:tailEnd type="none" w="med" len="med"/>
          </a:ln>
          <a:effectLst/>
        </p:spPr>
        <p:txBody>
          <a:bodyPr wrap="none" lIns="91441" tIns="45721" rIns="91441" bIns="45721" anchor="ctr"/>
          <a:lstStyle/>
          <a:p>
            <a:pPr marL="342905" indent="-342905"/>
            <a:endParaRPr lang="ko-KR" altLang="en-US" sz="1400" dirty="0"/>
          </a:p>
        </p:txBody>
      </p:sp>
      <p:sp>
        <p:nvSpPr>
          <p:cNvPr id="8" name="모서리가 둥근 직사각형 7"/>
          <p:cNvSpPr/>
          <p:nvPr/>
        </p:nvSpPr>
        <p:spPr bwMode="auto">
          <a:xfrm>
            <a:off x="5869049" y="1997234"/>
            <a:ext cx="4824536" cy="2752413"/>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400" b="1" dirty="0">
                <a:latin typeface="맑은 고딕" pitchFamily="50" charset="-127"/>
                <a:ea typeface="맑은 고딕" pitchFamily="50" charset="-127"/>
              </a:rPr>
              <a:t>void loop()</a:t>
            </a:r>
          </a:p>
          <a:p>
            <a:pPr defTabSz="913755">
              <a:spcBef>
                <a:spcPts val="0"/>
              </a:spcBef>
              <a:buClr>
                <a:srgbClr val="506EA5"/>
              </a:buClr>
            </a:pP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Serial.</a:t>
            </a:r>
            <a:r>
              <a:rPr lang="en-US" altLang="ko-KR" sz="1400" b="1" dirty="0" err="1">
                <a:solidFill>
                  <a:srgbClr val="FF0000"/>
                </a:solidFill>
                <a:latin typeface="맑은 고딕" pitchFamily="50" charset="-127"/>
                <a:ea typeface="맑은 고딕" pitchFamily="50" charset="-127"/>
              </a:rPr>
              <a:t>print</a:t>
            </a:r>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myIMU.readFloatAccelX</a:t>
            </a:r>
            <a:r>
              <a:rPr lang="en-US" altLang="ko-KR" sz="1400" b="1" dirty="0">
                <a:latin typeface="맑은 고딕" pitchFamily="50" charset="-127"/>
                <a:ea typeface="맑은 고딕" pitchFamily="50" charset="-127"/>
              </a:rPr>
              <a:t>( ), 4 );</a:t>
            </a:r>
          </a:p>
          <a:p>
            <a:pPr defTabSz="913755">
              <a:spcBef>
                <a:spcPts val="0"/>
              </a:spcBef>
              <a:buClr>
                <a:srgbClr val="506EA5"/>
              </a:buClr>
            </a:pPr>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Serial.</a:t>
            </a:r>
            <a:r>
              <a:rPr lang="en-US" altLang="ko-KR" sz="1400" b="1" dirty="0" err="1">
                <a:solidFill>
                  <a:srgbClr val="FF0000"/>
                </a:solidFill>
                <a:latin typeface="맑은 고딕" pitchFamily="50" charset="-127"/>
                <a:ea typeface="맑은 고딕" pitchFamily="50" charset="-127"/>
              </a:rPr>
              <a:t>print</a:t>
            </a:r>
            <a:r>
              <a:rPr lang="en-US" altLang="ko-KR" sz="1400" b="1" dirty="0">
                <a:latin typeface="맑은 고딕" pitchFamily="50" charset="-127"/>
                <a:ea typeface="맑은 고딕" pitchFamily="50" charset="-127"/>
              </a:rPr>
              <a:t>(“ ”);</a:t>
            </a:r>
          </a:p>
          <a:p>
            <a:pPr defTabSz="913755">
              <a:spcBef>
                <a:spcPts val="0"/>
              </a:spcBef>
              <a:buClr>
                <a:srgbClr val="506EA5"/>
              </a:buClr>
            </a:pPr>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Serial.</a:t>
            </a:r>
            <a:r>
              <a:rPr lang="en-US" altLang="ko-KR" sz="1400" b="1" dirty="0" err="1">
                <a:solidFill>
                  <a:srgbClr val="FF0000"/>
                </a:solidFill>
                <a:latin typeface="맑은 고딕" pitchFamily="50" charset="-127"/>
                <a:ea typeface="맑은 고딕" pitchFamily="50" charset="-127"/>
              </a:rPr>
              <a:t>print</a:t>
            </a:r>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myIMU.readFloatAccelY</a:t>
            </a:r>
            <a:r>
              <a:rPr lang="en-US" altLang="ko-KR" sz="1400" b="1" dirty="0">
                <a:latin typeface="맑은 고딕" pitchFamily="50" charset="-127"/>
                <a:ea typeface="맑은 고딕" pitchFamily="50" charset="-127"/>
              </a:rPr>
              <a:t>( ), 4 );</a:t>
            </a:r>
          </a:p>
          <a:p>
            <a:pPr defTabSz="913755">
              <a:spcBef>
                <a:spcPts val="0"/>
              </a:spcBef>
              <a:buClr>
                <a:srgbClr val="506EA5"/>
              </a:buClr>
            </a:pPr>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Serial.</a:t>
            </a:r>
            <a:r>
              <a:rPr lang="en-US" altLang="ko-KR" sz="1400" b="1" dirty="0" err="1">
                <a:solidFill>
                  <a:srgbClr val="FF0000"/>
                </a:solidFill>
                <a:latin typeface="맑은 고딕" pitchFamily="50" charset="-127"/>
                <a:ea typeface="맑은 고딕" pitchFamily="50" charset="-127"/>
              </a:rPr>
              <a:t>print</a:t>
            </a:r>
            <a:r>
              <a:rPr lang="en-US" altLang="ko-KR" sz="1400" b="1" dirty="0">
                <a:latin typeface="맑은 고딕" pitchFamily="50" charset="-127"/>
                <a:ea typeface="맑은 고딕" pitchFamily="50" charset="-127"/>
              </a:rPr>
              <a:t>(“ ”);</a:t>
            </a:r>
          </a:p>
          <a:p>
            <a:pPr defTabSz="913755">
              <a:spcBef>
                <a:spcPts val="0"/>
              </a:spcBef>
              <a:buClr>
                <a:srgbClr val="506EA5"/>
              </a:buClr>
            </a:pPr>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Serial.</a:t>
            </a:r>
            <a:r>
              <a:rPr lang="en-US" altLang="ko-KR" sz="1400" b="1" dirty="0" err="1">
                <a:solidFill>
                  <a:srgbClr val="00B050"/>
                </a:solidFill>
                <a:latin typeface="맑은 고딕" pitchFamily="50" charset="-127"/>
                <a:ea typeface="맑은 고딕" pitchFamily="50" charset="-127"/>
              </a:rPr>
              <a:t>println</a:t>
            </a:r>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myIMU.readFloatAccelZ</a:t>
            </a:r>
            <a:r>
              <a:rPr lang="en-US" altLang="ko-KR" sz="1400" b="1" dirty="0">
                <a:latin typeface="맑은 고딕" pitchFamily="50" charset="-127"/>
                <a:ea typeface="맑은 고딕" pitchFamily="50" charset="-127"/>
              </a:rPr>
              <a:t>( ), 4 );</a:t>
            </a:r>
          </a:p>
          <a:p>
            <a:pPr defTabSz="913755">
              <a:spcBef>
                <a:spcPts val="0"/>
              </a:spcBef>
              <a:buClr>
                <a:srgbClr val="506EA5"/>
              </a:buClr>
            </a:pPr>
            <a:r>
              <a:rPr lang="en-US" altLang="ko-KR" sz="1400" b="1" dirty="0">
                <a:latin typeface="맑은 고딕" pitchFamily="50" charset="-127"/>
                <a:ea typeface="맑은 고딕" pitchFamily="50" charset="-127"/>
              </a:rPr>
              <a:t>  delay(</a:t>
            </a:r>
            <a:r>
              <a:rPr lang="en-US" altLang="ko-KR" sz="1400" b="1" dirty="0">
                <a:solidFill>
                  <a:srgbClr val="FF0000"/>
                </a:solidFill>
                <a:latin typeface="맑은 고딕" pitchFamily="50" charset="-127"/>
                <a:ea typeface="맑은 고딕" pitchFamily="50" charset="-127"/>
              </a:rPr>
              <a:t>40</a:t>
            </a:r>
            <a:r>
              <a:rPr lang="en-US" altLang="ko-KR" sz="1400" b="1" dirty="0">
                <a:latin typeface="맑은 고딕" pitchFamily="50" charset="-127"/>
                <a:ea typeface="맑은 고딕" pitchFamily="50" charset="-127"/>
              </a:rPr>
              <a:t>);    // f</a:t>
            </a:r>
            <a:r>
              <a:rPr lang="ko-KR" altLang="en-US" sz="1400" b="1" dirty="0">
                <a:latin typeface="맑은 고딕" pitchFamily="50" charset="-127"/>
                <a:ea typeface="맑은 고딕" pitchFamily="50" charset="-127"/>
              </a:rPr>
              <a:t> </a:t>
            </a:r>
            <a:r>
              <a:rPr lang="en-US" altLang="ko-KR" sz="1400" b="1" dirty="0">
                <a:latin typeface="맑은 고딕" pitchFamily="50" charset="-127"/>
                <a:ea typeface="맑은 고딕" pitchFamily="50" charset="-127"/>
              </a:rPr>
              <a:t>=</a:t>
            </a:r>
            <a:r>
              <a:rPr lang="ko-KR" altLang="en-US" sz="1400" b="1" dirty="0">
                <a:latin typeface="맑은 고딕" pitchFamily="50" charset="-127"/>
                <a:ea typeface="맑은 고딕" pitchFamily="50" charset="-127"/>
              </a:rPr>
              <a:t> </a:t>
            </a:r>
            <a:r>
              <a:rPr lang="en-US" altLang="ko-KR" sz="1400" b="1" dirty="0">
                <a:latin typeface="맑은 고딕" pitchFamily="50" charset="-127"/>
                <a:ea typeface="맑은 고딕" pitchFamily="50" charset="-127"/>
              </a:rPr>
              <a:t>1/40</a:t>
            </a:r>
            <a:r>
              <a:rPr lang="ko-KR" altLang="en-US" sz="1400" b="1" dirty="0">
                <a:latin typeface="맑은 고딕" pitchFamily="50" charset="-127"/>
                <a:ea typeface="맑은 고딕" pitchFamily="50" charset="-127"/>
              </a:rPr>
              <a:t> </a:t>
            </a:r>
            <a:r>
              <a:rPr lang="en-US" altLang="ko-KR" sz="1400" b="1" dirty="0">
                <a:latin typeface="맑은 고딕" pitchFamily="50" charset="-127"/>
                <a:ea typeface="맑은 고딕" pitchFamily="50" charset="-127"/>
              </a:rPr>
              <a:t>x</a:t>
            </a:r>
            <a:r>
              <a:rPr lang="ko-KR" altLang="en-US" sz="1400" b="1" dirty="0">
                <a:latin typeface="맑은 고딕" pitchFamily="50" charset="-127"/>
                <a:ea typeface="맑은 고딕" pitchFamily="50" charset="-127"/>
              </a:rPr>
              <a:t> </a:t>
            </a:r>
            <a:r>
              <a:rPr lang="en-US" altLang="ko-KR" sz="1400" b="1" dirty="0">
                <a:latin typeface="맑은 고딕" pitchFamily="50" charset="-127"/>
                <a:ea typeface="맑은 고딕" pitchFamily="50" charset="-127"/>
              </a:rPr>
              <a:t>1000</a:t>
            </a:r>
            <a:r>
              <a:rPr lang="ko-KR" altLang="en-US" sz="1400" b="1" dirty="0">
                <a:latin typeface="맑은 고딕" pitchFamily="50" charset="-127"/>
                <a:ea typeface="맑은 고딕" pitchFamily="50" charset="-127"/>
              </a:rPr>
              <a:t> </a:t>
            </a:r>
            <a:r>
              <a:rPr lang="en-US" altLang="ko-KR" sz="1400" b="1" dirty="0">
                <a:latin typeface="맑은 고딕" pitchFamily="50" charset="-127"/>
                <a:ea typeface="맑은 고딕" pitchFamily="50" charset="-127"/>
              </a:rPr>
              <a:t>=</a:t>
            </a:r>
            <a:r>
              <a:rPr lang="ko-KR" altLang="en-US" sz="1400" b="1" dirty="0">
                <a:latin typeface="맑은 고딕" pitchFamily="50" charset="-127"/>
                <a:ea typeface="맑은 고딕" pitchFamily="50" charset="-127"/>
              </a:rPr>
              <a:t> 약 </a:t>
            </a:r>
            <a:r>
              <a:rPr lang="en-US" altLang="ko-KR" sz="1400" b="1" dirty="0">
                <a:latin typeface="맑은 고딕" pitchFamily="50" charset="-127"/>
                <a:ea typeface="맑은 고딕" pitchFamily="50" charset="-127"/>
              </a:rPr>
              <a:t>250Hz</a:t>
            </a:r>
          </a:p>
          <a:p>
            <a:pPr defTabSz="913755">
              <a:spcBef>
                <a:spcPts val="0"/>
              </a:spcBef>
              <a:buClr>
                <a:srgbClr val="506EA5"/>
              </a:buClr>
            </a:pPr>
            <a:r>
              <a:rPr lang="en-US" altLang="ko-KR" sz="1400" b="1" dirty="0">
                <a:latin typeface="맑은 고딕" pitchFamily="50" charset="-127"/>
                <a:ea typeface="맑은 고딕" pitchFamily="50" charset="-127"/>
              </a:rPr>
              <a:t>}</a:t>
            </a:r>
          </a:p>
        </p:txBody>
      </p:sp>
      <p:sp>
        <p:nvSpPr>
          <p:cNvPr id="9" name="모서리가 둥근 직사각형 8"/>
          <p:cNvSpPr/>
          <p:nvPr/>
        </p:nvSpPr>
        <p:spPr bwMode="auto">
          <a:xfrm flipV="1">
            <a:off x="5869048" y="1971767"/>
            <a:ext cx="4824537" cy="45719"/>
          </a:xfrm>
          <a:prstGeom prst="roundRect">
            <a:avLst>
              <a:gd name="adj" fmla="val 0"/>
            </a:avLst>
          </a:prstGeom>
          <a:solidFill>
            <a:schemeClr val="bg1">
              <a:lumMod val="85000"/>
            </a:schemeClr>
          </a:solidFill>
          <a:ln w="3175" cap="flat" cmpd="sng" algn="ctr">
            <a:solidFill>
              <a:schemeClr val="bg1">
                <a:lumMod val="75000"/>
              </a:schemeClr>
            </a:solidFill>
            <a:prstDash val="solid"/>
            <a:round/>
            <a:headEnd type="none" w="med" len="med"/>
            <a:tailEnd type="none" w="med" len="med"/>
          </a:ln>
          <a:effectLst/>
        </p:spPr>
        <p:txBody>
          <a:bodyPr wrap="none" lIns="91441" tIns="45721" rIns="91441" bIns="45721" anchor="ctr"/>
          <a:lstStyle/>
          <a:p>
            <a:pPr marL="342905" indent="-342905"/>
            <a:endParaRPr lang="ko-KR" altLang="en-US" sz="1400" dirty="0"/>
          </a:p>
        </p:txBody>
      </p:sp>
    </p:spTree>
    <p:extLst>
      <p:ext uri="{BB962C8B-B14F-4D97-AF65-F5344CB8AC3E}">
        <p14:creationId xmlns:p14="http://schemas.microsoft.com/office/powerpoint/2010/main" val="21985461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LIS3DH</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LIS3DH </a:t>
            </a:r>
            <a:r>
              <a:rPr lang="ko-KR" altLang="en-US" dirty="0"/>
              <a:t>모듈</a:t>
            </a:r>
            <a:endParaRPr lang="en-US" altLang="ko-KR" dirty="0"/>
          </a:p>
          <a:p>
            <a:pPr lvl="1"/>
            <a:r>
              <a:rPr lang="ko-KR" altLang="en-US" dirty="0"/>
              <a:t>시리얼 모니터 실행</a:t>
            </a:r>
            <a:r>
              <a:rPr lang="en-US" altLang="ko-KR" dirty="0"/>
              <a:t>(</a:t>
            </a:r>
            <a:r>
              <a:rPr lang="en-US" altLang="ko-KR" dirty="0" err="1"/>
              <a:t>Ctrl+Shift+m</a:t>
            </a:r>
            <a:r>
              <a:rPr lang="en-US" altLang="ko-KR" dirty="0"/>
              <a:t>)</a:t>
            </a:r>
          </a:p>
          <a:p>
            <a:pPr lvl="1"/>
            <a:r>
              <a:rPr lang="ko-KR" altLang="en-US" dirty="0"/>
              <a:t>출력 형태 형식</a:t>
            </a:r>
            <a:r>
              <a:rPr lang="en-US" altLang="ko-KR" dirty="0"/>
              <a:t> </a:t>
            </a:r>
            <a:r>
              <a:rPr lang="ko-KR" altLang="en-US" dirty="0"/>
              <a:t>확인 후 시리얼 모니터 닫고 시리얼 </a:t>
            </a:r>
            <a:r>
              <a:rPr lang="ko-KR" altLang="en-US" dirty="0" err="1"/>
              <a:t>풀로더</a:t>
            </a:r>
            <a:r>
              <a:rPr lang="ko-KR" altLang="en-US" dirty="0"/>
              <a:t> 실행</a:t>
            </a:r>
            <a:r>
              <a:rPr lang="en-US" altLang="ko-KR" dirty="0"/>
              <a:t>(</a:t>
            </a:r>
            <a:r>
              <a:rPr lang="en-US" altLang="ko-KR" dirty="0" err="1"/>
              <a:t>Ctrl+Shift+l</a:t>
            </a:r>
            <a:r>
              <a:rPr lang="en-US" altLang="ko-KR" dirty="0"/>
              <a:t>)</a:t>
            </a:r>
          </a:p>
          <a:p>
            <a:pPr lvl="1"/>
            <a:r>
              <a:rPr lang="en-US" altLang="ko-KR" dirty="0"/>
              <a:t>Phi </a:t>
            </a:r>
            <a:r>
              <a:rPr lang="ko-KR" altLang="en-US" dirty="0"/>
              <a:t>보드를 흔들어 보세요</a:t>
            </a:r>
            <a:r>
              <a:rPr lang="en-US" altLang="ko-KR" dirty="0"/>
              <a:t>.</a:t>
            </a:r>
          </a:p>
          <a:p>
            <a:pPr lvl="2"/>
            <a:r>
              <a:rPr lang="en-US" altLang="ko-KR" dirty="0">
                <a:solidFill>
                  <a:srgbClr val="0070C0"/>
                </a:solidFill>
              </a:rPr>
              <a:t>Blue</a:t>
            </a:r>
            <a:r>
              <a:rPr lang="ko-KR" altLang="en-US" dirty="0"/>
              <a:t> </a:t>
            </a:r>
            <a:r>
              <a:rPr lang="en-US" altLang="ko-KR" dirty="0"/>
              <a:t>:</a:t>
            </a:r>
            <a:r>
              <a:rPr lang="ko-KR" altLang="en-US" dirty="0"/>
              <a:t> </a:t>
            </a:r>
            <a:r>
              <a:rPr lang="en-US" altLang="ko-KR" dirty="0"/>
              <a:t>X-axis, </a:t>
            </a:r>
            <a:r>
              <a:rPr lang="en-US" altLang="ko-KR" dirty="0">
                <a:solidFill>
                  <a:srgbClr val="FF0000"/>
                </a:solidFill>
              </a:rPr>
              <a:t>Red</a:t>
            </a:r>
            <a:r>
              <a:rPr lang="en-US" altLang="ko-KR" dirty="0"/>
              <a:t> : Y-axis, </a:t>
            </a:r>
            <a:r>
              <a:rPr lang="en-US" altLang="ko-KR" dirty="0">
                <a:solidFill>
                  <a:srgbClr val="00B050"/>
                </a:solidFill>
              </a:rPr>
              <a:t>Green</a:t>
            </a:r>
            <a:r>
              <a:rPr lang="ko-KR" altLang="en-US" dirty="0"/>
              <a:t> </a:t>
            </a:r>
            <a:r>
              <a:rPr lang="en-US" altLang="ko-KR" dirty="0"/>
              <a:t>: Z- axis</a:t>
            </a:r>
          </a:p>
          <a:p>
            <a:pPr marL="342900" lvl="1" indent="0">
              <a:buNone/>
            </a:pPr>
            <a:endParaRPr lang="en-US" altLang="ko-KR" dirty="0"/>
          </a:p>
          <a:p>
            <a:pPr lvl="2"/>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endParaRPr lang="en-US" altLang="ko-KR" dirty="0">
              <a:sym typeface="Wingdings" panose="05000000000000000000" pitchFamily="2" charset="2"/>
            </a:endParaRPr>
          </a:p>
          <a:p>
            <a:pPr marL="542925" lvl="2" indent="0">
              <a:buNone/>
            </a:pPr>
            <a:endParaRPr lang="en-US" altLang="ko-KR" dirty="0">
              <a:sym typeface="Wingdings" panose="05000000000000000000" pitchFamily="2" charset="2"/>
            </a:endParaRPr>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58</a:t>
            </a:fld>
            <a:endParaRPr lang="en-US" dirty="0"/>
          </a:p>
        </p:txBody>
      </p:sp>
      <p:pic>
        <p:nvPicPr>
          <p:cNvPr id="8" name="그림 7">
            <a:extLst>
              <a:ext uri="{FF2B5EF4-FFF2-40B4-BE49-F238E27FC236}">
                <a16:creationId xmlns:a16="http://schemas.microsoft.com/office/drawing/2014/main" id="{2E4FADC4-8917-4CD0-BE11-C3FC40D7C4D7}"/>
              </a:ext>
            </a:extLst>
          </p:cNvPr>
          <p:cNvPicPr>
            <a:picLocks noChangeAspect="1"/>
          </p:cNvPicPr>
          <p:nvPr/>
        </p:nvPicPr>
        <p:blipFill>
          <a:blip r:embed="rId2"/>
          <a:stretch>
            <a:fillRect/>
          </a:stretch>
        </p:blipFill>
        <p:spPr>
          <a:xfrm>
            <a:off x="717233" y="2238788"/>
            <a:ext cx="5068791" cy="3287078"/>
          </a:xfrm>
          <a:prstGeom prst="rect">
            <a:avLst/>
          </a:prstGeom>
        </p:spPr>
      </p:pic>
      <p:pic>
        <p:nvPicPr>
          <p:cNvPr id="10" name="그림 9">
            <a:extLst>
              <a:ext uri="{FF2B5EF4-FFF2-40B4-BE49-F238E27FC236}">
                <a16:creationId xmlns:a16="http://schemas.microsoft.com/office/drawing/2014/main" id="{13489B1A-5967-4160-AF7C-6F9772876E47}"/>
              </a:ext>
            </a:extLst>
          </p:cNvPr>
          <p:cNvPicPr>
            <a:picLocks noChangeAspect="1"/>
          </p:cNvPicPr>
          <p:nvPr/>
        </p:nvPicPr>
        <p:blipFill>
          <a:blip r:embed="rId3"/>
          <a:stretch>
            <a:fillRect/>
          </a:stretch>
        </p:blipFill>
        <p:spPr>
          <a:xfrm>
            <a:off x="5890268" y="2231975"/>
            <a:ext cx="5068791" cy="3287078"/>
          </a:xfrm>
          <a:prstGeom prst="rect">
            <a:avLst/>
          </a:prstGeom>
        </p:spPr>
      </p:pic>
    </p:spTree>
    <p:extLst>
      <p:ext uri="{BB962C8B-B14F-4D97-AF65-F5344CB8AC3E}">
        <p14:creationId xmlns:p14="http://schemas.microsoft.com/office/powerpoint/2010/main" val="22134593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a:bodyPr>
          <a:lstStyle/>
          <a:p>
            <a:r>
              <a:rPr lang="en-US" altLang="ko-KR" b="1" dirty="0"/>
              <a:t>OLED(SSD1306)</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203516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fontScale="90000"/>
          </a:bodyPr>
          <a:lstStyle/>
          <a:p>
            <a:r>
              <a:rPr lang="en-US" altLang="ko-KR" b="1" dirty="0"/>
              <a:t>Phi board v1.0</a:t>
            </a:r>
            <a:br>
              <a:rPr lang="en-US" altLang="ko-KR" b="1" dirty="0"/>
            </a:br>
            <a:r>
              <a:rPr lang="ko-KR" altLang="en-US" b="1" dirty="0"/>
              <a:t>처음 자동 실행되는 프로그램</a:t>
            </a:r>
          </a:p>
        </p:txBody>
      </p:sp>
      <p:sp>
        <p:nvSpPr>
          <p:cNvPr id="4" name="제목 1">
            <a:extLst>
              <a:ext uri="{FF2B5EF4-FFF2-40B4-BE49-F238E27FC236}">
                <a16:creationId xmlns:a16="http://schemas.microsoft.com/office/drawing/2014/main" id="{224A5B00-B557-4C1C-ACDE-25C0EC5C037C}"/>
              </a:ext>
            </a:extLst>
          </p:cNvPr>
          <p:cNvSpPr txBox="1">
            <a:spLocks/>
          </p:cNvSpPr>
          <p:nvPr/>
        </p:nvSpPr>
        <p:spPr>
          <a:xfrm>
            <a:off x="371177" y="3600127"/>
            <a:ext cx="10804406" cy="1396537"/>
          </a:xfrm>
          <a:prstGeom prst="rect">
            <a:avLst/>
          </a:prstGeom>
          <a:noFill/>
        </p:spPr>
        <p:txBody>
          <a:bodyPr vert="horz" wrap="square" lIns="91380" tIns="45690" rIns="91380" bIns="45690" rtlCol="0" anchor="b" anchorCtr="0">
            <a:normAutofit fontScale="97500"/>
          </a:bodyPr>
          <a:lstStyle>
            <a:lvl1pPr algn="ctr" defTabSz="913755" rtl="0" eaLnBrk="1" latinLnBrk="0" hangingPunct="1">
              <a:lnSpc>
                <a:spcPct val="100000"/>
              </a:lnSpc>
              <a:spcBef>
                <a:spcPct val="0"/>
              </a:spcBef>
              <a:buNone/>
              <a:defRPr kumimoji="1" lang="ko-KR" altLang="en-US" sz="5669" b="1" i="0" u="none" strike="noStrike" kern="1200" cap="none" spc="0" normalizeH="0" baseline="0" noProof="0">
                <a:ln>
                  <a:noFill/>
                </a:ln>
                <a:solidFill>
                  <a:srgbClr val="36918B"/>
                </a:solidFill>
                <a:effectLst/>
                <a:uLnTx/>
                <a:uFillTx/>
                <a:latin typeface="맑은 고딕" pitchFamily="50" charset="-127"/>
                <a:ea typeface="맑은 고딕" pitchFamily="50" charset="-127"/>
                <a:cs typeface="+mn-cs"/>
              </a:defRPr>
            </a:lvl1pPr>
          </a:lstStyle>
          <a:p>
            <a:pPr fontAlgn="auto">
              <a:spcAft>
                <a:spcPts val="0"/>
              </a:spcAft>
            </a:pPr>
            <a:r>
              <a:rPr lang="ko-KR" altLang="en-US" sz="3600" dirty="0"/>
              <a:t>김성필</a:t>
            </a:r>
          </a:p>
        </p:txBody>
      </p:sp>
    </p:spTree>
    <p:extLst>
      <p:ext uri="{BB962C8B-B14F-4D97-AF65-F5344CB8AC3E}">
        <p14:creationId xmlns:p14="http://schemas.microsoft.com/office/powerpoint/2010/main" val="39229500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OLED(SSD1306)</a:t>
            </a:r>
            <a:endParaRPr lang="ko-KR" altLang="en-US" dirty="0"/>
          </a:p>
        </p:txBody>
      </p:sp>
      <p:sp>
        <p:nvSpPr>
          <p:cNvPr id="2" name="내용 개체 틀 1"/>
          <p:cNvSpPr>
            <a:spLocks noGrp="1"/>
          </p:cNvSpPr>
          <p:nvPr>
            <p:ph sz="quarter" idx="11"/>
          </p:nvPr>
        </p:nvSpPr>
        <p:spPr/>
        <p:txBody>
          <a:bodyPr/>
          <a:lstStyle/>
          <a:p>
            <a:r>
              <a:rPr lang="en-US" altLang="ko-KR" dirty="0"/>
              <a:t>OLED(SSD1306)</a:t>
            </a:r>
          </a:p>
          <a:p>
            <a:pPr lvl="1"/>
            <a:r>
              <a:rPr lang="en-US" altLang="ko-KR" dirty="0"/>
              <a:t>0.96” 128 x 64</a:t>
            </a:r>
          </a:p>
          <a:p>
            <a:pPr lvl="1"/>
            <a:r>
              <a:rPr lang="en-US" altLang="ko-KR" dirty="0"/>
              <a:t>No backlight</a:t>
            </a:r>
          </a:p>
          <a:p>
            <a:pPr lvl="1"/>
            <a:r>
              <a:rPr lang="en-US" altLang="ko-KR" dirty="0"/>
              <a:t>Wide voltage support: without any modification, directly supports 3V~5V DC</a:t>
            </a:r>
          </a:p>
          <a:p>
            <a:pPr lvl="1"/>
            <a:r>
              <a:rPr lang="en-US" altLang="ko-KR" dirty="0"/>
              <a:t>Working temperature : -30°C ~ 70°C</a:t>
            </a:r>
          </a:p>
          <a:p>
            <a:pPr lvl="1"/>
            <a:r>
              <a:rPr lang="en-US" altLang="ko-KR" dirty="0"/>
              <a:t>I</a:t>
            </a:r>
            <a:r>
              <a:rPr lang="en-US" altLang="ko-KR" baseline="30000" dirty="0"/>
              <a:t>2</a:t>
            </a:r>
            <a:r>
              <a:rPr lang="en-US" altLang="ko-KR" dirty="0"/>
              <a:t>C interface</a:t>
            </a:r>
          </a:p>
          <a:p>
            <a:pPr lvl="2"/>
            <a:r>
              <a:rPr lang="en-US" altLang="ko-KR" dirty="0"/>
              <a:t>I</a:t>
            </a:r>
            <a:r>
              <a:rPr lang="en-US" altLang="ko-KR" baseline="30000" dirty="0"/>
              <a:t>2</a:t>
            </a:r>
            <a:r>
              <a:rPr lang="en-US" altLang="ko-KR" dirty="0"/>
              <a:t>C Address</a:t>
            </a:r>
            <a:r>
              <a:rPr lang="ko-KR" altLang="en-US" dirty="0"/>
              <a:t> </a:t>
            </a:r>
            <a:r>
              <a:rPr lang="en-US" altLang="ko-KR" dirty="0"/>
              <a:t>=</a:t>
            </a:r>
            <a:r>
              <a:rPr lang="ko-KR" altLang="en-US" dirty="0"/>
              <a:t> </a:t>
            </a:r>
            <a:r>
              <a:rPr lang="en-US" altLang="ko-KR" dirty="0"/>
              <a:t>0x3C</a:t>
            </a:r>
          </a:p>
          <a:p>
            <a:pPr lvl="1"/>
            <a:r>
              <a:rPr lang="en-US" altLang="ko-KR" dirty="0"/>
              <a:t>Driver IC: SSD1306</a:t>
            </a:r>
          </a:p>
          <a:p>
            <a:pPr marL="342900" lvl="1" indent="0">
              <a:buNone/>
            </a:pPr>
            <a:endParaRPr lang="en-US" altLang="ko-KR" dirty="0"/>
          </a:p>
          <a:p>
            <a:pPr lvl="1"/>
            <a:endParaRPr lang="en-US" altLang="ko-KR" dirty="0"/>
          </a:p>
          <a:p>
            <a:endParaRPr lang="en-US" altLang="ko-KR" dirty="0"/>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60</a:t>
            </a:fld>
            <a:endParaRPr lang="en-US" dirty="0"/>
          </a:p>
        </p:txBody>
      </p:sp>
      <p:pic>
        <p:nvPicPr>
          <p:cNvPr id="6148" name="Picture 4" descr="http://vctec.co.kr/web/product/ale/img/3221825041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789" y="2808039"/>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vctec.co.kr/web/product/ale/img/3221825041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5133" y="2808039"/>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7414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OLED(SSD1306)</a:t>
            </a:r>
            <a:endParaRPr lang="ko-KR" altLang="en-US" dirty="0"/>
          </a:p>
        </p:txBody>
      </p:sp>
      <p:sp>
        <p:nvSpPr>
          <p:cNvPr id="2" name="내용 개체 틀 1"/>
          <p:cNvSpPr>
            <a:spLocks noGrp="1"/>
          </p:cNvSpPr>
          <p:nvPr>
            <p:ph sz="quarter" idx="11"/>
          </p:nvPr>
        </p:nvSpPr>
        <p:spPr>
          <a:xfrm>
            <a:off x="266399" y="578149"/>
            <a:ext cx="11039253" cy="1745730"/>
          </a:xfrm>
        </p:spPr>
        <p:txBody>
          <a:bodyPr/>
          <a:lstStyle/>
          <a:p>
            <a:r>
              <a:rPr lang="en-US" altLang="ko-KR" dirty="0"/>
              <a:t>OLED(SSD1306)</a:t>
            </a:r>
            <a:r>
              <a:rPr lang="ko-KR" altLang="en-US" dirty="0"/>
              <a:t> 라이브러리 설치</a:t>
            </a:r>
            <a:endParaRPr lang="en-US" altLang="ko-KR" dirty="0"/>
          </a:p>
          <a:p>
            <a:pPr lvl="1"/>
            <a:r>
              <a:rPr lang="ko-KR" altLang="en-US" dirty="0" err="1"/>
              <a:t>아두이노</a:t>
            </a:r>
            <a:r>
              <a:rPr lang="ko-KR" altLang="en-US" dirty="0"/>
              <a:t> </a:t>
            </a:r>
            <a:r>
              <a:rPr lang="en-US" altLang="ko-KR" dirty="0"/>
              <a:t>IDE</a:t>
            </a:r>
            <a:r>
              <a:rPr lang="ko-KR" altLang="en-US" dirty="0"/>
              <a:t>의 주 메뉴에서 </a:t>
            </a:r>
            <a:r>
              <a:rPr lang="ko-KR" altLang="en-US" i="1" dirty="0"/>
              <a:t>스케치</a:t>
            </a:r>
            <a:r>
              <a:rPr lang="en-US" altLang="ko-KR" i="1" dirty="0"/>
              <a:t>/</a:t>
            </a:r>
            <a:r>
              <a:rPr lang="ko-KR" altLang="en-US" i="1" dirty="0"/>
              <a:t>라이브러리 포함하기</a:t>
            </a:r>
            <a:r>
              <a:rPr lang="en-US" altLang="ko-KR" i="1" dirty="0"/>
              <a:t>/</a:t>
            </a:r>
            <a:r>
              <a:rPr lang="ko-KR" altLang="en-US" i="1" dirty="0"/>
              <a:t>라이브러리 관리</a:t>
            </a:r>
            <a:r>
              <a:rPr lang="en-US" altLang="ko-KR" i="1" dirty="0"/>
              <a:t>…</a:t>
            </a:r>
            <a:r>
              <a:rPr lang="en-US" altLang="ko-KR" dirty="0"/>
              <a:t> </a:t>
            </a:r>
            <a:r>
              <a:rPr lang="ko-KR" altLang="en-US" dirty="0"/>
              <a:t>선택</a:t>
            </a:r>
            <a:endParaRPr lang="en-US" altLang="ko-KR" dirty="0"/>
          </a:p>
          <a:p>
            <a:pPr lvl="1"/>
            <a:r>
              <a:rPr lang="ko-KR" altLang="en-US" dirty="0"/>
              <a:t>검색어</a:t>
            </a:r>
            <a:r>
              <a:rPr lang="en-US" altLang="ko-KR" dirty="0"/>
              <a:t>, ssd1306</a:t>
            </a:r>
            <a:r>
              <a:rPr lang="ko-KR" altLang="en-US" dirty="0"/>
              <a:t>으로 검색</a:t>
            </a:r>
            <a:endParaRPr lang="en-US" altLang="ko-KR" dirty="0"/>
          </a:p>
          <a:p>
            <a:pPr lvl="1"/>
            <a:r>
              <a:rPr lang="en-US" altLang="ko-KR" dirty="0"/>
              <a:t>Adafruit SSD 1306 by Adafruit </a:t>
            </a:r>
            <a:r>
              <a:rPr lang="ko-KR" altLang="en-US" dirty="0"/>
              <a:t>설치</a:t>
            </a:r>
            <a:r>
              <a:rPr lang="en-US" altLang="ko-KR" dirty="0"/>
              <a:t>	</a:t>
            </a:r>
          </a:p>
          <a:p>
            <a:endParaRPr lang="en-US" altLang="ko-KR" dirty="0"/>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61</a:t>
            </a:fld>
            <a:endParaRPr lang="en-US" dirty="0"/>
          </a:p>
        </p:txBody>
      </p:sp>
      <p:pic>
        <p:nvPicPr>
          <p:cNvPr id="5" name="그림 4">
            <a:extLst>
              <a:ext uri="{FF2B5EF4-FFF2-40B4-BE49-F238E27FC236}">
                <a16:creationId xmlns:a16="http://schemas.microsoft.com/office/drawing/2014/main" id="{9E2D4AC6-6DD9-427F-854D-792A94B1FD1F}"/>
              </a:ext>
            </a:extLst>
          </p:cNvPr>
          <p:cNvPicPr>
            <a:picLocks noChangeAspect="1"/>
          </p:cNvPicPr>
          <p:nvPr/>
        </p:nvPicPr>
        <p:blipFill>
          <a:blip r:embed="rId3"/>
          <a:stretch>
            <a:fillRect/>
          </a:stretch>
        </p:blipFill>
        <p:spPr>
          <a:xfrm>
            <a:off x="7129189" y="2087959"/>
            <a:ext cx="3893820" cy="1821180"/>
          </a:xfrm>
          <a:prstGeom prst="rect">
            <a:avLst/>
          </a:prstGeom>
        </p:spPr>
      </p:pic>
      <p:sp>
        <p:nvSpPr>
          <p:cNvPr id="10" name="번개 9">
            <a:extLst>
              <a:ext uri="{FF2B5EF4-FFF2-40B4-BE49-F238E27FC236}">
                <a16:creationId xmlns:a16="http://schemas.microsoft.com/office/drawing/2014/main" id="{CECECA0D-D851-4D25-9228-1D6293EF06B3}"/>
              </a:ext>
            </a:extLst>
          </p:cNvPr>
          <p:cNvSpPr/>
          <p:nvPr/>
        </p:nvSpPr>
        <p:spPr>
          <a:xfrm>
            <a:off x="7993285" y="3528119"/>
            <a:ext cx="144016" cy="196129"/>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2" name="그림 11">
            <a:extLst>
              <a:ext uri="{FF2B5EF4-FFF2-40B4-BE49-F238E27FC236}">
                <a16:creationId xmlns:a16="http://schemas.microsoft.com/office/drawing/2014/main" id="{70FBC53C-5C1E-4518-9174-DFE8DF265587}"/>
              </a:ext>
            </a:extLst>
          </p:cNvPr>
          <p:cNvPicPr>
            <a:picLocks noChangeAspect="1"/>
          </p:cNvPicPr>
          <p:nvPr/>
        </p:nvPicPr>
        <p:blipFill>
          <a:blip r:embed="rId4"/>
          <a:stretch>
            <a:fillRect/>
          </a:stretch>
        </p:blipFill>
        <p:spPr>
          <a:xfrm>
            <a:off x="876269" y="2087959"/>
            <a:ext cx="5989320" cy="3375660"/>
          </a:xfrm>
          <a:prstGeom prst="rect">
            <a:avLst/>
          </a:prstGeom>
        </p:spPr>
      </p:pic>
      <p:sp>
        <p:nvSpPr>
          <p:cNvPr id="8" name="사각형: 둥근 모서리 7">
            <a:extLst>
              <a:ext uri="{FF2B5EF4-FFF2-40B4-BE49-F238E27FC236}">
                <a16:creationId xmlns:a16="http://schemas.microsoft.com/office/drawing/2014/main" id="{0EF8D542-B723-464A-9D90-653C2BC8F4A2}"/>
              </a:ext>
            </a:extLst>
          </p:cNvPr>
          <p:cNvSpPr/>
          <p:nvPr/>
        </p:nvSpPr>
        <p:spPr>
          <a:xfrm>
            <a:off x="3264821" y="2386876"/>
            <a:ext cx="504056"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9" name="번개 8">
            <a:extLst>
              <a:ext uri="{FF2B5EF4-FFF2-40B4-BE49-F238E27FC236}">
                <a16:creationId xmlns:a16="http://schemas.microsoft.com/office/drawing/2014/main" id="{98296D94-6E19-46F2-94CE-E1CD205CB848}"/>
              </a:ext>
            </a:extLst>
          </p:cNvPr>
          <p:cNvSpPr/>
          <p:nvPr/>
        </p:nvSpPr>
        <p:spPr>
          <a:xfrm>
            <a:off x="5977061" y="3987278"/>
            <a:ext cx="144016" cy="196129"/>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4822683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OLED - </a:t>
            </a:r>
            <a:r>
              <a:rPr lang="en-US" altLang="ko-KR" dirty="0" err="1"/>
              <a:t>Adafruit</a:t>
            </a:r>
            <a:r>
              <a:rPr lang="en-US" altLang="ko-KR" dirty="0"/>
              <a:t> SSD1301 </a:t>
            </a:r>
            <a:endParaRPr lang="ko-KR" altLang="en-US" dirty="0"/>
          </a:p>
        </p:txBody>
      </p:sp>
      <p:sp>
        <p:nvSpPr>
          <p:cNvPr id="2" name="내용 개체 틀 1"/>
          <p:cNvSpPr>
            <a:spLocks noGrp="1"/>
          </p:cNvSpPr>
          <p:nvPr>
            <p:ph sz="quarter" idx="11"/>
          </p:nvPr>
        </p:nvSpPr>
        <p:spPr>
          <a:xfrm>
            <a:off x="266399" y="578149"/>
            <a:ext cx="10979353" cy="1745730"/>
          </a:xfrm>
        </p:spPr>
        <p:txBody>
          <a:bodyPr/>
          <a:lstStyle/>
          <a:p>
            <a:r>
              <a:rPr lang="en-US" altLang="ko-KR" dirty="0"/>
              <a:t>OLED(SSD1306) </a:t>
            </a:r>
            <a:r>
              <a:rPr lang="ko-KR" altLang="en-US" dirty="0"/>
              <a:t>초기화</a:t>
            </a:r>
            <a:endParaRPr lang="en-US" altLang="ko-KR" dirty="0"/>
          </a:p>
          <a:p>
            <a:pPr lvl="1"/>
            <a:r>
              <a:rPr lang="en-US" altLang="ko-KR" dirty="0" err="1">
                <a:solidFill>
                  <a:schemeClr val="bg1">
                    <a:lumMod val="65000"/>
                  </a:schemeClr>
                </a:solidFill>
              </a:rPr>
              <a:t>dispaly</a:t>
            </a:r>
            <a:r>
              <a:rPr lang="en-US" altLang="ko-KR" dirty="0" err="1"/>
              <a:t>.begin</a:t>
            </a:r>
            <a:r>
              <a:rPr lang="en-US" altLang="ko-KR" dirty="0"/>
              <a:t>(</a:t>
            </a:r>
            <a:r>
              <a:rPr lang="en-US" altLang="ko-KR" sz="1600" b="1" dirty="0">
                <a:latin typeface="맑은 고딕" pitchFamily="50" charset="-127"/>
                <a:ea typeface="맑은 고딕" pitchFamily="50" charset="-127"/>
              </a:rPr>
              <a:t>SSD1306_SWITCHCAPVCC, 0x3C)</a:t>
            </a:r>
          </a:p>
          <a:p>
            <a:pPr lvl="2"/>
            <a:r>
              <a:rPr lang="en-US" altLang="ko-KR" sz="1400" b="1" dirty="0">
                <a:latin typeface="맑은 고딕" pitchFamily="50" charset="-127"/>
                <a:ea typeface="맑은 고딕" pitchFamily="50" charset="-127"/>
              </a:rPr>
              <a:t>SSD1306_SWITCHCAPVCC - </a:t>
            </a:r>
            <a:r>
              <a:rPr lang="en-US" altLang="ko-KR" dirty="0"/>
              <a:t>First parameter </a:t>
            </a:r>
            <a:r>
              <a:rPr lang="en-US" altLang="ko-KR" sz="1200" b="1" dirty="0">
                <a:latin typeface="맑은 고딕" pitchFamily="50" charset="-127"/>
                <a:ea typeface="맑은 고딕" pitchFamily="50" charset="-127"/>
              </a:rPr>
              <a:t>SSD1306_SWITCHCAPVCC t</a:t>
            </a:r>
            <a:r>
              <a:rPr lang="en-US" altLang="ko-KR" dirty="0"/>
              <a:t>urns the internal charge pump circuitry ON </a:t>
            </a:r>
          </a:p>
          <a:p>
            <a:pPr lvl="2" algn="just"/>
            <a:r>
              <a:rPr lang="en-US" altLang="ko-KR" dirty="0"/>
              <a:t>0x3C - Second parameter provides I</a:t>
            </a:r>
            <a:r>
              <a:rPr lang="en-US" altLang="ko-KR" baseline="30000" dirty="0"/>
              <a:t>2</a:t>
            </a:r>
            <a:r>
              <a:rPr lang="en-US" altLang="ko-KR" dirty="0"/>
              <a:t>C address of the OLED display. </a:t>
            </a:r>
          </a:p>
          <a:p>
            <a:pPr lvl="1"/>
            <a:endParaRPr lang="en-US" altLang="ko-KR" dirty="0"/>
          </a:p>
          <a:p>
            <a:pPr lvl="1"/>
            <a:endParaRPr lang="en-US" altLang="ko-KR" dirty="0"/>
          </a:p>
          <a:p>
            <a:pPr lvl="1"/>
            <a:endParaRPr lang="en-US" altLang="ko-KR" dirty="0"/>
          </a:p>
          <a:p>
            <a:endParaRPr lang="en-US" altLang="ko-KR" dirty="0"/>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62</a:t>
            </a:fld>
            <a:endParaRPr lang="en-US" dirty="0"/>
          </a:p>
        </p:txBody>
      </p:sp>
      <p:sp>
        <p:nvSpPr>
          <p:cNvPr id="7" name="모서리가 둥근 직사각형 5">
            <a:extLst>
              <a:ext uri="{FF2B5EF4-FFF2-40B4-BE49-F238E27FC236}">
                <a16:creationId xmlns:a16="http://schemas.microsoft.com/office/drawing/2014/main" id="{85E232E1-6F80-4502-92BE-85D328F12BD9}"/>
              </a:ext>
            </a:extLst>
          </p:cNvPr>
          <p:cNvSpPr/>
          <p:nvPr/>
        </p:nvSpPr>
        <p:spPr bwMode="auto">
          <a:xfrm>
            <a:off x="2448669" y="1943943"/>
            <a:ext cx="6336704" cy="364694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r>
              <a:rPr lang="en-US" altLang="ko-KR" sz="1200" b="1" dirty="0">
                <a:latin typeface="맑은 고딕" pitchFamily="50" charset="-127"/>
                <a:ea typeface="맑은 고딕" pitchFamily="50" charset="-127"/>
              </a:rPr>
              <a:t>#include &lt;</a:t>
            </a:r>
            <a:r>
              <a:rPr lang="en-US" altLang="ko-KR" sz="1200" b="1" dirty="0" err="1">
                <a:latin typeface="맑은 고딕" pitchFamily="50" charset="-127"/>
                <a:ea typeface="맑은 고딕" pitchFamily="50" charset="-127"/>
              </a:rPr>
              <a:t>SPI.h</a:t>
            </a:r>
            <a:r>
              <a:rPr lang="en-US" altLang="ko-KR" sz="1200" b="1" dirty="0">
                <a:latin typeface="맑은 고딕" pitchFamily="50" charset="-127"/>
                <a:ea typeface="맑은 고딕" pitchFamily="50" charset="-127"/>
              </a:rPr>
              <a:t>&gt;</a:t>
            </a:r>
          </a:p>
          <a:p>
            <a:r>
              <a:rPr lang="en-US" altLang="ko-KR" sz="1200" b="1" dirty="0">
                <a:latin typeface="맑은 고딕" pitchFamily="50" charset="-127"/>
                <a:ea typeface="맑은 고딕" pitchFamily="50" charset="-127"/>
              </a:rPr>
              <a:t>#include &lt;</a:t>
            </a:r>
            <a:r>
              <a:rPr lang="en-US" altLang="ko-KR" sz="1200" b="1" dirty="0" err="1">
                <a:latin typeface="맑은 고딕" pitchFamily="50" charset="-127"/>
                <a:ea typeface="맑은 고딕" pitchFamily="50" charset="-127"/>
              </a:rPr>
              <a:t>Wire.h</a:t>
            </a:r>
            <a:r>
              <a:rPr lang="en-US" altLang="ko-KR" sz="1200" b="1" dirty="0">
                <a:latin typeface="맑은 고딕" pitchFamily="50" charset="-127"/>
                <a:ea typeface="맑은 고딕" pitchFamily="50" charset="-127"/>
              </a:rPr>
              <a:t>&gt;</a:t>
            </a:r>
          </a:p>
          <a:p>
            <a:r>
              <a:rPr lang="en-US" altLang="ko-KR" sz="1200" b="1" dirty="0">
                <a:latin typeface="맑은 고딕" pitchFamily="50" charset="-127"/>
                <a:ea typeface="맑은 고딕" pitchFamily="50" charset="-127"/>
              </a:rPr>
              <a:t>#include &lt;</a:t>
            </a:r>
            <a:r>
              <a:rPr lang="en-US" altLang="ko-KR" sz="1200" b="1" dirty="0" err="1">
                <a:latin typeface="맑은 고딕" pitchFamily="50" charset="-127"/>
                <a:ea typeface="맑은 고딕" pitchFamily="50" charset="-127"/>
              </a:rPr>
              <a:t>Adafruit_GFX.h</a:t>
            </a:r>
            <a:r>
              <a:rPr lang="en-US" altLang="ko-KR" sz="1200" b="1" dirty="0">
                <a:latin typeface="맑은 고딕" pitchFamily="50" charset="-127"/>
                <a:ea typeface="맑은 고딕" pitchFamily="50" charset="-127"/>
              </a:rPr>
              <a:t>&gt;</a:t>
            </a:r>
          </a:p>
          <a:p>
            <a:r>
              <a:rPr lang="en-US" altLang="ko-KR" sz="1200" b="1" dirty="0">
                <a:latin typeface="맑은 고딕" pitchFamily="50" charset="-127"/>
                <a:ea typeface="맑은 고딕" pitchFamily="50" charset="-127"/>
              </a:rPr>
              <a:t>#include &lt;Adafruit_SSD1306.h&gt;</a:t>
            </a:r>
          </a:p>
          <a:p>
            <a:endParaRPr lang="en-US" altLang="ko-KR" sz="1200" b="1" dirty="0">
              <a:latin typeface="맑은 고딕" pitchFamily="50" charset="-127"/>
              <a:ea typeface="맑은 고딕" pitchFamily="50" charset="-127"/>
            </a:endParaRPr>
          </a:p>
          <a:p>
            <a:r>
              <a:rPr lang="en-US" altLang="ko-KR" sz="1200" b="1" dirty="0">
                <a:latin typeface="맑은 고딕" pitchFamily="50" charset="-127"/>
                <a:ea typeface="맑은 고딕" pitchFamily="50" charset="-127"/>
              </a:rPr>
              <a:t>#define SCREEN_WIDTH 128 </a:t>
            </a:r>
          </a:p>
          <a:p>
            <a:r>
              <a:rPr lang="en-US" altLang="ko-KR" sz="1200" b="1" dirty="0">
                <a:latin typeface="맑은 고딕" pitchFamily="50" charset="-127"/>
                <a:ea typeface="맑은 고딕" pitchFamily="50" charset="-127"/>
              </a:rPr>
              <a:t>#define SCREEN_HEIGHT 64</a:t>
            </a:r>
          </a:p>
          <a:p>
            <a:r>
              <a:rPr lang="en-US" altLang="ko-KR" sz="1200" b="1" dirty="0">
                <a:latin typeface="맑은 고딕" pitchFamily="50" charset="-127"/>
                <a:ea typeface="맑은 고딕" pitchFamily="50" charset="-127"/>
              </a:rPr>
              <a:t>#define OLED_RESET -1  </a:t>
            </a:r>
          </a:p>
          <a:p>
            <a:endParaRPr lang="en-US" altLang="ko-KR" sz="1200" b="1" dirty="0">
              <a:solidFill>
                <a:srgbClr val="FF0000"/>
              </a:solidFill>
              <a:latin typeface="맑은 고딕" pitchFamily="50" charset="-127"/>
              <a:ea typeface="맑은 고딕" pitchFamily="50" charset="-127"/>
            </a:endParaRPr>
          </a:p>
          <a:p>
            <a:r>
              <a:rPr lang="en-US" altLang="ko-KR" sz="1200" b="1" dirty="0">
                <a:latin typeface="맑은 고딕" pitchFamily="50" charset="-127"/>
                <a:ea typeface="맑은 고딕" pitchFamily="50" charset="-127"/>
              </a:rPr>
              <a:t>Adafruit_SSD1306 </a:t>
            </a:r>
            <a:r>
              <a:rPr lang="en-US" altLang="ko-KR" sz="1200" b="1" dirty="0">
                <a:solidFill>
                  <a:schemeClr val="bg1">
                    <a:lumMod val="65000"/>
                  </a:schemeClr>
                </a:solidFill>
                <a:latin typeface="맑은 고딕" pitchFamily="50" charset="-127"/>
                <a:ea typeface="맑은 고딕" pitchFamily="50" charset="-127"/>
              </a:rPr>
              <a:t>display</a:t>
            </a:r>
            <a:r>
              <a:rPr lang="en-US" altLang="ko-KR" sz="1200" b="1" dirty="0">
                <a:latin typeface="맑은 고딕" pitchFamily="50" charset="-127"/>
                <a:ea typeface="맑은 고딕" pitchFamily="50" charset="-127"/>
              </a:rPr>
              <a:t>(SCREEN_WIDTH, SCREEN_HEIGHT, &amp;Wire, OLED_RESET);</a:t>
            </a:r>
          </a:p>
          <a:p>
            <a:endParaRPr lang="en-US" altLang="ko-KR" sz="1200" b="1" dirty="0">
              <a:latin typeface="맑은 고딕" pitchFamily="50" charset="-127"/>
              <a:ea typeface="맑은 고딕" pitchFamily="50" charset="-127"/>
            </a:endParaRPr>
          </a:p>
          <a:p>
            <a:r>
              <a:rPr lang="en-US" altLang="ko-KR" sz="1200" b="1" dirty="0">
                <a:latin typeface="맑은 고딕" pitchFamily="50" charset="-127"/>
                <a:ea typeface="맑은 고딕" pitchFamily="50" charset="-127"/>
              </a:rPr>
              <a:t>void setup()   {                </a:t>
            </a:r>
          </a:p>
          <a:p>
            <a:r>
              <a:rPr lang="en-US" altLang="ko-KR" sz="1200" b="1" dirty="0">
                <a:latin typeface="맑은 고딕" pitchFamily="50" charset="-127"/>
                <a:ea typeface="맑은 고딕" pitchFamily="50" charset="-127"/>
              </a:rPr>
              <a:t>  if( !</a:t>
            </a:r>
            <a:r>
              <a:rPr lang="en-US" altLang="ko-KR" sz="1200" b="1" dirty="0" err="1">
                <a:solidFill>
                  <a:schemeClr val="accent6">
                    <a:lumMod val="75000"/>
                  </a:schemeClr>
                </a:solidFill>
                <a:latin typeface="맑은 고딕" pitchFamily="50" charset="-127"/>
                <a:ea typeface="맑은 고딕" pitchFamily="50" charset="-127"/>
              </a:rPr>
              <a:t>display.begin</a:t>
            </a:r>
            <a:r>
              <a:rPr lang="en-US" altLang="ko-KR" sz="1200" b="1" dirty="0">
                <a:solidFill>
                  <a:schemeClr val="accent6">
                    <a:lumMod val="75000"/>
                  </a:schemeClr>
                </a:solidFill>
                <a:latin typeface="맑은 고딕" pitchFamily="50" charset="-127"/>
                <a:ea typeface="맑은 고딕" pitchFamily="50" charset="-127"/>
              </a:rPr>
              <a:t>( </a:t>
            </a:r>
            <a:r>
              <a:rPr lang="en-US" altLang="ko-KR" sz="1200" b="1" dirty="0">
                <a:latin typeface="맑은 고딕" pitchFamily="50" charset="-127"/>
                <a:ea typeface="맑은 고딕" pitchFamily="50" charset="-127"/>
              </a:rPr>
              <a:t>SSD1306_SWITCHCAPVCC, 0x3C </a:t>
            </a:r>
            <a:r>
              <a:rPr lang="en-US" altLang="ko-KR" sz="1200" b="1" dirty="0">
                <a:solidFill>
                  <a:schemeClr val="accent6">
                    <a:lumMod val="75000"/>
                  </a:schemeClr>
                </a:solidFill>
                <a:latin typeface="맑은 고딕" pitchFamily="50" charset="-127"/>
                <a:ea typeface="맑은 고딕" pitchFamily="50" charset="-127"/>
              </a:rPr>
              <a:t>)</a:t>
            </a:r>
            <a:r>
              <a:rPr lang="en-US" altLang="ko-KR" sz="1200" b="1" dirty="0">
                <a:latin typeface="맑은 고딕" pitchFamily="50" charset="-127"/>
                <a:ea typeface="맑은 고딕" pitchFamily="50" charset="-127"/>
              </a:rPr>
              <a:t> ) { </a:t>
            </a:r>
          </a:p>
          <a:p>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(F("OLED(SSD1306) allocation failed"));</a:t>
            </a:r>
          </a:p>
          <a:p>
            <a:r>
              <a:rPr lang="en-US" altLang="ko-KR" sz="1200" b="1" dirty="0">
                <a:latin typeface="맑은 고딕" pitchFamily="50" charset="-127"/>
                <a:ea typeface="맑은 고딕" pitchFamily="50" charset="-127"/>
              </a:rPr>
              <a:t>    while(1) {}</a:t>
            </a:r>
          </a:p>
          <a:p>
            <a:r>
              <a:rPr lang="en-US" altLang="ko-KR" sz="1200" b="1" dirty="0">
                <a:latin typeface="맑은 고딕" pitchFamily="50" charset="-127"/>
                <a:ea typeface="맑은 고딕" pitchFamily="50" charset="-127"/>
              </a:rPr>
              <a:t>  }</a:t>
            </a:r>
            <a:endParaRPr lang="en-US" altLang="ko-KR" sz="1200" b="1" dirty="0">
              <a:solidFill>
                <a:srgbClr val="FF0000"/>
              </a:solidFill>
              <a:latin typeface="맑은 고딕" pitchFamily="50" charset="-127"/>
              <a:ea typeface="맑은 고딕" pitchFamily="50" charset="-127"/>
            </a:endParaRPr>
          </a:p>
          <a:p>
            <a:r>
              <a:rPr lang="en-US" altLang="ko-KR" sz="1200" b="1" dirty="0">
                <a:latin typeface="맑은 고딕" pitchFamily="50" charset="-127"/>
                <a:ea typeface="맑은 고딕" pitchFamily="50" charset="-127"/>
              </a:rPr>
              <a:t>}</a:t>
            </a:r>
          </a:p>
          <a:p>
            <a:endParaRPr lang="en-US" altLang="ko-KR" sz="1200" b="1" dirty="0">
              <a:latin typeface="맑은 고딕" pitchFamily="50" charset="-127"/>
              <a:ea typeface="맑은 고딕" pitchFamily="50" charset="-127"/>
            </a:endParaRPr>
          </a:p>
          <a:p>
            <a:r>
              <a:rPr lang="en-US" altLang="ko-KR" sz="1200" b="1" dirty="0">
                <a:latin typeface="맑은 고딕" pitchFamily="50" charset="-127"/>
                <a:ea typeface="맑은 고딕" pitchFamily="50" charset="-127"/>
              </a:rPr>
              <a:t>void loop() { }</a:t>
            </a:r>
            <a:endParaRPr lang="ko-KR" altLang="en-US" sz="1200" b="1" dirty="0">
              <a:latin typeface="맑은 고딕" pitchFamily="50" charset="-127"/>
              <a:ea typeface="맑은 고딕" pitchFamily="50" charset="-127"/>
            </a:endParaRPr>
          </a:p>
          <a:p>
            <a:endParaRPr lang="en-US" altLang="ko-KR" sz="1200" b="1" dirty="0">
              <a:latin typeface="맑은 고딕" pitchFamily="50" charset="-127"/>
              <a:ea typeface="맑은 고딕" pitchFamily="50" charset="-127"/>
            </a:endParaRPr>
          </a:p>
        </p:txBody>
      </p:sp>
      <p:sp>
        <p:nvSpPr>
          <p:cNvPr id="8" name="모서리가 둥근 직사각형 6">
            <a:extLst>
              <a:ext uri="{FF2B5EF4-FFF2-40B4-BE49-F238E27FC236}">
                <a16:creationId xmlns:a16="http://schemas.microsoft.com/office/drawing/2014/main" id="{FB743264-CC96-4DF6-81B4-A38C5D57F761}"/>
              </a:ext>
            </a:extLst>
          </p:cNvPr>
          <p:cNvSpPr/>
          <p:nvPr/>
        </p:nvSpPr>
        <p:spPr bwMode="auto">
          <a:xfrm flipV="1">
            <a:off x="2448669" y="1918474"/>
            <a:ext cx="6336704" cy="45719"/>
          </a:xfrm>
          <a:prstGeom prst="roundRect">
            <a:avLst>
              <a:gd name="adj" fmla="val 0"/>
            </a:avLst>
          </a:prstGeom>
          <a:solidFill>
            <a:schemeClr val="bg1">
              <a:lumMod val="85000"/>
            </a:schemeClr>
          </a:solidFill>
          <a:ln w="3175" cap="flat" cmpd="sng" algn="ctr">
            <a:solidFill>
              <a:schemeClr val="bg1">
                <a:lumMod val="75000"/>
              </a:schemeClr>
            </a:solidFill>
            <a:prstDash val="solid"/>
            <a:round/>
            <a:headEnd type="none" w="med" len="med"/>
            <a:tailEnd type="none" w="med" len="med"/>
          </a:ln>
          <a:effectLst/>
        </p:spPr>
        <p:txBody>
          <a:bodyPr wrap="none" lIns="91441" tIns="45721" rIns="91441" bIns="45721" anchor="ctr"/>
          <a:lstStyle/>
          <a:p>
            <a:pPr marL="342905" indent="-342905"/>
            <a:endParaRPr lang="ko-KR" altLang="en-US" sz="1400" dirty="0"/>
          </a:p>
        </p:txBody>
      </p:sp>
    </p:spTree>
    <p:extLst>
      <p:ext uri="{BB962C8B-B14F-4D97-AF65-F5344CB8AC3E}">
        <p14:creationId xmlns:p14="http://schemas.microsoft.com/office/powerpoint/2010/main" val="40064573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OLED(SSD1306)</a:t>
            </a:r>
            <a:endParaRPr lang="ko-KR" altLang="en-US" dirty="0"/>
          </a:p>
        </p:txBody>
      </p:sp>
      <p:sp>
        <p:nvSpPr>
          <p:cNvPr id="2" name="내용 개체 틀 1"/>
          <p:cNvSpPr>
            <a:spLocks noGrp="1"/>
          </p:cNvSpPr>
          <p:nvPr>
            <p:ph sz="quarter" idx="11"/>
          </p:nvPr>
        </p:nvSpPr>
        <p:spPr>
          <a:xfrm>
            <a:off x="266399" y="578149"/>
            <a:ext cx="11039253" cy="1745730"/>
          </a:xfrm>
        </p:spPr>
        <p:txBody>
          <a:bodyPr/>
          <a:lstStyle/>
          <a:p>
            <a:r>
              <a:rPr lang="en-US" altLang="ko-KR" dirty="0"/>
              <a:t>OLED</a:t>
            </a:r>
            <a:r>
              <a:rPr lang="ko-KR" altLang="en-US" dirty="0"/>
              <a:t>에 글자 출력</a:t>
            </a:r>
            <a:endParaRPr lang="en-US" altLang="ko-KR" dirty="0"/>
          </a:p>
          <a:p>
            <a:pPr lvl="1"/>
            <a:r>
              <a:rPr lang="ko-KR" altLang="en-US" dirty="0"/>
              <a:t>파일 위치 </a:t>
            </a:r>
            <a:r>
              <a:rPr lang="en-US" altLang="ko-KR" dirty="0"/>
              <a:t>: </a:t>
            </a:r>
            <a:r>
              <a:rPr lang="en-US" altLang="ko-KR" sz="1200" dirty="0">
                <a:hlinkClick r:id="rId3"/>
              </a:rPr>
              <a:t>https://github.com/phirippa-source/Phi-board-v1.0</a:t>
            </a:r>
            <a:endParaRPr lang="en-US" altLang="ko-KR" sz="1200" dirty="0"/>
          </a:p>
          <a:p>
            <a:pPr lvl="2"/>
            <a:r>
              <a:rPr lang="ko-KR" altLang="en-US" dirty="0"/>
              <a:t>파일 이름 </a:t>
            </a:r>
            <a:r>
              <a:rPr lang="en-US" altLang="ko-KR" dirty="0"/>
              <a:t>: OLED_SSD1306.ino</a:t>
            </a:r>
          </a:p>
          <a:p>
            <a:pPr lvl="1"/>
            <a:r>
              <a:rPr lang="en-US" altLang="ko-KR" dirty="0" err="1">
                <a:solidFill>
                  <a:schemeClr val="bg1">
                    <a:lumMod val="65000"/>
                  </a:schemeClr>
                </a:solidFill>
              </a:rPr>
              <a:t>display</a:t>
            </a:r>
            <a:r>
              <a:rPr lang="en-US" altLang="ko-KR" dirty="0" err="1"/>
              <a:t>.cleardisplay</a:t>
            </a:r>
            <a:r>
              <a:rPr lang="en-US" altLang="ko-KR" dirty="0"/>
              <a:t>( )</a:t>
            </a:r>
          </a:p>
          <a:p>
            <a:pPr lvl="2"/>
            <a:r>
              <a:rPr lang="en-US" altLang="ko-KR" dirty="0"/>
              <a:t>OLED</a:t>
            </a:r>
            <a:r>
              <a:rPr lang="ko-KR" altLang="en-US" dirty="0"/>
              <a:t>의 비디오 메모리 </a:t>
            </a:r>
            <a:r>
              <a:rPr lang="en-US" altLang="ko-KR" dirty="0"/>
              <a:t>clear</a:t>
            </a:r>
          </a:p>
          <a:p>
            <a:pPr lvl="1"/>
            <a:r>
              <a:rPr lang="en-US" altLang="ko-KR" dirty="0" err="1">
                <a:solidFill>
                  <a:schemeClr val="bg1">
                    <a:lumMod val="65000"/>
                  </a:schemeClr>
                </a:solidFill>
              </a:rPr>
              <a:t>display</a:t>
            </a:r>
            <a:r>
              <a:rPr lang="en-US" altLang="ko-KR" dirty="0" err="1"/>
              <a:t>.setTextColor</a:t>
            </a:r>
            <a:r>
              <a:rPr lang="en-US" altLang="ko-KR" dirty="0"/>
              <a:t>( WHITE )</a:t>
            </a:r>
          </a:p>
          <a:p>
            <a:pPr lvl="2"/>
            <a:r>
              <a:rPr lang="ko-KR" altLang="en-US" dirty="0"/>
              <a:t>글씨 색을 흰색으로 설정</a:t>
            </a:r>
            <a:endParaRPr lang="en-US" altLang="ko-KR" dirty="0"/>
          </a:p>
          <a:p>
            <a:pPr lvl="1"/>
            <a:r>
              <a:rPr lang="en-US" altLang="ko-KR" dirty="0" err="1">
                <a:solidFill>
                  <a:schemeClr val="bg1">
                    <a:lumMod val="65000"/>
                  </a:schemeClr>
                </a:solidFill>
              </a:rPr>
              <a:t>display</a:t>
            </a:r>
            <a:r>
              <a:rPr lang="en-US" altLang="ko-KR" dirty="0" err="1"/>
              <a:t>.println</a:t>
            </a:r>
            <a:r>
              <a:rPr lang="en-US" altLang="ko-KR" dirty="0"/>
              <a:t>( )</a:t>
            </a:r>
          </a:p>
          <a:p>
            <a:pPr lvl="1"/>
            <a:r>
              <a:rPr lang="en-US" altLang="ko-KR" dirty="0" err="1">
                <a:solidFill>
                  <a:schemeClr val="bg1">
                    <a:lumMod val="65000"/>
                  </a:schemeClr>
                </a:solidFill>
              </a:rPr>
              <a:t>display</a:t>
            </a:r>
            <a:r>
              <a:rPr lang="en-US" altLang="ko-KR" dirty="0" err="1"/>
              <a:t>.</a:t>
            </a:r>
            <a:r>
              <a:rPr lang="en-US" altLang="ko-KR" dirty="0" err="1">
                <a:solidFill>
                  <a:schemeClr val="accent6">
                    <a:lumMod val="75000"/>
                  </a:schemeClr>
                </a:solidFill>
              </a:rPr>
              <a:t>display</a:t>
            </a:r>
            <a:r>
              <a:rPr lang="en-US" altLang="ko-KR" dirty="0">
                <a:solidFill>
                  <a:schemeClr val="accent6">
                    <a:lumMod val="75000"/>
                  </a:schemeClr>
                </a:solidFill>
              </a:rPr>
              <a:t>( )</a:t>
            </a:r>
          </a:p>
          <a:p>
            <a:pPr lvl="2"/>
            <a:r>
              <a:rPr lang="ko-KR" altLang="en-US" dirty="0"/>
              <a:t>비디오 메모리에 있는 내용물을 화면에 출력</a:t>
            </a:r>
            <a:endParaRPr lang="en-US" altLang="ko-KR" dirty="0"/>
          </a:p>
          <a:p>
            <a:pPr lvl="1"/>
            <a:endParaRPr lang="en-US" altLang="ko-KR" dirty="0"/>
          </a:p>
          <a:p>
            <a:endParaRPr lang="en-US" altLang="ko-KR" dirty="0"/>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63</a:t>
            </a:fld>
            <a:endParaRPr lang="en-US" dirty="0"/>
          </a:p>
        </p:txBody>
      </p:sp>
      <p:sp>
        <p:nvSpPr>
          <p:cNvPr id="8" name="모서리가 둥근 직사각형 5">
            <a:extLst>
              <a:ext uri="{FF2B5EF4-FFF2-40B4-BE49-F238E27FC236}">
                <a16:creationId xmlns:a16="http://schemas.microsoft.com/office/drawing/2014/main" id="{3FB5B67C-2848-4A97-A390-E359B8F64069}"/>
              </a:ext>
            </a:extLst>
          </p:cNvPr>
          <p:cNvSpPr/>
          <p:nvPr/>
        </p:nvSpPr>
        <p:spPr bwMode="auto">
          <a:xfrm>
            <a:off x="4752925" y="1298228"/>
            <a:ext cx="6336704" cy="4606155"/>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r>
              <a:rPr lang="en-US" altLang="ko-KR" sz="1200" b="1" dirty="0">
                <a:latin typeface="맑은 고딕" pitchFamily="50" charset="-127"/>
                <a:ea typeface="맑은 고딕" pitchFamily="50" charset="-127"/>
              </a:rPr>
              <a:t>#include &lt;</a:t>
            </a:r>
            <a:r>
              <a:rPr lang="en-US" altLang="ko-KR" sz="1200" b="1" dirty="0" err="1">
                <a:latin typeface="맑은 고딕" pitchFamily="50" charset="-127"/>
                <a:ea typeface="맑은 고딕" pitchFamily="50" charset="-127"/>
              </a:rPr>
              <a:t>SPI.h</a:t>
            </a:r>
            <a:r>
              <a:rPr lang="en-US" altLang="ko-KR" sz="1200" b="1" dirty="0">
                <a:latin typeface="맑은 고딕" pitchFamily="50" charset="-127"/>
                <a:ea typeface="맑은 고딕" pitchFamily="50" charset="-127"/>
              </a:rPr>
              <a:t>&gt;</a:t>
            </a:r>
          </a:p>
          <a:p>
            <a:r>
              <a:rPr lang="en-US" altLang="ko-KR" sz="1200" b="1" dirty="0">
                <a:latin typeface="맑은 고딕" pitchFamily="50" charset="-127"/>
                <a:ea typeface="맑은 고딕" pitchFamily="50" charset="-127"/>
              </a:rPr>
              <a:t>#include &lt;</a:t>
            </a:r>
            <a:r>
              <a:rPr lang="en-US" altLang="ko-KR" sz="1200" b="1" dirty="0" err="1">
                <a:latin typeface="맑은 고딕" pitchFamily="50" charset="-127"/>
                <a:ea typeface="맑은 고딕" pitchFamily="50" charset="-127"/>
              </a:rPr>
              <a:t>Wire.h</a:t>
            </a:r>
            <a:r>
              <a:rPr lang="en-US" altLang="ko-KR" sz="1200" b="1" dirty="0">
                <a:latin typeface="맑은 고딕" pitchFamily="50" charset="-127"/>
                <a:ea typeface="맑은 고딕" pitchFamily="50" charset="-127"/>
              </a:rPr>
              <a:t>&gt;</a:t>
            </a:r>
          </a:p>
          <a:p>
            <a:r>
              <a:rPr lang="en-US" altLang="ko-KR" sz="1200" b="1" dirty="0">
                <a:latin typeface="맑은 고딕" pitchFamily="50" charset="-127"/>
                <a:ea typeface="맑은 고딕" pitchFamily="50" charset="-127"/>
              </a:rPr>
              <a:t>#include &lt;</a:t>
            </a:r>
            <a:r>
              <a:rPr lang="en-US" altLang="ko-KR" sz="1200" b="1" dirty="0" err="1">
                <a:latin typeface="맑은 고딕" pitchFamily="50" charset="-127"/>
                <a:ea typeface="맑은 고딕" pitchFamily="50" charset="-127"/>
              </a:rPr>
              <a:t>Adafruit_GFX.h</a:t>
            </a:r>
            <a:r>
              <a:rPr lang="en-US" altLang="ko-KR" sz="1200" b="1" dirty="0">
                <a:latin typeface="맑은 고딕" pitchFamily="50" charset="-127"/>
                <a:ea typeface="맑은 고딕" pitchFamily="50" charset="-127"/>
              </a:rPr>
              <a:t>&gt;</a:t>
            </a:r>
          </a:p>
          <a:p>
            <a:r>
              <a:rPr lang="en-US" altLang="ko-KR" sz="1200" b="1" dirty="0">
                <a:latin typeface="맑은 고딕" pitchFamily="50" charset="-127"/>
                <a:ea typeface="맑은 고딕" pitchFamily="50" charset="-127"/>
              </a:rPr>
              <a:t>#include &lt;Adafruit_SSD1306.h&gt;</a:t>
            </a:r>
          </a:p>
          <a:p>
            <a:endParaRPr lang="en-US" altLang="ko-KR" sz="1200" b="1" dirty="0">
              <a:latin typeface="맑은 고딕" pitchFamily="50" charset="-127"/>
              <a:ea typeface="맑은 고딕" pitchFamily="50" charset="-127"/>
            </a:endParaRPr>
          </a:p>
          <a:p>
            <a:r>
              <a:rPr lang="en-US" altLang="ko-KR" sz="1200" b="1" dirty="0">
                <a:latin typeface="맑은 고딕" pitchFamily="50" charset="-127"/>
                <a:ea typeface="맑은 고딕" pitchFamily="50" charset="-127"/>
              </a:rPr>
              <a:t>#define SCREEN_WIDTH 128 </a:t>
            </a:r>
          </a:p>
          <a:p>
            <a:r>
              <a:rPr lang="en-US" altLang="ko-KR" sz="1200" b="1" dirty="0">
                <a:latin typeface="맑은 고딕" pitchFamily="50" charset="-127"/>
                <a:ea typeface="맑은 고딕" pitchFamily="50" charset="-127"/>
              </a:rPr>
              <a:t>#define SCREEN_HEIGHT 64</a:t>
            </a:r>
          </a:p>
          <a:p>
            <a:r>
              <a:rPr lang="en-US" altLang="ko-KR" sz="1200" b="1" dirty="0">
                <a:latin typeface="맑은 고딕" pitchFamily="50" charset="-127"/>
                <a:ea typeface="맑은 고딕" pitchFamily="50" charset="-127"/>
              </a:rPr>
              <a:t>#define OLED_RESET -1  </a:t>
            </a:r>
          </a:p>
          <a:p>
            <a:endParaRPr lang="en-US" altLang="ko-KR" sz="1200" b="1" dirty="0">
              <a:solidFill>
                <a:srgbClr val="FF0000"/>
              </a:solidFill>
              <a:latin typeface="맑은 고딕" pitchFamily="50" charset="-127"/>
              <a:ea typeface="맑은 고딕" pitchFamily="50" charset="-127"/>
            </a:endParaRPr>
          </a:p>
          <a:p>
            <a:r>
              <a:rPr lang="en-US" altLang="ko-KR" sz="1200" b="1" dirty="0">
                <a:latin typeface="맑은 고딕" pitchFamily="50" charset="-127"/>
                <a:ea typeface="맑은 고딕" pitchFamily="50" charset="-127"/>
              </a:rPr>
              <a:t>Adafruit_SSD1306 </a:t>
            </a:r>
            <a:r>
              <a:rPr lang="en-US" altLang="ko-KR" sz="1200" b="1" dirty="0">
                <a:solidFill>
                  <a:schemeClr val="bg1">
                    <a:lumMod val="65000"/>
                  </a:schemeClr>
                </a:solidFill>
                <a:latin typeface="맑은 고딕" pitchFamily="50" charset="-127"/>
                <a:ea typeface="맑은 고딕" pitchFamily="50" charset="-127"/>
              </a:rPr>
              <a:t>display</a:t>
            </a:r>
            <a:r>
              <a:rPr lang="en-US" altLang="ko-KR" sz="1200" b="1" dirty="0">
                <a:latin typeface="맑은 고딕" pitchFamily="50" charset="-127"/>
                <a:ea typeface="맑은 고딕" pitchFamily="50" charset="-127"/>
              </a:rPr>
              <a:t>(SCREEN_WIDTH, SCREEN_HEIGHT, &amp;Wire, OLED_RESET);</a:t>
            </a:r>
          </a:p>
          <a:p>
            <a:endParaRPr lang="en-US" altLang="ko-KR" sz="1200" b="1" dirty="0">
              <a:latin typeface="맑은 고딕" pitchFamily="50" charset="-127"/>
              <a:ea typeface="맑은 고딕" pitchFamily="50" charset="-127"/>
            </a:endParaRPr>
          </a:p>
          <a:p>
            <a:r>
              <a:rPr lang="en-US" altLang="ko-KR" sz="1200" b="1" dirty="0">
                <a:latin typeface="맑은 고딕" pitchFamily="50" charset="-127"/>
                <a:ea typeface="맑은 고딕" pitchFamily="50" charset="-127"/>
              </a:rPr>
              <a:t>void setup()   {                </a:t>
            </a:r>
          </a:p>
          <a:p>
            <a:r>
              <a:rPr lang="en-US" altLang="ko-KR" sz="1200" b="1" dirty="0">
                <a:latin typeface="맑은 고딕" pitchFamily="50" charset="-127"/>
                <a:ea typeface="맑은 고딕" pitchFamily="50" charset="-127"/>
              </a:rPr>
              <a:t>  if( !</a:t>
            </a:r>
            <a:r>
              <a:rPr lang="en-US" altLang="ko-KR" sz="1200" b="1" dirty="0" err="1">
                <a:latin typeface="맑은 고딕" pitchFamily="50" charset="-127"/>
                <a:ea typeface="맑은 고딕" pitchFamily="50" charset="-127"/>
              </a:rPr>
              <a:t>display.begin</a:t>
            </a:r>
            <a:r>
              <a:rPr lang="en-US" altLang="ko-KR" sz="1200" b="1" dirty="0">
                <a:latin typeface="맑은 고딕" pitchFamily="50" charset="-127"/>
                <a:ea typeface="맑은 고딕" pitchFamily="50" charset="-127"/>
              </a:rPr>
              <a:t>(SSD1306_SWITCHCAPVCC, </a:t>
            </a:r>
            <a:r>
              <a:rPr lang="en-US" altLang="ko-KR" sz="1200" b="1" dirty="0">
                <a:solidFill>
                  <a:srgbClr val="FF0000"/>
                </a:solidFill>
                <a:latin typeface="맑은 고딕" pitchFamily="50" charset="-127"/>
                <a:ea typeface="맑은 고딕" pitchFamily="50" charset="-127"/>
              </a:rPr>
              <a:t>0x3C</a:t>
            </a:r>
            <a:r>
              <a:rPr lang="en-US" altLang="ko-KR" sz="1200" b="1" dirty="0">
                <a:latin typeface="맑은 고딕" pitchFamily="50" charset="-127"/>
                <a:ea typeface="맑은 고딕" pitchFamily="50" charset="-127"/>
              </a:rPr>
              <a:t>) ) { </a:t>
            </a:r>
          </a:p>
          <a:p>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(F("OLED(SSD1306) allocation failed"));</a:t>
            </a:r>
          </a:p>
          <a:p>
            <a:r>
              <a:rPr lang="en-US" altLang="ko-KR" sz="1200" b="1" dirty="0">
                <a:latin typeface="맑은 고딕" pitchFamily="50" charset="-127"/>
                <a:ea typeface="맑은 고딕" pitchFamily="50" charset="-127"/>
              </a:rPr>
              <a:t>    while(1) {}</a:t>
            </a:r>
          </a:p>
          <a:p>
            <a:r>
              <a:rPr lang="en-US" altLang="ko-KR" sz="1200" b="1" dirty="0">
                <a:latin typeface="맑은 고딕" pitchFamily="50" charset="-127"/>
                <a:ea typeface="맑은 고딕" pitchFamily="50" charset="-127"/>
              </a:rPr>
              <a:t>  }</a:t>
            </a:r>
            <a:endParaRPr lang="en-US" altLang="ko-KR" sz="1200" b="1" dirty="0">
              <a:solidFill>
                <a:srgbClr val="FF0000"/>
              </a:solidFill>
              <a:latin typeface="맑은 고딕" pitchFamily="50" charset="-127"/>
              <a:ea typeface="맑은 고딕" pitchFamily="50" charset="-127"/>
            </a:endParaRPr>
          </a:p>
          <a:p>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display.clearDisplay</a:t>
            </a:r>
            <a:r>
              <a:rPr lang="en-US" altLang="ko-KR" sz="1200" b="1" dirty="0">
                <a:latin typeface="맑은 고딕" pitchFamily="50" charset="-127"/>
                <a:ea typeface="맑은 고딕" pitchFamily="50" charset="-127"/>
              </a:rPr>
              <a:t>();</a:t>
            </a:r>
          </a:p>
          <a:p>
            <a:r>
              <a:rPr lang="en-US" altLang="ko-KR" sz="1200" b="1" dirty="0">
                <a:latin typeface="맑은 고딕" pitchFamily="50" charset="-127"/>
                <a:ea typeface="맑은 고딕" pitchFamily="50" charset="-127"/>
              </a:rPr>
              <a:t> </a:t>
            </a:r>
          </a:p>
          <a:p>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display.setTextColor</a:t>
            </a:r>
            <a:r>
              <a:rPr lang="en-US" altLang="ko-KR" sz="1200" b="1" dirty="0">
                <a:latin typeface="맑은 고딕" pitchFamily="50" charset="-127"/>
                <a:ea typeface="맑은 고딕" pitchFamily="50" charset="-127"/>
              </a:rPr>
              <a:t>(WHITE);</a:t>
            </a:r>
          </a:p>
          <a:p>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display.println</a:t>
            </a:r>
            <a:r>
              <a:rPr lang="en-US" altLang="ko-KR" sz="1200" b="1" dirty="0">
                <a:latin typeface="맑은 고딕" pitchFamily="50" charset="-127"/>
                <a:ea typeface="맑은 고딕" pitchFamily="50" charset="-127"/>
              </a:rPr>
              <a:t>("Hello World!");</a:t>
            </a:r>
          </a:p>
          <a:p>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display.println</a:t>
            </a:r>
            <a:r>
              <a:rPr lang="en-US" altLang="ko-KR" sz="1200" b="1" dirty="0">
                <a:latin typeface="맑은 고딕" pitchFamily="50" charset="-127"/>
                <a:ea typeface="맑은 고딕" pitchFamily="50" charset="-127"/>
              </a:rPr>
              <a:t>(“This is a Phi board v1.0”);</a:t>
            </a:r>
          </a:p>
          <a:p>
            <a:r>
              <a:rPr lang="en-US" altLang="ko-KR" sz="1200" b="1" dirty="0">
                <a:latin typeface="맑은 고딕" pitchFamily="50" charset="-127"/>
                <a:ea typeface="맑은 고딕" pitchFamily="50" charset="-127"/>
              </a:rPr>
              <a:t>  </a:t>
            </a:r>
            <a:r>
              <a:rPr lang="en-US" altLang="ko-KR" sz="1200" b="1" dirty="0" err="1">
                <a:solidFill>
                  <a:srgbClr val="FFC000"/>
                </a:solidFill>
                <a:latin typeface="맑은 고딕" pitchFamily="50" charset="-127"/>
                <a:ea typeface="맑은 고딕" pitchFamily="50" charset="-127"/>
              </a:rPr>
              <a:t>display.display</a:t>
            </a:r>
            <a:r>
              <a:rPr lang="en-US" altLang="ko-KR" sz="1200" b="1" dirty="0">
                <a:solidFill>
                  <a:srgbClr val="FFC000"/>
                </a:solidFill>
                <a:latin typeface="맑은 고딕" pitchFamily="50" charset="-127"/>
                <a:ea typeface="맑은 고딕" pitchFamily="50" charset="-127"/>
              </a:rPr>
              <a:t>();</a:t>
            </a:r>
          </a:p>
          <a:p>
            <a:r>
              <a:rPr lang="en-US" altLang="ko-KR" sz="1200" b="1" dirty="0">
                <a:latin typeface="맑은 고딕" pitchFamily="50" charset="-127"/>
                <a:ea typeface="맑은 고딕" pitchFamily="50" charset="-127"/>
              </a:rPr>
              <a:t>}</a:t>
            </a:r>
          </a:p>
          <a:p>
            <a:endParaRPr lang="en-US" altLang="ko-KR" sz="1200" b="1" dirty="0">
              <a:latin typeface="맑은 고딕" pitchFamily="50" charset="-127"/>
              <a:ea typeface="맑은 고딕" pitchFamily="50" charset="-127"/>
            </a:endParaRPr>
          </a:p>
          <a:p>
            <a:r>
              <a:rPr lang="en-US" altLang="ko-KR" sz="1200" b="1" dirty="0">
                <a:latin typeface="맑은 고딕" pitchFamily="50" charset="-127"/>
                <a:ea typeface="맑은 고딕" pitchFamily="50" charset="-127"/>
              </a:rPr>
              <a:t>void loop() { }</a:t>
            </a:r>
            <a:endParaRPr lang="ko-KR" altLang="en-US" sz="1200" b="1" dirty="0">
              <a:latin typeface="맑은 고딕" pitchFamily="50" charset="-127"/>
              <a:ea typeface="맑은 고딕" pitchFamily="50" charset="-127"/>
            </a:endParaRPr>
          </a:p>
          <a:p>
            <a:endParaRPr lang="en-US" altLang="ko-KR" sz="1200" b="1" dirty="0">
              <a:latin typeface="맑은 고딕" pitchFamily="50" charset="-127"/>
              <a:ea typeface="맑은 고딕" pitchFamily="50" charset="-127"/>
            </a:endParaRPr>
          </a:p>
        </p:txBody>
      </p:sp>
      <p:sp>
        <p:nvSpPr>
          <p:cNvPr id="10" name="모서리가 둥근 직사각형 6">
            <a:extLst>
              <a:ext uri="{FF2B5EF4-FFF2-40B4-BE49-F238E27FC236}">
                <a16:creationId xmlns:a16="http://schemas.microsoft.com/office/drawing/2014/main" id="{72335240-AB41-4E25-9952-EF728E68FF7C}"/>
              </a:ext>
            </a:extLst>
          </p:cNvPr>
          <p:cNvSpPr/>
          <p:nvPr/>
        </p:nvSpPr>
        <p:spPr bwMode="auto">
          <a:xfrm flipV="1">
            <a:off x="4752925" y="1272760"/>
            <a:ext cx="6336704" cy="45719"/>
          </a:xfrm>
          <a:prstGeom prst="roundRect">
            <a:avLst>
              <a:gd name="adj" fmla="val 0"/>
            </a:avLst>
          </a:prstGeom>
          <a:solidFill>
            <a:schemeClr val="bg1">
              <a:lumMod val="85000"/>
            </a:schemeClr>
          </a:solidFill>
          <a:ln w="3175" cap="flat" cmpd="sng" algn="ctr">
            <a:solidFill>
              <a:schemeClr val="bg1">
                <a:lumMod val="75000"/>
              </a:schemeClr>
            </a:solidFill>
            <a:prstDash val="solid"/>
            <a:round/>
            <a:headEnd type="none" w="med" len="med"/>
            <a:tailEnd type="none" w="med" len="med"/>
          </a:ln>
          <a:effectLst/>
        </p:spPr>
        <p:txBody>
          <a:bodyPr wrap="none" lIns="91441" tIns="45721" rIns="91441" bIns="45721" anchor="ctr"/>
          <a:lstStyle/>
          <a:p>
            <a:pPr marL="342905" indent="-342905"/>
            <a:endParaRPr lang="ko-KR" altLang="en-US" sz="1400" dirty="0"/>
          </a:p>
        </p:txBody>
      </p:sp>
    </p:spTree>
    <p:extLst>
      <p:ext uri="{BB962C8B-B14F-4D97-AF65-F5344CB8AC3E}">
        <p14:creationId xmlns:p14="http://schemas.microsoft.com/office/powerpoint/2010/main" val="14138777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OLED - </a:t>
            </a:r>
            <a:r>
              <a:rPr lang="en-US" altLang="ko-KR" dirty="0" err="1"/>
              <a:t>Adafruit</a:t>
            </a:r>
            <a:r>
              <a:rPr lang="en-US" altLang="ko-KR" dirty="0"/>
              <a:t> SSD1301 </a:t>
            </a:r>
            <a:endParaRPr lang="ko-KR" altLang="en-US" dirty="0"/>
          </a:p>
        </p:txBody>
      </p:sp>
      <p:sp>
        <p:nvSpPr>
          <p:cNvPr id="2" name="내용 개체 틀 1"/>
          <p:cNvSpPr>
            <a:spLocks noGrp="1"/>
          </p:cNvSpPr>
          <p:nvPr>
            <p:ph sz="quarter" idx="11"/>
          </p:nvPr>
        </p:nvSpPr>
        <p:spPr>
          <a:xfrm>
            <a:off x="266399" y="578149"/>
            <a:ext cx="11039253" cy="1745730"/>
          </a:xfrm>
        </p:spPr>
        <p:txBody>
          <a:bodyPr/>
          <a:lstStyle/>
          <a:p>
            <a:r>
              <a:rPr lang="en-US" altLang="ko-KR" dirty="0"/>
              <a:t>OLED</a:t>
            </a:r>
            <a:r>
              <a:rPr lang="ko-KR" altLang="en-US" dirty="0"/>
              <a:t>에 글자 크기 변경</a:t>
            </a:r>
            <a:endParaRPr lang="en-US" altLang="ko-KR" dirty="0"/>
          </a:p>
          <a:p>
            <a:pPr lvl="1"/>
            <a:r>
              <a:rPr lang="ko-KR" altLang="en-US" dirty="0"/>
              <a:t>파일 위치 </a:t>
            </a:r>
            <a:r>
              <a:rPr lang="en-US" altLang="ko-KR" dirty="0"/>
              <a:t>: </a:t>
            </a:r>
            <a:r>
              <a:rPr lang="en-US" altLang="ko-KR" sz="1200" dirty="0">
                <a:hlinkClick r:id="rId3"/>
              </a:rPr>
              <a:t>https://github.com/phirippa-source/Phi-board-v1.0</a:t>
            </a:r>
            <a:endParaRPr lang="en-US" altLang="ko-KR" sz="1200" dirty="0"/>
          </a:p>
          <a:p>
            <a:pPr lvl="2"/>
            <a:r>
              <a:rPr lang="ko-KR" altLang="en-US" dirty="0"/>
              <a:t>파일</a:t>
            </a:r>
            <a:r>
              <a:rPr lang="en-US" altLang="ko-KR" dirty="0"/>
              <a:t> </a:t>
            </a:r>
            <a:r>
              <a:rPr lang="ko-KR" altLang="en-US" dirty="0"/>
              <a:t>이름 </a:t>
            </a:r>
            <a:r>
              <a:rPr lang="en-US" altLang="ko-KR" dirty="0"/>
              <a:t>: </a:t>
            </a:r>
            <a:r>
              <a:rPr lang="en-US" altLang="ko-KR" sz="1200" dirty="0"/>
              <a:t>OLED_SSD1306_setTextSize.ino</a:t>
            </a:r>
          </a:p>
          <a:p>
            <a:pPr lvl="1"/>
            <a:r>
              <a:rPr lang="ko-KR" altLang="en-US" dirty="0"/>
              <a:t>코드 변경</a:t>
            </a:r>
            <a:endParaRPr lang="en-US" altLang="ko-KR" dirty="0"/>
          </a:p>
          <a:p>
            <a:pPr lvl="2"/>
            <a:r>
              <a:rPr lang="en-US" altLang="ko-KR" sz="1200" dirty="0" err="1"/>
              <a:t>display.setTextSize</a:t>
            </a:r>
            <a:r>
              <a:rPr lang="en-US" altLang="ko-KR" sz="1200" dirty="0"/>
              <a:t>(1) </a:t>
            </a:r>
            <a:r>
              <a:rPr lang="en-US" altLang="ko-KR" sz="1200" dirty="0">
                <a:sym typeface="Wingdings" panose="05000000000000000000" pitchFamily="2" charset="2"/>
              </a:rPr>
              <a:t> </a:t>
            </a:r>
            <a:r>
              <a:rPr lang="en-US" altLang="ko-KR" sz="1200" dirty="0" err="1">
                <a:sym typeface="Wingdings" panose="05000000000000000000" pitchFamily="2" charset="2"/>
              </a:rPr>
              <a:t>display.setTextSize</a:t>
            </a:r>
            <a:r>
              <a:rPr lang="en-US" altLang="ko-KR" sz="1200" dirty="0">
                <a:sym typeface="Wingdings" panose="05000000000000000000" pitchFamily="2" charset="2"/>
              </a:rPr>
              <a:t>(2)</a:t>
            </a:r>
            <a:endParaRPr lang="en-US" altLang="ko-KR" sz="1200" dirty="0"/>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64</a:t>
            </a:fld>
            <a:endParaRPr lang="en-US" dirty="0"/>
          </a:p>
        </p:txBody>
      </p:sp>
      <p:sp>
        <p:nvSpPr>
          <p:cNvPr id="10" name="모서리가 둥근 직사각형 5">
            <a:extLst>
              <a:ext uri="{FF2B5EF4-FFF2-40B4-BE49-F238E27FC236}">
                <a16:creationId xmlns:a16="http://schemas.microsoft.com/office/drawing/2014/main" id="{60443EB4-6CA9-4A94-9D77-0719C2841721}"/>
              </a:ext>
            </a:extLst>
          </p:cNvPr>
          <p:cNvSpPr/>
          <p:nvPr/>
        </p:nvSpPr>
        <p:spPr bwMode="auto">
          <a:xfrm>
            <a:off x="4752925" y="1321715"/>
            <a:ext cx="6336704" cy="4510286"/>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r>
              <a:rPr lang="en-US" altLang="ko-KR" sz="1200" b="1" dirty="0">
                <a:latin typeface="맑은 고딕" pitchFamily="50" charset="-127"/>
                <a:ea typeface="맑은 고딕" pitchFamily="50" charset="-127"/>
              </a:rPr>
              <a:t>#include &lt;</a:t>
            </a:r>
            <a:r>
              <a:rPr lang="en-US" altLang="ko-KR" sz="1200" b="1" dirty="0" err="1">
                <a:latin typeface="맑은 고딕" pitchFamily="50" charset="-127"/>
                <a:ea typeface="맑은 고딕" pitchFamily="50" charset="-127"/>
              </a:rPr>
              <a:t>SPI.h</a:t>
            </a:r>
            <a:r>
              <a:rPr lang="en-US" altLang="ko-KR" sz="1200" b="1" dirty="0">
                <a:latin typeface="맑은 고딕" pitchFamily="50" charset="-127"/>
                <a:ea typeface="맑은 고딕" pitchFamily="50" charset="-127"/>
              </a:rPr>
              <a:t>&gt;</a:t>
            </a:r>
          </a:p>
          <a:p>
            <a:r>
              <a:rPr lang="en-US" altLang="ko-KR" sz="1200" b="1" dirty="0">
                <a:latin typeface="맑은 고딕" pitchFamily="50" charset="-127"/>
                <a:ea typeface="맑은 고딕" pitchFamily="50" charset="-127"/>
              </a:rPr>
              <a:t>#include &lt;</a:t>
            </a:r>
            <a:r>
              <a:rPr lang="en-US" altLang="ko-KR" sz="1200" b="1" dirty="0" err="1">
                <a:latin typeface="맑은 고딕" pitchFamily="50" charset="-127"/>
                <a:ea typeface="맑은 고딕" pitchFamily="50" charset="-127"/>
              </a:rPr>
              <a:t>Wire.h</a:t>
            </a:r>
            <a:r>
              <a:rPr lang="en-US" altLang="ko-KR" sz="1200" b="1" dirty="0">
                <a:latin typeface="맑은 고딕" pitchFamily="50" charset="-127"/>
                <a:ea typeface="맑은 고딕" pitchFamily="50" charset="-127"/>
              </a:rPr>
              <a:t>&gt;</a:t>
            </a:r>
          </a:p>
          <a:p>
            <a:r>
              <a:rPr lang="en-US" altLang="ko-KR" sz="1200" b="1" dirty="0">
                <a:latin typeface="맑은 고딕" pitchFamily="50" charset="-127"/>
                <a:ea typeface="맑은 고딕" pitchFamily="50" charset="-127"/>
              </a:rPr>
              <a:t>#include &lt;</a:t>
            </a:r>
            <a:r>
              <a:rPr lang="en-US" altLang="ko-KR" sz="1200" b="1" dirty="0" err="1">
                <a:latin typeface="맑은 고딕" pitchFamily="50" charset="-127"/>
                <a:ea typeface="맑은 고딕" pitchFamily="50" charset="-127"/>
              </a:rPr>
              <a:t>Adafruit_GFX.h</a:t>
            </a:r>
            <a:r>
              <a:rPr lang="en-US" altLang="ko-KR" sz="1200" b="1" dirty="0">
                <a:latin typeface="맑은 고딕" pitchFamily="50" charset="-127"/>
                <a:ea typeface="맑은 고딕" pitchFamily="50" charset="-127"/>
              </a:rPr>
              <a:t>&gt;</a:t>
            </a:r>
          </a:p>
          <a:p>
            <a:r>
              <a:rPr lang="en-US" altLang="ko-KR" sz="1200" b="1" dirty="0">
                <a:latin typeface="맑은 고딕" pitchFamily="50" charset="-127"/>
                <a:ea typeface="맑은 고딕" pitchFamily="50" charset="-127"/>
              </a:rPr>
              <a:t>#include &lt;Adafruit_SSD1306.h&gt;</a:t>
            </a:r>
          </a:p>
          <a:p>
            <a:r>
              <a:rPr lang="en-US" altLang="ko-KR" sz="1200" b="1" dirty="0">
                <a:latin typeface="맑은 고딕" pitchFamily="50" charset="-127"/>
                <a:ea typeface="맑은 고딕" pitchFamily="50" charset="-127"/>
              </a:rPr>
              <a:t>#define SCREEN_WIDTH 128 </a:t>
            </a:r>
          </a:p>
          <a:p>
            <a:r>
              <a:rPr lang="en-US" altLang="ko-KR" sz="1200" b="1" dirty="0">
                <a:latin typeface="맑은 고딕" pitchFamily="50" charset="-127"/>
                <a:ea typeface="맑은 고딕" pitchFamily="50" charset="-127"/>
              </a:rPr>
              <a:t>#define SCREEN_HEIGHT 64</a:t>
            </a:r>
          </a:p>
          <a:p>
            <a:r>
              <a:rPr lang="en-US" altLang="ko-KR" sz="1200" b="1" dirty="0">
                <a:latin typeface="맑은 고딕" pitchFamily="50" charset="-127"/>
                <a:ea typeface="맑은 고딕" pitchFamily="50" charset="-127"/>
              </a:rPr>
              <a:t>#define OLED_RESET -1  </a:t>
            </a:r>
          </a:p>
          <a:p>
            <a:r>
              <a:rPr lang="en-US" altLang="ko-KR" sz="1200" b="1" dirty="0">
                <a:latin typeface="맑은 고딕" pitchFamily="50" charset="-127"/>
                <a:ea typeface="맑은 고딕" pitchFamily="50" charset="-127"/>
              </a:rPr>
              <a:t>Adafruit_SSD1306 </a:t>
            </a:r>
            <a:r>
              <a:rPr lang="en-US" altLang="ko-KR" sz="1200" b="1" dirty="0">
                <a:solidFill>
                  <a:schemeClr val="bg1">
                    <a:lumMod val="65000"/>
                  </a:schemeClr>
                </a:solidFill>
                <a:latin typeface="맑은 고딕" pitchFamily="50" charset="-127"/>
                <a:ea typeface="맑은 고딕" pitchFamily="50" charset="-127"/>
              </a:rPr>
              <a:t>display</a:t>
            </a:r>
            <a:r>
              <a:rPr lang="en-US" altLang="ko-KR" sz="1200" b="1" dirty="0">
                <a:latin typeface="맑은 고딕" pitchFamily="50" charset="-127"/>
                <a:ea typeface="맑은 고딕" pitchFamily="50" charset="-127"/>
              </a:rPr>
              <a:t>(SCREEN_WIDTH, SCREEN_HEIGHT, &amp;Wire, OLED_RESET);</a:t>
            </a:r>
          </a:p>
          <a:p>
            <a:endParaRPr lang="en-US" altLang="ko-KR" sz="1200" b="1" dirty="0">
              <a:latin typeface="맑은 고딕" pitchFamily="50" charset="-127"/>
              <a:ea typeface="맑은 고딕" pitchFamily="50" charset="-127"/>
            </a:endParaRPr>
          </a:p>
          <a:p>
            <a:r>
              <a:rPr lang="en-US" altLang="ko-KR" sz="1200" b="1" dirty="0">
                <a:latin typeface="맑은 고딕" pitchFamily="50" charset="-127"/>
                <a:ea typeface="맑은 고딕" pitchFamily="50" charset="-127"/>
              </a:rPr>
              <a:t>void setup()   {                </a:t>
            </a:r>
          </a:p>
          <a:p>
            <a:r>
              <a:rPr lang="en-US" altLang="ko-KR" sz="1200" b="1" dirty="0">
                <a:latin typeface="맑은 고딕" pitchFamily="50" charset="-127"/>
                <a:ea typeface="맑은 고딕" pitchFamily="50" charset="-127"/>
              </a:rPr>
              <a:t>  if( !</a:t>
            </a:r>
            <a:r>
              <a:rPr lang="en-US" altLang="ko-KR" sz="1200" b="1" dirty="0" err="1">
                <a:latin typeface="맑은 고딕" pitchFamily="50" charset="-127"/>
                <a:ea typeface="맑은 고딕" pitchFamily="50" charset="-127"/>
              </a:rPr>
              <a:t>display.begin</a:t>
            </a:r>
            <a:r>
              <a:rPr lang="en-US" altLang="ko-KR" sz="1200" b="1" dirty="0">
                <a:latin typeface="맑은 고딕" pitchFamily="50" charset="-127"/>
                <a:ea typeface="맑은 고딕" pitchFamily="50" charset="-127"/>
              </a:rPr>
              <a:t>(SSD1306_SWITCHCAPVCC, </a:t>
            </a:r>
            <a:r>
              <a:rPr lang="en-US" altLang="ko-KR" sz="1200" b="1" dirty="0">
                <a:solidFill>
                  <a:srgbClr val="FF0000"/>
                </a:solidFill>
                <a:latin typeface="맑은 고딕" pitchFamily="50" charset="-127"/>
                <a:ea typeface="맑은 고딕" pitchFamily="50" charset="-127"/>
              </a:rPr>
              <a:t>0x3C</a:t>
            </a:r>
            <a:r>
              <a:rPr lang="en-US" altLang="ko-KR" sz="1200" b="1" dirty="0">
                <a:latin typeface="맑은 고딕" pitchFamily="50" charset="-127"/>
                <a:ea typeface="맑은 고딕" pitchFamily="50" charset="-127"/>
              </a:rPr>
              <a:t>) ) { </a:t>
            </a:r>
          </a:p>
          <a:p>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(F("OLED(SSD1306) allocation failed"));</a:t>
            </a:r>
          </a:p>
          <a:p>
            <a:r>
              <a:rPr lang="en-US" altLang="ko-KR" sz="1200" b="1" dirty="0">
                <a:latin typeface="맑은 고딕" pitchFamily="50" charset="-127"/>
                <a:ea typeface="맑은 고딕" pitchFamily="50" charset="-127"/>
              </a:rPr>
              <a:t>    while(1) {}</a:t>
            </a:r>
          </a:p>
          <a:p>
            <a:r>
              <a:rPr lang="en-US" altLang="ko-KR" sz="1200" b="1" dirty="0">
                <a:latin typeface="맑은 고딕" pitchFamily="50" charset="-127"/>
                <a:ea typeface="맑은 고딕" pitchFamily="50" charset="-127"/>
              </a:rPr>
              <a:t>  }</a:t>
            </a:r>
            <a:endParaRPr lang="en-US" altLang="ko-KR" sz="1200" b="1" dirty="0">
              <a:solidFill>
                <a:srgbClr val="FF0000"/>
              </a:solidFill>
              <a:latin typeface="맑은 고딕" pitchFamily="50" charset="-127"/>
              <a:ea typeface="맑은 고딕" pitchFamily="50" charset="-127"/>
            </a:endParaRPr>
          </a:p>
          <a:p>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display.clearDisplay</a:t>
            </a:r>
            <a:r>
              <a:rPr lang="en-US" altLang="ko-KR" sz="1200" b="1" dirty="0">
                <a:latin typeface="맑은 고딕" pitchFamily="50" charset="-127"/>
                <a:ea typeface="맑은 고딕" pitchFamily="50" charset="-127"/>
              </a:rPr>
              <a:t>();</a:t>
            </a:r>
          </a:p>
          <a:p>
            <a:r>
              <a:rPr lang="en-US" altLang="ko-KR" sz="1200" b="1" dirty="0">
                <a:latin typeface="맑은 고딕" pitchFamily="50" charset="-127"/>
                <a:ea typeface="맑은 고딕" pitchFamily="50" charset="-127"/>
              </a:rPr>
              <a:t> </a:t>
            </a:r>
          </a:p>
          <a:p>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display.setTextColor</a:t>
            </a:r>
            <a:r>
              <a:rPr lang="en-US" altLang="ko-KR" sz="1200" b="1" dirty="0">
                <a:latin typeface="맑은 고딕" pitchFamily="50" charset="-127"/>
                <a:ea typeface="맑은 고딕" pitchFamily="50" charset="-127"/>
              </a:rPr>
              <a:t>(WHITE);</a:t>
            </a:r>
          </a:p>
          <a:p>
            <a:r>
              <a:rPr lang="en-US" altLang="ko-KR" sz="1200" b="1" dirty="0">
                <a:latin typeface="맑은 고딕" pitchFamily="50" charset="-127"/>
                <a:ea typeface="맑은 고딕" pitchFamily="50" charset="-127"/>
              </a:rPr>
              <a:t>  </a:t>
            </a:r>
            <a:r>
              <a:rPr lang="en-US" altLang="ko-KR" sz="1200" b="1" dirty="0" err="1">
                <a:solidFill>
                  <a:srgbClr val="FF0000"/>
                </a:solidFill>
                <a:latin typeface="맑은 고딕" pitchFamily="50" charset="-127"/>
                <a:ea typeface="맑은 고딕" pitchFamily="50" charset="-127"/>
              </a:rPr>
              <a:t>display.setTextSize</a:t>
            </a:r>
            <a:r>
              <a:rPr lang="en-US" altLang="ko-KR" sz="1200" b="1" dirty="0">
                <a:solidFill>
                  <a:srgbClr val="FF0000"/>
                </a:solidFill>
                <a:latin typeface="맑은 고딕" pitchFamily="50" charset="-127"/>
                <a:ea typeface="맑은 고딕" pitchFamily="50" charset="-127"/>
              </a:rPr>
              <a:t>(1);   </a:t>
            </a:r>
            <a:r>
              <a:rPr lang="en-US" altLang="ko-KR" sz="1200" b="1" dirty="0">
                <a:latin typeface="맑은 고딕" pitchFamily="50" charset="-127"/>
                <a:ea typeface="맑은 고딕" pitchFamily="50" charset="-127"/>
              </a:rPr>
              <a:t>// 1 to 8</a:t>
            </a:r>
          </a:p>
          <a:p>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display.println</a:t>
            </a:r>
            <a:r>
              <a:rPr lang="en-US" altLang="ko-KR" sz="1200" b="1" dirty="0">
                <a:latin typeface="맑은 고딕" pitchFamily="50" charset="-127"/>
                <a:ea typeface="맑은 고딕" pitchFamily="50" charset="-127"/>
              </a:rPr>
              <a:t>("Hello World!");</a:t>
            </a:r>
          </a:p>
          <a:p>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display.println</a:t>
            </a:r>
            <a:r>
              <a:rPr lang="en-US" altLang="ko-KR" sz="1200" b="1" dirty="0">
                <a:latin typeface="맑은 고딕" pitchFamily="50" charset="-127"/>
                <a:ea typeface="맑은 고딕" pitchFamily="50" charset="-127"/>
              </a:rPr>
              <a:t>(“Phi board v1.0”);</a:t>
            </a:r>
          </a:p>
          <a:p>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display.display</a:t>
            </a:r>
            <a:r>
              <a:rPr lang="en-US" altLang="ko-KR" sz="1200" b="1" dirty="0">
                <a:latin typeface="맑은 고딕" pitchFamily="50" charset="-127"/>
                <a:ea typeface="맑은 고딕" pitchFamily="50" charset="-127"/>
              </a:rPr>
              <a:t>();</a:t>
            </a:r>
          </a:p>
          <a:p>
            <a:r>
              <a:rPr lang="en-US" altLang="ko-KR" sz="1200" b="1" dirty="0">
                <a:latin typeface="맑은 고딕" pitchFamily="50" charset="-127"/>
                <a:ea typeface="맑은 고딕" pitchFamily="50" charset="-127"/>
              </a:rPr>
              <a:t>}</a:t>
            </a:r>
          </a:p>
          <a:p>
            <a:endParaRPr lang="en-US" altLang="ko-KR" sz="1200" b="1" dirty="0">
              <a:latin typeface="맑은 고딕" pitchFamily="50" charset="-127"/>
              <a:ea typeface="맑은 고딕" pitchFamily="50" charset="-127"/>
            </a:endParaRPr>
          </a:p>
          <a:p>
            <a:r>
              <a:rPr lang="en-US" altLang="ko-KR" sz="1200" b="1" dirty="0">
                <a:latin typeface="맑은 고딕" pitchFamily="50" charset="-127"/>
                <a:ea typeface="맑은 고딕" pitchFamily="50" charset="-127"/>
              </a:rPr>
              <a:t>void loop() { }</a:t>
            </a:r>
            <a:endParaRPr lang="ko-KR" altLang="en-US" sz="1200" b="1" dirty="0">
              <a:latin typeface="맑은 고딕" pitchFamily="50" charset="-127"/>
              <a:ea typeface="맑은 고딕" pitchFamily="50" charset="-127"/>
            </a:endParaRPr>
          </a:p>
          <a:p>
            <a:endParaRPr lang="en-US" altLang="ko-KR" sz="1200" b="1" dirty="0">
              <a:latin typeface="맑은 고딕" pitchFamily="50" charset="-127"/>
              <a:ea typeface="맑은 고딕" pitchFamily="50" charset="-127"/>
            </a:endParaRPr>
          </a:p>
        </p:txBody>
      </p:sp>
      <p:sp>
        <p:nvSpPr>
          <p:cNvPr id="11" name="모서리가 둥근 직사각형 6">
            <a:extLst>
              <a:ext uri="{FF2B5EF4-FFF2-40B4-BE49-F238E27FC236}">
                <a16:creationId xmlns:a16="http://schemas.microsoft.com/office/drawing/2014/main" id="{1E3DD658-3F59-4A8C-A7FE-3D25EBB7B981}"/>
              </a:ext>
            </a:extLst>
          </p:cNvPr>
          <p:cNvSpPr/>
          <p:nvPr/>
        </p:nvSpPr>
        <p:spPr bwMode="auto">
          <a:xfrm flipV="1">
            <a:off x="4752925" y="1296246"/>
            <a:ext cx="6336704" cy="45719"/>
          </a:xfrm>
          <a:prstGeom prst="roundRect">
            <a:avLst>
              <a:gd name="adj" fmla="val 0"/>
            </a:avLst>
          </a:prstGeom>
          <a:solidFill>
            <a:schemeClr val="bg1">
              <a:lumMod val="85000"/>
            </a:schemeClr>
          </a:solidFill>
          <a:ln w="3175" cap="flat" cmpd="sng" algn="ctr">
            <a:solidFill>
              <a:schemeClr val="bg1">
                <a:lumMod val="75000"/>
              </a:schemeClr>
            </a:solidFill>
            <a:prstDash val="solid"/>
            <a:round/>
            <a:headEnd type="none" w="med" len="med"/>
            <a:tailEnd type="none" w="med" len="med"/>
          </a:ln>
          <a:effectLst/>
        </p:spPr>
        <p:txBody>
          <a:bodyPr wrap="none" lIns="91441" tIns="45721" rIns="91441" bIns="45721" anchor="ctr"/>
          <a:lstStyle/>
          <a:p>
            <a:pPr marL="342905" indent="-342905"/>
            <a:endParaRPr lang="ko-KR" altLang="en-US" sz="1400" dirty="0"/>
          </a:p>
        </p:txBody>
      </p:sp>
    </p:spTree>
    <p:extLst>
      <p:ext uri="{BB962C8B-B14F-4D97-AF65-F5344CB8AC3E}">
        <p14:creationId xmlns:p14="http://schemas.microsoft.com/office/powerpoint/2010/main" val="650804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OLED - </a:t>
            </a:r>
            <a:r>
              <a:rPr lang="en-US" altLang="ko-KR" dirty="0" err="1"/>
              <a:t>Adafruit</a:t>
            </a:r>
            <a:r>
              <a:rPr lang="en-US" altLang="ko-KR" dirty="0"/>
              <a:t> SSD1301 </a:t>
            </a:r>
            <a:endParaRPr lang="ko-KR" altLang="en-US" dirty="0"/>
          </a:p>
        </p:txBody>
      </p:sp>
      <p:sp>
        <p:nvSpPr>
          <p:cNvPr id="2" name="내용 개체 틀 1"/>
          <p:cNvSpPr>
            <a:spLocks noGrp="1"/>
          </p:cNvSpPr>
          <p:nvPr>
            <p:ph sz="quarter" idx="11"/>
          </p:nvPr>
        </p:nvSpPr>
        <p:spPr>
          <a:xfrm>
            <a:off x="266399" y="578149"/>
            <a:ext cx="11039253" cy="1745730"/>
          </a:xfrm>
        </p:spPr>
        <p:txBody>
          <a:bodyPr/>
          <a:lstStyle/>
          <a:p>
            <a:r>
              <a:rPr lang="ko-KR" altLang="en-US" dirty="0"/>
              <a:t>커서 위치 변경 및 화면 지우기</a:t>
            </a:r>
            <a:endParaRPr lang="en-US" altLang="ko-KR" dirty="0"/>
          </a:p>
          <a:p>
            <a:pPr lvl="1"/>
            <a:r>
              <a:rPr lang="ko-KR" altLang="en-US" dirty="0"/>
              <a:t>파일명 </a:t>
            </a:r>
            <a:r>
              <a:rPr lang="en-US" altLang="ko-KR" dirty="0"/>
              <a:t>: OLED_SSD1306_setCursor.ino</a:t>
            </a:r>
          </a:p>
          <a:p>
            <a:pPr lvl="1"/>
            <a:endParaRPr lang="en-US" altLang="ko-KR" dirty="0"/>
          </a:p>
          <a:p>
            <a:endParaRPr lang="en-US" altLang="ko-KR" dirty="0"/>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65</a:t>
            </a:fld>
            <a:endParaRPr lang="en-US" dirty="0"/>
          </a:p>
        </p:txBody>
      </p:sp>
      <p:sp>
        <p:nvSpPr>
          <p:cNvPr id="8" name="모서리가 둥근 직사각형 5">
            <a:extLst>
              <a:ext uri="{FF2B5EF4-FFF2-40B4-BE49-F238E27FC236}">
                <a16:creationId xmlns:a16="http://schemas.microsoft.com/office/drawing/2014/main" id="{14747054-CCE0-448B-8508-5093B38B5C77}"/>
              </a:ext>
            </a:extLst>
          </p:cNvPr>
          <p:cNvSpPr/>
          <p:nvPr/>
        </p:nvSpPr>
        <p:spPr bwMode="auto">
          <a:xfrm>
            <a:off x="648469" y="1295871"/>
            <a:ext cx="5180122" cy="4486605"/>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r>
              <a:rPr lang="en-US" altLang="ko-KR" sz="1000" b="1" dirty="0">
                <a:solidFill>
                  <a:schemeClr val="bg1">
                    <a:lumMod val="50000"/>
                  </a:schemeClr>
                </a:solidFill>
                <a:latin typeface="맑은 고딕" pitchFamily="50" charset="-127"/>
                <a:ea typeface="맑은 고딕" pitchFamily="50" charset="-127"/>
              </a:rPr>
              <a:t>#include &lt;</a:t>
            </a:r>
            <a:r>
              <a:rPr lang="en-US" altLang="ko-KR" sz="1000" b="1" dirty="0" err="1">
                <a:solidFill>
                  <a:schemeClr val="bg1">
                    <a:lumMod val="50000"/>
                  </a:schemeClr>
                </a:solidFill>
                <a:latin typeface="맑은 고딕" pitchFamily="50" charset="-127"/>
                <a:ea typeface="맑은 고딕" pitchFamily="50" charset="-127"/>
              </a:rPr>
              <a:t>SPI.h</a:t>
            </a:r>
            <a:r>
              <a:rPr lang="en-US" altLang="ko-KR" sz="1000" b="1" dirty="0">
                <a:solidFill>
                  <a:schemeClr val="bg1">
                    <a:lumMod val="50000"/>
                  </a:schemeClr>
                </a:solidFill>
                <a:latin typeface="맑은 고딕" pitchFamily="50" charset="-127"/>
                <a:ea typeface="맑은 고딕" pitchFamily="50" charset="-127"/>
              </a:rPr>
              <a:t>&gt;</a:t>
            </a:r>
          </a:p>
          <a:p>
            <a:r>
              <a:rPr lang="en-US" altLang="ko-KR" sz="1000" b="1" dirty="0">
                <a:solidFill>
                  <a:schemeClr val="bg1">
                    <a:lumMod val="50000"/>
                  </a:schemeClr>
                </a:solidFill>
                <a:latin typeface="맑은 고딕" pitchFamily="50" charset="-127"/>
                <a:ea typeface="맑은 고딕" pitchFamily="50" charset="-127"/>
              </a:rPr>
              <a:t>#include &lt;</a:t>
            </a:r>
            <a:r>
              <a:rPr lang="en-US" altLang="ko-KR" sz="1000" b="1" dirty="0" err="1">
                <a:solidFill>
                  <a:schemeClr val="bg1">
                    <a:lumMod val="50000"/>
                  </a:schemeClr>
                </a:solidFill>
                <a:latin typeface="맑은 고딕" pitchFamily="50" charset="-127"/>
                <a:ea typeface="맑은 고딕" pitchFamily="50" charset="-127"/>
              </a:rPr>
              <a:t>Wire.h</a:t>
            </a:r>
            <a:r>
              <a:rPr lang="en-US" altLang="ko-KR" sz="1000" b="1" dirty="0">
                <a:solidFill>
                  <a:schemeClr val="bg1">
                    <a:lumMod val="50000"/>
                  </a:schemeClr>
                </a:solidFill>
                <a:latin typeface="맑은 고딕" pitchFamily="50" charset="-127"/>
                <a:ea typeface="맑은 고딕" pitchFamily="50" charset="-127"/>
              </a:rPr>
              <a:t>&gt;</a:t>
            </a:r>
          </a:p>
          <a:p>
            <a:r>
              <a:rPr lang="en-US" altLang="ko-KR" sz="1000" b="1" dirty="0">
                <a:solidFill>
                  <a:schemeClr val="bg1">
                    <a:lumMod val="50000"/>
                  </a:schemeClr>
                </a:solidFill>
                <a:latin typeface="맑은 고딕" pitchFamily="50" charset="-127"/>
                <a:ea typeface="맑은 고딕" pitchFamily="50" charset="-127"/>
              </a:rPr>
              <a:t>#include &lt;</a:t>
            </a:r>
            <a:r>
              <a:rPr lang="en-US" altLang="ko-KR" sz="1000" b="1" dirty="0" err="1">
                <a:solidFill>
                  <a:schemeClr val="bg1">
                    <a:lumMod val="50000"/>
                  </a:schemeClr>
                </a:solidFill>
                <a:latin typeface="맑은 고딕" pitchFamily="50" charset="-127"/>
                <a:ea typeface="맑은 고딕" pitchFamily="50" charset="-127"/>
              </a:rPr>
              <a:t>Adafruit_GFX.h</a:t>
            </a:r>
            <a:r>
              <a:rPr lang="en-US" altLang="ko-KR" sz="1000" b="1" dirty="0">
                <a:solidFill>
                  <a:schemeClr val="bg1">
                    <a:lumMod val="50000"/>
                  </a:schemeClr>
                </a:solidFill>
                <a:latin typeface="맑은 고딕" pitchFamily="50" charset="-127"/>
                <a:ea typeface="맑은 고딕" pitchFamily="50" charset="-127"/>
              </a:rPr>
              <a:t>&gt;</a:t>
            </a:r>
          </a:p>
          <a:p>
            <a:r>
              <a:rPr lang="en-US" altLang="ko-KR" sz="1000" b="1" dirty="0">
                <a:solidFill>
                  <a:schemeClr val="bg1">
                    <a:lumMod val="50000"/>
                  </a:schemeClr>
                </a:solidFill>
                <a:latin typeface="맑은 고딕" pitchFamily="50" charset="-127"/>
                <a:ea typeface="맑은 고딕" pitchFamily="50" charset="-127"/>
              </a:rPr>
              <a:t>#include &lt;Adafruit_SSD1306.h&gt;</a:t>
            </a:r>
          </a:p>
          <a:p>
            <a:endParaRPr lang="en-US" altLang="ko-KR" sz="1000" b="1" dirty="0">
              <a:solidFill>
                <a:schemeClr val="bg1">
                  <a:lumMod val="50000"/>
                </a:schemeClr>
              </a:solidFill>
              <a:latin typeface="맑은 고딕" pitchFamily="50" charset="-127"/>
              <a:ea typeface="맑은 고딕" pitchFamily="50" charset="-127"/>
            </a:endParaRPr>
          </a:p>
          <a:p>
            <a:r>
              <a:rPr lang="en-US" altLang="ko-KR" sz="1000" b="1" dirty="0">
                <a:solidFill>
                  <a:schemeClr val="bg1">
                    <a:lumMod val="50000"/>
                  </a:schemeClr>
                </a:solidFill>
                <a:latin typeface="맑은 고딕" pitchFamily="50" charset="-127"/>
                <a:ea typeface="맑은 고딕" pitchFamily="50" charset="-127"/>
              </a:rPr>
              <a:t>#define SCREEN_WIDTH 128 </a:t>
            </a:r>
          </a:p>
          <a:p>
            <a:r>
              <a:rPr lang="en-US" altLang="ko-KR" sz="1000" b="1" dirty="0">
                <a:solidFill>
                  <a:schemeClr val="bg1">
                    <a:lumMod val="50000"/>
                  </a:schemeClr>
                </a:solidFill>
                <a:latin typeface="맑은 고딕" pitchFamily="50" charset="-127"/>
                <a:ea typeface="맑은 고딕" pitchFamily="50" charset="-127"/>
              </a:rPr>
              <a:t>#define SCREEN_HEIGHT 64</a:t>
            </a:r>
          </a:p>
          <a:p>
            <a:r>
              <a:rPr lang="en-US" altLang="ko-KR" sz="1000" b="1" dirty="0">
                <a:solidFill>
                  <a:schemeClr val="bg1">
                    <a:lumMod val="50000"/>
                  </a:schemeClr>
                </a:solidFill>
                <a:latin typeface="맑은 고딕" pitchFamily="50" charset="-127"/>
                <a:ea typeface="맑은 고딕" pitchFamily="50" charset="-127"/>
              </a:rPr>
              <a:t>#define OLED_RESET -1  </a:t>
            </a:r>
          </a:p>
          <a:p>
            <a:endParaRPr lang="en-US" altLang="ko-KR" sz="1000" b="1" dirty="0">
              <a:solidFill>
                <a:schemeClr val="bg1">
                  <a:lumMod val="50000"/>
                </a:schemeClr>
              </a:solidFill>
              <a:latin typeface="맑은 고딕" pitchFamily="50" charset="-127"/>
              <a:ea typeface="맑은 고딕" pitchFamily="50" charset="-127"/>
            </a:endParaRPr>
          </a:p>
          <a:p>
            <a:r>
              <a:rPr lang="en-US" altLang="ko-KR" sz="1000" b="1" dirty="0">
                <a:solidFill>
                  <a:schemeClr val="bg1">
                    <a:lumMod val="50000"/>
                  </a:schemeClr>
                </a:solidFill>
                <a:latin typeface="맑은 고딕" pitchFamily="50" charset="-127"/>
                <a:ea typeface="맑은 고딕" pitchFamily="50" charset="-127"/>
              </a:rPr>
              <a:t>Adafruit_SSD1306 display(SCREEN_WIDTH, SCREEN_HEIGHT, &amp;Wire, OLED_RESET);</a:t>
            </a:r>
          </a:p>
          <a:p>
            <a:r>
              <a:rPr lang="en-US" altLang="ko-KR" sz="1000" b="1" dirty="0">
                <a:solidFill>
                  <a:schemeClr val="bg1">
                    <a:lumMod val="50000"/>
                  </a:schemeClr>
                </a:solidFill>
                <a:latin typeface="맑은 고딕" pitchFamily="50" charset="-127"/>
                <a:ea typeface="맑은 고딕" pitchFamily="50" charset="-127"/>
              </a:rPr>
              <a:t>void setup()   {                </a:t>
            </a:r>
          </a:p>
          <a:p>
            <a:r>
              <a:rPr lang="en-US" altLang="ko-KR" sz="1000" b="1" dirty="0">
                <a:solidFill>
                  <a:schemeClr val="bg1">
                    <a:lumMod val="50000"/>
                  </a:schemeClr>
                </a:solidFill>
                <a:latin typeface="맑은 고딕" pitchFamily="50" charset="-127"/>
                <a:ea typeface="맑은 고딕" pitchFamily="50" charset="-127"/>
              </a:rPr>
              <a:t>  if(!</a:t>
            </a:r>
            <a:r>
              <a:rPr lang="en-US" altLang="ko-KR" sz="1000" b="1" dirty="0" err="1">
                <a:solidFill>
                  <a:schemeClr val="bg1">
                    <a:lumMod val="50000"/>
                  </a:schemeClr>
                </a:solidFill>
                <a:latin typeface="맑은 고딕" pitchFamily="50" charset="-127"/>
                <a:ea typeface="맑은 고딕" pitchFamily="50" charset="-127"/>
              </a:rPr>
              <a:t>display.begin</a:t>
            </a:r>
            <a:r>
              <a:rPr lang="en-US" altLang="ko-KR" sz="1000" b="1" dirty="0">
                <a:solidFill>
                  <a:schemeClr val="bg1">
                    <a:lumMod val="50000"/>
                  </a:schemeClr>
                </a:solidFill>
                <a:latin typeface="맑은 고딕" pitchFamily="50" charset="-127"/>
                <a:ea typeface="맑은 고딕" pitchFamily="50" charset="-127"/>
              </a:rPr>
              <a:t>(SSD1306_SWITCHCAPVCC, 0x3C)) {  // I2C Address : 0x3C</a:t>
            </a:r>
          </a:p>
          <a:p>
            <a:r>
              <a:rPr lang="en-US" altLang="ko-KR" sz="1000" b="1" dirty="0">
                <a:solidFill>
                  <a:schemeClr val="bg1">
                    <a:lumMod val="50000"/>
                  </a:schemeClr>
                </a:solidFill>
                <a:latin typeface="맑은 고딕" pitchFamily="50" charset="-127"/>
                <a:ea typeface="맑은 고딕" pitchFamily="50" charset="-127"/>
              </a:rPr>
              <a:t>    </a:t>
            </a:r>
            <a:r>
              <a:rPr lang="en-US" altLang="ko-KR" sz="1000" b="1" dirty="0" err="1">
                <a:solidFill>
                  <a:schemeClr val="bg1">
                    <a:lumMod val="50000"/>
                  </a:schemeClr>
                </a:solidFill>
                <a:latin typeface="맑은 고딕" pitchFamily="50" charset="-127"/>
                <a:ea typeface="맑은 고딕" pitchFamily="50" charset="-127"/>
              </a:rPr>
              <a:t>Serial.println</a:t>
            </a:r>
            <a:r>
              <a:rPr lang="en-US" altLang="ko-KR" sz="1000" b="1" dirty="0">
                <a:solidFill>
                  <a:schemeClr val="bg1">
                    <a:lumMod val="50000"/>
                  </a:schemeClr>
                </a:solidFill>
                <a:latin typeface="맑은 고딕" pitchFamily="50" charset="-127"/>
                <a:ea typeface="맑은 고딕" pitchFamily="50" charset="-127"/>
              </a:rPr>
              <a:t>(F("OLED(SSD1306) allocation failed"));</a:t>
            </a:r>
          </a:p>
          <a:p>
            <a:r>
              <a:rPr lang="en-US" altLang="ko-KR" sz="1000" b="1" dirty="0">
                <a:solidFill>
                  <a:schemeClr val="bg1">
                    <a:lumMod val="50000"/>
                  </a:schemeClr>
                </a:solidFill>
                <a:latin typeface="맑은 고딕" pitchFamily="50" charset="-127"/>
                <a:ea typeface="맑은 고딕" pitchFamily="50" charset="-127"/>
              </a:rPr>
              <a:t>    while(1){} // OLED </a:t>
            </a:r>
            <a:r>
              <a:rPr lang="ko-KR" altLang="en-US" sz="1000" b="1" dirty="0">
                <a:solidFill>
                  <a:schemeClr val="bg1">
                    <a:lumMod val="50000"/>
                  </a:schemeClr>
                </a:solidFill>
                <a:latin typeface="맑은 고딕" pitchFamily="50" charset="-127"/>
                <a:ea typeface="맑은 고딕" pitchFamily="50" charset="-127"/>
              </a:rPr>
              <a:t>초기화에 실패했을 경우 여기서 대기</a:t>
            </a:r>
            <a:r>
              <a:rPr lang="en-US" altLang="ko-KR" sz="1000" b="1" dirty="0">
                <a:solidFill>
                  <a:schemeClr val="bg1">
                    <a:lumMod val="50000"/>
                  </a:schemeClr>
                </a:solidFill>
                <a:latin typeface="맑은 고딕" pitchFamily="50" charset="-127"/>
                <a:ea typeface="맑은 고딕" pitchFamily="50" charset="-127"/>
              </a:rPr>
              <a:t>.</a:t>
            </a:r>
          </a:p>
          <a:p>
            <a:r>
              <a:rPr lang="en-US" altLang="ko-KR" sz="1000" b="1" dirty="0">
                <a:solidFill>
                  <a:schemeClr val="bg1">
                    <a:lumMod val="50000"/>
                  </a:schemeClr>
                </a:solidFill>
                <a:latin typeface="맑은 고딕" pitchFamily="50" charset="-127"/>
                <a:ea typeface="맑은 고딕" pitchFamily="50" charset="-127"/>
              </a:rPr>
              <a:t>  }</a:t>
            </a:r>
          </a:p>
          <a:p>
            <a:r>
              <a:rPr lang="en-US" altLang="ko-KR" sz="1000" b="1" dirty="0">
                <a:solidFill>
                  <a:schemeClr val="bg1">
                    <a:lumMod val="50000"/>
                  </a:schemeClr>
                </a:solidFill>
                <a:latin typeface="맑은 고딕" pitchFamily="50" charset="-127"/>
                <a:ea typeface="맑은 고딕" pitchFamily="50" charset="-127"/>
              </a:rPr>
              <a:t>  </a:t>
            </a:r>
            <a:r>
              <a:rPr lang="en-US" altLang="ko-KR" sz="1000" b="1" dirty="0" err="1">
                <a:solidFill>
                  <a:schemeClr val="bg1">
                    <a:lumMod val="50000"/>
                  </a:schemeClr>
                </a:solidFill>
                <a:latin typeface="맑은 고딕" pitchFamily="50" charset="-127"/>
                <a:ea typeface="맑은 고딕" pitchFamily="50" charset="-127"/>
              </a:rPr>
              <a:t>display.clearDisplay</a:t>
            </a:r>
            <a:r>
              <a:rPr lang="en-US" altLang="ko-KR" sz="1000" b="1" dirty="0">
                <a:solidFill>
                  <a:schemeClr val="bg1">
                    <a:lumMod val="50000"/>
                  </a:schemeClr>
                </a:solidFill>
                <a:latin typeface="맑은 고딕" pitchFamily="50" charset="-127"/>
                <a:ea typeface="맑은 고딕" pitchFamily="50" charset="-127"/>
              </a:rPr>
              <a:t>();</a:t>
            </a:r>
          </a:p>
          <a:p>
            <a:r>
              <a:rPr lang="en-US" altLang="ko-KR" sz="1000" b="1" dirty="0">
                <a:solidFill>
                  <a:schemeClr val="bg1">
                    <a:lumMod val="50000"/>
                  </a:schemeClr>
                </a:solidFill>
                <a:latin typeface="맑은 고딕" pitchFamily="50" charset="-127"/>
                <a:ea typeface="맑은 고딕" pitchFamily="50" charset="-127"/>
              </a:rPr>
              <a:t>  </a:t>
            </a:r>
            <a:r>
              <a:rPr lang="en-US" altLang="ko-KR" sz="1000" b="1" dirty="0" err="1">
                <a:solidFill>
                  <a:schemeClr val="bg1">
                    <a:lumMod val="50000"/>
                  </a:schemeClr>
                </a:solidFill>
                <a:latin typeface="맑은 고딕" pitchFamily="50" charset="-127"/>
                <a:ea typeface="맑은 고딕" pitchFamily="50" charset="-127"/>
              </a:rPr>
              <a:t>display.setTextColor</a:t>
            </a:r>
            <a:r>
              <a:rPr lang="en-US" altLang="ko-KR" sz="1000" b="1" dirty="0">
                <a:solidFill>
                  <a:schemeClr val="bg1">
                    <a:lumMod val="50000"/>
                  </a:schemeClr>
                </a:solidFill>
                <a:latin typeface="맑은 고딕" pitchFamily="50" charset="-127"/>
                <a:ea typeface="맑은 고딕" pitchFamily="50" charset="-127"/>
              </a:rPr>
              <a:t>(WHITE);    // Phi board v1.0</a:t>
            </a:r>
            <a:r>
              <a:rPr lang="ko-KR" altLang="en-US" sz="1000" b="1" dirty="0">
                <a:solidFill>
                  <a:schemeClr val="bg1">
                    <a:lumMod val="50000"/>
                  </a:schemeClr>
                </a:solidFill>
                <a:latin typeface="맑은 고딕" pitchFamily="50" charset="-127"/>
                <a:ea typeface="맑은 고딕" pitchFamily="50" charset="-127"/>
              </a:rPr>
              <a:t>의 </a:t>
            </a:r>
            <a:r>
              <a:rPr lang="en-US" altLang="ko-KR" sz="1000" b="1" dirty="0">
                <a:solidFill>
                  <a:schemeClr val="bg1">
                    <a:lumMod val="50000"/>
                  </a:schemeClr>
                </a:solidFill>
                <a:latin typeface="맑은 고딕" pitchFamily="50" charset="-127"/>
                <a:ea typeface="맑은 고딕" pitchFamily="50" charset="-127"/>
              </a:rPr>
              <a:t>OLED</a:t>
            </a:r>
            <a:r>
              <a:rPr lang="ko-KR" altLang="en-US" sz="1000" b="1" dirty="0">
                <a:solidFill>
                  <a:schemeClr val="bg1">
                    <a:lumMod val="50000"/>
                  </a:schemeClr>
                </a:solidFill>
                <a:latin typeface="맑은 고딕" pitchFamily="50" charset="-127"/>
                <a:ea typeface="맑은 고딕" pitchFamily="50" charset="-127"/>
              </a:rPr>
              <a:t>는 한가지 색만 지원</a:t>
            </a:r>
            <a:r>
              <a:rPr lang="en-US" altLang="ko-KR" sz="1000" b="1" dirty="0">
                <a:solidFill>
                  <a:schemeClr val="bg1">
                    <a:lumMod val="50000"/>
                  </a:schemeClr>
                </a:solidFill>
                <a:latin typeface="맑은 고딕" pitchFamily="50" charset="-127"/>
                <a:ea typeface="맑은 고딕" pitchFamily="50" charset="-127"/>
              </a:rPr>
              <a:t>.      </a:t>
            </a:r>
          </a:p>
          <a:p>
            <a:r>
              <a:rPr lang="en-US" altLang="ko-KR" sz="1000" b="1" dirty="0">
                <a:solidFill>
                  <a:schemeClr val="bg1">
                    <a:lumMod val="50000"/>
                  </a:schemeClr>
                </a:solidFill>
                <a:latin typeface="맑은 고딕" pitchFamily="50" charset="-127"/>
                <a:ea typeface="맑은 고딕" pitchFamily="50" charset="-127"/>
              </a:rPr>
              <a:t>}</a:t>
            </a:r>
          </a:p>
          <a:p>
            <a:endParaRPr lang="en-US" altLang="ko-KR" sz="1200" b="1" dirty="0">
              <a:latin typeface="맑은 고딕" pitchFamily="50" charset="-127"/>
              <a:ea typeface="맑은 고딕" pitchFamily="50" charset="-127"/>
            </a:endParaRPr>
          </a:p>
          <a:p>
            <a:r>
              <a:rPr lang="en-US" altLang="ko-KR" sz="1200" b="1" dirty="0">
                <a:latin typeface="맑은 고딕" pitchFamily="50" charset="-127"/>
                <a:ea typeface="맑은 고딕" pitchFamily="50" charset="-127"/>
              </a:rPr>
              <a:t>int count = 0;</a:t>
            </a:r>
          </a:p>
          <a:p>
            <a:r>
              <a:rPr lang="en-US" altLang="ko-KR" sz="1200" b="1" dirty="0">
                <a:latin typeface="맑은 고딕" pitchFamily="50" charset="-127"/>
                <a:ea typeface="맑은 고딕" pitchFamily="50" charset="-127"/>
              </a:rPr>
              <a:t>void loop() {  </a:t>
            </a:r>
          </a:p>
          <a:p>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display.println</a:t>
            </a:r>
            <a:r>
              <a:rPr lang="en-US" altLang="ko-KR" sz="1200" b="1" dirty="0">
                <a:latin typeface="맑은 고딕" pitchFamily="50" charset="-127"/>
                <a:ea typeface="맑은 고딕" pitchFamily="50" charset="-127"/>
              </a:rPr>
              <a:t>(count++);</a:t>
            </a:r>
          </a:p>
          <a:p>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display.display</a:t>
            </a:r>
            <a:r>
              <a:rPr lang="en-US" altLang="ko-KR" sz="1200" b="1" dirty="0">
                <a:latin typeface="맑은 고딕" pitchFamily="50" charset="-127"/>
                <a:ea typeface="맑은 고딕" pitchFamily="50" charset="-127"/>
              </a:rPr>
              <a:t>();</a:t>
            </a:r>
          </a:p>
          <a:p>
            <a:r>
              <a:rPr lang="en-US" altLang="ko-KR" sz="1200" b="1" dirty="0">
                <a:latin typeface="맑은 고딕" pitchFamily="50" charset="-127"/>
                <a:ea typeface="맑은 고딕" pitchFamily="50" charset="-127"/>
              </a:rPr>
              <a:t>  delay(2000);</a:t>
            </a:r>
          </a:p>
          <a:p>
            <a:r>
              <a:rPr lang="en-US" altLang="ko-KR" sz="1200" b="1" dirty="0">
                <a:latin typeface="맑은 고딕" pitchFamily="50" charset="-127"/>
                <a:ea typeface="맑은 고딕" pitchFamily="50" charset="-127"/>
              </a:rPr>
              <a:t>}</a:t>
            </a:r>
          </a:p>
          <a:p>
            <a:r>
              <a:rPr lang="en-US" altLang="ko-KR" sz="1200" b="1" dirty="0">
                <a:latin typeface="맑은 고딕" pitchFamily="50" charset="-127"/>
                <a:ea typeface="맑은 고딕" pitchFamily="50" charset="-127"/>
              </a:rPr>
              <a:t>// OLED </a:t>
            </a:r>
            <a:r>
              <a:rPr lang="ko-KR" altLang="en-US" sz="1200" b="1" dirty="0">
                <a:latin typeface="맑은 고딕" pitchFamily="50" charset="-127"/>
                <a:ea typeface="맑은 고딕" pitchFamily="50" charset="-127"/>
              </a:rPr>
              <a:t>화면을 </a:t>
            </a:r>
            <a:r>
              <a:rPr lang="ko-KR" altLang="en-US" sz="1200" b="1" dirty="0" err="1">
                <a:latin typeface="맑은 고딕" pitchFamily="50" charset="-127"/>
                <a:ea typeface="맑은 고딕" pitchFamily="50" charset="-127"/>
              </a:rPr>
              <a:t>넘어감</a:t>
            </a:r>
            <a:endParaRPr lang="en-US" altLang="ko-KR" sz="1200" b="1" dirty="0">
              <a:latin typeface="맑은 고딕" pitchFamily="50" charset="-127"/>
              <a:ea typeface="맑은 고딕" pitchFamily="50" charset="-127"/>
            </a:endParaRPr>
          </a:p>
        </p:txBody>
      </p:sp>
      <p:sp>
        <p:nvSpPr>
          <p:cNvPr id="10" name="모서리가 둥근 직사각형 6">
            <a:extLst>
              <a:ext uri="{FF2B5EF4-FFF2-40B4-BE49-F238E27FC236}">
                <a16:creationId xmlns:a16="http://schemas.microsoft.com/office/drawing/2014/main" id="{88B44B98-8C7E-447A-9660-479C0212D601}"/>
              </a:ext>
            </a:extLst>
          </p:cNvPr>
          <p:cNvSpPr/>
          <p:nvPr/>
        </p:nvSpPr>
        <p:spPr bwMode="auto">
          <a:xfrm flipV="1">
            <a:off x="648469" y="1270401"/>
            <a:ext cx="5180122" cy="45719"/>
          </a:xfrm>
          <a:prstGeom prst="roundRect">
            <a:avLst>
              <a:gd name="adj" fmla="val 0"/>
            </a:avLst>
          </a:prstGeom>
          <a:solidFill>
            <a:schemeClr val="bg1">
              <a:lumMod val="85000"/>
            </a:schemeClr>
          </a:solidFill>
          <a:ln w="3175" cap="flat" cmpd="sng" algn="ctr">
            <a:solidFill>
              <a:schemeClr val="bg1">
                <a:lumMod val="75000"/>
              </a:schemeClr>
            </a:solidFill>
            <a:prstDash val="solid"/>
            <a:round/>
            <a:headEnd type="none" w="med" len="med"/>
            <a:tailEnd type="none" w="med" len="med"/>
          </a:ln>
          <a:effectLst/>
        </p:spPr>
        <p:txBody>
          <a:bodyPr wrap="none" lIns="91441" tIns="45721" rIns="91441" bIns="45721" anchor="ctr"/>
          <a:lstStyle/>
          <a:p>
            <a:pPr marL="342905" indent="-342905"/>
            <a:endParaRPr lang="ko-KR" altLang="en-US" sz="1400" dirty="0"/>
          </a:p>
        </p:txBody>
      </p:sp>
      <p:sp>
        <p:nvSpPr>
          <p:cNvPr id="11" name="모서리가 둥근 직사각형 5">
            <a:extLst>
              <a:ext uri="{FF2B5EF4-FFF2-40B4-BE49-F238E27FC236}">
                <a16:creationId xmlns:a16="http://schemas.microsoft.com/office/drawing/2014/main" id="{EE9C9B6E-1A99-4B62-8D4A-18AE87D86C2E}"/>
              </a:ext>
            </a:extLst>
          </p:cNvPr>
          <p:cNvSpPr/>
          <p:nvPr/>
        </p:nvSpPr>
        <p:spPr bwMode="auto">
          <a:xfrm>
            <a:off x="5935088" y="1298656"/>
            <a:ext cx="5180122" cy="4486605"/>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r>
              <a:rPr lang="en-US" altLang="ko-KR" sz="1000" b="1" dirty="0">
                <a:solidFill>
                  <a:schemeClr val="bg1">
                    <a:lumMod val="50000"/>
                  </a:schemeClr>
                </a:solidFill>
                <a:latin typeface="맑은 고딕" pitchFamily="50" charset="-127"/>
                <a:ea typeface="맑은 고딕" pitchFamily="50" charset="-127"/>
              </a:rPr>
              <a:t>#include &lt;</a:t>
            </a:r>
            <a:r>
              <a:rPr lang="en-US" altLang="ko-KR" sz="1000" b="1" dirty="0" err="1">
                <a:solidFill>
                  <a:schemeClr val="bg1">
                    <a:lumMod val="50000"/>
                  </a:schemeClr>
                </a:solidFill>
                <a:latin typeface="맑은 고딕" pitchFamily="50" charset="-127"/>
                <a:ea typeface="맑은 고딕" pitchFamily="50" charset="-127"/>
              </a:rPr>
              <a:t>SPI.h</a:t>
            </a:r>
            <a:r>
              <a:rPr lang="en-US" altLang="ko-KR" sz="1000" b="1" dirty="0">
                <a:solidFill>
                  <a:schemeClr val="bg1">
                    <a:lumMod val="50000"/>
                  </a:schemeClr>
                </a:solidFill>
                <a:latin typeface="맑은 고딕" pitchFamily="50" charset="-127"/>
                <a:ea typeface="맑은 고딕" pitchFamily="50" charset="-127"/>
              </a:rPr>
              <a:t>&gt;</a:t>
            </a:r>
          </a:p>
          <a:p>
            <a:r>
              <a:rPr lang="en-US" altLang="ko-KR" sz="1000" b="1" dirty="0">
                <a:solidFill>
                  <a:schemeClr val="bg1">
                    <a:lumMod val="50000"/>
                  </a:schemeClr>
                </a:solidFill>
                <a:latin typeface="맑은 고딕" pitchFamily="50" charset="-127"/>
                <a:ea typeface="맑은 고딕" pitchFamily="50" charset="-127"/>
              </a:rPr>
              <a:t>#include &lt;</a:t>
            </a:r>
            <a:r>
              <a:rPr lang="en-US" altLang="ko-KR" sz="1000" b="1" dirty="0" err="1">
                <a:solidFill>
                  <a:schemeClr val="bg1">
                    <a:lumMod val="50000"/>
                  </a:schemeClr>
                </a:solidFill>
                <a:latin typeface="맑은 고딕" pitchFamily="50" charset="-127"/>
                <a:ea typeface="맑은 고딕" pitchFamily="50" charset="-127"/>
              </a:rPr>
              <a:t>Wire.h</a:t>
            </a:r>
            <a:r>
              <a:rPr lang="en-US" altLang="ko-KR" sz="1000" b="1" dirty="0">
                <a:solidFill>
                  <a:schemeClr val="bg1">
                    <a:lumMod val="50000"/>
                  </a:schemeClr>
                </a:solidFill>
                <a:latin typeface="맑은 고딕" pitchFamily="50" charset="-127"/>
                <a:ea typeface="맑은 고딕" pitchFamily="50" charset="-127"/>
              </a:rPr>
              <a:t>&gt;</a:t>
            </a:r>
          </a:p>
          <a:p>
            <a:r>
              <a:rPr lang="en-US" altLang="ko-KR" sz="1000" b="1" dirty="0">
                <a:solidFill>
                  <a:schemeClr val="bg1">
                    <a:lumMod val="50000"/>
                  </a:schemeClr>
                </a:solidFill>
                <a:latin typeface="맑은 고딕" pitchFamily="50" charset="-127"/>
                <a:ea typeface="맑은 고딕" pitchFamily="50" charset="-127"/>
              </a:rPr>
              <a:t>#include &lt;</a:t>
            </a:r>
            <a:r>
              <a:rPr lang="en-US" altLang="ko-KR" sz="1000" b="1" dirty="0" err="1">
                <a:solidFill>
                  <a:schemeClr val="bg1">
                    <a:lumMod val="50000"/>
                  </a:schemeClr>
                </a:solidFill>
                <a:latin typeface="맑은 고딕" pitchFamily="50" charset="-127"/>
                <a:ea typeface="맑은 고딕" pitchFamily="50" charset="-127"/>
              </a:rPr>
              <a:t>Adafruit_GFX.h</a:t>
            </a:r>
            <a:r>
              <a:rPr lang="en-US" altLang="ko-KR" sz="1000" b="1" dirty="0">
                <a:solidFill>
                  <a:schemeClr val="bg1">
                    <a:lumMod val="50000"/>
                  </a:schemeClr>
                </a:solidFill>
                <a:latin typeface="맑은 고딕" pitchFamily="50" charset="-127"/>
                <a:ea typeface="맑은 고딕" pitchFamily="50" charset="-127"/>
              </a:rPr>
              <a:t>&gt;</a:t>
            </a:r>
          </a:p>
          <a:p>
            <a:r>
              <a:rPr lang="en-US" altLang="ko-KR" sz="1000" b="1" dirty="0">
                <a:solidFill>
                  <a:schemeClr val="bg1">
                    <a:lumMod val="50000"/>
                  </a:schemeClr>
                </a:solidFill>
                <a:latin typeface="맑은 고딕" pitchFamily="50" charset="-127"/>
                <a:ea typeface="맑은 고딕" pitchFamily="50" charset="-127"/>
              </a:rPr>
              <a:t>#include &lt;Adafruit_SSD1306.h&gt;</a:t>
            </a:r>
          </a:p>
          <a:p>
            <a:endParaRPr lang="en-US" altLang="ko-KR" sz="1000" b="1" dirty="0">
              <a:solidFill>
                <a:schemeClr val="bg1">
                  <a:lumMod val="50000"/>
                </a:schemeClr>
              </a:solidFill>
              <a:latin typeface="맑은 고딕" pitchFamily="50" charset="-127"/>
              <a:ea typeface="맑은 고딕" pitchFamily="50" charset="-127"/>
            </a:endParaRPr>
          </a:p>
          <a:p>
            <a:r>
              <a:rPr lang="en-US" altLang="ko-KR" sz="1000" b="1" dirty="0">
                <a:solidFill>
                  <a:schemeClr val="bg1">
                    <a:lumMod val="50000"/>
                  </a:schemeClr>
                </a:solidFill>
                <a:latin typeface="맑은 고딕" pitchFamily="50" charset="-127"/>
                <a:ea typeface="맑은 고딕" pitchFamily="50" charset="-127"/>
              </a:rPr>
              <a:t>#define SCREEN_WIDTH 128 </a:t>
            </a:r>
          </a:p>
          <a:p>
            <a:r>
              <a:rPr lang="en-US" altLang="ko-KR" sz="1000" b="1" dirty="0">
                <a:solidFill>
                  <a:schemeClr val="bg1">
                    <a:lumMod val="50000"/>
                  </a:schemeClr>
                </a:solidFill>
                <a:latin typeface="맑은 고딕" pitchFamily="50" charset="-127"/>
                <a:ea typeface="맑은 고딕" pitchFamily="50" charset="-127"/>
              </a:rPr>
              <a:t>#define SCREEN_HEIGHT 64</a:t>
            </a:r>
          </a:p>
          <a:p>
            <a:r>
              <a:rPr lang="en-US" altLang="ko-KR" sz="1000" b="1" dirty="0">
                <a:solidFill>
                  <a:schemeClr val="bg1">
                    <a:lumMod val="50000"/>
                  </a:schemeClr>
                </a:solidFill>
                <a:latin typeface="맑은 고딕" pitchFamily="50" charset="-127"/>
                <a:ea typeface="맑은 고딕" pitchFamily="50" charset="-127"/>
              </a:rPr>
              <a:t>#define OLED_RESET -1  </a:t>
            </a:r>
          </a:p>
          <a:p>
            <a:endParaRPr lang="en-US" altLang="ko-KR" sz="1000" b="1" dirty="0">
              <a:solidFill>
                <a:schemeClr val="bg1">
                  <a:lumMod val="50000"/>
                </a:schemeClr>
              </a:solidFill>
              <a:latin typeface="맑은 고딕" pitchFamily="50" charset="-127"/>
              <a:ea typeface="맑은 고딕" pitchFamily="50" charset="-127"/>
            </a:endParaRPr>
          </a:p>
          <a:p>
            <a:r>
              <a:rPr lang="en-US" altLang="ko-KR" sz="1000" b="1" dirty="0">
                <a:solidFill>
                  <a:schemeClr val="bg1">
                    <a:lumMod val="50000"/>
                  </a:schemeClr>
                </a:solidFill>
                <a:latin typeface="맑은 고딕" pitchFamily="50" charset="-127"/>
                <a:ea typeface="맑은 고딕" pitchFamily="50" charset="-127"/>
              </a:rPr>
              <a:t>Adafruit_SSD1306 display(SCREEN_WIDTH, SCREEN_HEIGHT, &amp;Wire, OLED_RESET);</a:t>
            </a:r>
          </a:p>
          <a:p>
            <a:r>
              <a:rPr lang="en-US" altLang="ko-KR" sz="1000" b="1" dirty="0">
                <a:solidFill>
                  <a:schemeClr val="bg1">
                    <a:lumMod val="50000"/>
                  </a:schemeClr>
                </a:solidFill>
                <a:latin typeface="맑은 고딕" pitchFamily="50" charset="-127"/>
                <a:ea typeface="맑은 고딕" pitchFamily="50" charset="-127"/>
              </a:rPr>
              <a:t>void setup()   {                </a:t>
            </a:r>
          </a:p>
          <a:p>
            <a:r>
              <a:rPr lang="en-US" altLang="ko-KR" sz="1000" b="1" dirty="0">
                <a:solidFill>
                  <a:schemeClr val="bg1">
                    <a:lumMod val="50000"/>
                  </a:schemeClr>
                </a:solidFill>
                <a:latin typeface="맑은 고딕" pitchFamily="50" charset="-127"/>
                <a:ea typeface="맑은 고딕" pitchFamily="50" charset="-127"/>
              </a:rPr>
              <a:t>  if(!</a:t>
            </a:r>
            <a:r>
              <a:rPr lang="en-US" altLang="ko-KR" sz="1000" b="1" dirty="0" err="1">
                <a:solidFill>
                  <a:schemeClr val="bg1">
                    <a:lumMod val="50000"/>
                  </a:schemeClr>
                </a:solidFill>
                <a:latin typeface="맑은 고딕" pitchFamily="50" charset="-127"/>
                <a:ea typeface="맑은 고딕" pitchFamily="50" charset="-127"/>
              </a:rPr>
              <a:t>display.begin</a:t>
            </a:r>
            <a:r>
              <a:rPr lang="en-US" altLang="ko-KR" sz="1000" b="1" dirty="0">
                <a:solidFill>
                  <a:schemeClr val="bg1">
                    <a:lumMod val="50000"/>
                  </a:schemeClr>
                </a:solidFill>
                <a:latin typeface="맑은 고딕" pitchFamily="50" charset="-127"/>
                <a:ea typeface="맑은 고딕" pitchFamily="50" charset="-127"/>
              </a:rPr>
              <a:t>(SSD1306_SWITCHCAPVCC, 0x3C)) {  // I2C Address : 0x3C</a:t>
            </a:r>
          </a:p>
          <a:p>
            <a:r>
              <a:rPr lang="en-US" altLang="ko-KR" sz="1000" b="1" dirty="0">
                <a:solidFill>
                  <a:schemeClr val="bg1">
                    <a:lumMod val="50000"/>
                  </a:schemeClr>
                </a:solidFill>
                <a:latin typeface="맑은 고딕" pitchFamily="50" charset="-127"/>
                <a:ea typeface="맑은 고딕" pitchFamily="50" charset="-127"/>
              </a:rPr>
              <a:t>    </a:t>
            </a:r>
            <a:r>
              <a:rPr lang="en-US" altLang="ko-KR" sz="1000" b="1" dirty="0" err="1">
                <a:solidFill>
                  <a:schemeClr val="bg1">
                    <a:lumMod val="50000"/>
                  </a:schemeClr>
                </a:solidFill>
                <a:latin typeface="맑은 고딕" pitchFamily="50" charset="-127"/>
                <a:ea typeface="맑은 고딕" pitchFamily="50" charset="-127"/>
              </a:rPr>
              <a:t>Serial.println</a:t>
            </a:r>
            <a:r>
              <a:rPr lang="en-US" altLang="ko-KR" sz="1000" b="1" dirty="0">
                <a:solidFill>
                  <a:schemeClr val="bg1">
                    <a:lumMod val="50000"/>
                  </a:schemeClr>
                </a:solidFill>
                <a:latin typeface="맑은 고딕" pitchFamily="50" charset="-127"/>
                <a:ea typeface="맑은 고딕" pitchFamily="50" charset="-127"/>
              </a:rPr>
              <a:t>(F("OLED(SSD1306) allocation failed"));</a:t>
            </a:r>
          </a:p>
          <a:p>
            <a:r>
              <a:rPr lang="en-US" altLang="ko-KR" sz="1000" b="1" dirty="0">
                <a:solidFill>
                  <a:schemeClr val="bg1">
                    <a:lumMod val="50000"/>
                  </a:schemeClr>
                </a:solidFill>
                <a:latin typeface="맑은 고딕" pitchFamily="50" charset="-127"/>
                <a:ea typeface="맑은 고딕" pitchFamily="50" charset="-127"/>
              </a:rPr>
              <a:t>    while(1){} // OLED </a:t>
            </a:r>
            <a:r>
              <a:rPr lang="ko-KR" altLang="en-US" sz="1000" b="1" dirty="0">
                <a:solidFill>
                  <a:schemeClr val="bg1">
                    <a:lumMod val="50000"/>
                  </a:schemeClr>
                </a:solidFill>
                <a:latin typeface="맑은 고딕" pitchFamily="50" charset="-127"/>
                <a:ea typeface="맑은 고딕" pitchFamily="50" charset="-127"/>
              </a:rPr>
              <a:t>초기화에 실패했을 경우 여기서 대기</a:t>
            </a:r>
            <a:r>
              <a:rPr lang="en-US" altLang="ko-KR" sz="1000" b="1" dirty="0">
                <a:solidFill>
                  <a:schemeClr val="bg1">
                    <a:lumMod val="50000"/>
                  </a:schemeClr>
                </a:solidFill>
                <a:latin typeface="맑은 고딕" pitchFamily="50" charset="-127"/>
                <a:ea typeface="맑은 고딕" pitchFamily="50" charset="-127"/>
              </a:rPr>
              <a:t>.</a:t>
            </a:r>
          </a:p>
          <a:p>
            <a:r>
              <a:rPr lang="en-US" altLang="ko-KR" sz="1000" b="1" dirty="0">
                <a:solidFill>
                  <a:schemeClr val="bg1">
                    <a:lumMod val="50000"/>
                  </a:schemeClr>
                </a:solidFill>
                <a:latin typeface="맑은 고딕" pitchFamily="50" charset="-127"/>
                <a:ea typeface="맑은 고딕" pitchFamily="50" charset="-127"/>
              </a:rPr>
              <a:t>  }</a:t>
            </a:r>
          </a:p>
          <a:p>
            <a:r>
              <a:rPr lang="en-US" altLang="ko-KR" sz="1000" b="1" dirty="0">
                <a:solidFill>
                  <a:schemeClr val="bg1">
                    <a:lumMod val="50000"/>
                  </a:schemeClr>
                </a:solidFill>
                <a:latin typeface="맑은 고딕" pitchFamily="50" charset="-127"/>
                <a:ea typeface="맑은 고딕" pitchFamily="50" charset="-127"/>
              </a:rPr>
              <a:t>  </a:t>
            </a:r>
            <a:r>
              <a:rPr lang="en-US" altLang="ko-KR" sz="1000" b="1" dirty="0" err="1">
                <a:solidFill>
                  <a:schemeClr val="bg1">
                    <a:lumMod val="50000"/>
                  </a:schemeClr>
                </a:solidFill>
                <a:latin typeface="맑은 고딕" pitchFamily="50" charset="-127"/>
                <a:ea typeface="맑은 고딕" pitchFamily="50" charset="-127"/>
              </a:rPr>
              <a:t>display.clearDisplay</a:t>
            </a:r>
            <a:r>
              <a:rPr lang="en-US" altLang="ko-KR" sz="1000" b="1" dirty="0">
                <a:solidFill>
                  <a:schemeClr val="bg1">
                    <a:lumMod val="50000"/>
                  </a:schemeClr>
                </a:solidFill>
                <a:latin typeface="맑은 고딕" pitchFamily="50" charset="-127"/>
                <a:ea typeface="맑은 고딕" pitchFamily="50" charset="-127"/>
              </a:rPr>
              <a:t>();</a:t>
            </a:r>
          </a:p>
          <a:p>
            <a:r>
              <a:rPr lang="en-US" altLang="ko-KR" sz="1000" b="1" dirty="0">
                <a:solidFill>
                  <a:schemeClr val="bg1">
                    <a:lumMod val="50000"/>
                  </a:schemeClr>
                </a:solidFill>
                <a:latin typeface="맑은 고딕" pitchFamily="50" charset="-127"/>
                <a:ea typeface="맑은 고딕" pitchFamily="50" charset="-127"/>
              </a:rPr>
              <a:t>  </a:t>
            </a:r>
            <a:r>
              <a:rPr lang="en-US" altLang="ko-KR" sz="1000" b="1" dirty="0" err="1">
                <a:solidFill>
                  <a:schemeClr val="bg1">
                    <a:lumMod val="50000"/>
                  </a:schemeClr>
                </a:solidFill>
                <a:latin typeface="맑은 고딕" pitchFamily="50" charset="-127"/>
                <a:ea typeface="맑은 고딕" pitchFamily="50" charset="-127"/>
              </a:rPr>
              <a:t>display.setTextColor</a:t>
            </a:r>
            <a:r>
              <a:rPr lang="en-US" altLang="ko-KR" sz="1000" b="1" dirty="0">
                <a:solidFill>
                  <a:schemeClr val="bg1">
                    <a:lumMod val="50000"/>
                  </a:schemeClr>
                </a:solidFill>
                <a:latin typeface="맑은 고딕" pitchFamily="50" charset="-127"/>
                <a:ea typeface="맑은 고딕" pitchFamily="50" charset="-127"/>
              </a:rPr>
              <a:t>(WHITE);    // Phi board v1.0</a:t>
            </a:r>
            <a:r>
              <a:rPr lang="ko-KR" altLang="en-US" sz="1000" b="1" dirty="0">
                <a:solidFill>
                  <a:schemeClr val="bg1">
                    <a:lumMod val="50000"/>
                  </a:schemeClr>
                </a:solidFill>
                <a:latin typeface="맑은 고딕" pitchFamily="50" charset="-127"/>
                <a:ea typeface="맑은 고딕" pitchFamily="50" charset="-127"/>
              </a:rPr>
              <a:t>의 </a:t>
            </a:r>
            <a:r>
              <a:rPr lang="en-US" altLang="ko-KR" sz="1000" b="1" dirty="0">
                <a:solidFill>
                  <a:schemeClr val="bg1">
                    <a:lumMod val="50000"/>
                  </a:schemeClr>
                </a:solidFill>
                <a:latin typeface="맑은 고딕" pitchFamily="50" charset="-127"/>
                <a:ea typeface="맑은 고딕" pitchFamily="50" charset="-127"/>
              </a:rPr>
              <a:t>OLED</a:t>
            </a:r>
            <a:r>
              <a:rPr lang="ko-KR" altLang="en-US" sz="1000" b="1" dirty="0">
                <a:solidFill>
                  <a:schemeClr val="bg1">
                    <a:lumMod val="50000"/>
                  </a:schemeClr>
                </a:solidFill>
                <a:latin typeface="맑은 고딕" pitchFamily="50" charset="-127"/>
                <a:ea typeface="맑은 고딕" pitchFamily="50" charset="-127"/>
              </a:rPr>
              <a:t>는 한가지 색만 지원</a:t>
            </a:r>
            <a:r>
              <a:rPr lang="en-US" altLang="ko-KR" sz="1000" b="1" dirty="0">
                <a:solidFill>
                  <a:schemeClr val="bg1">
                    <a:lumMod val="50000"/>
                  </a:schemeClr>
                </a:solidFill>
                <a:latin typeface="맑은 고딕" pitchFamily="50" charset="-127"/>
                <a:ea typeface="맑은 고딕" pitchFamily="50" charset="-127"/>
              </a:rPr>
              <a:t>.      </a:t>
            </a:r>
          </a:p>
          <a:p>
            <a:r>
              <a:rPr lang="en-US" altLang="ko-KR" sz="1000" b="1" dirty="0">
                <a:solidFill>
                  <a:schemeClr val="bg1">
                    <a:lumMod val="50000"/>
                  </a:schemeClr>
                </a:solidFill>
                <a:latin typeface="맑은 고딕" pitchFamily="50" charset="-127"/>
                <a:ea typeface="맑은 고딕" pitchFamily="50" charset="-127"/>
              </a:rPr>
              <a:t>}</a:t>
            </a:r>
          </a:p>
          <a:p>
            <a:endParaRPr lang="en-US" altLang="ko-KR" sz="1200" b="1" dirty="0">
              <a:latin typeface="맑은 고딕" pitchFamily="50" charset="-127"/>
              <a:ea typeface="맑은 고딕" pitchFamily="50" charset="-127"/>
            </a:endParaRPr>
          </a:p>
          <a:p>
            <a:r>
              <a:rPr lang="en-US" altLang="ko-KR" sz="1200" b="1" dirty="0">
                <a:latin typeface="맑은 고딕" pitchFamily="50" charset="-127"/>
                <a:ea typeface="맑은 고딕" pitchFamily="50" charset="-127"/>
              </a:rPr>
              <a:t>int count = 0;</a:t>
            </a:r>
          </a:p>
          <a:p>
            <a:r>
              <a:rPr lang="en-US" altLang="ko-KR" sz="1200" b="1" dirty="0">
                <a:latin typeface="맑은 고딕" pitchFamily="50" charset="-127"/>
                <a:ea typeface="맑은 고딕" pitchFamily="50" charset="-127"/>
              </a:rPr>
              <a:t>void loop() {  </a:t>
            </a:r>
          </a:p>
          <a:p>
            <a:r>
              <a:rPr lang="en-US" altLang="ko-KR" sz="1200" b="1" dirty="0">
                <a:latin typeface="맑은 고딕" pitchFamily="50" charset="-127"/>
                <a:ea typeface="맑은 고딕" pitchFamily="50" charset="-127"/>
              </a:rPr>
              <a:t>  </a:t>
            </a:r>
            <a:r>
              <a:rPr lang="en-US" altLang="ko-KR" sz="1200" b="1" dirty="0" err="1">
                <a:solidFill>
                  <a:schemeClr val="accent6">
                    <a:lumMod val="75000"/>
                  </a:schemeClr>
                </a:solidFill>
                <a:latin typeface="맑은 고딕" pitchFamily="50" charset="-127"/>
                <a:ea typeface="맑은 고딕" pitchFamily="50" charset="-127"/>
              </a:rPr>
              <a:t>display.clearDisplay</a:t>
            </a:r>
            <a:r>
              <a:rPr lang="en-US" altLang="ko-KR" sz="1200" b="1" dirty="0">
                <a:solidFill>
                  <a:schemeClr val="accent6">
                    <a:lumMod val="75000"/>
                  </a:schemeClr>
                </a:solidFill>
                <a:latin typeface="맑은 고딕" pitchFamily="50" charset="-127"/>
                <a:ea typeface="맑은 고딕" pitchFamily="50" charset="-127"/>
              </a:rPr>
              <a:t>();</a:t>
            </a:r>
          </a:p>
          <a:p>
            <a:r>
              <a:rPr lang="en-US" altLang="ko-KR" sz="1200" b="1" dirty="0">
                <a:solidFill>
                  <a:schemeClr val="accent6">
                    <a:lumMod val="75000"/>
                  </a:schemeClr>
                </a:solidFill>
                <a:latin typeface="맑은 고딕" pitchFamily="50" charset="-127"/>
                <a:ea typeface="맑은 고딕" pitchFamily="50" charset="-127"/>
              </a:rPr>
              <a:t>  </a:t>
            </a:r>
            <a:r>
              <a:rPr lang="en-US" altLang="ko-KR" sz="1200" b="1" dirty="0" err="1">
                <a:solidFill>
                  <a:schemeClr val="accent6">
                    <a:lumMod val="75000"/>
                  </a:schemeClr>
                </a:solidFill>
                <a:latin typeface="맑은 고딕" pitchFamily="50" charset="-127"/>
                <a:ea typeface="맑은 고딕" pitchFamily="50" charset="-127"/>
              </a:rPr>
              <a:t>display.setCursor</a:t>
            </a:r>
            <a:r>
              <a:rPr lang="en-US" altLang="ko-KR" sz="1200" b="1" dirty="0">
                <a:solidFill>
                  <a:schemeClr val="accent6">
                    <a:lumMod val="75000"/>
                  </a:schemeClr>
                </a:solidFill>
                <a:latin typeface="맑은 고딕" pitchFamily="50" charset="-127"/>
                <a:ea typeface="맑은 고딕" pitchFamily="50" charset="-127"/>
              </a:rPr>
              <a:t>(0,0);</a:t>
            </a:r>
          </a:p>
          <a:p>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display.println</a:t>
            </a:r>
            <a:r>
              <a:rPr lang="en-US" altLang="ko-KR" sz="1200" b="1" dirty="0">
                <a:latin typeface="맑은 고딕" pitchFamily="50" charset="-127"/>
                <a:ea typeface="맑은 고딕" pitchFamily="50" charset="-127"/>
              </a:rPr>
              <a:t>(count++);</a:t>
            </a:r>
          </a:p>
          <a:p>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display.display</a:t>
            </a:r>
            <a:r>
              <a:rPr lang="en-US" altLang="ko-KR" sz="1200" b="1" dirty="0">
                <a:latin typeface="맑은 고딕" pitchFamily="50" charset="-127"/>
                <a:ea typeface="맑은 고딕" pitchFamily="50" charset="-127"/>
              </a:rPr>
              <a:t>();</a:t>
            </a:r>
          </a:p>
          <a:p>
            <a:r>
              <a:rPr lang="en-US" altLang="ko-KR" sz="1200" b="1" dirty="0">
                <a:latin typeface="맑은 고딕" pitchFamily="50" charset="-127"/>
                <a:ea typeface="맑은 고딕" pitchFamily="50" charset="-127"/>
              </a:rPr>
              <a:t>  delay(2000);</a:t>
            </a:r>
          </a:p>
          <a:p>
            <a:r>
              <a:rPr lang="en-US" altLang="ko-KR" sz="1200" b="1" dirty="0">
                <a:latin typeface="맑은 고딕" pitchFamily="50" charset="-127"/>
                <a:ea typeface="맑은 고딕" pitchFamily="50" charset="-127"/>
              </a:rPr>
              <a:t>}</a:t>
            </a:r>
          </a:p>
        </p:txBody>
      </p:sp>
      <p:sp>
        <p:nvSpPr>
          <p:cNvPr id="12" name="모서리가 둥근 직사각형 6">
            <a:extLst>
              <a:ext uri="{FF2B5EF4-FFF2-40B4-BE49-F238E27FC236}">
                <a16:creationId xmlns:a16="http://schemas.microsoft.com/office/drawing/2014/main" id="{CB2BA966-999F-4E4B-B3D8-9599353D8FA6}"/>
              </a:ext>
            </a:extLst>
          </p:cNvPr>
          <p:cNvSpPr/>
          <p:nvPr/>
        </p:nvSpPr>
        <p:spPr bwMode="auto">
          <a:xfrm flipV="1">
            <a:off x="5935088" y="1273186"/>
            <a:ext cx="5180122" cy="45719"/>
          </a:xfrm>
          <a:prstGeom prst="roundRect">
            <a:avLst>
              <a:gd name="adj" fmla="val 0"/>
            </a:avLst>
          </a:prstGeom>
          <a:solidFill>
            <a:schemeClr val="bg1">
              <a:lumMod val="85000"/>
            </a:schemeClr>
          </a:solidFill>
          <a:ln w="3175" cap="flat" cmpd="sng" algn="ctr">
            <a:solidFill>
              <a:schemeClr val="bg1">
                <a:lumMod val="75000"/>
              </a:schemeClr>
            </a:solidFill>
            <a:prstDash val="solid"/>
            <a:round/>
            <a:headEnd type="none" w="med" len="med"/>
            <a:tailEnd type="none" w="med" len="med"/>
          </a:ln>
          <a:effectLst/>
        </p:spPr>
        <p:txBody>
          <a:bodyPr wrap="none" lIns="91441" tIns="45721" rIns="91441" bIns="45721" anchor="ctr"/>
          <a:lstStyle/>
          <a:p>
            <a:pPr marL="342905" indent="-342905"/>
            <a:endParaRPr lang="ko-KR" altLang="en-US" sz="1400" dirty="0"/>
          </a:p>
        </p:txBody>
      </p:sp>
    </p:spTree>
    <p:extLst>
      <p:ext uri="{BB962C8B-B14F-4D97-AF65-F5344CB8AC3E}">
        <p14:creationId xmlns:p14="http://schemas.microsoft.com/office/powerpoint/2010/main" val="35613498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fontScale="90000"/>
          </a:bodyPr>
          <a:lstStyle/>
          <a:p>
            <a:r>
              <a:rPr lang="en-US" altLang="ko-KR" b="1" dirty="0"/>
              <a:t>ADS1015</a:t>
            </a:r>
            <a:br>
              <a:rPr lang="en-US" altLang="ko-KR" b="1" dirty="0"/>
            </a:br>
            <a:r>
              <a:rPr lang="en-US" altLang="ko-KR" sz="4000" b="1" dirty="0"/>
              <a:t>ADC</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35804877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ADS1015(ADC)</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ADS1015 </a:t>
            </a:r>
            <a:r>
              <a:rPr lang="ko-KR" altLang="en-US" dirty="0"/>
              <a:t>스펙</a:t>
            </a:r>
            <a:endParaRPr lang="en-US" altLang="ko-KR" dirty="0"/>
          </a:p>
          <a:p>
            <a:pPr lvl="1"/>
            <a:r>
              <a:rPr lang="ko-KR" altLang="en-US" dirty="0"/>
              <a:t>해상도 </a:t>
            </a:r>
            <a:r>
              <a:rPr lang="en-US" altLang="ko-KR" dirty="0"/>
              <a:t>: 12bit(0~4096)</a:t>
            </a:r>
          </a:p>
          <a:p>
            <a:pPr lvl="1"/>
            <a:r>
              <a:rPr lang="en-US" altLang="ko-KR" dirty="0"/>
              <a:t>Programmable Sample Rate : 128 ~ 3300 Sample/s</a:t>
            </a:r>
          </a:p>
          <a:p>
            <a:pPr lvl="1"/>
            <a:r>
              <a:rPr lang="en-US" altLang="ko-KR" dirty="0"/>
              <a:t>4</a:t>
            </a:r>
            <a:r>
              <a:rPr lang="ko-KR" altLang="en-US" dirty="0"/>
              <a:t>채널</a:t>
            </a:r>
            <a:endParaRPr lang="en-US" altLang="ko-KR" dirty="0"/>
          </a:p>
          <a:p>
            <a:pPr lvl="1"/>
            <a:r>
              <a:rPr lang="ko-KR" altLang="en-US" dirty="0"/>
              <a:t>동작전압 </a:t>
            </a:r>
            <a:r>
              <a:rPr lang="en-US" altLang="ko-KR" dirty="0"/>
              <a:t>: 2.0V ~ 5.5V</a:t>
            </a:r>
          </a:p>
          <a:p>
            <a:pPr lvl="1"/>
            <a:r>
              <a:rPr lang="ko-KR" altLang="en-US" dirty="0"/>
              <a:t>동작전류</a:t>
            </a:r>
            <a:endParaRPr lang="en-US" altLang="ko-KR" dirty="0"/>
          </a:p>
          <a:p>
            <a:pPr lvl="2"/>
            <a:r>
              <a:rPr lang="en-US" altLang="ko-KR" dirty="0"/>
              <a:t>Continuous-Conversion Mode: 150uA</a:t>
            </a:r>
          </a:p>
          <a:p>
            <a:pPr lvl="1"/>
            <a:r>
              <a:rPr lang="ko-KR" altLang="en-US" dirty="0"/>
              <a:t>동작 온도</a:t>
            </a:r>
            <a:endParaRPr lang="en-US" altLang="ko-KR" dirty="0"/>
          </a:p>
          <a:p>
            <a:pPr lvl="2"/>
            <a:r>
              <a:rPr lang="en-US" altLang="ko-KR" dirty="0"/>
              <a:t>-40 ~ 125 °C</a:t>
            </a:r>
          </a:p>
          <a:p>
            <a:pPr lvl="1"/>
            <a:r>
              <a:rPr lang="en-US" altLang="ko-KR" dirty="0"/>
              <a:t>I</a:t>
            </a:r>
            <a:r>
              <a:rPr lang="en-US" altLang="ko-KR" baseline="30000" dirty="0"/>
              <a:t>2</a:t>
            </a:r>
            <a:r>
              <a:rPr lang="en-US" altLang="ko-KR" dirty="0"/>
              <a:t>C </a:t>
            </a:r>
            <a:r>
              <a:rPr lang="ko-KR" altLang="en-US" dirty="0"/>
              <a:t>인터페이스</a:t>
            </a:r>
            <a:endParaRPr lang="en-US" altLang="ko-KR" dirty="0"/>
          </a:p>
          <a:p>
            <a:pPr lvl="2"/>
            <a:r>
              <a:rPr lang="en-US" altLang="ko-KR" dirty="0"/>
              <a:t>Address : </a:t>
            </a:r>
            <a:r>
              <a:rPr lang="en-US" altLang="ko-KR" dirty="0">
                <a:solidFill>
                  <a:srgbClr val="FF0000"/>
                </a:solidFill>
              </a:rPr>
              <a:t>0x48</a:t>
            </a:r>
          </a:p>
          <a:p>
            <a:pPr marL="542925" lvl="2" indent="0">
              <a:buNone/>
            </a:pPr>
            <a:r>
              <a:rPr lang="en-US" altLang="ko-KR" dirty="0"/>
              <a:t>	</a:t>
            </a:r>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67</a:t>
            </a:fld>
            <a:endParaRPr lang="en-US" dirty="0"/>
          </a:p>
        </p:txBody>
      </p:sp>
      <p:graphicFrame>
        <p:nvGraphicFramePr>
          <p:cNvPr id="5" name="표 4">
            <a:extLst>
              <a:ext uri="{FF2B5EF4-FFF2-40B4-BE49-F238E27FC236}">
                <a16:creationId xmlns:a16="http://schemas.microsoft.com/office/drawing/2014/main" id="{BC2FF24D-0F57-4B70-9ECD-8E286347C28E}"/>
              </a:ext>
            </a:extLst>
          </p:cNvPr>
          <p:cNvGraphicFramePr>
            <a:graphicFrameLocks noGrp="1"/>
          </p:cNvGraphicFramePr>
          <p:nvPr/>
        </p:nvGraphicFramePr>
        <p:xfrm>
          <a:off x="5473005" y="1990236"/>
          <a:ext cx="4680520" cy="853440"/>
        </p:xfrm>
        <a:graphic>
          <a:graphicData uri="http://schemas.openxmlformats.org/drawingml/2006/table">
            <a:tbl>
              <a:tblPr firstRow="1" bandRow="1">
                <a:tableStyleId>{5C22544A-7EE6-4342-B048-85BDC9FD1C3A}</a:tableStyleId>
              </a:tblPr>
              <a:tblGrid>
                <a:gridCol w="1296144">
                  <a:extLst>
                    <a:ext uri="{9D8B030D-6E8A-4147-A177-3AD203B41FA5}">
                      <a16:colId xmlns:a16="http://schemas.microsoft.com/office/drawing/2014/main" val="485857095"/>
                    </a:ext>
                  </a:extLst>
                </a:gridCol>
                <a:gridCol w="1080120">
                  <a:extLst>
                    <a:ext uri="{9D8B030D-6E8A-4147-A177-3AD203B41FA5}">
                      <a16:colId xmlns:a16="http://schemas.microsoft.com/office/drawing/2014/main" val="3779181476"/>
                    </a:ext>
                  </a:extLst>
                </a:gridCol>
                <a:gridCol w="2304256">
                  <a:extLst>
                    <a:ext uri="{9D8B030D-6E8A-4147-A177-3AD203B41FA5}">
                      <a16:colId xmlns:a16="http://schemas.microsoft.com/office/drawing/2014/main" val="2026473094"/>
                    </a:ext>
                  </a:extLst>
                </a:gridCol>
              </a:tblGrid>
              <a:tr h="269334">
                <a:tc>
                  <a:txBody>
                    <a:bodyPr/>
                    <a:lstStyle/>
                    <a:p>
                      <a:pPr algn="ctr" latinLnBrk="1"/>
                      <a:r>
                        <a:rPr lang="ko-KR" altLang="en-US" sz="1400" dirty="0"/>
                        <a:t>핀 이름</a:t>
                      </a:r>
                    </a:p>
                  </a:txBody>
                  <a:tcPr/>
                </a:tc>
                <a:tc>
                  <a:txBody>
                    <a:bodyPr/>
                    <a:lstStyle/>
                    <a:p>
                      <a:pPr algn="ctr" latinLnBrk="1"/>
                      <a:r>
                        <a:rPr lang="ko-KR" altLang="en-US" sz="1400" dirty="0"/>
                        <a:t>통신방식</a:t>
                      </a:r>
                    </a:p>
                  </a:txBody>
                  <a:tcPr/>
                </a:tc>
                <a:tc>
                  <a:txBody>
                    <a:bodyPr/>
                    <a:lstStyle/>
                    <a:p>
                      <a:pPr algn="ctr" latinLnBrk="1"/>
                      <a:r>
                        <a:rPr lang="ko-KR" altLang="en-US" sz="1400" dirty="0"/>
                        <a:t>연결소자</a:t>
                      </a:r>
                    </a:p>
                  </a:txBody>
                  <a:tcPr/>
                </a:tc>
                <a:extLst>
                  <a:ext uri="{0D108BD9-81ED-4DB2-BD59-A6C34878D82A}">
                    <a16:rowId xmlns:a16="http://schemas.microsoft.com/office/drawing/2014/main" val="1861532120"/>
                  </a:ext>
                </a:extLst>
              </a:tr>
              <a:tr h="269334">
                <a:tc>
                  <a:txBody>
                    <a:bodyPr/>
                    <a:lstStyle/>
                    <a:p>
                      <a:pPr latinLnBrk="1"/>
                      <a:r>
                        <a:rPr lang="en-US" altLang="ko-KR" sz="1200" dirty="0">
                          <a:solidFill>
                            <a:schemeClr val="accent6">
                              <a:lumMod val="75000"/>
                            </a:schemeClr>
                          </a:solidFill>
                        </a:rPr>
                        <a:t>D1(GPIO5)</a:t>
                      </a:r>
                      <a:endParaRPr lang="ko-KR" altLang="en-US" sz="1200" dirty="0">
                        <a:solidFill>
                          <a:schemeClr val="accent6">
                            <a:lumMod val="75000"/>
                          </a:schemeClr>
                        </a:solidFill>
                      </a:endParaRPr>
                    </a:p>
                  </a:txBody>
                  <a:tcPr/>
                </a:tc>
                <a:tc>
                  <a:txBody>
                    <a:bodyPr/>
                    <a:lstStyle/>
                    <a:p>
                      <a:pPr latinLnBrk="1"/>
                      <a:r>
                        <a:rPr lang="en-US" altLang="ko-KR" sz="1200" dirty="0">
                          <a:solidFill>
                            <a:schemeClr val="accent6">
                              <a:lumMod val="75000"/>
                            </a:schemeClr>
                          </a:solidFill>
                        </a:rPr>
                        <a:t>I</a:t>
                      </a:r>
                      <a:r>
                        <a:rPr lang="en-US" altLang="ko-KR" sz="1200" baseline="30000" dirty="0">
                          <a:solidFill>
                            <a:schemeClr val="accent6">
                              <a:lumMod val="75000"/>
                            </a:schemeClr>
                          </a:solidFill>
                        </a:rPr>
                        <a:t>2</a:t>
                      </a:r>
                      <a:r>
                        <a:rPr lang="en-US" altLang="ko-KR" sz="1200" dirty="0">
                          <a:solidFill>
                            <a:schemeClr val="accent6">
                              <a:lumMod val="75000"/>
                            </a:schemeClr>
                          </a:solidFill>
                        </a:rPr>
                        <a:t>C - SCL</a:t>
                      </a:r>
                      <a:endParaRPr lang="ko-KR" altLang="en-US" sz="1200" dirty="0">
                        <a:solidFill>
                          <a:schemeClr val="accent6">
                            <a:lumMod val="75000"/>
                          </a:schemeClr>
                        </a:solidFill>
                      </a:endParaRPr>
                    </a:p>
                  </a:txBody>
                  <a:tcPr/>
                </a:tc>
                <a:tc rowSpan="2">
                  <a:txBody>
                    <a:bodyPr/>
                    <a:lstStyle/>
                    <a:p>
                      <a:pPr latinLnBrk="1"/>
                      <a:r>
                        <a:rPr lang="en-US" altLang="ko-KR" sz="1200" dirty="0"/>
                        <a:t>BH1750, LIS3DH</a:t>
                      </a:r>
                    </a:p>
                    <a:p>
                      <a:pPr latinLnBrk="1"/>
                      <a:r>
                        <a:rPr lang="en-US" altLang="ko-KR" sz="1200" dirty="0">
                          <a:solidFill>
                            <a:srgbClr val="FF0000"/>
                          </a:solidFill>
                        </a:rPr>
                        <a:t>ADS1015</a:t>
                      </a:r>
                      <a:r>
                        <a:rPr lang="en-US" altLang="ko-KR" sz="1200" dirty="0"/>
                        <a:t>, OLED</a:t>
                      </a:r>
                      <a:endParaRPr lang="ko-KR" altLang="en-US" sz="1200" dirty="0"/>
                    </a:p>
                  </a:txBody>
                  <a:tcPr/>
                </a:tc>
                <a:extLst>
                  <a:ext uri="{0D108BD9-81ED-4DB2-BD59-A6C34878D82A}">
                    <a16:rowId xmlns:a16="http://schemas.microsoft.com/office/drawing/2014/main" val="3326573852"/>
                  </a:ext>
                </a:extLst>
              </a:tr>
              <a:tr h="269334">
                <a:tc>
                  <a:txBody>
                    <a:bodyPr/>
                    <a:lstStyle/>
                    <a:p>
                      <a:pPr latinLnBrk="1"/>
                      <a:r>
                        <a:rPr lang="en-US" altLang="ko-KR" sz="1200" dirty="0">
                          <a:solidFill>
                            <a:schemeClr val="accent6">
                              <a:lumMod val="75000"/>
                            </a:schemeClr>
                          </a:solidFill>
                        </a:rPr>
                        <a:t>D2(GPIO2)</a:t>
                      </a:r>
                      <a:endParaRPr lang="ko-KR" altLang="en-US" sz="1200" dirty="0">
                        <a:solidFill>
                          <a:schemeClr val="accent6">
                            <a:lumMod val="75000"/>
                          </a:schemeClr>
                        </a:solidFill>
                      </a:endParaRPr>
                    </a:p>
                  </a:txBody>
                  <a:tcPr/>
                </a:tc>
                <a:tc>
                  <a:txBody>
                    <a:bodyPr/>
                    <a:lstStyle/>
                    <a:p>
                      <a:pPr marL="0" marR="0" lvl="0" indent="0" algn="l" defTabSz="913755" rtl="0" eaLnBrk="1" fontAlgn="auto" latinLnBrk="1" hangingPunct="1">
                        <a:lnSpc>
                          <a:spcPct val="100000"/>
                        </a:lnSpc>
                        <a:spcBef>
                          <a:spcPts val="0"/>
                        </a:spcBef>
                        <a:spcAft>
                          <a:spcPts val="0"/>
                        </a:spcAft>
                        <a:buClrTx/>
                        <a:buSzTx/>
                        <a:buFontTx/>
                        <a:buNone/>
                        <a:tabLst/>
                        <a:defRPr/>
                      </a:pPr>
                      <a:r>
                        <a:rPr lang="en-US" altLang="ko-KR" sz="1200" dirty="0">
                          <a:solidFill>
                            <a:schemeClr val="accent6">
                              <a:lumMod val="75000"/>
                            </a:schemeClr>
                          </a:solidFill>
                        </a:rPr>
                        <a:t>I</a:t>
                      </a:r>
                      <a:r>
                        <a:rPr lang="en-US" altLang="ko-KR" sz="1200" baseline="30000" dirty="0">
                          <a:solidFill>
                            <a:schemeClr val="accent6">
                              <a:lumMod val="75000"/>
                            </a:schemeClr>
                          </a:solidFill>
                        </a:rPr>
                        <a:t>2</a:t>
                      </a:r>
                      <a:r>
                        <a:rPr lang="en-US" altLang="ko-KR" sz="1200" dirty="0">
                          <a:solidFill>
                            <a:schemeClr val="accent6">
                              <a:lumMod val="75000"/>
                            </a:schemeClr>
                          </a:solidFill>
                        </a:rPr>
                        <a:t>C - SDA</a:t>
                      </a:r>
                      <a:endParaRPr lang="ko-KR" altLang="en-US" sz="1200" dirty="0">
                        <a:solidFill>
                          <a:schemeClr val="accent6">
                            <a:lumMod val="75000"/>
                          </a:schemeClr>
                        </a:solidFill>
                      </a:endParaRPr>
                    </a:p>
                  </a:txBody>
                  <a:tcPr/>
                </a:tc>
                <a:tc vMerge="1">
                  <a:txBody>
                    <a:bodyPr/>
                    <a:lstStyle/>
                    <a:p>
                      <a:pPr latinLnBrk="1"/>
                      <a:endParaRPr lang="ko-KR" altLang="en-US" sz="1400" dirty="0"/>
                    </a:p>
                  </a:txBody>
                  <a:tcPr/>
                </a:tc>
                <a:extLst>
                  <a:ext uri="{0D108BD9-81ED-4DB2-BD59-A6C34878D82A}">
                    <a16:rowId xmlns:a16="http://schemas.microsoft.com/office/drawing/2014/main" val="2020201682"/>
                  </a:ext>
                </a:extLst>
              </a:tr>
            </a:tbl>
          </a:graphicData>
        </a:graphic>
      </p:graphicFrame>
    </p:spTree>
    <p:extLst>
      <p:ext uri="{BB962C8B-B14F-4D97-AF65-F5344CB8AC3E}">
        <p14:creationId xmlns:p14="http://schemas.microsoft.com/office/powerpoint/2010/main" val="18182662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참고 </a:t>
            </a:r>
            <a:r>
              <a:rPr lang="en-US" altLang="ko-KR" dirty="0"/>
              <a:t>- ADS1015(ADC)</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I</a:t>
            </a:r>
            <a:r>
              <a:rPr lang="en-US" altLang="ko-KR" baseline="30000" dirty="0"/>
              <a:t>2</a:t>
            </a:r>
            <a:r>
              <a:rPr lang="en-US" altLang="ko-KR" dirty="0"/>
              <a:t>C Address of ADS1015</a:t>
            </a:r>
          </a:p>
          <a:p>
            <a:pPr lvl="1"/>
            <a:r>
              <a:rPr lang="en-US" altLang="ko-KR" dirty="0"/>
              <a:t>I</a:t>
            </a:r>
            <a:r>
              <a:rPr lang="en-US" altLang="ko-KR" baseline="30000" dirty="0"/>
              <a:t>2</a:t>
            </a:r>
            <a:r>
              <a:rPr lang="en-US" altLang="ko-KR" dirty="0"/>
              <a:t>C Address Selection</a:t>
            </a:r>
          </a:p>
          <a:p>
            <a:pPr lvl="2"/>
            <a:r>
              <a:rPr lang="en-US" altLang="ko-KR" dirty="0"/>
              <a:t>The ADS101x have one address pin, ADDR ,that configures the I2C address of the device. This pin can be connected to GND, VDD, SDA, or SCL, allowing for four different addresses to be selected with one pin, as shown in the bellow table.</a:t>
            </a:r>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1"/>
            <a:r>
              <a:rPr lang="en-US" altLang="ko-KR" dirty="0"/>
              <a:t>I</a:t>
            </a:r>
            <a:r>
              <a:rPr lang="en-US" altLang="ko-KR" baseline="30000" dirty="0"/>
              <a:t>2</a:t>
            </a:r>
            <a:r>
              <a:rPr lang="en-US" altLang="ko-KR" dirty="0"/>
              <a:t>C Address of ADS1015 on Phi board v1.0</a:t>
            </a:r>
          </a:p>
          <a:p>
            <a:pPr lvl="2"/>
            <a:r>
              <a:rPr lang="en-US" altLang="ko-KR" dirty="0"/>
              <a:t>ADDR pin is connected to GND </a:t>
            </a:r>
            <a:r>
              <a:rPr lang="en-US" altLang="ko-KR" dirty="0">
                <a:sym typeface="Wingdings" panose="05000000000000000000" pitchFamily="2" charset="2"/>
              </a:rPr>
              <a:t> </a:t>
            </a:r>
            <a:r>
              <a:rPr lang="en-US" altLang="ko-KR" dirty="0">
                <a:solidFill>
                  <a:srgbClr val="FF0000"/>
                </a:solidFill>
              </a:rPr>
              <a:t>0x48</a:t>
            </a:r>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68</a:t>
            </a:fld>
            <a:endParaRPr lang="en-US" dirty="0"/>
          </a:p>
        </p:txBody>
      </p:sp>
      <p:pic>
        <p:nvPicPr>
          <p:cNvPr id="6" name="그림 5">
            <a:extLst>
              <a:ext uri="{FF2B5EF4-FFF2-40B4-BE49-F238E27FC236}">
                <a16:creationId xmlns:a16="http://schemas.microsoft.com/office/drawing/2014/main" id="{E20AF6E3-B2CA-4D69-BD85-7E456CA7A968}"/>
              </a:ext>
            </a:extLst>
          </p:cNvPr>
          <p:cNvPicPr>
            <a:picLocks noChangeAspect="1"/>
          </p:cNvPicPr>
          <p:nvPr/>
        </p:nvPicPr>
        <p:blipFill>
          <a:blip r:embed="rId3"/>
          <a:stretch>
            <a:fillRect/>
          </a:stretch>
        </p:blipFill>
        <p:spPr>
          <a:xfrm>
            <a:off x="3482037" y="1799927"/>
            <a:ext cx="7791450" cy="2886075"/>
          </a:xfrm>
          <a:prstGeom prst="rect">
            <a:avLst/>
          </a:prstGeom>
        </p:spPr>
      </p:pic>
      <p:graphicFrame>
        <p:nvGraphicFramePr>
          <p:cNvPr id="7" name="표 7">
            <a:extLst>
              <a:ext uri="{FF2B5EF4-FFF2-40B4-BE49-F238E27FC236}">
                <a16:creationId xmlns:a16="http://schemas.microsoft.com/office/drawing/2014/main" id="{C0F00904-9914-4249-84F5-5A6F4A1D711D}"/>
              </a:ext>
            </a:extLst>
          </p:cNvPr>
          <p:cNvGraphicFramePr>
            <a:graphicFrameLocks noGrp="1"/>
          </p:cNvGraphicFramePr>
          <p:nvPr/>
        </p:nvGraphicFramePr>
        <p:xfrm>
          <a:off x="1080517" y="2119432"/>
          <a:ext cx="2318846" cy="1493520"/>
        </p:xfrm>
        <a:graphic>
          <a:graphicData uri="http://schemas.openxmlformats.org/drawingml/2006/table">
            <a:tbl>
              <a:tblPr firstRow="1" bandRow="1">
                <a:tableStyleId>{5C22544A-7EE6-4342-B048-85BDC9FD1C3A}</a:tableStyleId>
              </a:tblPr>
              <a:tblGrid>
                <a:gridCol w="1159423">
                  <a:extLst>
                    <a:ext uri="{9D8B030D-6E8A-4147-A177-3AD203B41FA5}">
                      <a16:colId xmlns:a16="http://schemas.microsoft.com/office/drawing/2014/main" val="397568467"/>
                    </a:ext>
                  </a:extLst>
                </a:gridCol>
                <a:gridCol w="1159423">
                  <a:extLst>
                    <a:ext uri="{9D8B030D-6E8A-4147-A177-3AD203B41FA5}">
                      <a16:colId xmlns:a16="http://schemas.microsoft.com/office/drawing/2014/main" val="1195435071"/>
                    </a:ext>
                  </a:extLst>
                </a:gridCol>
              </a:tblGrid>
              <a:tr h="166981">
                <a:tc>
                  <a:txBody>
                    <a:bodyPr/>
                    <a:lstStyle/>
                    <a:p>
                      <a:pPr latinLnBrk="1"/>
                      <a:r>
                        <a:rPr lang="en-US" altLang="ko-KR" sz="1000" dirty="0"/>
                        <a:t>ADDR PIN CONNECTION</a:t>
                      </a:r>
                      <a:endParaRPr lang="ko-KR" altLang="en-US" sz="1000" dirty="0"/>
                    </a:p>
                  </a:txBody>
                  <a:tcPr/>
                </a:tc>
                <a:tc>
                  <a:txBody>
                    <a:bodyPr/>
                    <a:lstStyle/>
                    <a:p>
                      <a:pPr latinLnBrk="1"/>
                      <a:r>
                        <a:rPr lang="en-US" altLang="ko-KR" sz="1000" dirty="0"/>
                        <a:t>SLAVE </a:t>
                      </a:r>
                    </a:p>
                    <a:p>
                      <a:pPr latinLnBrk="1"/>
                      <a:r>
                        <a:rPr lang="en-US" altLang="ko-KR" sz="1000" dirty="0"/>
                        <a:t>ADDRESS</a:t>
                      </a:r>
                      <a:endParaRPr lang="ko-KR" altLang="en-US" sz="1000" dirty="0"/>
                    </a:p>
                  </a:txBody>
                  <a:tcPr/>
                </a:tc>
                <a:extLst>
                  <a:ext uri="{0D108BD9-81ED-4DB2-BD59-A6C34878D82A}">
                    <a16:rowId xmlns:a16="http://schemas.microsoft.com/office/drawing/2014/main" val="3687886426"/>
                  </a:ext>
                </a:extLst>
              </a:tr>
              <a:tr h="156277">
                <a:tc>
                  <a:txBody>
                    <a:bodyPr/>
                    <a:lstStyle/>
                    <a:p>
                      <a:pPr algn="ctr" latinLnBrk="1"/>
                      <a:r>
                        <a:rPr lang="en-US" altLang="ko-KR" sz="1200" dirty="0">
                          <a:solidFill>
                            <a:srgbClr val="FF0000"/>
                          </a:solidFill>
                        </a:rPr>
                        <a:t>GND</a:t>
                      </a:r>
                      <a:endParaRPr lang="ko-KR" altLang="en-US" sz="1200" dirty="0">
                        <a:solidFill>
                          <a:srgbClr val="FF0000"/>
                        </a:solidFill>
                      </a:endParaRPr>
                    </a:p>
                  </a:txBody>
                  <a:tcPr/>
                </a:tc>
                <a:tc>
                  <a:txBody>
                    <a:bodyPr/>
                    <a:lstStyle/>
                    <a:p>
                      <a:pPr algn="ctr" latinLnBrk="1"/>
                      <a:r>
                        <a:rPr lang="en-US" altLang="ko-KR" sz="1200" dirty="0">
                          <a:solidFill>
                            <a:srgbClr val="FF0000"/>
                          </a:solidFill>
                        </a:rPr>
                        <a:t>100 1000</a:t>
                      </a:r>
                      <a:endParaRPr lang="ko-KR" altLang="en-US" sz="1200" dirty="0">
                        <a:solidFill>
                          <a:srgbClr val="FF0000"/>
                        </a:solidFill>
                      </a:endParaRPr>
                    </a:p>
                  </a:txBody>
                  <a:tcPr/>
                </a:tc>
                <a:extLst>
                  <a:ext uri="{0D108BD9-81ED-4DB2-BD59-A6C34878D82A}">
                    <a16:rowId xmlns:a16="http://schemas.microsoft.com/office/drawing/2014/main" val="2193828773"/>
                  </a:ext>
                </a:extLst>
              </a:tr>
              <a:tr h="156277">
                <a:tc>
                  <a:txBody>
                    <a:bodyPr/>
                    <a:lstStyle/>
                    <a:p>
                      <a:pPr algn="ctr" latinLnBrk="1"/>
                      <a:r>
                        <a:rPr lang="en-US" altLang="ko-KR" sz="1200" dirty="0"/>
                        <a:t>VDD</a:t>
                      </a:r>
                      <a:endParaRPr lang="ko-KR" altLang="en-US" sz="1200" dirty="0"/>
                    </a:p>
                  </a:txBody>
                  <a:tcPr/>
                </a:tc>
                <a:tc>
                  <a:txBody>
                    <a:bodyPr/>
                    <a:lstStyle/>
                    <a:p>
                      <a:pPr algn="ctr" latinLnBrk="1"/>
                      <a:r>
                        <a:rPr lang="en-US" altLang="ko-KR" sz="1200" dirty="0"/>
                        <a:t>100 1001</a:t>
                      </a:r>
                      <a:endParaRPr lang="ko-KR" altLang="en-US" sz="1200" dirty="0"/>
                    </a:p>
                  </a:txBody>
                  <a:tcPr/>
                </a:tc>
                <a:extLst>
                  <a:ext uri="{0D108BD9-81ED-4DB2-BD59-A6C34878D82A}">
                    <a16:rowId xmlns:a16="http://schemas.microsoft.com/office/drawing/2014/main" val="3099942297"/>
                  </a:ext>
                </a:extLst>
              </a:tr>
              <a:tr h="156277">
                <a:tc>
                  <a:txBody>
                    <a:bodyPr/>
                    <a:lstStyle/>
                    <a:p>
                      <a:pPr algn="ctr" latinLnBrk="1"/>
                      <a:r>
                        <a:rPr lang="en-US" altLang="ko-KR" sz="1200" dirty="0"/>
                        <a:t>SDA</a:t>
                      </a:r>
                      <a:endParaRPr lang="ko-KR" altLang="en-US" sz="1200" dirty="0"/>
                    </a:p>
                  </a:txBody>
                  <a:tcPr/>
                </a:tc>
                <a:tc>
                  <a:txBody>
                    <a:bodyPr/>
                    <a:lstStyle/>
                    <a:p>
                      <a:pPr algn="ctr" latinLnBrk="1"/>
                      <a:r>
                        <a:rPr lang="en-US" altLang="ko-KR" sz="1200" dirty="0"/>
                        <a:t>100 1010</a:t>
                      </a:r>
                      <a:endParaRPr lang="ko-KR" altLang="en-US" sz="1200" dirty="0"/>
                    </a:p>
                  </a:txBody>
                  <a:tcPr/>
                </a:tc>
                <a:extLst>
                  <a:ext uri="{0D108BD9-81ED-4DB2-BD59-A6C34878D82A}">
                    <a16:rowId xmlns:a16="http://schemas.microsoft.com/office/drawing/2014/main" val="3560742815"/>
                  </a:ext>
                </a:extLst>
              </a:tr>
              <a:tr h="156277">
                <a:tc>
                  <a:txBody>
                    <a:bodyPr/>
                    <a:lstStyle/>
                    <a:p>
                      <a:pPr algn="ctr" latinLnBrk="1"/>
                      <a:r>
                        <a:rPr lang="en-US" altLang="ko-KR" sz="1200" dirty="0"/>
                        <a:t>SCL</a:t>
                      </a:r>
                      <a:endParaRPr lang="ko-KR" altLang="en-US" sz="1200" dirty="0"/>
                    </a:p>
                  </a:txBody>
                  <a:tcPr/>
                </a:tc>
                <a:tc>
                  <a:txBody>
                    <a:bodyPr/>
                    <a:lstStyle/>
                    <a:p>
                      <a:pPr algn="ctr" latinLnBrk="1"/>
                      <a:r>
                        <a:rPr lang="en-US" altLang="ko-KR" sz="1200" dirty="0"/>
                        <a:t>100 1011</a:t>
                      </a:r>
                      <a:endParaRPr lang="ko-KR" altLang="en-US" sz="1200" dirty="0"/>
                    </a:p>
                  </a:txBody>
                  <a:tcPr/>
                </a:tc>
                <a:extLst>
                  <a:ext uri="{0D108BD9-81ED-4DB2-BD59-A6C34878D82A}">
                    <a16:rowId xmlns:a16="http://schemas.microsoft.com/office/drawing/2014/main" val="1144389320"/>
                  </a:ext>
                </a:extLst>
              </a:tr>
            </a:tbl>
          </a:graphicData>
        </a:graphic>
      </p:graphicFrame>
      <p:sp>
        <p:nvSpPr>
          <p:cNvPr id="8" name="타원 7">
            <a:extLst>
              <a:ext uri="{FF2B5EF4-FFF2-40B4-BE49-F238E27FC236}">
                <a16:creationId xmlns:a16="http://schemas.microsoft.com/office/drawing/2014/main" id="{C32E7326-715C-407B-95F0-1258D434DDA3}"/>
              </a:ext>
            </a:extLst>
          </p:cNvPr>
          <p:cNvSpPr/>
          <p:nvPr/>
        </p:nvSpPr>
        <p:spPr>
          <a:xfrm>
            <a:off x="9217421" y="3240087"/>
            <a:ext cx="1368152"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16257481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ADS1015(ADC)</a:t>
            </a:r>
          </a:p>
        </p:txBody>
      </p:sp>
      <p:sp>
        <p:nvSpPr>
          <p:cNvPr id="3" name="내용 개체 틀 2"/>
          <p:cNvSpPr>
            <a:spLocks noGrp="1"/>
          </p:cNvSpPr>
          <p:nvPr>
            <p:ph sz="quarter" idx="11"/>
          </p:nvPr>
        </p:nvSpPr>
        <p:spPr>
          <a:xfrm>
            <a:off x="266399" y="578149"/>
            <a:ext cx="11039253" cy="4102098"/>
          </a:xfrm>
        </p:spPr>
        <p:txBody>
          <a:bodyPr/>
          <a:lstStyle/>
          <a:p>
            <a:r>
              <a:rPr lang="en-US" altLang="ko-KR" dirty="0"/>
              <a:t>ADS1015</a:t>
            </a:r>
            <a:r>
              <a:rPr lang="ko-KR" altLang="en-US" dirty="0"/>
              <a:t> 라이브러리 설치</a:t>
            </a:r>
            <a:endParaRPr lang="en-US" altLang="ko-KR" dirty="0"/>
          </a:p>
          <a:p>
            <a:pPr lvl="1"/>
            <a:r>
              <a:rPr lang="ko-KR" altLang="en-US" sz="1600" dirty="0" err="1"/>
              <a:t>아두이노</a:t>
            </a:r>
            <a:r>
              <a:rPr lang="ko-KR" altLang="en-US" sz="1600" dirty="0"/>
              <a:t> </a:t>
            </a:r>
            <a:r>
              <a:rPr lang="en-US" altLang="ko-KR" sz="1600" dirty="0"/>
              <a:t>IDE</a:t>
            </a:r>
            <a:r>
              <a:rPr lang="ko-KR" altLang="en-US" sz="1600" dirty="0"/>
              <a:t>에서 라이브러리 설치</a:t>
            </a:r>
            <a:endParaRPr lang="en-US" altLang="ko-KR" sz="1600" dirty="0"/>
          </a:p>
          <a:p>
            <a:pPr lvl="2"/>
            <a:r>
              <a:rPr lang="ko-KR" altLang="en-US" dirty="0" err="1"/>
              <a:t>아두이노</a:t>
            </a:r>
            <a:r>
              <a:rPr lang="ko-KR" altLang="en-US" dirty="0"/>
              <a:t> </a:t>
            </a:r>
            <a:r>
              <a:rPr lang="en-US" altLang="ko-KR" dirty="0"/>
              <a:t>IDE</a:t>
            </a:r>
            <a:r>
              <a:rPr lang="ko-KR" altLang="en-US" dirty="0"/>
              <a:t>의 메뉴에서</a:t>
            </a:r>
            <a:r>
              <a:rPr lang="en-US" altLang="ko-KR" dirty="0"/>
              <a:t>, [</a:t>
            </a:r>
            <a:r>
              <a:rPr lang="ko-KR" altLang="en-US" dirty="0"/>
              <a:t>스케치</a:t>
            </a:r>
            <a:r>
              <a:rPr lang="en-US" altLang="ko-KR" dirty="0"/>
              <a:t>/</a:t>
            </a:r>
            <a:r>
              <a:rPr lang="ko-KR" altLang="en-US" dirty="0"/>
              <a:t>라이브러리 포함하기</a:t>
            </a:r>
            <a:r>
              <a:rPr lang="en-US" altLang="ko-KR" dirty="0"/>
              <a:t>/</a:t>
            </a:r>
            <a:r>
              <a:rPr lang="ko-KR" altLang="en-US" dirty="0"/>
              <a:t>라이브러리 관리</a:t>
            </a:r>
            <a:r>
              <a:rPr lang="en-US" altLang="ko-KR" dirty="0"/>
              <a:t>…] </a:t>
            </a:r>
            <a:r>
              <a:rPr lang="ko-KR" altLang="en-US" dirty="0"/>
              <a:t>실행</a:t>
            </a:r>
            <a:endParaRPr lang="en-US" altLang="ko-KR" dirty="0"/>
          </a:p>
          <a:p>
            <a:pPr lvl="2"/>
            <a:r>
              <a:rPr lang="ko-KR" altLang="en-US" dirty="0"/>
              <a:t>라이브러리 매니저 창에서 </a:t>
            </a:r>
            <a:r>
              <a:rPr lang="en-US" altLang="ko-KR" dirty="0"/>
              <a:t>ads1015 </a:t>
            </a:r>
            <a:r>
              <a:rPr lang="ko-KR" altLang="en-US" dirty="0"/>
              <a:t>검색</a:t>
            </a:r>
            <a:endParaRPr lang="en-US" altLang="ko-KR" dirty="0"/>
          </a:p>
          <a:p>
            <a:pPr lvl="3"/>
            <a:r>
              <a:rPr lang="en-US" altLang="ko-KR" dirty="0">
                <a:sym typeface="Wingdings" panose="05000000000000000000" pitchFamily="2" charset="2"/>
              </a:rPr>
              <a:t>Adafruit ADS1X15 </a:t>
            </a:r>
            <a:r>
              <a:rPr lang="ko-KR" altLang="en-US" dirty="0">
                <a:sym typeface="Wingdings" panose="05000000000000000000" pitchFamily="2" charset="2"/>
              </a:rPr>
              <a:t>설치 </a:t>
            </a:r>
            <a:r>
              <a:rPr lang="en-US" altLang="ko-KR" dirty="0">
                <a:sym typeface="Wingdings" panose="05000000000000000000" pitchFamily="2" charset="2"/>
              </a:rPr>
              <a:t> </a:t>
            </a:r>
            <a:r>
              <a:rPr lang="en-US" altLang="ko-KR" dirty="0">
                <a:solidFill>
                  <a:srgbClr val="00B050"/>
                </a:solidFill>
                <a:sym typeface="Wingdings" panose="05000000000000000000" pitchFamily="2" charset="2"/>
              </a:rPr>
              <a:t>2.1.1 </a:t>
            </a:r>
            <a:r>
              <a:rPr lang="ko-KR" altLang="en-US" dirty="0">
                <a:solidFill>
                  <a:srgbClr val="00B050"/>
                </a:solidFill>
                <a:sym typeface="Wingdings" panose="05000000000000000000" pitchFamily="2" charset="2"/>
              </a:rPr>
              <a:t>버전 </a:t>
            </a:r>
            <a:r>
              <a:rPr lang="ko-KR" altLang="en-US" dirty="0">
                <a:sym typeface="Wingdings" panose="05000000000000000000" pitchFamily="2" charset="2"/>
              </a:rPr>
              <a:t>기준으로 이후 설명</a:t>
            </a:r>
            <a:endParaRPr lang="en-US" altLang="ko-KR" dirty="0">
              <a:sym typeface="Wingdings" panose="05000000000000000000" pitchFamily="2" charset="2"/>
            </a:endParaRPr>
          </a:p>
          <a:p>
            <a:pPr lvl="2"/>
            <a:endParaRPr lang="en-US" altLang="ko-KR" dirty="0"/>
          </a:p>
          <a:p>
            <a:pPr lvl="3"/>
            <a:endParaRPr lang="en-US" altLang="ko-KR" dirty="0"/>
          </a:p>
          <a:p>
            <a:pPr lvl="3"/>
            <a:endParaRPr lang="en-US" altLang="ko-KR" dirty="0"/>
          </a:p>
          <a:p>
            <a:pPr lvl="3"/>
            <a:endParaRPr lang="en-US" altLang="ko-KR" dirty="0"/>
          </a:p>
          <a:p>
            <a:pPr lvl="3"/>
            <a:endParaRPr lang="en-US" altLang="ko-KR" dirty="0"/>
          </a:p>
          <a:p>
            <a:pPr lvl="3"/>
            <a:endParaRPr lang="en-US" altLang="ko-KR" dirty="0"/>
          </a:p>
          <a:p>
            <a:pPr lvl="4"/>
            <a:endParaRPr lang="en-US" altLang="ko-KR" dirty="0">
              <a:sym typeface="Wingdings" panose="05000000000000000000" pitchFamily="2" charset="2"/>
            </a:endParaRPr>
          </a:p>
          <a:p>
            <a:pPr lvl="4"/>
            <a:endParaRPr lang="en-US" altLang="ko-KR" dirty="0">
              <a:sym typeface="Wingdings" panose="05000000000000000000" pitchFamily="2" charset="2"/>
            </a:endParaRPr>
          </a:p>
          <a:p>
            <a:pPr lvl="4"/>
            <a:endParaRPr lang="en-US" altLang="ko-KR" dirty="0">
              <a:sym typeface="Wingdings" panose="05000000000000000000" pitchFamily="2" charset="2"/>
            </a:endParaRPr>
          </a:p>
          <a:p>
            <a:pPr lvl="4"/>
            <a:endParaRPr lang="en-US" altLang="ko-KR" dirty="0">
              <a:sym typeface="Wingdings" panose="05000000000000000000" pitchFamily="2" charset="2"/>
            </a:endParaRPr>
          </a:p>
          <a:p>
            <a:pPr lvl="4"/>
            <a:endParaRPr lang="en-US" altLang="ko-KR" dirty="0">
              <a:sym typeface="Wingdings" panose="05000000000000000000" pitchFamily="2" charset="2"/>
            </a:endParaRPr>
          </a:p>
          <a:p>
            <a:pPr marL="709500" lvl="3" indent="0">
              <a:buNone/>
            </a:pPr>
            <a:endParaRPr lang="en-US" altLang="ko-KR" dirty="0"/>
          </a:p>
          <a:p>
            <a:pPr marL="709500" lvl="3"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69</a:t>
            </a:fld>
            <a:endParaRPr lang="en-US" dirty="0"/>
          </a:p>
        </p:txBody>
      </p:sp>
      <p:pic>
        <p:nvPicPr>
          <p:cNvPr id="8" name="그림 7">
            <a:extLst>
              <a:ext uri="{FF2B5EF4-FFF2-40B4-BE49-F238E27FC236}">
                <a16:creationId xmlns:a16="http://schemas.microsoft.com/office/drawing/2014/main" id="{FAB687E1-8CFE-4C3D-80DE-28C31DC71AE4}"/>
              </a:ext>
            </a:extLst>
          </p:cNvPr>
          <p:cNvPicPr>
            <a:picLocks noChangeAspect="1"/>
          </p:cNvPicPr>
          <p:nvPr/>
        </p:nvPicPr>
        <p:blipFill>
          <a:blip r:embed="rId2"/>
          <a:stretch>
            <a:fillRect/>
          </a:stretch>
        </p:blipFill>
        <p:spPr>
          <a:xfrm>
            <a:off x="3024733" y="2231975"/>
            <a:ext cx="5989320" cy="3375660"/>
          </a:xfrm>
          <a:prstGeom prst="rect">
            <a:avLst/>
          </a:prstGeom>
        </p:spPr>
      </p:pic>
    </p:spTree>
    <p:extLst>
      <p:ext uri="{BB962C8B-B14F-4D97-AF65-F5344CB8AC3E}">
        <p14:creationId xmlns:p14="http://schemas.microsoft.com/office/powerpoint/2010/main" val="204213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Phi board v1.0</a:t>
            </a:r>
            <a:endParaRPr lang="ko-KR" altLang="en-US" dirty="0"/>
          </a:p>
        </p:txBody>
      </p:sp>
      <p:sp>
        <p:nvSpPr>
          <p:cNvPr id="2" name="내용 개체 틀 1"/>
          <p:cNvSpPr>
            <a:spLocks noGrp="1"/>
          </p:cNvSpPr>
          <p:nvPr>
            <p:ph sz="quarter" idx="11"/>
          </p:nvPr>
        </p:nvSpPr>
        <p:spPr>
          <a:xfrm>
            <a:off x="266400" y="578149"/>
            <a:ext cx="5494637" cy="1745730"/>
          </a:xfrm>
        </p:spPr>
        <p:txBody>
          <a:bodyPr/>
          <a:lstStyle/>
          <a:p>
            <a:r>
              <a:rPr lang="ko-KR" altLang="en-US" dirty="0"/>
              <a:t>전원 공급</a:t>
            </a:r>
            <a:endParaRPr lang="en-US" altLang="ko-KR" dirty="0"/>
          </a:p>
          <a:p>
            <a:pPr lvl="1"/>
            <a:r>
              <a:rPr lang="en-US" altLang="ko-KR" dirty="0"/>
              <a:t>USB </a:t>
            </a:r>
            <a:r>
              <a:rPr lang="ko-KR" altLang="en-US" dirty="0"/>
              <a:t>케이블 또는</a:t>
            </a:r>
            <a:r>
              <a:rPr lang="en-US" altLang="ko-KR" dirty="0"/>
              <a:t> </a:t>
            </a:r>
            <a:r>
              <a:rPr lang="ko-KR" altLang="en-US" dirty="0" err="1"/>
              <a:t>아답터를</a:t>
            </a:r>
            <a:r>
              <a:rPr lang="ko-KR" altLang="en-US" dirty="0"/>
              <a:t> 이용하여 전원 공급</a:t>
            </a:r>
            <a:endParaRPr lang="en-US" altLang="ko-KR" dirty="0"/>
          </a:p>
          <a:p>
            <a:pPr lvl="2"/>
            <a:r>
              <a:rPr lang="ko-KR" altLang="en-US" dirty="0"/>
              <a:t>사용 가능한 </a:t>
            </a:r>
            <a:r>
              <a:rPr lang="ko-KR" altLang="en-US" dirty="0" err="1"/>
              <a:t>아답터</a:t>
            </a:r>
            <a:r>
              <a:rPr lang="ko-KR" altLang="en-US" dirty="0"/>
              <a:t> 출력 전압은 </a:t>
            </a:r>
            <a:r>
              <a:rPr lang="en-US" altLang="ko-KR" dirty="0"/>
              <a:t>5V</a:t>
            </a:r>
            <a:r>
              <a:rPr lang="ko-KR" altLang="en-US" dirty="0"/>
              <a:t>이상 </a:t>
            </a:r>
            <a:r>
              <a:rPr lang="en-US" altLang="ko-KR" dirty="0"/>
              <a:t>12V</a:t>
            </a:r>
            <a:r>
              <a:rPr lang="ko-KR" altLang="en-US" dirty="0"/>
              <a:t>이하</a:t>
            </a:r>
            <a:r>
              <a:rPr lang="en-US" altLang="ko-KR" dirty="0"/>
              <a:t>.</a:t>
            </a:r>
          </a:p>
          <a:p>
            <a:pPr lvl="3"/>
            <a:r>
              <a:rPr lang="en-US" altLang="ko-KR" dirty="0"/>
              <a:t>5V </a:t>
            </a:r>
            <a:r>
              <a:rPr lang="ko-KR" altLang="en-US" dirty="0"/>
              <a:t>또는 </a:t>
            </a:r>
            <a:r>
              <a:rPr lang="en-US" altLang="ko-KR" dirty="0"/>
              <a:t> 9V </a:t>
            </a:r>
            <a:r>
              <a:rPr lang="ko-KR" altLang="en-US" dirty="0"/>
              <a:t>또는</a:t>
            </a:r>
            <a:r>
              <a:rPr lang="en-US" altLang="ko-KR" dirty="0"/>
              <a:t> 12V</a:t>
            </a:r>
            <a:r>
              <a:rPr lang="ko-KR" altLang="en-US" dirty="0"/>
              <a:t>를 전압을 출력하는 </a:t>
            </a:r>
            <a:r>
              <a:rPr lang="ko-KR" altLang="en-US" dirty="0" err="1"/>
              <a:t>아답터</a:t>
            </a:r>
            <a:r>
              <a:rPr lang="en-US" altLang="ko-KR" dirty="0"/>
              <a:t>(AD-DC)</a:t>
            </a:r>
            <a:r>
              <a:rPr lang="ko-KR" altLang="en-US" dirty="0"/>
              <a:t> 사용 가능</a:t>
            </a:r>
            <a:endParaRPr lang="en-US" altLang="ko-KR" dirty="0"/>
          </a:p>
          <a:p>
            <a:pPr lvl="4"/>
            <a:r>
              <a:rPr lang="en-US" altLang="ko-KR" dirty="0"/>
              <a:t>Phi</a:t>
            </a:r>
            <a:r>
              <a:rPr lang="ko-KR" altLang="en-US" dirty="0"/>
              <a:t> </a:t>
            </a:r>
            <a:r>
              <a:rPr lang="en-US" altLang="ko-KR" dirty="0"/>
              <a:t>board</a:t>
            </a:r>
            <a:r>
              <a:rPr lang="ko-KR" altLang="en-US" dirty="0"/>
              <a:t>에는 </a:t>
            </a:r>
            <a:r>
              <a:rPr lang="en-US" altLang="ko-KR" dirty="0"/>
              <a:t>“DC 5V Only”</a:t>
            </a:r>
            <a:r>
              <a:rPr lang="ko-KR" altLang="en-US" dirty="0"/>
              <a:t>라고 쓰여 있지만 </a:t>
            </a:r>
            <a:r>
              <a:rPr lang="en-US" altLang="ko-KR" dirty="0"/>
              <a:t>5V</a:t>
            </a:r>
            <a:r>
              <a:rPr lang="ko-KR" altLang="en-US" dirty="0"/>
              <a:t>이상 </a:t>
            </a:r>
            <a:r>
              <a:rPr lang="en-US" altLang="ko-KR" dirty="0"/>
              <a:t>12V </a:t>
            </a:r>
            <a:r>
              <a:rPr lang="ko-KR" altLang="en-US" dirty="0"/>
              <a:t>이하 출력의 </a:t>
            </a:r>
            <a:r>
              <a:rPr lang="ko-KR" altLang="en-US" dirty="0" err="1"/>
              <a:t>아답터를</a:t>
            </a:r>
            <a:r>
              <a:rPr lang="ko-KR" altLang="en-US" dirty="0"/>
              <a:t> 사용할 수 있음</a:t>
            </a:r>
            <a:r>
              <a:rPr lang="en-US" altLang="ko-KR" dirty="0"/>
              <a:t>.</a:t>
            </a:r>
          </a:p>
          <a:p>
            <a:pPr lvl="2"/>
            <a:r>
              <a:rPr lang="ko-KR" altLang="en-US" dirty="0" err="1"/>
              <a:t>아답터</a:t>
            </a:r>
            <a:r>
              <a:rPr lang="ko-KR" altLang="en-US" dirty="0"/>
              <a:t> </a:t>
            </a:r>
            <a:r>
              <a:rPr lang="en-US" altLang="ko-KR" dirty="0"/>
              <a:t>DC </a:t>
            </a:r>
            <a:r>
              <a:rPr lang="ko-KR" altLang="en-US" dirty="0" err="1"/>
              <a:t>배럴잭</a:t>
            </a:r>
            <a:r>
              <a:rPr lang="ko-KR" altLang="en-US" dirty="0"/>
              <a:t> 외형 스펙</a:t>
            </a:r>
            <a:endParaRPr lang="en-US" altLang="ko-KR" dirty="0"/>
          </a:p>
          <a:p>
            <a:pPr lvl="3"/>
            <a:r>
              <a:rPr lang="ko-KR" altLang="en-US" dirty="0"/>
              <a:t>외경 </a:t>
            </a:r>
            <a:r>
              <a:rPr lang="en-US" altLang="ko-KR" dirty="0"/>
              <a:t>: 5.5[mm]</a:t>
            </a:r>
          </a:p>
          <a:p>
            <a:pPr lvl="3"/>
            <a:r>
              <a:rPr lang="ko-KR" altLang="en-US" dirty="0"/>
              <a:t>내경 </a:t>
            </a:r>
            <a:r>
              <a:rPr lang="en-US" altLang="ko-KR" dirty="0"/>
              <a:t>: 2.1[mm]</a:t>
            </a:r>
            <a:r>
              <a:rPr lang="ko-KR" altLang="en-US" dirty="0"/>
              <a:t> </a:t>
            </a:r>
            <a:endParaRPr lang="en-US" altLang="ko-KR" dirty="0"/>
          </a:p>
          <a:p>
            <a:pPr lvl="4"/>
            <a:endParaRPr lang="en-US" altLang="ko-KR" dirty="0"/>
          </a:p>
          <a:p>
            <a:pPr lvl="3"/>
            <a:endParaRPr lang="en-US" altLang="ko-KR" dirty="0"/>
          </a:p>
          <a:p>
            <a:pPr lvl="3"/>
            <a:endParaRPr lang="en-US" altLang="ko-KR" dirty="0"/>
          </a:p>
          <a:p>
            <a:pPr lvl="3"/>
            <a:endParaRPr lang="en-US" altLang="ko-KR" dirty="0">
              <a:solidFill>
                <a:schemeClr val="bg1">
                  <a:lumMod val="65000"/>
                </a:schemeClr>
              </a:solidFill>
            </a:endParaRPr>
          </a:p>
          <a:p>
            <a:pPr lvl="3"/>
            <a:r>
              <a:rPr lang="ko-KR" altLang="en-US" dirty="0">
                <a:solidFill>
                  <a:schemeClr val="bg1">
                    <a:lumMod val="65000"/>
                  </a:schemeClr>
                </a:solidFill>
              </a:rPr>
              <a:t>참고</a:t>
            </a:r>
            <a:r>
              <a:rPr lang="en-US" altLang="ko-KR" dirty="0">
                <a:solidFill>
                  <a:schemeClr val="bg1">
                    <a:lumMod val="65000"/>
                  </a:schemeClr>
                </a:solidFill>
              </a:rPr>
              <a:t>: </a:t>
            </a:r>
            <a:r>
              <a:rPr lang="ko-KR" altLang="en-US" dirty="0">
                <a:solidFill>
                  <a:schemeClr val="bg1">
                    <a:lumMod val="65000"/>
                  </a:schemeClr>
                </a:solidFill>
              </a:rPr>
              <a:t>보드에 부착된 </a:t>
            </a:r>
            <a:r>
              <a:rPr lang="ko-KR" altLang="en-US" dirty="0" err="1">
                <a:solidFill>
                  <a:schemeClr val="bg1">
                    <a:lumMod val="65000"/>
                  </a:schemeClr>
                </a:solidFill>
              </a:rPr>
              <a:t>파워잭</a:t>
            </a:r>
            <a:r>
              <a:rPr lang="en-US" altLang="ko-KR" dirty="0">
                <a:solidFill>
                  <a:schemeClr val="bg1">
                    <a:lumMod val="65000"/>
                  </a:schemeClr>
                </a:solidFill>
              </a:rPr>
              <a:t>(female)</a:t>
            </a:r>
          </a:p>
          <a:p>
            <a:pPr lvl="4"/>
            <a:r>
              <a:rPr lang="ko-KR" altLang="en-US" dirty="0">
                <a:solidFill>
                  <a:schemeClr val="bg1">
                    <a:lumMod val="65000"/>
                  </a:schemeClr>
                </a:solidFill>
              </a:rPr>
              <a:t>외경 </a:t>
            </a:r>
            <a:r>
              <a:rPr lang="en-US" altLang="ko-KR" dirty="0">
                <a:solidFill>
                  <a:schemeClr val="bg1">
                    <a:lumMod val="65000"/>
                  </a:schemeClr>
                </a:solidFill>
              </a:rPr>
              <a:t>: 6.4 [mm]</a:t>
            </a:r>
          </a:p>
          <a:p>
            <a:pPr lvl="4"/>
            <a:r>
              <a:rPr lang="ko-KR" altLang="en-US" dirty="0">
                <a:solidFill>
                  <a:schemeClr val="bg1">
                    <a:lumMod val="65000"/>
                  </a:schemeClr>
                </a:solidFill>
              </a:rPr>
              <a:t>내경 </a:t>
            </a:r>
            <a:r>
              <a:rPr lang="en-US" altLang="ko-KR" dirty="0">
                <a:solidFill>
                  <a:schemeClr val="bg1">
                    <a:lumMod val="65000"/>
                  </a:schemeClr>
                </a:solidFill>
              </a:rPr>
              <a:t>: 2.0 [mm]</a:t>
            </a:r>
          </a:p>
          <a:p>
            <a:pPr lvl="3"/>
            <a:endParaRPr lang="en-US" altLang="ko-KR" dirty="0"/>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7</a:t>
            </a:fld>
            <a:endParaRPr lang="en-US" dirty="0"/>
          </a:p>
        </p:txBody>
      </p:sp>
      <p:pic>
        <p:nvPicPr>
          <p:cNvPr id="5" name="그림 4">
            <a:extLst>
              <a:ext uri="{FF2B5EF4-FFF2-40B4-BE49-F238E27FC236}">
                <a16:creationId xmlns:a16="http://schemas.microsoft.com/office/drawing/2014/main" id="{7516786A-B550-431C-B74C-3BB655FC8D02}"/>
              </a:ext>
            </a:extLst>
          </p:cNvPr>
          <p:cNvPicPr>
            <a:picLocks noChangeAspect="1"/>
          </p:cNvPicPr>
          <p:nvPr/>
        </p:nvPicPr>
        <p:blipFill>
          <a:blip r:embed="rId3"/>
          <a:stretch>
            <a:fillRect/>
          </a:stretch>
        </p:blipFill>
        <p:spPr>
          <a:xfrm>
            <a:off x="2664693" y="2981302"/>
            <a:ext cx="2701226" cy="1204241"/>
          </a:xfrm>
          <a:prstGeom prst="rect">
            <a:avLst/>
          </a:prstGeom>
        </p:spPr>
      </p:pic>
      <p:pic>
        <p:nvPicPr>
          <p:cNvPr id="7" name="그림 6">
            <a:extLst>
              <a:ext uri="{FF2B5EF4-FFF2-40B4-BE49-F238E27FC236}">
                <a16:creationId xmlns:a16="http://schemas.microsoft.com/office/drawing/2014/main" id="{F8A6C4A1-6478-4824-BA1B-4D989A48CAFD}"/>
              </a:ext>
            </a:extLst>
          </p:cNvPr>
          <p:cNvPicPr>
            <a:picLocks noChangeAspect="1"/>
          </p:cNvPicPr>
          <p:nvPr/>
        </p:nvPicPr>
        <p:blipFill>
          <a:blip r:embed="rId4"/>
          <a:stretch>
            <a:fillRect/>
          </a:stretch>
        </p:blipFill>
        <p:spPr>
          <a:xfrm rot="16200000">
            <a:off x="6258295" y="1086648"/>
            <a:ext cx="4334078" cy="4320478"/>
          </a:xfrm>
          <a:prstGeom prst="rect">
            <a:avLst/>
          </a:prstGeom>
        </p:spPr>
      </p:pic>
    </p:spTree>
    <p:extLst>
      <p:ext uri="{BB962C8B-B14F-4D97-AF65-F5344CB8AC3E}">
        <p14:creationId xmlns:p14="http://schemas.microsoft.com/office/powerpoint/2010/main" val="2546974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ADS1015(ADC)</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ADS1015</a:t>
            </a:r>
          </a:p>
          <a:p>
            <a:pPr lvl="1"/>
            <a:r>
              <a:rPr lang="ko-KR" altLang="en-US" dirty="0"/>
              <a:t>예제 파일 오픈</a:t>
            </a:r>
            <a:endParaRPr lang="en-US" altLang="ko-KR" dirty="0"/>
          </a:p>
          <a:p>
            <a:pPr lvl="2"/>
            <a:r>
              <a:rPr lang="ko-KR" altLang="en-US" dirty="0" err="1"/>
              <a:t>아두이노</a:t>
            </a:r>
            <a:r>
              <a:rPr lang="ko-KR" altLang="en-US" dirty="0"/>
              <a:t> </a:t>
            </a:r>
            <a:r>
              <a:rPr lang="en-US" altLang="ko-KR" dirty="0"/>
              <a:t>IDE</a:t>
            </a:r>
            <a:r>
              <a:rPr lang="ko-KR" altLang="en-US" dirty="0"/>
              <a:t>의 메뉴에서 파일</a:t>
            </a:r>
            <a:r>
              <a:rPr lang="en-US" altLang="ko-KR" dirty="0"/>
              <a:t>/</a:t>
            </a:r>
            <a:r>
              <a:rPr lang="ko-KR" altLang="en-US" dirty="0"/>
              <a:t>예제</a:t>
            </a:r>
            <a:r>
              <a:rPr lang="en-US" altLang="ko-KR" dirty="0"/>
              <a:t>/Adafruit ADS1X15/</a:t>
            </a:r>
            <a:r>
              <a:rPr lang="en-US" altLang="ko-KR" dirty="0" err="1"/>
              <a:t>Singleended</a:t>
            </a:r>
            <a:r>
              <a:rPr lang="en-US" altLang="ko-KR" dirty="0"/>
              <a:t> </a:t>
            </a:r>
            <a:r>
              <a:rPr lang="ko-KR" altLang="en-US" dirty="0"/>
              <a:t>선택</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marL="542925" lvl="2" indent="0">
              <a:buNone/>
            </a:pPr>
            <a:r>
              <a:rPr lang="en-US" altLang="ko-KR" sz="800" dirty="0"/>
              <a:t> </a:t>
            </a: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70</a:t>
            </a:fld>
            <a:endParaRPr lang="en-US" dirty="0"/>
          </a:p>
        </p:txBody>
      </p:sp>
      <p:sp>
        <p:nvSpPr>
          <p:cNvPr id="6" name="모서리가 둥근 직사각형 5"/>
          <p:cNvSpPr/>
          <p:nvPr/>
        </p:nvSpPr>
        <p:spPr bwMode="auto">
          <a:xfrm>
            <a:off x="1008509" y="1619907"/>
            <a:ext cx="8784976" cy="414046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200" b="1" dirty="0">
                <a:latin typeface="맑은 고딕" pitchFamily="50" charset="-127"/>
                <a:ea typeface="맑은 고딕" pitchFamily="50" charset="-127"/>
              </a:rPr>
              <a:t>#include &lt;Adafruit_ADS1X15.h&gt;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Adafruit_ADS1015 ads;     /* Use this for the 12-bit version */</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void setup(void) </a:t>
            </a:r>
          </a:p>
          <a:p>
            <a:pPr defTabSz="913755">
              <a:spcBef>
                <a:spcPts val="0"/>
              </a:spcBef>
              <a:buClr>
                <a:srgbClr val="506EA5"/>
              </a:buClr>
            </a:pP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Serial.begin</a:t>
            </a:r>
            <a:r>
              <a:rPr lang="en-US" altLang="ko-KR" sz="1200" b="1" dirty="0">
                <a:latin typeface="맑은 고딕" pitchFamily="50" charset="-127"/>
                <a:ea typeface="맑은 고딕" pitchFamily="50" charset="-127"/>
              </a:rPr>
              <a:t>(9600);</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("Hello!");</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("Getting single-ended readings from AIN0..3");</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("ADC Range: +/- 6.144V (1 bit = 3mV/ADS1015, 0.1875mV/ADS1115)");</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ads.begin</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solidFill>
                  <a:schemeClr val="bg1">
                    <a:lumMod val="65000"/>
                  </a:schemeClr>
                </a:solidFill>
                <a:latin typeface="맑은 고딕" pitchFamily="50" charset="-127"/>
                <a:ea typeface="맑은 고딕" pitchFamily="50" charset="-127"/>
              </a:rPr>
              <a:t>  //                                                                	        ADS1015  	ADS1115</a:t>
            </a:r>
          </a:p>
          <a:p>
            <a:pPr defTabSz="913755">
              <a:spcBef>
                <a:spcPts val="0"/>
              </a:spcBef>
              <a:buClr>
                <a:srgbClr val="506EA5"/>
              </a:buClr>
            </a:pPr>
            <a:r>
              <a:rPr lang="en-US" altLang="ko-KR" sz="1200" b="1" dirty="0">
                <a:solidFill>
                  <a:schemeClr val="bg1">
                    <a:lumMod val="65000"/>
                  </a:schemeClr>
                </a:solidFill>
                <a:latin typeface="맑은 고딕" pitchFamily="50" charset="-127"/>
                <a:ea typeface="맑은 고딕" pitchFamily="50" charset="-127"/>
              </a:rPr>
              <a:t>  //                                                                	        -------  	-------</a:t>
            </a:r>
          </a:p>
          <a:p>
            <a:pPr defTabSz="913755">
              <a:spcBef>
                <a:spcPts val="0"/>
              </a:spcBef>
              <a:buClr>
                <a:srgbClr val="506EA5"/>
              </a:buClr>
            </a:pPr>
            <a:r>
              <a:rPr lang="en-US" altLang="ko-KR" sz="1200" b="1" dirty="0">
                <a:solidFill>
                  <a:schemeClr val="bg1">
                    <a:lumMod val="65000"/>
                  </a:schemeClr>
                </a:solidFill>
                <a:latin typeface="맑은 고딕" pitchFamily="50" charset="-127"/>
                <a:ea typeface="맑은 고딕" pitchFamily="50" charset="-127"/>
              </a:rPr>
              <a:t>  // </a:t>
            </a:r>
            <a:r>
              <a:rPr lang="en-US" altLang="ko-KR" sz="1200" b="1" dirty="0" err="1">
                <a:solidFill>
                  <a:schemeClr val="bg1">
                    <a:lumMod val="65000"/>
                  </a:schemeClr>
                </a:solidFill>
                <a:latin typeface="맑은 고딕" pitchFamily="50" charset="-127"/>
                <a:ea typeface="맑은 고딕" pitchFamily="50" charset="-127"/>
              </a:rPr>
              <a:t>ads.setGain</a:t>
            </a:r>
            <a:r>
              <a:rPr lang="en-US" altLang="ko-KR" sz="1200" b="1" dirty="0">
                <a:solidFill>
                  <a:schemeClr val="bg1">
                    <a:lumMod val="65000"/>
                  </a:schemeClr>
                </a:solidFill>
                <a:latin typeface="맑은 고딕" pitchFamily="50" charset="-127"/>
                <a:ea typeface="맑은 고딕" pitchFamily="50" charset="-127"/>
              </a:rPr>
              <a:t>(GAIN_TWOTHIRDS);  // 2/3x gain +/- 6.144V  1 bit = 3mV 	0.1875mV (default)</a:t>
            </a:r>
          </a:p>
          <a:p>
            <a:pPr defTabSz="913755">
              <a:spcBef>
                <a:spcPts val="0"/>
              </a:spcBef>
              <a:buClr>
                <a:srgbClr val="506EA5"/>
              </a:buClr>
            </a:pPr>
            <a:r>
              <a:rPr lang="en-US" altLang="ko-KR" sz="1200" b="1" dirty="0">
                <a:solidFill>
                  <a:schemeClr val="bg1">
                    <a:lumMod val="65000"/>
                  </a:schemeClr>
                </a:solidFill>
                <a:latin typeface="맑은 고딕" pitchFamily="50" charset="-127"/>
                <a:ea typeface="맑은 고딕" pitchFamily="50" charset="-127"/>
              </a:rPr>
              <a:t>  // </a:t>
            </a:r>
            <a:r>
              <a:rPr lang="en-US" altLang="ko-KR" sz="1200" b="1" dirty="0" err="1">
                <a:solidFill>
                  <a:schemeClr val="bg1">
                    <a:lumMod val="65000"/>
                  </a:schemeClr>
                </a:solidFill>
                <a:latin typeface="맑은 고딕" pitchFamily="50" charset="-127"/>
                <a:ea typeface="맑은 고딕" pitchFamily="50" charset="-127"/>
              </a:rPr>
              <a:t>ads.setGain</a:t>
            </a:r>
            <a:r>
              <a:rPr lang="en-US" altLang="ko-KR" sz="1200" b="1" dirty="0">
                <a:solidFill>
                  <a:schemeClr val="bg1">
                    <a:lumMod val="65000"/>
                  </a:schemeClr>
                </a:solidFill>
                <a:latin typeface="맑은 고딕" pitchFamily="50" charset="-127"/>
                <a:ea typeface="맑은 고딕" pitchFamily="50" charset="-127"/>
              </a:rPr>
              <a:t>(GAIN_ONE);        	// 1x gain   +/- 4.096V  1 bit = 2mV      	0.125mV</a:t>
            </a:r>
          </a:p>
          <a:p>
            <a:pPr defTabSz="913755">
              <a:spcBef>
                <a:spcPts val="0"/>
              </a:spcBef>
              <a:buClr>
                <a:srgbClr val="506EA5"/>
              </a:buClr>
            </a:pPr>
            <a:r>
              <a:rPr lang="en-US" altLang="ko-KR" sz="1200" b="1" dirty="0">
                <a:solidFill>
                  <a:schemeClr val="bg1">
                    <a:lumMod val="65000"/>
                  </a:schemeClr>
                </a:solidFill>
                <a:latin typeface="맑은 고딕" pitchFamily="50" charset="-127"/>
                <a:ea typeface="맑은 고딕" pitchFamily="50" charset="-127"/>
              </a:rPr>
              <a:t>  // </a:t>
            </a:r>
            <a:r>
              <a:rPr lang="en-US" altLang="ko-KR" sz="1200" b="1" dirty="0" err="1">
                <a:solidFill>
                  <a:schemeClr val="bg1">
                    <a:lumMod val="65000"/>
                  </a:schemeClr>
                </a:solidFill>
                <a:latin typeface="맑은 고딕" pitchFamily="50" charset="-127"/>
                <a:ea typeface="맑은 고딕" pitchFamily="50" charset="-127"/>
              </a:rPr>
              <a:t>ads.setGain</a:t>
            </a:r>
            <a:r>
              <a:rPr lang="en-US" altLang="ko-KR" sz="1200" b="1" dirty="0">
                <a:solidFill>
                  <a:schemeClr val="bg1">
                    <a:lumMod val="65000"/>
                  </a:schemeClr>
                </a:solidFill>
                <a:latin typeface="맑은 고딕" pitchFamily="50" charset="-127"/>
                <a:ea typeface="맑은 고딕" pitchFamily="50" charset="-127"/>
              </a:rPr>
              <a:t>(GAIN_TWO);        	// 2x gain   +/- 2.048V  1 bit = 1mV     	 0.0625mV</a:t>
            </a:r>
          </a:p>
          <a:p>
            <a:pPr defTabSz="913755">
              <a:spcBef>
                <a:spcPts val="0"/>
              </a:spcBef>
              <a:buClr>
                <a:srgbClr val="506EA5"/>
              </a:buClr>
            </a:pPr>
            <a:r>
              <a:rPr lang="en-US" altLang="ko-KR" sz="1200" b="1" dirty="0">
                <a:solidFill>
                  <a:schemeClr val="bg1">
                    <a:lumMod val="65000"/>
                  </a:schemeClr>
                </a:solidFill>
                <a:latin typeface="맑은 고딕" pitchFamily="50" charset="-127"/>
                <a:ea typeface="맑은 고딕" pitchFamily="50" charset="-127"/>
              </a:rPr>
              <a:t>  // </a:t>
            </a:r>
            <a:r>
              <a:rPr lang="en-US" altLang="ko-KR" sz="1200" b="1" dirty="0" err="1">
                <a:solidFill>
                  <a:schemeClr val="bg1">
                    <a:lumMod val="65000"/>
                  </a:schemeClr>
                </a:solidFill>
                <a:latin typeface="맑은 고딕" pitchFamily="50" charset="-127"/>
                <a:ea typeface="맑은 고딕" pitchFamily="50" charset="-127"/>
              </a:rPr>
              <a:t>ads.setGain</a:t>
            </a:r>
            <a:r>
              <a:rPr lang="en-US" altLang="ko-KR" sz="1200" b="1" dirty="0">
                <a:solidFill>
                  <a:schemeClr val="bg1">
                    <a:lumMod val="65000"/>
                  </a:schemeClr>
                </a:solidFill>
                <a:latin typeface="맑은 고딕" pitchFamily="50" charset="-127"/>
                <a:ea typeface="맑은 고딕" pitchFamily="50" charset="-127"/>
              </a:rPr>
              <a:t>(GAIN_FOUR);       	// 4x gain   +/- 1.024V  1 bit = 0.5mV    	0.03125mV</a:t>
            </a:r>
          </a:p>
          <a:p>
            <a:pPr defTabSz="913755">
              <a:spcBef>
                <a:spcPts val="0"/>
              </a:spcBef>
              <a:buClr>
                <a:srgbClr val="506EA5"/>
              </a:buClr>
            </a:pPr>
            <a:r>
              <a:rPr lang="en-US" altLang="ko-KR" sz="1200" b="1" dirty="0">
                <a:solidFill>
                  <a:schemeClr val="bg1">
                    <a:lumMod val="65000"/>
                  </a:schemeClr>
                </a:solidFill>
                <a:latin typeface="맑은 고딕" pitchFamily="50" charset="-127"/>
                <a:ea typeface="맑은 고딕" pitchFamily="50" charset="-127"/>
              </a:rPr>
              <a:t>  // </a:t>
            </a:r>
            <a:r>
              <a:rPr lang="en-US" altLang="ko-KR" sz="1200" b="1" dirty="0" err="1">
                <a:solidFill>
                  <a:schemeClr val="bg1">
                    <a:lumMod val="65000"/>
                  </a:schemeClr>
                </a:solidFill>
                <a:latin typeface="맑은 고딕" pitchFamily="50" charset="-127"/>
                <a:ea typeface="맑은 고딕" pitchFamily="50" charset="-127"/>
              </a:rPr>
              <a:t>ads.setGain</a:t>
            </a:r>
            <a:r>
              <a:rPr lang="en-US" altLang="ko-KR" sz="1200" b="1" dirty="0">
                <a:solidFill>
                  <a:schemeClr val="bg1">
                    <a:lumMod val="65000"/>
                  </a:schemeClr>
                </a:solidFill>
                <a:latin typeface="맑은 고딕" pitchFamily="50" charset="-127"/>
                <a:ea typeface="맑은 고딕" pitchFamily="50" charset="-127"/>
              </a:rPr>
              <a:t>(GAIN_EIGHT);      	// 8x gain   +/- 0.512V  1 bit = 0.25mV   	0.015625mV</a:t>
            </a:r>
          </a:p>
          <a:p>
            <a:pPr defTabSz="913755">
              <a:spcBef>
                <a:spcPts val="0"/>
              </a:spcBef>
              <a:buClr>
                <a:srgbClr val="506EA5"/>
              </a:buClr>
            </a:pPr>
            <a:r>
              <a:rPr lang="en-US" altLang="ko-KR" sz="1200" b="1" dirty="0">
                <a:solidFill>
                  <a:schemeClr val="bg1">
                    <a:lumMod val="65000"/>
                  </a:schemeClr>
                </a:solidFill>
                <a:latin typeface="맑은 고딕" pitchFamily="50" charset="-127"/>
                <a:ea typeface="맑은 고딕" pitchFamily="50" charset="-127"/>
              </a:rPr>
              <a:t>  // </a:t>
            </a:r>
            <a:r>
              <a:rPr lang="en-US" altLang="ko-KR" sz="1200" b="1" dirty="0" err="1">
                <a:solidFill>
                  <a:schemeClr val="bg1">
                    <a:lumMod val="65000"/>
                  </a:schemeClr>
                </a:solidFill>
                <a:latin typeface="맑은 고딕" pitchFamily="50" charset="-127"/>
                <a:ea typeface="맑은 고딕" pitchFamily="50" charset="-127"/>
              </a:rPr>
              <a:t>ads.setGain</a:t>
            </a:r>
            <a:r>
              <a:rPr lang="en-US" altLang="ko-KR" sz="1200" b="1" dirty="0">
                <a:solidFill>
                  <a:schemeClr val="bg1">
                    <a:lumMod val="65000"/>
                  </a:schemeClr>
                </a:solidFill>
                <a:latin typeface="맑은 고딕" pitchFamily="50" charset="-127"/>
                <a:ea typeface="맑은 고딕" pitchFamily="50" charset="-127"/>
              </a:rPr>
              <a:t>(GAIN_SIXTEEN);   	// 16x gain  +/- 0.256V  1 bit = 0.125mV  	0.0078125mV</a:t>
            </a:r>
          </a:p>
          <a:p>
            <a:pPr defTabSz="913755">
              <a:spcBef>
                <a:spcPts val="0"/>
              </a:spcBef>
              <a:buClr>
                <a:srgbClr val="506EA5"/>
              </a:buClr>
            </a:pPr>
            <a:r>
              <a:rPr lang="en-US" altLang="ko-KR" sz="1200" b="1" dirty="0">
                <a:latin typeface="맑은 고딕" pitchFamily="50" charset="-127"/>
                <a:ea typeface="맑은 고딕" pitchFamily="50" charset="-127"/>
              </a:rPr>
              <a:t>}</a:t>
            </a:r>
          </a:p>
        </p:txBody>
      </p:sp>
      <p:sp>
        <p:nvSpPr>
          <p:cNvPr id="7" name="모서리가 둥근 직사각형 6"/>
          <p:cNvSpPr/>
          <p:nvPr/>
        </p:nvSpPr>
        <p:spPr bwMode="auto">
          <a:xfrm flipV="1">
            <a:off x="1008508" y="1594437"/>
            <a:ext cx="8784976" cy="45719"/>
          </a:xfrm>
          <a:prstGeom prst="roundRect">
            <a:avLst>
              <a:gd name="adj" fmla="val 0"/>
            </a:avLst>
          </a:prstGeom>
          <a:solidFill>
            <a:schemeClr val="bg1">
              <a:lumMod val="85000"/>
            </a:schemeClr>
          </a:solidFill>
          <a:ln w="3175" cap="flat" cmpd="sng" algn="ctr">
            <a:solidFill>
              <a:schemeClr val="bg1">
                <a:lumMod val="75000"/>
              </a:schemeClr>
            </a:solidFill>
            <a:prstDash val="solid"/>
            <a:round/>
            <a:headEnd type="none" w="med" len="med"/>
            <a:tailEnd type="none" w="med" len="med"/>
          </a:ln>
          <a:effectLst/>
        </p:spPr>
        <p:txBody>
          <a:bodyPr wrap="none" lIns="91441" tIns="45721" rIns="91441" bIns="45721" anchor="ctr"/>
          <a:lstStyle/>
          <a:p>
            <a:pPr marL="342905" indent="-342905"/>
            <a:endParaRPr lang="ko-KR" altLang="en-US" sz="1400" dirty="0"/>
          </a:p>
        </p:txBody>
      </p:sp>
    </p:spTree>
    <p:extLst>
      <p:ext uri="{BB962C8B-B14F-4D97-AF65-F5344CB8AC3E}">
        <p14:creationId xmlns:p14="http://schemas.microsoft.com/office/powerpoint/2010/main" val="35383967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ADS1015(ADC)</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ADS1015</a:t>
            </a:r>
          </a:p>
          <a:p>
            <a:pPr lvl="1"/>
            <a:r>
              <a:rPr lang="ko-KR" altLang="en-US" dirty="0"/>
              <a:t>예제 </a:t>
            </a:r>
            <a:r>
              <a:rPr lang="ko-KR" altLang="en-US" dirty="0" err="1"/>
              <a:t>파일를</a:t>
            </a:r>
            <a:r>
              <a:rPr lang="en-US" altLang="ko-KR" dirty="0"/>
              <a:t> Phi </a:t>
            </a:r>
            <a:r>
              <a:rPr lang="ko-KR" altLang="en-US" dirty="0"/>
              <a:t>보드에 업로드 후 </a:t>
            </a:r>
            <a:r>
              <a:rPr lang="en-US" altLang="ko-KR" dirty="0"/>
              <a:t>Serial </a:t>
            </a:r>
            <a:r>
              <a:rPr lang="ko-KR" altLang="en-US" dirty="0"/>
              <a:t>모니터 실행</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endParaRPr lang="en-US" altLang="ko-KR" dirty="0">
              <a:solidFill>
                <a:srgbClr val="FF0000"/>
              </a:solidFill>
            </a:endParaRPr>
          </a:p>
          <a:p>
            <a:pPr lvl="2"/>
            <a:r>
              <a:rPr lang="en-US" altLang="ko-KR" dirty="0">
                <a:solidFill>
                  <a:srgbClr val="FF0000"/>
                </a:solidFill>
              </a:rPr>
              <a:t>AIN0 : 0	0.0V </a:t>
            </a:r>
            <a:r>
              <a:rPr lang="ko-KR" altLang="en-US" dirty="0"/>
              <a:t>출력이면 </a:t>
            </a:r>
            <a:r>
              <a:rPr lang="ko-KR" altLang="en-US" dirty="0">
                <a:solidFill>
                  <a:srgbClr val="FF0000"/>
                </a:solidFill>
              </a:rPr>
              <a:t>정상</a:t>
            </a:r>
            <a:r>
              <a:rPr lang="en-US" altLang="ko-KR" dirty="0"/>
              <a:t>(</a:t>
            </a:r>
            <a:r>
              <a:rPr lang="ko-KR" altLang="en-US" dirty="0"/>
              <a:t>혹 </a:t>
            </a:r>
            <a:r>
              <a:rPr lang="en-US" altLang="ko-KR" dirty="0"/>
              <a:t>AIN0 : 1</a:t>
            </a:r>
            <a:r>
              <a:rPr lang="ko-KR" altLang="en-US" dirty="0"/>
              <a:t>이 출력 될 수도 있음</a:t>
            </a:r>
            <a:r>
              <a:rPr lang="en-US" altLang="ko-KR" dirty="0"/>
              <a:t>)</a:t>
            </a:r>
          </a:p>
          <a:p>
            <a:pPr lvl="3"/>
            <a:r>
              <a:rPr lang="ko-KR" altLang="en-US" sz="1200" dirty="0"/>
              <a:t>전류센서</a:t>
            </a:r>
            <a:r>
              <a:rPr lang="en-US" altLang="ko-KR" sz="1200" dirty="0"/>
              <a:t>(SCT-013 XX)</a:t>
            </a:r>
            <a:r>
              <a:rPr lang="ko-KR" altLang="en-US" dirty="0"/>
              <a:t>와의 </a:t>
            </a:r>
            <a:r>
              <a:rPr lang="ko-KR" altLang="en-US" sz="1200" dirty="0"/>
              <a:t>연결을 고려해서 </a:t>
            </a:r>
            <a:r>
              <a:rPr lang="en-US" altLang="ko-KR" dirty="0"/>
              <a:t>AIN0 </a:t>
            </a:r>
            <a:r>
              <a:rPr lang="ko-KR" altLang="en-US" dirty="0"/>
              <a:t>핀은 센서 체결 소켓과 연결되어 있음</a:t>
            </a:r>
            <a:r>
              <a:rPr lang="en-US" altLang="ko-KR" dirty="0"/>
              <a:t>.</a:t>
            </a:r>
            <a:endParaRPr lang="en-US" altLang="ko-KR" sz="1200" dirty="0"/>
          </a:p>
          <a:p>
            <a:pPr lvl="3"/>
            <a:endParaRPr lang="en-US" altLang="ko-KR" dirty="0"/>
          </a:p>
          <a:p>
            <a:pPr lvl="2"/>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sym typeface="Wingdings" panose="05000000000000000000" pitchFamily="2" charset="2"/>
            </a:endParaRPr>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71</a:t>
            </a:fld>
            <a:endParaRPr lang="en-US" dirty="0"/>
          </a:p>
        </p:txBody>
      </p:sp>
      <p:sp>
        <p:nvSpPr>
          <p:cNvPr id="6" name="모서리가 둥근 직사각형 5"/>
          <p:cNvSpPr/>
          <p:nvPr/>
        </p:nvSpPr>
        <p:spPr bwMode="auto">
          <a:xfrm>
            <a:off x="864493" y="1269581"/>
            <a:ext cx="7272808" cy="3410666"/>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200" b="1" dirty="0">
                <a:latin typeface="맑은 고딕" pitchFamily="50" charset="-127"/>
                <a:ea typeface="맑은 고딕" pitchFamily="50" charset="-127"/>
              </a:rPr>
              <a:t>void loop(void)  {</a:t>
            </a:r>
          </a:p>
          <a:p>
            <a:pPr defTabSz="913755">
              <a:spcBef>
                <a:spcPts val="0"/>
              </a:spcBef>
              <a:buClr>
                <a:srgbClr val="506EA5"/>
              </a:buClr>
            </a:pPr>
            <a:r>
              <a:rPr lang="en-US" altLang="ko-KR" sz="1200" b="1" dirty="0">
                <a:latin typeface="맑은 고딕" pitchFamily="50" charset="-127"/>
                <a:ea typeface="맑은 고딕" pitchFamily="50" charset="-127"/>
              </a:rPr>
              <a:t>  int16_t adc0, adc1, adc2, adc3;</a:t>
            </a:r>
          </a:p>
          <a:p>
            <a:pPr defTabSz="913755">
              <a:spcBef>
                <a:spcPts val="0"/>
              </a:spcBef>
              <a:buClr>
                <a:srgbClr val="506EA5"/>
              </a:buClr>
            </a:pPr>
            <a:r>
              <a:rPr lang="en-US" altLang="ko-KR" sz="1200" b="1" dirty="0">
                <a:latin typeface="맑은 고딕" pitchFamily="50" charset="-127"/>
                <a:ea typeface="맑은 고딕" pitchFamily="50" charset="-127"/>
              </a:rPr>
              <a:t>  float volts0, volts1, volts2, volts3;</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adc0 = </a:t>
            </a:r>
            <a:r>
              <a:rPr lang="en-US" altLang="ko-KR" sz="1200" b="1" dirty="0" err="1">
                <a:latin typeface="맑은 고딕" pitchFamily="50" charset="-127"/>
                <a:ea typeface="맑은 고딕" pitchFamily="50" charset="-127"/>
              </a:rPr>
              <a:t>ads.readADC_SingleEnded</a:t>
            </a:r>
            <a:r>
              <a:rPr lang="en-US" altLang="ko-KR" sz="1200" b="1" dirty="0">
                <a:latin typeface="맑은 고딕" pitchFamily="50" charset="-127"/>
                <a:ea typeface="맑은 고딕" pitchFamily="50" charset="-127"/>
              </a:rPr>
              <a:t>(0);   adc1 = </a:t>
            </a:r>
            <a:r>
              <a:rPr lang="en-US" altLang="ko-KR" sz="1200" b="1" dirty="0" err="1">
                <a:latin typeface="맑은 고딕" pitchFamily="50" charset="-127"/>
                <a:ea typeface="맑은 고딕" pitchFamily="50" charset="-127"/>
              </a:rPr>
              <a:t>ads.readADC_SingleEnded</a:t>
            </a:r>
            <a:r>
              <a:rPr lang="en-US" altLang="ko-KR" sz="1200" b="1" dirty="0">
                <a:latin typeface="맑은 고딕" pitchFamily="50" charset="-127"/>
                <a:ea typeface="맑은 고딕" pitchFamily="50" charset="-127"/>
              </a:rPr>
              <a:t>(1);</a:t>
            </a:r>
          </a:p>
          <a:p>
            <a:pPr defTabSz="913755">
              <a:spcBef>
                <a:spcPts val="0"/>
              </a:spcBef>
              <a:buClr>
                <a:srgbClr val="506EA5"/>
              </a:buClr>
            </a:pPr>
            <a:r>
              <a:rPr lang="en-US" altLang="ko-KR" sz="1200" b="1" dirty="0">
                <a:latin typeface="맑은 고딕" pitchFamily="50" charset="-127"/>
                <a:ea typeface="맑은 고딕" pitchFamily="50" charset="-127"/>
              </a:rPr>
              <a:t>  adc2 = </a:t>
            </a:r>
            <a:r>
              <a:rPr lang="en-US" altLang="ko-KR" sz="1200" b="1" dirty="0" err="1">
                <a:latin typeface="맑은 고딕" pitchFamily="50" charset="-127"/>
                <a:ea typeface="맑은 고딕" pitchFamily="50" charset="-127"/>
              </a:rPr>
              <a:t>ads.readADC_SingleEnded</a:t>
            </a:r>
            <a:r>
              <a:rPr lang="en-US" altLang="ko-KR" sz="1200" b="1" dirty="0">
                <a:latin typeface="맑은 고딕" pitchFamily="50" charset="-127"/>
                <a:ea typeface="맑은 고딕" pitchFamily="50" charset="-127"/>
              </a:rPr>
              <a:t>(2);  adc3 = </a:t>
            </a:r>
            <a:r>
              <a:rPr lang="en-US" altLang="ko-KR" sz="1200" b="1" dirty="0" err="1">
                <a:latin typeface="맑은 고딕" pitchFamily="50" charset="-127"/>
                <a:ea typeface="맑은 고딕" pitchFamily="50" charset="-127"/>
              </a:rPr>
              <a:t>ads.readADC_SingleEnded</a:t>
            </a:r>
            <a:r>
              <a:rPr lang="en-US" altLang="ko-KR" sz="1200" b="1" dirty="0">
                <a:latin typeface="맑은 고딕" pitchFamily="50" charset="-127"/>
                <a:ea typeface="맑은 고딕" pitchFamily="50" charset="-127"/>
              </a:rPr>
              <a:t>(3);</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volts0 = </a:t>
            </a:r>
            <a:r>
              <a:rPr lang="en-US" altLang="ko-KR" sz="1200" b="1" dirty="0" err="1">
                <a:latin typeface="맑은 고딕" pitchFamily="50" charset="-127"/>
                <a:ea typeface="맑은 고딕" pitchFamily="50" charset="-127"/>
              </a:rPr>
              <a:t>ads.computeVolts</a:t>
            </a:r>
            <a:r>
              <a:rPr lang="en-US" altLang="ko-KR" sz="1200" b="1" dirty="0">
                <a:latin typeface="맑은 고딕" pitchFamily="50" charset="-127"/>
                <a:ea typeface="맑은 고딕" pitchFamily="50" charset="-127"/>
              </a:rPr>
              <a:t>(adc0);  volts1 = </a:t>
            </a:r>
            <a:r>
              <a:rPr lang="en-US" altLang="ko-KR" sz="1200" b="1" dirty="0" err="1">
                <a:latin typeface="맑은 고딕" pitchFamily="50" charset="-127"/>
                <a:ea typeface="맑은 고딕" pitchFamily="50" charset="-127"/>
              </a:rPr>
              <a:t>ads.computeVolts</a:t>
            </a:r>
            <a:r>
              <a:rPr lang="en-US" altLang="ko-KR" sz="1200" b="1" dirty="0">
                <a:latin typeface="맑은 고딕" pitchFamily="50" charset="-127"/>
                <a:ea typeface="맑은 고딕" pitchFamily="50" charset="-127"/>
              </a:rPr>
              <a:t>(adc1);</a:t>
            </a:r>
          </a:p>
          <a:p>
            <a:pPr defTabSz="913755">
              <a:spcBef>
                <a:spcPts val="0"/>
              </a:spcBef>
              <a:buClr>
                <a:srgbClr val="506EA5"/>
              </a:buClr>
            </a:pPr>
            <a:r>
              <a:rPr lang="en-US" altLang="ko-KR" sz="1200" b="1" dirty="0">
                <a:latin typeface="맑은 고딕" pitchFamily="50" charset="-127"/>
                <a:ea typeface="맑은 고딕" pitchFamily="50" charset="-127"/>
              </a:rPr>
              <a:t>  volts2 = </a:t>
            </a:r>
            <a:r>
              <a:rPr lang="en-US" altLang="ko-KR" sz="1200" b="1" dirty="0" err="1">
                <a:latin typeface="맑은 고딕" pitchFamily="50" charset="-127"/>
                <a:ea typeface="맑은 고딕" pitchFamily="50" charset="-127"/>
              </a:rPr>
              <a:t>ads.computeVolts</a:t>
            </a:r>
            <a:r>
              <a:rPr lang="en-US" altLang="ko-KR" sz="1200" b="1" dirty="0">
                <a:latin typeface="맑은 고딕" pitchFamily="50" charset="-127"/>
                <a:ea typeface="맑은 고딕" pitchFamily="50" charset="-127"/>
              </a:rPr>
              <a:t>(adc2);  volts3 = </a:t>
            </a:r>
            <a:r>
              <a:rPr lang="en-US" altLang="ko-KR" sz="1200" b="1" dirty="0" err="1">
                <a:latin typeface="맑은 고딕" pitchFamily="50" charset="-127"/>
                <a:ea typeface="맑은 고딕" pitchFamily="50" charset="-127"/>
              </a:rPr>
              <a:t>ads.computeVolts</a:t>
            </a:r>
            <a:r>
              <a:rPr lang="en-US" altLang="ko-KR" sz="1200" b="1" dirty="0">
                <a:latin typeface="맑은 고딕" pitchFamily="50" charset="-127"/>
                <a:ea typeface="맑은 고딕" pitchFamily="50" charset="-127"/>
              </a:rPr>
              <a:t>(adc3);</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("AIN0: ");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(adc0);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(volts0);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("V");</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("AIN1: ");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(adc1);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(volts1);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("V");</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("AIN2: ");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(adc2);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(volts2);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("V");</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("AIN3: ");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(adc3);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(volts3);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("V");</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delay(1000);</a:t>
            </a:r>
          </a:p>
          <a:p>
            <a:pPr defTabSz="913755">
              <a:spcBef>
                <a:spcPts val="0"/>
              </a:spcBef>
              <a:buClr>
                <a:srgbClr val="506EA5"/>
              </a:buClr>
            </a:pPr>
            <a:r>
              <a:rPr lang="en-US" altLang="ko-KR" sz="1200" b="1" dirty="0">
                <a:latin typeface="맑은 고딕" pitchFamily="50" charset="-127"/>
                <a:ea typeface="맑은 고딕" pitchFamily="50" charset="-127"/>
              </a:rPr>
              <a:t>}</a:t>
            </a:r>
          </a:p>
        </p:txBody>
      </p:sp>
      <p:sp>
        <p:nvSpPr>
          <p:cNvPr id="7" name="모서리가 둥근 직사각형 6"/>
          <p:cNvSpPr/>
          <p:nvPr/>
        </p:nvSpPr>
        <p:spPr bwMode="auto">
          <a:xfrm flipV="1">
            <a:off x="864492" y="1244112"/>
            <a:ext cx="7272808" cy="45719"/>
          </a:xfrm>
          <a:prstGeom prst="roundRect">
            <a:avLst>
              <a:gd name="adj" fmla="val 0"/>
            </a:avLst>
          </a:prstGeom>
          <a:solidFill>
            <a:schemeClr val="bg1">
              <a:lumMod val="85000"/>
            </a:schemeClr>
          </a:solidFill>
          <a:ln w="3175" cap="flat" cmpd="sng" algn="ctr">
            <a:solidFill>
              <a:schemeClr val="bg1">
                <a:lumMod val="75000"/>
              </a:schemeClr>
            </a:solidFill>
            <a:prstDash val="solid"/>
            <a:round/>
            <a:headEnd type="none" w="med" len="med"/>
            <a:tailEnd type="none" w="med" len="med"/>
          </a:ln>
          <a:effectLst/>
        </p:spPr>
        <p:txBody>
          <a:bodyPr wrap="none" lIns="91441" tIns="45721" rIns="91441" bIns="45721" anchor="ctr"/>
          <a:lstStyle/>
          <a:p>
            <a:pPr marL="342905" indent="-342905"/>
            <a:endParaRPr lang="ko-KR" altLang="en-US" sz="1400" dirty="0"/>
          </a:p>
        </p:txBody>
      </p:sp>
      <p:pic>
        <p:nvPicPr>
          <p:cNvPr id="8" name="그림 7">
            <a:extLst>
              <a:ext uri="{FF2B5EF4-FFF2-40B4-BE49-F238E27FC236}">
                <a16:creationId xmlns:a16="http://schemas.microsoft.com/office/drawing/2014/main" id="{DADACEC8-128A-4DC4-89E0-11FA5C1A091F}"/>
              </a:ext>
            </a:extLst>
          </p:cNvPr>
          <p:cNvPicPr>
            <a:picLocks noChangeAspect="1"/>
          </p:cNvPicPr>
          <p:nvPr/>
        </p:nvPicPr>
        <p:blipFill>
          <a:blip r:embed="rId2"/>
          <a:stretch>
            <a:fillRect/>
          </a:stretch>
        </p:blipFill>
        <p:spPr>
          <a:xfrm>
            <a:off x="7268155" y="1565215"/>
            <a:ext cx="3969057" cy="2573908"/>
          </a:xfrm>
          <a:prstGeom prst="rect">
            <a:avLst/>
          </a:prstGeom>
        </p:spPr>
      </p:pic>
    </p:spTree>
    <p:extLst>
      <p:ext uri="{BB962C8B-B14F-4D97-AF65-F5344CB8AC3E}">
        <p14:creationId xmlns:p14="http://schemas.microsoft.com/office/powerpoint/2010/main" val="6168967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ADS1015</a:t>
            </a:r>
          </a:p>
        </p:txBody>
      </p:sp>
      <mc:AlternateContent xmlns:mc="http://schemas.openxmlformats.org/markup-compatibility/2006" xmlns:a14="http://schemas.microsoft.com/office/drawing/2010/main">
        <mc:Choice Requires="a14">
          <p:sp>
            <p:nvSpPr>
              <p:cNvPr id="3" name="내용 개체 틀 2"/>
              <p:cNvSpPr>
                <a:spLocks noGrp="1"/>
              </p:cNvSpPr>
              <p:nvPr>
                <p:ph sz="quarter" idx="11"/>
              </p:nvPr>
            </p:nvSpPr>
            <p:spPr>
              <a:xfrm>
                <a:off x="266399" y="578149"/>
                <a:ext cx="11039253" cy="4102098"/>
              </a:xfrm>
            </p:spPr>
            <p:txBody>
              <a:bodyPr/>
              <a:lstStyle/>
              <a:p>
                <a:r>
                  <a:rPr lang="en-US" altLang="ko-KR" dirty="0"/>
                  <a:t>ADS1015(ADC)</a:t>
                </a:r>
                <a:r>
                  <a:rPr lang="ko-KR" altLang="en-US" dirty="0"/>
                  <a:t> 입력 전압 </a:t>
                </a:r>
                <a:r>
                  <a:rPr lang="en-US" altLang="ko-KR" dirty="0"/>
                  <a:t>Range </a:t>
                </a:r>
              </a:p>
              <a:p>
                <a:pPr lvl="1"/>
                <a:r>
                  <a:rPr lang="en-US" altLang="ko-KR" dirty="0"/>
                  <a:t>+/- 6.144V</a:t>
                </a:r>
              </a:p>
              <a:p>
                <a:pPr lvl="2"/>
                <a:r>
                  <a:rPr lang="en-US" altLang="ko-KR" dirty="0"/>
                  <a:t>6.144 x 2 = 12.288</a:t>
                </a:r>
              </a:p>
              <a:p>
                <a:pPr lvl="2"/>
                <a14:m>
                  <m:oMath xmlns:m="http://schemas.openxmlformats.org/officeDocument/2006/math">
                    <m:r>
                      <a:rPr lang="en-US" altLang="ko-KR" i="1" smtClean="0">
                        <a:latin typeface="Cambria Math" panose="02040503050406030204" pitchFamily="18" charset="0"/>
                        <a:ea typeface="Cambria Math" panose="02040503050406030204" pitchFamily="18" charset="0"/>
                      </a:rPr>
                      <m:t>∆</m:t>
                    </m:r>
                    <m:r>
                      <a:rPr lang="en-US" altLang="ko-KR" b="1" i="1" smtClean="0">
                        <a:latin typeface="Cambria Math" panose="02040503050406030204" pitchFamily="18" charset="0"/>
                        <a:ea typeface="Cambria Math" panose="02040503050406030204" pitchFamily="18" charset="0"/>
                      </a:rPr>
                      <m:t>𝒗</m:t>
                    </m:r>
                  </m:oMath>
                </a14:m>
                <a:r>
                  <a:rPr lang="en-US" altLang="ko-KR" dirty="0"/>
                  <a:t> = 12.288/4096 = 3mV</a:t>
                </a:r>
              </a:p>
              <a:p>
                <a:pPr lvl="2"/>
                <a:r>
                  <a:rPr lang="en-US" altLang="ko-KR" dirty="0"/>
                  <a:t>V = </a:t>
                </a:r>
                <a14:m>
                  <m:oMath xmlns:m="http://schemas.openxmlformats.org/officeDocument/2006/math">
                    <m:r>
                      <a:rPr lang="en-US" altLang="ko-KR" i="1" smtClean="0">
                        <a:latin typeface="Cambria Math" panose="02040503050406030204" pitchFamily="18" charset="0"/>
                        <a:ea typeface="Cambria Math" panose="02040503050406030204" pitchFamily="18" charset="0"/>
                      </a:rPr>
                      <m:t>∆</m:t>
                    </m:r>
                    <m:r>
                      <a:rPr lang="en-US" altLang="ko-KR" b="1" i="1" smtClean="0">
                        <a:latin typeface="Cambria Math" panose="02040503050406030204" pitchFamily="18" charset="0"/>
                        <a:ea typeface="Cambria Math" panose="02040503050406030204" pitchFamily="18" charset="0"/>
                      </a:rPr>
                      <m:t>𝒗</m:t>
                    </m:r>
                  </m:oMath>
                </a14:m>
                <a:r>
                  <a:rPr lang="en-US" altLang="ko-KR" dirty="0"/>
                  <a:t>  x </a:t>
                </a:r>
                <a:r>
                  <a:rPr lang="en-US" altLang="ko-KR" dirty="0" err="1"/>
                  <a:t>adc_value</a:t>
                </a:r>
                <a:r>
                  <a:rPr lang="en-US" altLang="ko-KR" dirty="0"/>
                  <a:t> </a:t>
                </a:r>
              </a:p>
              <a:p>
                <a:pPr lvl="3"/>
                <a:r>
                  <a:rPr lang="en-US" altLang="ko-KR" dirty="0" err="1"/>
                  <a:t>Adc_value</a:t>
                </a:r>
                <a:r>
                  <a:rPr lang="ko-KR" altLang="en-US" dirty="0"/>
                  <a:t>가 </a:t>
                </a:r>
                <a:r>
                  <a:rPr lang="en-US" altLang="ko-KR" dirty="0"/>
                  <a:t>1095</a:t>
                </a:r>
                <a:r>
                  <a:rPr lang="ko-KR" altLang="en-US" dirty="0"/>
                  <a:t>라고 가정할 때 </a:t>
                </a:r>
                <a:r>
                  <a:rPr lang="en-US" altLang="ko-KR" dirty="0"/>
                  <a:t>ADC</a:t>
                </a:r>
                <a:r>
                  <a:rPr lang="ko-KR" altLang="en-US" dirty="0"/>
                  <a:t>의 입력</a:t>
                </a:r>
                <a:r>
                  <a:rPr lang="en-US" altLang="ko-KR" dirty="0"/>
                  <a:t> </a:t>
                </a:r>
                <a:r>
                  <a:rPr lang="ko-KR" altLang="en-US" dirty="0"/>
                  <a:t>전압 </a:t>
                </a:r>
                <a:r>
                  <a:rPr lang="en-US" altLang="ko-KR" dirty="0"/>
                  <a:t>V = </a:t>
                </a:r>
                <a14:m>
                  <m:oMath xmlns:m="http://schemas.openxmlformats.org/officeDocument/2006/math">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𝒗</m:t>
                    </m:r>
                  </m:oMath>
                </a14:m>
                <a:r>
                  <a:rPr lang="en-US" altLang="ko-KR" dirty="0"/>
                  <a:t>  x 1095 = 3.285[V]</a:t>
                </a:r>
              </a:p>
              <a:p>
                <a:pPr lvl="3"/>
                <a:r>
                  <a:rPr lang="en-US" altLang="ko-KR" dirty="0"/>
                  <a:t>ADC</a:t>
                </a:r>
                <a:r>
                  <a:rPr lang="ko-KR" altLang="en-US" dirty="0"/>
                  <a:t>의 입력 전압을 측정결과 </a:t>
                </a:r>
                <a:r>
                  <a:rPr lang="en-US" altLang="ko-KR" dirty="0"/>
                  <a:t>3.273V </a:t>
                </a:r>
                <a:r>
                  <a:rPr lang="ko-KR" altLang="en-US" dirty="0"/>
                  <a:t>나옴</a:t>
                </a:r>
                <a:r>
                  <a:rPr lang="en-US" altLang="ko-KR" dirty="0"/>
                  <a:t>.</a:t>
                </a:r>
              </a:p>
              <a:p>
                <a:pPr lvl="2"/>
                <a:endParaRPr lang="en-US" altLang="ko-KR" dirty="0"/>
              </a:p>
              <a:p>
                <a:pPr lvl="3"/>
                <a:endParaRPr lang="en-US" altLang="ko-KR" dirty="0"/>
              </a:p>
              <a:p>
                <a:pPr lvl="3"/>
                <a:endParaRPr lang="en-US" altLang="ko-KR" dirty="0"/>
              </a:p>
              <a:p>
                <a:pPr lvl="3"/>
                <a:endParaRPr lang="en-US" altLang="ko-KR" dirty="0"/>
              </a:p>
              <a:p>
                <a:pPr lvl="3"/>
                <a:endParaRPr lang="en-US" altLang="ko-KR" dirty="0"/>
              </a:p>
              <a:p>
                <a:pPr lvl="3"/>
                <a:endParaRPr lang="en-US" altLang="ko-KR" dirty="0"/>
              </a:p>
              <a:p>
                <a:pPr lvl="4"/>
                <a:endParaRPr lang="en-US" altLang="ko-KR" dirty="0">
                  <a:sym typeface="Wingdings" panose="05000000000000000000" pitchFamily="2" charset="2"/>
                </a:endParaRPr>
              </a:p>
              <a:p>
                <a:pPr lvl="4"/>
                <a:endParaRPr lang="en-US" altLang="ko-KR" dirty="0">
                  <a:sym typeface="Wingdings" panose="05000000000000000000" pitchFamily="2" charset="2"/>
                </a:endParaRPr>
              </a:p>
              <a:p>
                <a:pPr lvl="4"/>
                <a:endParaRPr lang="en-US" altLang="ko-KR" dirty="0">
                  <a:sym typeface="Wingdings" panose="05000000000000000000" pitchFamily="2" charset="2"/>
                </a:endParaRPr>
              </a:p>
              <a:p>
                <a:pPr lvl="4"/>
                <a:endParaRPr lang="en-US" altLang="ko-KR" dirty="0">
                  <a:sym typeface="Wingdings" panose="05000000000000000000" pitchFamily="2" charset="2"/>
                </a:endParaRPr>
              </a:p>
              <a:p>
                <a:pPr lvl="4"/>
                <a:endParaRPr lang="en-US" altLang="ko-KR" dirty="0">
                  <a:sym typeface="Wingdings" panose="05000000000000000000" pitchFamily="2" charset="2"/>
                </a:endParaRPr>
              </a:p>
              <a:p>
                <a:pPr marL="709500" lvl="3" indent="0">
                  <a:buNone/>
                </a:pPr>
                <a:endParaRPr lang="en-US" altLang="ko-KR" dirty="0"/>
              </a:p>
              <a:p>
                <a:pPr marL="709500" lvl="3" indent="0">
                  <a:buNone/>
                </a:pPr>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sz="quarter" idx="11"/>
              </p:nvPr>
            </p:nvSpPr>
            <p:spPr>
              <a:xfrm>
                <a:off x="266399" y="578149"/>
                <a:ext cx="11039253" cy="4102098"/>
              </a:xfrm>
              <a:blipFill>
                <a:blip r:embed="rId2"/>
                <a:stretch>
                  <a:fillRect l="-276" t="-892"/>
                </a:stretch>
              </a:blipFill>
            </p:spPr>
            <p:txBody>
              <a:bodyPr/>
              <a:lstStyle/>
              <a:p>
                <a:r>
                  <a:rPr lang="ko-KR" altLang="en-US">
                    <a:noFill/>
                  </a:rPr>
                  <a:t> </a:t>
                </a:r>
              </a:p>
            </p:txBody>
          </p:sp>
        </mc:Fallback>
      </mc:AlternateContent>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72</a:t>
            </a:fld>
            <a:endParaRPr lang="en-US" dirty="0"/>
          </a:p>
        </p:txBody>
      </p:sp>
    </p:spTree>
    <p:extLst>
      <p:ext uri="{BB962C8B-B14F-4D97-AF65-F5344CB8AC3E}">
        <p14:creationId xmlns:p14="http://schemas.microsoft.com/office/powerpoint/2010/main" val="32645217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ADS1015</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ADS1015</a:t>
            </a:r>
          </a:p>
          <a:p>
            <a:pPr lvl="1"/>
            <a:r>
              <a:rPr lang="ko-KR" altLang="en-US" dirty="0"/>
              <a:t>예제 파일 오픈</a:t>
            </a:r>
            <a:endParaRPr lang="en-US" altLang="ko-KR" dirty="0"/>
          </a:p>
          <a:p>
            <a:pPr lvl="2"/>
            <a:r>
              <a:rPr lang="ko-KR" altLang="en-US" dirty="0"/>
              <a:t>파일 위치 </a:t>
            </a:r>
            <a:r>
              <a:rPr lang="en-US" altLang="ko-KR" dirty="0"/>
              <a:t>: </a:t>
            </a:r>
            <a:r>
              <a:rPr lang="en-US" altLang="ko-KR" sz="1400" dirty="0">
                <a:hlinkClick r:id="rId2"/>
              </a:rPr>
              <a:t>https://github.com/phirippa-source/Phi-board-v1.0</a:t>
            </a:r>
            <a:endParaRPr lang="en-US" altLang="ko-KR" sz="1400" dirty="0"/>
          </a:p>
          <a:p>
            <a:pPr lvl="2"/>
            <a:r>
              <a:rPr lang="ko-KR" altLang="en-US" dirty="0"/>
              <a:t>파일 이름 </a:t>
            </a:r>
            <a:r>
              <a:rPr lang="en-US" altLang="ko-KR" dirty="0"/>
              <a:t>: ADS1015_singleended_voltage.ino</a:t>
            </a:r>
          </a:p>
          <a:p>
            <a:pPr marL="342900" lvl="1" indent="0">
              <a:buNone/>
            </a:pPr>
            <a:endParaRPr lang="en-US" altLang="ko-KR" dirty="0"/>
          </a:p>
          <a:p>
            <a:pPr lvl="2"/>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sym typeface="Wingdings" panose="05000000000000000000" pitchFamily="2" charset="2"/>
            </a:endParaRPr>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73</a:t>
            </a:fld>
            <a:endParaRPr lang="en-US" dirty="0"/>
          </a:p>
        </p:txBody>
      </p:sp>
      <p:sp>
        <p:nvSpPr>
          <p:cNvPr id="6" name="모서리가 둥근 직사각형 5"/>
          <p:cNvSpPr/>
          <p:nvPr/>
        </p:nvSpPr>
        <p:spPr bwMode="auto">
          <a:xfrm>
            <a:off x="1080517" y="1969411"/>
            <a:ext cx="7344816" cy="3636405"/>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200" b="1" dirty="0">
                <a:latin typeface="맑은 고딕" pitchFamily="50" charset="-127"/>
                <a:ea typeface="맑은 고딕" pitchFamily="50" charset="-127"/>
              </a:rPr>
              <a:t>void loop(void) </a:t>
            </a:r>
          </a:p>
          <a:p>
            <a:pPr defTabSz="913755">
              <a:spcBef>
                <a:spcPts val="0"/>
              </a:spcBef>
              <a:buClr>
                <a:srgbClr val="506EA5"/>
              </a:buClr>
            </a:pP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int16_t adc0, adc1, adc2;</a:t>
            </a:r>
          </a:p>
          <a:p>
            <a:pPr defTabSz="913755">
              <a:spcBef>
                <a:spcPts val="0"/>
              </a:spcBef>
              <a:buClr>
                <a:srgbClr val="506EA5"/>
              </a:buClr>
            </a:pPr>
            <a:r>
              <a:rPr lang="en-US" altLang="ko-KR" sz="1200" b="1" dirty="0">
                <a:latin typeface="맑은 고딕" pitchFamily="50" charset="-127"/>
                <a:ea typeface="맑은 고딕" pitchFamily="50" charset="-127"/>
              </a:rPr>
              <a:t>  float volts0, volts1, dv = 12.288/4096;   // dv = 3[mV]</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adc0 = </a:t>
            </a:r>
            <a:r>
              <a:rPr lang="en-US" altLang="ko-KR" sz="1200" b="1" dirty="0" err="1">
                <a:latin typeface="맑은 고딕" pitchFamily="50" charset="-127"/>
                <a:ea typeface="맑은 고딕" pitchFamily="50" charset="-127"/>
              </a:rPr>
              <a:t>ads.readADC_SingleEnded</a:t>
            </a:r>
            <a:r>
              <a:rPr lang="en-US" altLang="ko-KR" sz="1200" b="1" dirty="0">
                <a:latin typeface="맑은 고딕" pitchFamily="50" charset="-127"/>
                <a:ea typeface="맑은 고딕" pitchFamily="50" charset="-127"/>
              </a:rPr>
              <a:t>(0);</a:t>
            </a:r>
          </a:p>
          <a:p>
            <a:pPr defTabSz="913755">
              <a:spcBef>
                <a:spcPts val="0"/>
              </a:spcBef>
              <a:buClr>
                <a:srgbClr val="506EA5"/>
              </a:buClr>
            </a:pPr>
            <a:r>
              <a:rPr lang="en-US" altLang="ko-KR" sz="1200" b="1" dirty="0">
                <a:latin typeface="맑은 고딕" pitchFamily="50" charset="-127"/>
                <a:ea typeface="맑은 고딕" pitchFamily="50" charset="-127"/>
              </a:rPr>
              <a:t>  adc1 = </a:t>
            </a:r>
            <a:r>
              <a:rPr lang="en-US" altLang="ko-KR" sz="1200" b="1" dirty="0" err="1">
                <a:latin typeface="맑은 고딕" pitchFamily="50" charset="-127"/>
                <a:ea typeface="맑은 고딕" pitchFamily="50" charset="-127"/>
              </a:rPr>
              <a:t>ads.readADC_SingleEnded</a:t>
            </a:r>
            <a:r>
              <a:rPr lang="en-US" altLang="ko-KR" sz="1200" b="1" dirty="0">
                <a:latin typeface="맑은 고딕" pitchFamily="50" charset="-127"/>
                <a:ea typeface="맑은 고딕" pitchFamily="50" charset="-127"/>
              </a:rPr>
              <a:t>(1);</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//volts0 = </a:t>
            </a:r>
            <a:r>
              <a:rPr lang="en-US" altLang="ko-KR" sz="1200" b="1" dirty="0" err="1">
                <a:latin typeface="맑은 고딕" pitchFamily="50" charset="-127"/>
                <a:ea typeface="맑은 고딕" pitchFamily="50" charset="-127"/>
              </a:rPr>
              <a:t>ads.computeVolts</a:t>
            </a:r>
            <a:r>
              <a:rPr lang="en-US" altLang="ko-KR" sz="1200" b="1" dirty="0">
                <a:latin typeface="맑은 고딕" pitchFamily="50" charset="-127"/>
                <a:ea typeface="맑은 고딕" pitchFamily="50" charset="-127"/>
              </a:rPr>
              <a:t>(adc0);</a:t>
            </a:r>
          </a:p>
          <a:p>
            <a:pPr defTabSz="913755">
              <a:spcBef>
                <a:spcPts val="0"/>
              </a:spcBef>
              <a:buClr>
                <a:srgbClr val="506EA5"/>
              </a:buClr>
            </a:pPr>
            <a:r>
              <a:rPr lang="en-US" altLang="ko-KR" sz="1200" b="1" dirty="0">
                <a:latin typeface="맑은 고딕" pitchFamily="50" charset="-127"/>
                <a:ea typeface="맑은 고딕" pitchFamily="50" charset="-127"/>
              </a:rPr>
              <a:t>  volts0 = adc0 * dv;</a:t>
            </a:r>
          </a:p>
          <a:p>
            <a:pPr defTabSz="913755">
              <a:spcBef>
                <a:spcPts val="0"/>
              </a:spcBef>
              <a:buClr>
                <a:srgbClr val="506EA5"/>
              </a:buClr>
            </a:pPr>
            <a:r>
              <a:rPr lang="en-US" altLang="ko-KR" sz="1200" b="1" dirty="0">
                <a:latin typeface="맑은 고딕" pitchFamily="50" charset="-127"/>
                <a:ea typeface="맑은 고딕" pitchFamily="50" charset="-127"/>
              </a:rPr>
              <a:t>  //volts1 = </a:t>
            </a:r>
            <a:r>
              <a:rPr lang="en-US" altLang="ko-KR" sz="1200" b="1" dirty="0" err="1">
                <a:latin typeface="맑은 고딕" pitchFamily="50" charset="-127"/>
                <a:ea typeface="맑은 고딕" pitchFamily="50" charset="-127"/>
              </a:rPr>
              <a:t>ads.computeVolts</a:t>
            </a:r>
            <a:r>
              <a:rPr lang="en-US" altLang="ko-KR" sz="1200" b="1" dirty="0">
                <a:latin typeface="맑은 고딕" pitchFamily="50" charset="-127"/>
                <a:ea typeface="맑은 고딕" pitchFamily="50" charset="-127"/>
              </a:rPr>
              <a:t>(adc1);</a:t>
            </a:r>
          </a:p>
          <a:p>
            <a:pPr defTabSz="913755">
              <a:spcBef>
                <a:spcPts val="0"/>
              </a:spcBef>
              <a:buClr>
                <a:srgbClr val="506EA5"/>
              </a:buClr>
            </a:pPr>
            <a:r>
              <a:rPr lang="en-US" altLang="ko-KR" sz="1200" b="1" dirty="0">
                <a:latin typeface="맑은 고딕" pitchFamily="50" charset="-127"/>
                <a:ea typeface="맑은 고딕" pitchFamily="50" charset="-127"/>
              </a:rPr>
              <a:t>  volts1 = adc1 * dv;</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("AIN0: ");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(adc0);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(volts0);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("V");</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("AIN1: ");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(adc1);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(volts1);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("V");</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delay(1000);	</a:t>
            </a:r>
          </a:p>
          <a:p>
            <a:pPr defTabSz="913755">
              <a:spcBef>
                <a:spcPts val="0"/>
              </a:spcBef>
              <a:buClr>
                <a:srgbClr val="506EA5"/>
              </a:buClr>
            </a:pPr>
            <a:r>
              <a:rPr lang="en-US" altLang="ko-KR" sz="1200" b="1" dirty="0">
                <a:latin typeface="맑은 고딕" pitchFamily="50" charset="-127"/>
                <a:ea typeface="맑은 고딕" pitchFamily="50" charset="-127"/>
              </a:rPr>
              <a:t>}</a:t>
            </a:r>
          </a:p>
        </p:txBody>
      </p:sp>
      <p:sp>
        <p:nvSpPr>
          <p:cNvPr id="7" name="모서리가 둥근 직사각형 6"/>
          <p:cNvSpPr/>
          <p:nvPr/>
        </p:nvSpPr>
        <p:spPr bwMode="auto">
          <a:xfrm flipV="1">
            <a:off x="1080516" y="1943943"/>
            <a:ext cx="7344816" cy="45719"/>
          </a:xfrm>
          <a:prstGeom prst="roundRect">
            <a:avLst>
              <a:gd name="adj" fmla="val 0"/>
            </a:avLst>
          </a:prstGeom>
          <a:solidFill>
            <a:schemeClr val="bg1">
              <a:lumMod val="85000"/>
            </a:schemeClr>
          </a:solidFill>
          <a:ln w="3175" cap="flat" cmpd="sng" algn="ctr">
            <a:solidFill>
              <a:schemeClr val="bg1">
                <a:lumMod val="75000"/>
              </a:schemeClr>
            </a:solidFill>
            <a:prstDash val="solid"/>
            <a:round/>
            <a:headEnd type="none" w="med" len="med"/>
            <a:tailEnd type="none" w="med" len="med"/>
          </a:ln>
          <a:effectLst/>
        </p:spPr>
        <p:txBody>
          <a:bodyPr wrap="none" lIns="91441" tIns="45721" rIns="91441" bIns="45721" anchor="ctr"/>
          <a:lstStyle/>
          <a:p>
            <a:pPr marL="342905" indent="-342905"/>
            <a:endParaRPr lang="ko-KR" altLang="en-US" sz="1400" dirty="0"/>
          </a:p>
        </p:txBody>
      </p:sp>
    </p:spTree>
    <p:extLst>
      <p:ext uri="{BB962C8B-B14F-4D97-AF65-F5344CB8AC3E}">
        <p14:creationId xmlns:p14="http://schemas.microsoft.com/office/powerpoint/2010/main" val="1710259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fontScale="90000"/>
          </a:bodyPr>
          <a:lstStyle/>
          <a:p>
            <a:r>
              <a:rPr lang="en-US" altLang="ko-KR" b="1" dirty="0"/>
              <a:t>DHT11</a:t>
            </a:r>
            <a:br>
              <a:rPr lang="en-US" altLang="ko-KR" b="1" dirty="0"/>
            </a:br>
            <a:r>
              <a:rPr lang="ko-KR" altLang="en-US" b="1" dirty="0" err="1"/>
              <a:t>온습도센서</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20555039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DHT11(</a:t>
            </a:r>
            <a:r>
              <a:rPr lang="ko-KR" altLang="en-US" dirty="0" err="1"/>
              <a:t>온습도</a:t>
            </a:r>
            <a:r>
              <a:rPr lang="ko-KR" altLang="en-US" dirty="0"/>
              <a:t> 센서</a:t>
            </a:r>
            <a:r>
              <a:rPr lang="en-US" altLang="ko-KR" dirty="0"/>
              <a:t>)</a:t>
            </a:r>
            <a:endParaRPr lang="ko-KR" altLang="en-US" dirty="0"/>
          </a:p>
        </p:txBody>
      </p:sp>
      <p:sp>
        <p:nvSpPr>
          <p:cNvPr id="2" name="내용 개체 틀 1"/>
          <p:cNvSpPr>
            <a:spLocks noGrp="1"/>
          </p:cNvSpPr>
          <p:nvPr>
            <p:ph sz="quarter" idx="11"/>
          </p:nvPr>
        </p:nvSpPr>
        <p:spPr/>
        <p:txBody>
          <a:bodyPr/>
          <a:lstStyle/>
          <a:p>
            <a:r>
              <a:rPr lang="en-US" altLang="ko-KR" dirty="0"/>
              <a:t>DHT11(</a:t>
            </a:r>
            <a:r>
              <a:rPr lang="ko-KR" altLang="en-US" dirty="0" err="1"/>
              <a:t>온습도</a:t>
            </a:r>
            <a:r>
              <a:rPr lang="ko-KR" altLang="en-US" dirty="0"/>
              <a:t> 센서</a:t>
            </a:r>
            <a:r>
              <a:rPr lang="en-US" altLang="ko-KR" dirty="0"/>
              <a:t>)</a:t>
            </a:r>
          </a:p>
          <a:p>
            <a:pPr lvl="1"/>
            <a:r>
              <a:rPr lang="en-US" altLang="ko-KR" dirty="0"/>
              <a:t>DHT22 vs. DHT11</a:t>
            </a:r>
          </a:p>
          <a:p>
            <a:pPr marL="342900" lvl="1" indent="0">
              <a:buNone/>
            </a:pPr>
            <a:endParaRPr lang="es-ES" altLang="ko-KR" dirty="0"/>
          </a:p>
          <a:p>
            <a:pPr lvl="1"/>
            <a:endParaRPr lang="en-US" altLang="ko-KR" dirty="0"/>
          </a:p>
          <a:p>
            <a:pPr lvl="2"/>
            <a:endParaRPr lang="en-US" altLang="ko-KR" dirty="0"/>
          </a:p>
          <a:p>
            <a:pPr lvl="2"/>
            <a:endParaRPr lang="en-US" altLang="ko-KR" dirty="0"/>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75</a:t>
            </a:fld>
            <a:endParaRPr lang="en-US" dirty="0"/>
          </a:p>
        </p:txBody>
      </p:sp>
      <p:graphicFrame>
        <p:nvGraphicFramePr>
          <p:cNvPr id="4" name="표 3"/>
          <p:cNvGraphicFramePr>
            <a:graphicFrameLocks noGrp="1"/>
          </p:cNvGraphicFramePr>
          <p:nvPr/>
        </p:nvGraphicFramePr>
        <p:xfrm>
          <a:off x="936501" y="1439887"/>
          <a:ext cx="8617488" cy="2225040"/>
        </p:xfrm>
        <a:graphic>
          <a:graphicData uri="http://schemas.openxmlformats.org/drawingml/2006/table">
            <a:tbl>
              <a:tblPr firstRow="1" bandRow="1">
                <a:tableStyleId>{5C22544A-7EE6-4342-B048-85BDC9FD1C3A}</a:tableStyleId>
              </a:tblPr>
              <a:tblGrid>
                <a:gridCol w="4308744">
                  <a:extLst>
                    <a:ext uri="{9D8B030D-6E8A-4147-A177-3AD203B41FA5}">
                      <a16:colId xmlns:a16="http://schemas.microsoft.com/office/drawing/2014/main" val="20000"/>
                    </a:ext>
                  </a:extLst>
                </a:gridCol>
                <a:gridCol w="4308744">
                  <a:extLst>
                    <a:ext uri="{9D8B030D-6E8A-4147-A177-3AD203B41FA5}">
                      <a16:colId xmlns:a16="http://schemas.microsoft.com/office/drawing/2014/main" val="20001"/>
                    </a:ext>
                  </a:extLst>
                </a:gridCol>
              </a:tblGrid>
              <a:tr h="370840">
                <a:tc>
                  <a:txBody>
                    <a:bodyPr/>
                    <a:lstStyle/>
                    <a:p>
                      <a:pPr latinLnBrk="1"/>
                      <a:r>
                        <a:rPr lang="en-US" altLang="ko-KR" dirty="0"/>
                        <a:t>DHT22</a:t>
                      </a:r>
                      <a:endParaRPr lang="ko-KR" altLang="en-US" dirty="0"/>
                    </a:p>
                  </a:txBody>
                  <a:tcPr/>
                </a:tc>
                <a:tc>
                  <a:txBody>
                    <a:bodyPr/>
                    <a:lstStyle/>
                    <a:p>
                      <a:pPr latinLnBrk="1"/>
                      <a:r>
                        <a:rPr lang="en-US" altLang="ko-KR" dirty="0"/>
                        <a:t>DHT11</a:t>
                      </a:r>
                      <a:endParaRPr lang="ko-KR" altLang="en-US" dirty="0"/>
                    </a:p>
                  </a:txBody>
                  <a:tcPr/>
                </a:tc>
                <a:extLst>
                  <a:ext uri="{0D108BD9-81ED-4DB2-BD59-A6C34878D82A}">
                    <a16:rowId xmlns:a16="http://schemas.microsoft.com/office/drawing/2014/main" val="10000"/>
                  </a:ext>
                </a:extLst>
              </a:tr>
              <a:tr h="370840">
                <a:tc>
                  <a:txBody>
                    <a:bodyPr/>
                    <a:lstStyle/>
                    <a:p>
                      <a:pPr latinLnBrk="1"/>
                      <a:r>
                        <a:rPr lang="en-US" altLang="ko-KR" sz="1200" dirty="0"/>
                        <a:t>Good</a:t>
                      </a:r>
                      <a:r>
                        <a:rPr lang="en-US" altLang="ko-KR" sz="1200" baseline="0" dirty="0"/>
                        <a:t> for 0~100% humidity reading with 2~5% accuracy</a:t>
                      </a:r>
                      <a:endParaRPr lang="ko-KR" altLang="en-US" sz="1200" dirty="0"/>
                    </a:p>
                  </a:txBody>
                  <a:tcPr/>
                </a:tc>
                <a:tc>
                  <a:txBody>
                    <a:bodyPr/>
                    <a:lstStyle/>
                    <a:p>
                      <a:pPr marL="0" marR="0" indent="0" algn="l" defTabSz="913755" rtl="0" eaLnBrk="1" fontAlgn="auto" latinLnBrk="1" hangingPunct="1">
                        <a:lnSpc>
                          <a:spcPct val="100000"/>
                        </a:lnSpc>
                        <a:spcBef>
                          <a:spcPts val="0"/>
                        </a:spcBef>
                        <a:spcAft>
                          <a:spcPts val="0"/>
                        </a:spcAft>
                        <a:buClrTx/>
                        <a:buSzTx/>
                        <a:buFontTx/>
                        <a:buNone/>
                        <a:tabLst/>
                        <a:defRPr/>
                      </a:pPr>
                      <a:r>
                        <a:rPr lang="en-US" altLang="ko-KR" sz="1200" dirty="0"/>
                        <a:t>Good</a:t>
                      </a:r>
                      <a:r>
                        <a:rPr lang="en-US" altLang="ko-KR" sz="1200" baseline="0" dirty="0"/>
                        <a:t> for 20~80% humidity reading with 5% accuracy</a:t>
                      </a:r>
                      <a:endParaRPr lang="ko-KR" altLang="en-US" sz="1200" dirty="0"/>
                    </a:p>
                  </a:txBody>
                  <a:tcPr/>
                </a:tc>
                <a:extLst>
                  <a:ext uri="{0D108BD9-81ED-4DB2-BD59-A6C34878D82A}">
                    <a16:rowId xmlns:a16="http://schemas.microsoft.com/office/drawing/2014/main" val="10001"/>
                  </a:ext>
                </a:extLst>
              </a:tr>
              <a:tr h="370840">
                <a:tc>
                  <a:txBody>
                    <a:bodyPr/>
                    <a:lstStyle/>
                    <a:p>
                      <a:pPr marL="0" marR="0" indent="0" algn="l" defTabSz="913755" rtl="0" eaLnBrk="1" fontAlgn="auto" latinLnBrk="1" hangingPunct="1">
                        <a:lnSpc>
                          <a:spcPct val="100000"/>
                        </a:lnSpc>
                        <a:spcBef>
                          <a:spcPts val="0"/>
                        </a:spcBef>
                        <a:spcAft>
                          <a:spcPts val="0"/>
                        </a:spcAft>
                        <a:buClrTx/>
                        <a:buSzTx/>
                        <a:buFontTx/>
                        <a:buNone/>
                        <a:tabLst/>
                        <a:defRPr/>
                      </a:pPr>
                      <a:r>
                        <a:rPr lang="en-US" altLang="ko-KR" sz="1200" dirty="0">
                          <a:solidFill>
                            <a:srgbClr val="FF0000"/>
                          </a:solidFill>
                        </a:rPr>
                        <a:t>Good for -40 to 80°C</a:t>
                      </a:r>
                      <a:r>
                        <a:rPr lang="ko-KR" altLang="en-US" sz="1200" baseline="0" dirty="0">
                          <a:solidFill>
                            <a:srgbClr val="FF0000"/>
                          </a:solidFill>
                        </a:rPr>
                        <a:t> </a:t>
                      </a:r>
                      <a:r>
                        <a:rPr lang="en-US" altLang="ko-KR" sz="1200" baseline="0" dirty="0">
                          <a:solidFill>
                            <a:srgbClr val="FF0000"/>
                          </a:solidFill>
                        </a:rPr>
                        <a:t>temperature readings ±0.5</a:t>
                      </a:r>
                      <a:r>
                        <a:rPr lang="en-US" altLang="ko-KR" sz="1200" dirty="0">
                          <a:solidFill>
                            <a:srgbClr val="FF0000"/>
                          </a:solidFill>
                        </a:rPr>
                        <a:t>°C accuracy</a:t>
                      </a:r>
                      <a:endParaRPr lang="ko-KR" altLang="en-US" sz="1200" dirty="0">
                        <a:solidFill>
                          <a:srgbClr val="FF0000"/>
                        </a:solidFill>
                      </a:endParaRPr>
                    </a:p>
                  </a:txBody>
                  <a:tcPr/>
                </a:tc>
                <a:tc>
                  <a:txBody>
                    <a:bodyPr/>
                    <a:lstStyle/>
                    <a:p>
                      <a:pPr marL="0" marR="0" indent="0" algn="l" defTabSz="913755" rtl="0" eaLnBrk="1" fontAlgn="auto" latinLnBrk="1" hangingPunct="1">
                        <a:lnSpc>
                          <a:spcPct val="100000"/>
                        </a:lnSpc>
                        <a:spcBef>
                          <a:spcPts val="0"/>
                        </a:spcBef>
                        <a:spcAft>
                          <a:spcPts val="0"/>
                        </a:spcAft>
                        <a:buClrTx/>
                        <a:buSzTx/>
                        <a:buFontTx/>
                        <a:buNone/>
                        <a:tabLst/>
                        <a:defRPr/>
                      </a:pPr>
                      <a:r>
                        <a:rPr lang="en-US" altLang="ko-KR" sz="1200" dirty="0"/>
                        <a:t>Good</a:t>
                      </a:r>
                      <a:r>
                        <a:rPr lang="en-US" altLang="ko-KR" sz="1200" baseline="0" dirty="0"/>
                        <a:t> of 0~50</a:t>
                      </a:r>
                      <a:r>
                        <a:rPr lang="en-US" altLang="ko-KR" sz="1200" dirty="0"/>
                        <a:t>°C temperature readings </a:t>
                      </a:r>
                      <a:r>
                        <a:rPr lang="en-US" altLang="ko-KR" sz="1200" baseline="0" dirty="0">
                          <a:solidFill>
                            <a:schemeClr val="accent6">
                              <a:lumMod val="75000"/>
                            </a:schemeClr>
                          </a:solidFill>
                        </a:rPr>
                        <a:t>±2</a:t>
                      </a:r>
                      <a:r>
                        <a:rPr lang="en-US" altLang="ko-KR" sz="1200" dirty="0">
                          <a:solidFill>
                            <a:schemeClr val="accent6">
                              <a:lumMod val="75000"/>
                            </a:schemeClr>
                          </a:solidFill>
                        </a:rPr>
                        <a:t>°C accuracy</a:t>
                      </a:r>
                      <a:endParaRPr lang="ko-KR" altLang="en-US" sz="1200" dirty="0">
                        <a:solidFill>
                          <a:schemeClr val="accent6">
                            <a:lumMod val="75000"/>
                          </a:schemeClr>
                        </a:solidFill>
                      </a:endParaRPr>
                    </a:p>
                  </a:txBody>
                  <a:tcPr/>
                </a:tc>
                <a:extLst>
                  <a:ext uri="{0D108BD9-81ED-4DB2-BD59-A6C34878D82A}">
                    <a16:rowId xmlns:a16="http://schemas.microsoft.com/office/drawing/2014/main" val="10002"/>
                  </a:ext>
                </a:extLst>
              </a:tr>
              <a:tr h="370840">
                <a:tc>
                  <a:txBody>
                    <a:bodyPr/>
                    <a:lstStyle/>
                    <a:p>
                      <a:pPr latinLnBrk="1"/>
                      <a:r>
                        <a:rPr lang="en-US" altLang="ko-KR" sz="1200" dirty="0">
                          <a:solidFill>
                            <a:schemeClr val="accent6">
                              <a:lumMod val="75000"/>
                            </a:schemeClr>
                          </a:solidFill>
                        </a:rPr>
                        <a:t>No more than 0.5Hz sampling rate(once</a:t>
                      </a:r>
                      <a:r>
                        <a:rPr lang="en-US" altLang="ko-KR" sz="1200" baseline="0" dirty="0">
                          <a:solidFill>
                            <a:schemeClr val="accent6">
                              <a:lumMod val="75000"/>
                            </a:schemeClr>
                          </a:solidFill>
                        </a:rPr>
                        <a:t> every 2 seconds)</a:t>
                      </a:r>
                      <a:endParaRPr lang="ko-KR" altLang="en-US" sz="1200" dirty="0">
                        <a:solidFill>
                          <a:schemeClr val="accent6">
                            <a:lumMod val="75000"/>
                          </a:schemeClr>
                        </a:solidFill>
                      </a:endParaRPr>
                    </a:p>
                  </a:txBody>
                  <a:tcPr/>
                </a:tc>
                <a:tc>
                  <a:txBody>
                    <a:bodyPr/>
                    <a:lstStyle/>
                    <a:p>
                      <a:pPr latinLnBrk="1"/>
                      <a:r>
                        <a:rPr lang="en-US" altLang="ko-KR" sz="1200" dirty="0"/>
                        <a:t>No more than 1Hz sampling rate(</a:t>
                      </a:r>
                      <a:r>
                        <a:rPr lang="en-US" altLang="ko-KR" sz="1200" dirty="0">
                          <a:solidFill>
                            <a:schemeClr val="accent6">
                              <a:lumMod val="75000"/>
                            </a:schemeClr>
                          </a:solidFill>
                        </a:rPr>
                        <a:t>once</a:t>
                      </a:r>
                      <a:r>
                        <a:rPr lang="en-US" altLang="ko-KR" sz="1200" baseline="0" dirty="0">
                          <a:solidFill>
                            <a:schemeClr val="accent6">
                              <a:lumMod val="75000"/>
                            </a:schemeClr>
                          </a:solidFill>
                        </a:rPr>
                        <a:t> every second</a:t>
                      </a:r>
                      <a:r>
                        <a:rPr lang="en-US" altLang="ko-KR" sz="1200" baseline="0" dirty="0"/>
                        <a:t>)</a:t>
                      </a:r>
                      <a:endParaRPr lang="ko-KR" altLang="en-US" sz="1200" dirty="0"/>
                    </a:p>
                  </a:txBody>
                  <a:tcPr/>
                </a:tc>
                <a:extLst>
                  <a:ext uri="{0D108BD9-81ED-4DB2-BD59-A6C34878D82A}">
                    <a16:rowId xmlns:a16="http://schemas.microsoft.com/office/drawing/2014/main" val="10003"/>
                  </a:ext>
                </a:extLst>
              </a:tr>
              <a:tr h="370840">
                <a:tc>
                  <a:txBody>
                    <a:bodyPr/>
                    <a:lstStyle/>
                    <a:p>
                      <a:pPr latinLnBrk="1"/>
                      <a:r>
                        <a:rPr lang="en-US" altLang="ko-KR" sz="1200" dirty="0"/>
                        <a:t>3 ~ 5V power and I/O</a:t>
                      </a:r>
                      <a:endParaRPr lang="ko-KR" altLang="en-US" sz="1200" dirty="0"/>
                    </a:p>
                  </a:txBody>
                  <a:tcPr/>
                </a:tc>
                <a:tc>
                  <a:txBody>
                    <a:bodyPr/>
                    <a:lstStyle/>
                    <a:p>
                      <a:pPr latinLnBrk="1"/>
                      <a:r>
                        <a:rPr lang="en-US" altLang="ko-KR" sz="1200" dirty="0"/>
                        <a:t>3 ~ 5V power</a:t>
                      </a:r>
                      <a:r>
                        <a:rPr lang="en-US" altLang="ko-KR" sz="1200" baseline="0" dirty="0"/>
                        <a:t> and I/O</a:t>
                      </a:r>
                      <a:endParaRPr lang="ko-KR" altLang="en-US" sz="1200" dirty="0"/>
                    </a:p>
                  </a:txBody>
                  <a:tcPr/>
                </a:tc>
                <a:extLst>
                  <a:ext uri="{0D108BD9-81ED-4DB2-BD59-A6C34878D82A}">
                    <a16:rowId xmlns:a16="http://schemas.microsoft.com/office/drawing/2014/main" val="10004"/>
                  </a:ext>
                </a:extLst>
              </a:tr>
              <a:tr h="370840">
                <a:tc>
                  <a:txBody>
                    <a:bodyPr/>
                    <a:lstStyle/>
                    <a:p>
                      <a:pPr latinLnBrk="1"/>
                      <a:r>
                        <a:rPr lang="en-US" altLang="ko-KR" sz="1200" dirty="0"/>
                        <a:t>Low Cost</a:t>
                      </a:r>
                      <a:endParaRPr lang="ko-KR" altLang="en-US" sz="1200" dirty="0"/>
                    </a:p>
                  </a:txBody>
                  <a:tcPr/>
                </a:tc>
                <a:tc>
                  <a:txBody>
                    <a:bodyPr/>
                    <a:lstStyle/>
                    <a:p>
                      <a:pPr latinLnBrk="1"/>
                      <a:r>
                        <a:rPr lang="en-US" altLang="ko-KR" sz="1200" dirty="0"/>
                        <a:t>Ultra Low</a:t>
                      </a:r>
                      <a:r>
                        <a:rPr lang="en-US" altLang="ko-KR" sz="1200" baseline="0" dirty="0"/>
                        <a:t> Cost</a:t>
                      </a:r>
                      <a:endParaRPr lang="ko-KR" altLang="en-US" sz="1200" dirty="0"/>
                    </a:p>
                  </a:txBody>
                  <a:tcPr/>
                </a:tc>
                <a:extLst>
                  <a:ext uri="{0D108BD9-81ED-4DB2-BD59-A6C34878D82A}">
                    <a16:rowId xmlns:a16="http://schemas.microsoft.com/office/drawing/2014/main" val="10005"/>
                  </a:ext>
                </a:extLst>
              </a:tr>
            </a:tbl>
          </a:graphicData>
        </a:graphic>
      </p:graphicFrame>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8629" y="3744143"/>
            <a:ext cx="17145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9109" y="3672135"/>
            <a:ext cx="200025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33241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DHT11(</a:t>
            </a:r>
            <a:r>
              <a:rPr lang="ko-KR" altLang="en-US" dirty="0" err="1"/>
              <a:t>온습도</a:t>
            </a:r>
            <a:r>
              <a:rPr lang="ko-KR" altLang="en-US" dirty="0"/>
              <a:t> 센서</a:t>
            </a:r>
            <a:r>
              <a:rPr lang="en-US" altLang="ko-KR" dirty="0"/>
              <a:t>)</a:t>
            </a:r>
            <a:endParaRPr lang="ko-KR" altLang="en-US" dirty="0"/>
          </a:p>
        </p:txBody>
      </p:sp>
      <p:sp>
        <p:nvSpPr>
          <p:cNvPr id="2" name="내용 개체 틀 1"/>
          <p:cNvSpPr>
            <a:spLocks noGrp="1"/>
          </p:cNvSpPr>
          <p:nvPr>
            <p:ph sz="quarter" idx="11"/>
          </p:nvPr>
        </p:nvSpPr>
        <p:spPr/>
        <p:txBody>
          <a:bodyPr/>
          <a:lstStyle/>
          <a:p>
            <a:r>
              <a:rPr lang="en-US" altLang="ko-KR" dirty="0"/>
              <a:t>DHT11(</a:t>
            </a:r>
            <a:r>
              <a:rPr lang="ko-KR" altLang="en-US" dirty="0" err="1"/>
              <a:t>온습도</a:t>
            </a:r>
            <a:r>
              <a:rPr lang="ko-KR" altLang="en-US" dirty="0"/>
              <a:t> 센서</a:t>
            </a:r>
            <a:r>
              <a:rPr lang="en-US" altLang="ko-KR" dirty="0"/>
              <a:t>)</a:t>
            </a:r>
          </a:p>
          <a:p>
            <a:pPr lvl="1"/>
            <a:r>
              <a:rPr lang="en-US" altLang="ko-KR" dirty="0"/>
              <a:t>DHT22 vs. AM2301</a:t>
            </a:r>
          </a:p>
          <a:p>
            <a:pPr marL="342900" lvl="1" indent="0">
              <a:buNone/>
            </a:pPr>
            <a:endParaRPr lang="es-ES" altLang="ko-KR" dirty="0"/>
          </a:p>
          <a:p>
            <a:pPr lvl="1"/>
            <a:endParaRPr lang="en-US" altLang="ko-KR" dirty="0"/>
          </a:p>
          <a:p>
            <a:pPr lvl="2"/>
            <a:endParaRPr lang="en-US" altLang="ko-KR" dirty="0"/>
          </a:p>
          <a:p>
            <a:pPr lvl="2"/>
            <a:endParaRPr lang="en-US" altLang="ko-KR" dirty="0"/>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76</a:t>
            </a:fld>
            <a:endParaRPr lang="en-US" dirty="0"/>
          </a:p>
        </p:txBody>
      </p:sp>
      <p:graphicFrame>
        <p:nvGraphicFramePr>
          <p:cNvPr id="4" name="표 3"/>
          <p:cNvGraphicFramePr>
            <a:graphicFrameLocks noGrp="1"/>
          </p:cNvGraphicFramePr>
          <p:nvPr/>
        </p:nvGraphicFramePr>
        <p:xfrm>
          <a:off x="936501" y="1439887"/>
          <a:ext cx="8617488" cy="2225040"/>
        </p:xfrm>
        <a:graphic>
          <a:graphicData uri="http://schemas.openxmlformats.org/drawingml/2006/table">
            <a:tbl>
              <a:tblPr firstRow="1" bandRow="1">
                <a:tableStyleId>{5C22544A-7EE6-4342-B048-85BDC9FD1C3A}</a:tableStyleId>
              </a:tblPr>
              <a:tblGrid>
                <a:gridCol w="4308744">
                  <a:extLst>
                    <a:ext uri="{9D8B030D-6E8A-4147-A177-3AD203B41FA5}">
                      <a16:colId xmlns:a16="http://schemas.microsoft.com/office/drawing/2014/main" val="20000"/>
                    </a:ext>
                  </a:extLst>
                </a:gridCol>
                <a:gridCol w="4308744">
                  <a:extLst>
                    <a:ext uri="{9D8B030D-6E8A-4147-A177-3AD203B41FA5}">
                      <a16:colId xmlns:a16="http://schemas.microsoft.com/office/drawing/2014/main" val="20001"/>
                    </a:ext>
                  </a:extLst>
                </a:gridCol>
              </a:tblGrid>
              <a:tr h="370840">
                <a:tc>
                  <a:txBody>
                    <a:bodyPr/>
                    <a:lstStyle/>
                    <a:p>
                      <a:pPr latinLnBrk="1"/>
                      <a:r>
                        <a:rPr lang="en-US" altLang="ko-KR" dirty="0"/>
                        <a:t>DHT22</a:t>
                      </a:r>
                      <a:endParaRPr lang="ko-KR" altLang="en-US" dirty="0"/>
                    </a:p>
                  </a:txBody>
                  <a:tcPr/>
                </a:tc>
                <a:tc>
                  <a:txBody>
                    <a:bodyPr/>
                    <a:lstStyle/>
                    <a:p>
                      <a:pPr latinLnBrk="1"/>
                      <a:r>
                        <a:rPr lang="en-US" altLang="ko-KR" dirty="0"/>
                        <a:t>AM2301</a:t>
                      </a:r>
                      <a:endParaRPr lang="ko-KR" altLang="en-US" dirty="0"/>
                    </a:p>
                  </a:txBody>
                  <a:tcPr/>
                </a:tc>
                <a:extLst>
                  <a:ext uri="{0D108BD9-81ED-4DB2-BD59-A6C34878D82A}">
                    <a16:rowId xmlns:a16="http://schemas.microsoft.com/office/drawing/2014/main" val="10000"/>
                  </a:ext>
                </a:extLst>
              </a:tr>
              <a:tr h="370840">
                <a:tc>
                  <a:txBody>
                    <a:bodyPr/>
                    <a:lstStyle/>
                    <a:p>
                      <a:pPr latinLnBrk="1"/>
                      <a:r>
                        <a:rPr lang="en-US" altLang="ko-KR" sz="1200" dirty="0"/>
                        <a:t>Good</a:t>
                      </a:r>
                      <a:r>
                        <a:rPr lang="en-US" altLang="ko-KR" sz="1200" baseline="0" dirty="0"/>
                        <a:t> for 0~100% humidity reading with 2~5% accuracy</a:t>
                      </a:r>
                      <a:endParaRPr lang="ko-KR" altLang="en-US" sz="1200" dirty="0"/>
                    </a:p>
                  </a:txBody>
                  <a:tcPr/>
                </a:tc>
                <a:tc>
                  <a:txBody>
                    <a:bodyPr/>
                    <a:lstStyle/>
                    <a:p>
                      <a:pPr marL="0" marR="0" indent="0" algn="l" defTabSz="913755" rtl="0" eaLnBrk="1" fontAlgn="auto" latinLnBrk="1" hangingPunct="1">
                        <a:lnSpc>
                          <a:spcPct val="100000"/>
                        </a:lnSpc>
                        <a:spcBef>
                          <a:spcPts val="0"/>
                        </a:spcBef>
                        <a:spcAft>
                          <a:spcPts val="0"/>
                        </a:spcAft>
                        <a:buClrTx/>
                        <a:buSzTx/>
                        <a:buFontTx/>
                        <a:buNone/>
                        <a:tabLst/>
                        <a:defRPr/>
                      </a:pPr>
                      <a:r>
                        <a:rPr lang="en-US" altLang="ko-KR" sz="1200" dirty="0"/>
                        <a:t>Good</a:t>
                      </a:r>
                      <a:r>
                        <a:rPr lang="en-US" altLang="ko-KR" sz="1200" baseline="0" dirty="0"/>
                        <a:t> for 0~99.9% humidity reading with </a:t>
                      </a:r>
                      <a:r>
                        <a:rPr lang="en-US" altLang="ko-KR" sz="1200" baseline="0" dirty="0">
                          <a:solidFill>
                            <a:schemeClr val="tx1"/>
                          </a:solidFill>
                        </a:rPr>
                        <a:t>±</a:t>
                      </a:r>
                      <a:r>
                        <a:rPr lang="en-US" altLang="ko-KR" sz="1200" baseline="0" dirty="0"/>
                        <a:t>3% accuracy</a:t>
                      </a:r>
                      <a:endParaRPr lang="ko-KR" altLang="en-US" sz="1200" dirty="0"/>
                    </a:p>
                  </a:txBody>
                  <a:tcPr/>
                </a:tc>
                <a:extLst>
                  <a:ext uri="{0D108BD9-81ED-4DB2-BD59-A6C34878D82A}">
                    <a16:rowId xmlns:a16="http://schemas.microsoft.com/office/drawing/2014/main" val="10001"/>
                  </a:ext>
                </a:extLst>
              </a:tr>
              <a:tr h="370840">
                <a:tc>
                  <a:txBody>
                    <a:bodyPr/>
                    <a:lstStyle/>
                    <a:p>
                      <a:pPr marL="0" marR="0" indent="0" algn="l" defTabSz="913755" rtl="0" eaLnBrk="1" fontAlgn="auto" latinLnBrk="1" hangingPunct="1">
                        <a:lnSpc>
                          <a:spcPct val="100000"/>
                        </a:lnSpc>
                        <a:spcBef>
                          <a:spcPts val="0"/>
                        </a:spcBef>
                        <a:spcAft>
                          <a:spcPts val="0"/>
                        </a:spcAft>
                        <a:buClrTx/>
                        <a:buSzTx/>
                        <a:buFontTx/>
                        <a:buNone/>
                        <a:tabLst/>
                        <a:defRPr/>
                      </a:pPr>
                      <a:r>
                        <a:rPr lang="en-US" altLang="ko-KR" sz="1200" dirty="0">
                          <a:solidFill>
                            <a:srgbClr val="FF0000"/>
                          </a:solidFill>
                        </a:rPr>
                        <a:t>Good for -40 to 80°C</a:t>
                      </a:r>
                      <a:r>
                        <a:rPr lang="ko-KR" altLang="en-US" sz="1200" baseline="0" dirty="0">
                          <a:solidFill>
                            <a:srgbClr val="FF0000"/>
                          </a:solidFill>
                        </a:rPr>
                        <a:t> </a:t>
                      </a:r>
                      <a:r>
                        <a:rPr lang="en-US" altLang="ko-KR" sz="1200" baseline="0" dirty="0">
                          <a:solidFill>
                            <a:srgbClr val="FF0000"/>
                          </a:solidFill>
                        </a:rPr>
                        <a:t>temperature readings ±0.5</a:t>
                      </a:r>
                      <a:r>
                        <a:rPr lang="en-US" altLang="ko-KR" sz="1200" dirty="0">
                          <a:solidFill>
                            <a:srgbClr val="FF0000"/>
                          </a:solidFill>
                        </a:rPr>
                        <a:t>°C accuracy</a:t>
                      </a:r>
                      <a:endParaRPr lang="ko-KR" altLang="en-US" sz="1200" dirty="0">
                        <a:solidFill>
                          <a:srgbClr val="FF0000"/>
                        </a:solidFill>
                      </a:endParaRPr>
                    </a:p>
                  </a:txBody>
                  <a:tcPr/>
                </a:tc>
                <a:tc>
                  <a:txBody>
                    <a:bodyPr/>
                    <a:lstStyle/>
                    <a:p>
                      <a:pPr marL="0" marR="0" indent="0" algn="l" defTabSz="913755" rtl="0" eaLnBrk="1" fontAlgn="auto" latinLnBrk="1" hangingPunct="1">
                        <a:lnSpc>
                          <a:spcPct val="100000"/>
                        </a:lnSpc>
                        <a:spcBef>
                          <a:spcPts val="0"/>
                        </a:spcBef>
                        <a:spcAft>
                          <a:spcPts val="0"/>
                        </a:spcAft>
                        <a:buClrTx/>
                        <a:buSzTx/>
                        <a:buFontTx/>
                        <a:buNone/>
                        <a:tabLst/>
                        <a:defRPr/>
                      </a:pPr>
                      <a:r>
                        <a:rPr lang="en-US" altLang="ko-KR" sz="1200" dirty="0"/>
                        <a:t>Good</a:t>
                      </a:r>
                      <a:r>
                        <a:rPr lang="en-US" altLang="ko-KR" sz="1200" baseline="0" dirty="0"/>
                        <a:t> of -40 to 80</a:t>
                      </a:r>
                      <a:r>
                        <a:rPr lang="en-US" altLang="ko-KR" sz="1200" dirty="0"/>
                        <a:t>°C temperature readings </a:t>
                      </a:r>
                      <a:r>
                        <a:rPr lang="en-US" altLang="ko-KR" sz="1200" baseline="0" dirty="0">
                          <a:solidFill>
                            <a:schemeClr val="accent6">
                              <a:lumMod val="75000"/>
                            </a:schemeClr>
                          </a:solidFill>
                        </a:rPr>
                        <a:t>±0.3</a:t>
                      </a:r>
                      <a:r>
                        <a:rPr lang="en-US" altLang="ko-KR" sz="1200" dirty="0">
                          <a:solidFill>
                            <a:schemeClr val="accent6">
                              <a:lumMod val="75000"/>
                            </a:schemeClr>
                          </a:solidFill>
                        </a:rPr>
                        <a:t>°C accuracy</a:t>
                      </a:r>
                      <a:endParaRPr lang="ko-KR" altLang="en-US" sz="1200" dirty="0">
                        <a:solidFill>
                          <a:schemeClr val="accent6">
                            <a:lumMod val="75000"/>
                          </a:schemeClr>
                        </a:solidFill>
                      </a:endParaRPr>
                    </a:p>
                  </a:txBody>
                  <a:tcPr/>
                </a:tc>
                <a:extLst>
                  <a:ext uri="{0D108BD9-81ED-4DB2-BD59-A6C34878D82A}">
                    <a16:rowId xmlns:a16="http://schemas.microsoft.com/office/drawing/2014/main" val="10002"/>
                  </a:ext>
                </a:extLst>
              </a:tr>
              <a:tr h="370840">
                <a:tc>
                  <a:txBody>
                    <a:bodyPr/>
                    <a:lstStyle/>
                    <a:p>
                      <a:pPr latinLnBrk="1"/>
                      <a:r>
                        <a:rPr lang="en-US" altLang="ko-KR" sz="1200" dirty="0">
                          <a:solidFill>
                            <a:schemeClr val="accent6">
                              <a:lumMod val="75000"/>
                            </a:schemeClr>
                          </a:solidFill>
                        </a:rPr>
                        <a:t>No more than 0.5Hz sampling rate(once</a:t>
                      </a:r>
                      <a:r>
                        <a:rPr lang="en-US" altLang="ko-KR" sz="1200" baseline="0" dirty="0">
                          <a:solidFill>
                            <a:schemeClr val="accent6">
                              <a:lumMod val="75000"/>
                            </a:schemeClr>
                          </a:solidFill>
                        </a:rPr>
                        <a:t> every 2 seconds)</a:t>
                      </a:r>
                      <a:endParaRPr lang="ko-KR" altLang="en-US" sz="1200" dirty="0">
                        <a:solidFill>
                          <a:schemeClr val="accent6">
                            <a:lumMod val="75000"/>
                          </a:schemeClr>
                        </a:solidFill>
                      </a:endParaRPr>
                    </a:p>
                  </a:txBody>
                  <a:tcPr/>
                </a:tc>
                <a:tc>
                  <a:txBody>
                    <a:bodyPr/>
                    <a:lstStyle/>
                    <a:p>
                      <a:pPr latinLnBrk="1"/>
                      <a:r>
                        <a:rPr lang="en-US" altLang="ko-KR" sz="1200" dirty="0"/>
                        <a:t>No more than 0.5Hz sampling rate(</a:t>
                      </a:r>
                      <a:r>
                        <a:rPr lang="en-US" altLang="ko-KR" sz="1200" dirty="0">
                          <a:solidFill>
                            <a:schemeClr val="accent6">
                              <a:lumMod val="75000"/>
                            </a:schemeClr>
                          </a:solidFill>
                        </a:rPr>
                        <a:t>once</a:t>
                      </a:r>
                      <a:r>
                        <a:rPr lang="en-US" altLang="ko-KR" sz="1200" baseline="0" dirty="0">
                          <a:solidFill>
                            <a:schemeClr val="accent6">
                              <a:lumMod val="75000"/>
                            </a:schemeClr>
                          </a:solidFill>
                        </a:rPr>
                        <a:t> every 2 seconds</a:t>
                      </a:r>
                      <a:r>
                        <a:rPr lang="en-US" altLang="ko-KR" sz="1200" baseline="0" dirty="0"/>
                        <a:t>)</a:t>
                      </a:r>
                      <a:endParaRPr lang="ko-KR" altLang="en-US" sz="1200" dirty="0"/>
                    </a:p>
                  </a:txBody>
                  <a:tcPr/>
                </a:tc>
                <a:extLst>
                  <a:ext uri="{0D108BD9-81ED-4DB2-BD59-A6C34878D82A}">
                    <a16:rowId xmlns:a16="http://schemas.microsoft.com/office/drawing/2014/main" val="10003"/>
                  </a:ext>
                </a:extLst>
              </a:tr>
              <a:tr h="370840">
                <a:tc>
                  <a:txBody>
                    <a:bodyPr/>
                    <a:lstStyle/>
                    <a:p>
                      <a:pPr latinLnBrk="1"/>
                      <a:r>
                        <a:rPr lang="en-US" altLang="ko-KR" sz="1200" dirty="0"/>
                        <a:t>3 ~ 5V power and I/O</a:t>
                      </a:r>
                      <a:endParaRPr lang="ko-KR" altLang="en-US" sz="1200" dirty="0"/>
                    </a:p>
                  </a:txBody>
                  <a:tcPr/>
                </a:tc>
                <a:tc>
                  <a:txBody>
                    <a:bodyPr/>
                    <a:lstStyle/>
                    <a:p>
                      <a:pPr latinLnBrk="1"/>
                      <a:r>
                        <a:rPr lang="en-US" altLang="ko-KR" sz="1200" dirty="0"/>
                        <a:t>3.3 ~ 5.2V power</a:t>
                      </a:r>
                      <a:r>
                        <a:rPr lang="en-US" altLang="ko-KR" sz="1200" baseline="0" dirty="0"/>
                        <a:t> and I/O</a:t>
                      </a:r>
                      <a:endParaRPr lang="ko-KR" altLang="en-US" sz="1200" dirty="0"/>
                    </a:p>
                  </a:txBody>
                  <a:tcPr/>
                </a:tc>
                <a:extLst>
                  <a:ext uri="{0D108BD9-81ED-4DB2-BD59-A6C34878D82A}">
                    <a16:rowId xmlns:a16="http://schemas.microsoft.com/office/drawing/2014/main" val="10004"/>
                  </a:ext>
                </a:extLst>
              </a:tr>
              <a:tr h="370840">
                <a:tc>
                  <a:txBody>
                    <a:bodyPr/>
                    <a:lstStyle/>
                    <a:p>
                      <a:pPr latinLnBrk="1"/>
                      <a:r>
                        <a:rPr lang="en-US" altLang="ko-KR" sz="1200" dirty="0"/>
                        <a:t>Low Cost</a:t>
                      </a:r>
                      <a:endParaRPr lang="ko-KR" altLang="en-US" sz="1200" dirty="0"/>
                    </a:p>
                  </a:txBody>
                  <a:tcPr/>
                </a:tc>
                <a:tc>
                  <a:txBody>
                    <a:bodyPr/>
                    <a:lstStyle/>
                    <a:p>
                      <a:pPr latinLnBrk="1"/>
                      <a:endParaRPr lang="ko-KR" altLang="en-US" sz="1200" dirty="0"/>
                    </a:p>
                  </a:txBody>
                  <a:tcPr/>
                </a:tc>
                <a:extLst>
                  <a:ext uri="{0D108BD9-81ED-4DB2-BD59-A6C34878D82A}">
                    <a16:rowId xmlns:a16="http://schemas.microsoft.com/office/drawing/2014/main" val="10005"/>
                  </a:ext>
                </a:extLst>
              </a:tr>
            </a:tbl>
          </a:graphicData>
        </a:graphic>
      </p:graphicFrame>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8629" y="3744143"/>
            <a:ext cx="17145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descr="am2301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89029" y="3672135"/>
            <a:ext cx="3305944" cy="2201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0570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DHT11(</a:t>
            </a:r>
            <a:r>
              <a:rPr lang="ko-KR" altLang="en-US" dirty="0" err="1"/>
              <a:t>온습도</a:t>
            </a:r>
            <a:r>
              <a:rPr lang="ko-KR" altLang="en-US" dirty="0"/>
              <a:t> 센서</a:t>
            </a:r>
            <a:r>
              <a:rPr lang="en-US" altLang="ko-KR" dirty="0"/>
              <a:t>)</a:t>
            </a:r>
            <a:endParaRPr lang="ko-KR" altLang="en-US" dirty="0"/>
          </a:p>
        </p:txBody>
      </p:sp>
      <p:sp>
        <p:nvSpPr>
          <p:cNvPr id="2" name="내용 개체 틀 1"/>
          <p:cNvSpPr>
            <a:spLocks noGrp="1"/>
          </p:cNvSpPr>
          <p:nvPr>
            <p:ph sz="quarter" idx="11"/>
          </p:nvPr>
        </p:nvSpPr>
        <p:spPr/>
        <p:txBody>
          <a:bodyPr/>
          <a:lstStyle/>
          <a:p>
            <a:r>
              <a:rPr lang="en-US" altLang="ko-KR" dirty="0"/>
              <a:t>DHT11(</a:t>
            </a:r>
            <a:r>
              <a:rPr lang="ko-KR" altLang="en-US" dirty="0" err="1"/>
              <a:t>온습도</a:t>
            </a:r>
            <a:r>
              <a:rPr lang="ko-KR" altLang="en-US" dirty="0"/>
              <a:t> 센서</a:t>
            </a:r>
            <a:r>
              <a:rPr lang="en-US" altLang="ko-KR" dirty="0"/>
              <a:t>) </a:t>
            </a:r>
            <a:r>
              <a:rPr lang="ko-KR" altLang="en-US" dirty="0"/>
              <a:t>라이브러리 설치</a:t>
            </a:r>
            <a:endParaRPr lang="en-US" altLang="ko-KR" dirty="0"/>
          </a:p>
          <a:p>
            <a:pPr lvl="1"/>
            <a:r>
              <a:rPr lang="ko-KR" altLang="en-US" dirty="0" err="1"/>
              <a:t>아두이노</a:t>
            </a:r>
            <a:r>
              <a:rPr lang="ko-KR" altLang="en-US" dirty="0"/>
              <a:t> </a:t>
            </a:r>
            <a:r>
              <a:rPr lang="en-US" altLang="ko-KR" dirty="0"/>
              <a:t>IDE</a:t>
            </a:r>
            <a:r>
              <a:rPr lang="ko-KR" altLang="en-US" dirty="0"/>
              <a:t>의 주 메뉴에서 </a:t>
            </a:r>
            <a:r>
              <a:rPr lang="en-US" altLang="ko-KR" dirty="0"/>
              <a:t>‘</a:t>
            </a:r>
            <a:r>
              <a:rPr lang="ko-KR" altLang="en-US" dirty="0"/>
              <a:t>스케치</a:t>
            </a:r>
            <a:r>
              <a:rPr lang="en-US" altLang="ko-KR" dirty="0"/>
              <a:t>/</a:t>
            </a:r>
            <a:r>
              <a:rPr lang="ko-KR" altLang="en-US" dirty="0"/>
              <a:t>라이브러리 포함하기</a:t>
            </a:r>
            <a:r>
              <a:rPr lang="en-US" altLang="ko-KR" dirty="0"/>
              <a:t>/</a:t>
            </a:r>
            <a:r>
              <a:rPr lang="ko-KR" altLang="en-US" dirty="0"/>
              <a:t>라이브러리 관리</a:t>
            </a:r>
            <a:r>
              <a:rPr lang="en-US" altLang="ko-KR" dirty="0"/>
              <a:t>…” </a:t>
            </a:r>
            <a:r>
              <a:rPr lang="ko-KR" altLang="en-US" dirty="0"/>
              <a:t>선택</a:t>
            </a:r>
            <a:endParaRPr lang="en-US" altLang="ko-KR" dirty="0"/>
          </a:p>
          <a:p>
            <a:pPr lvl="2"/>
            <a:r>
              <a:rPr lang="en-US" altLang="ko-KR" dirty="0"/>
              <a:t>“DHT” </a:t>
            </a:r>
            <a:r>
              <a:rPr lang="ko-KR" altLang="en-US" dirty="0"/>
              <a:t>키워드로 검색 </a:t>
            </a:r>
            <a:r>
              <a:rPr lang="en-US" altLang="ko-KR" dirty="0">
                <a:sym typeface="Wingdings" panose="05000000000000000000" pitchFamily="2" charset="2"/>
              </a:rPr>
              <a:t> DHT sensor library by Adafruit </a:t>
            </a:r>
            <a:r>
              <a:rPr lang="ko-KR" altLang="en-US" dirty="0">
                <a:sym typeface="Wingdings" panose="05000000000000000000" pitchFamily="2" charset="2"/>
              </a:rPr>
              <a:t>설치</a:t>
            </a:r>
            <a:endParaRPr lang="en-US" altLang="ko-KR" dirty="0">
              <a:sym typeface="Wingdings" panose="05000000000000000000" pitchFamily="2" charset="2"/>
            </a:endParaRPr>
          </a:p>
          <a:p>
            <a:pPr lvl="3"/>
            <a:r>
              <a:rPr lang="en-US" altLang="ko-KR" dirty="0"/>
              <a:t>Install all </a:t>
            </a:r>
            <a:r>
              <a:rPr lang="ko-KR" altLang="en-US" dirty="0"/>
              <a:t>선택</a:t>
            </a:r>
            <a:endParaRPr lang="en-US" altLang="ko-KR" dirty="0"/>
          </a:p>
          <a:p>
            <a:pPr lvl="1"/>
            <a:endParaRPr lang="en-US" altLang="ko-KR" dirty="0"/>
          </a:p>
          <a:p>
            <a:pPr marL="342900" lvl="1" indent="0">
              <a:buNone/>
            </a:pPr>
            <a:endParaRPr lang="es-ES" altLang="ko-KR" dirty="0"/>
          </a:p>
          <a:p>
            <a:pPr lvl="1"/>
            <a:endParaRPr lang="en-US" altLang="ko-KR" dirty="0"/>
          </a:p>
          <a:p>
            <a:pPr lvl="2"/>
            <a:endParaRPr lang="en-US" altLang="ko-KR" dirty="0"/>
          </a:p>
          <a:p>
            <a:pPr lvl="2"/>
            <a:endParaRPr lang="en-US" altLang="ko-KR" dirty="0"/>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77</a:t>
            </a:fld>
            <a:endParaRPr lang="en-US" dirty="0"/>
          </a:p>
        </p:txBody>
      </p:sp>
      <p:pic>
        <p:nvPicPr>
          <p:cNvPr id="5" name="그림 4">
            <a:extLst>
              <a:ext uri="{FF2B5EF4-FFF2-40B4-BE49-F238E27FC236}">
                <a16:creationId xmlns:a16="http://schemas.microsoft.com/office/drawing/2014/main" id="{8DB6E3ED-4DE2-4273-BDFF-135D3CC5E5B9}"/>
              </a:ext>
            </a:extLst>
          </p:cNvPr>
          <p:cNvPicPr>
            <a:picLocks noChangeAspect="1"/>
          </p:cNvPicPr>
          <p:nvPr/>
        </p:nvPicPr>
        <p:blipFill>
          <a:blip r:embed="rId3"/>
          <a:stretch>
            <a:fillRect/>
          </a:stretch>
        </p:blipFill>
        <p:spPr>
          <a:xfrm>
            <a:off x="1008509" y="1952659"/>
            <a:ext cx="5989320" cy="3375660"/>
          </a:xfrm>
          <a:prstGeom prst="rect">
            <a:avLst/>
          </a:prstGeom>
        </p:spPr>
      </p:pic>
      <p:pic>
        <p:nvPicPr>
          <p:cNvPr id="7" name="그림 6">
            <a:extLst>
              <a:ext uri="{FF2B5EF4-FFF2-40B4-BE49-F238E27FC236}">
                <a16:creationId xmlns:a16="http://schemas.microsoft.com/office/drawing/2014/main" id="{7294CF19-41EE-43F1-A262-009A7B644AD0}"/>
              </a:ext>
            </a:extLst>
          </p:cNvPr>
          <p:cNvPicPr>
            <a:picLocks noChangeAspect="1"/>
          </p:cNvPicPr>
          <p:nvPr/>
        </p:nvPicPr>
        <p:blipFill>
          <a:blip r:embed="rId4"/>
          <a:stretch>
            <a:fillRect/>
          </a:stretch>
        </p:blipFill>
        <p:spPr>
          <a:xfrm>
            <a:off x="7192677" y="2806099"/>
            <a:ext cx="3909060" cy="1668780"/>
          </a:xfrm>
          <a:prstGeom prst="rect">
            <a:avLst/>
          </a:prstGeom>
        </p:spPr>
      </p:pic>
      <p:sp>
        <p:nvSpPr>
          <p:cNvPr id="8" name="번개 7">
            <a:extLst>
              <a:ext uri="{FF2B5EF4-FFF2-40B4-BE49-F238E27FC236}">
                <a16:creationId xmlns:a16="http://schemas.microsoft.com/office/drawing/2014/main" id="{D66BA044-8F16-4C95-B8FB-94DCF81EE331}"/>
              </a:ext>
            </a:extLst>
          </p:cNvPr>
          <p:cNvSpPr/>
          <p:nvPr/>
        </p:nvSpPr>
        <p:spPr>
          <a:xfrm>
            <a:off x="7883954" y="4112899"/>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4588121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DHT11(</a:t>
            </a:r>
            <a:r>
              <a:rPr lang="ko-KR" altLang="en-US" dirty="0" err="1"/>
              <a:t>온습도</a:t>
            </a:r>
            <a:r>
              <a:rPr lang="ko-KR" altLang="en-US" dirty="0"/>
              <a:t> 센서</a:t>
            </a:r>
            <a:r>
              <a:rPr lang="en-US" altLang="ko-KR" dirty="0"/>
              <a:t>)</a:t>
            </a:r>
            <a:endParaRPr lang="ko-KR" altLang="en-US" dirty="0"/>
          </a:p>
        </p:txBody>
      </p:sp>
      <p:sp>
        <p:nvSpPr>
          <p:cNvPr id="2" name="내용 개체 틀 1"/>
          <p:cNvSpPr>
            <a:spLocks noGrp="1"/>
          </p:cNvSpPr>
          <p:nvPr>
            <p:ph sz="quarter" idx="11"/>
          </p:nvPr>
        </p:nvSpPr>
        <p:spPr/>
        <p:txBody>
          <a:bodyPr/>
          <a:lstStyle/>
          <a:p>
            <a:r>
              <a:rPr lang="ko-KR" altLang="en-US" dirty="0" err="1"/>
              <a:t>온습도</a:t>
            </a:r>
            <a:r>
              <a:rPr lang="ko-KR" altLang="en-US" dirty="0"/>
              <a:t> 센서 </a:t>
            </a:r>
            <a:endParaRPr lang="en-US" altLang="ko-KR" dirty="0"/>
          </a:p>
          <a:p>
            <a:pPr lvl="1"/>
            <a:r>
              <a:rPr lang="en-US" altLang="ko-KR" dirty="0"/>
              <a:t>Code for DHT22</a:t>
            </a:r>
          </a:p>
          <a:p>
            <a:pPr lvl="2"/>
            <a:r>
              <a:rPr lang="ko-KR" altLang="en-US" dirty="0"/>
              <a:t>파일</a:t>
            </a:r>
            <a:r>
              <a:rPr lang="en-US" altLang="ko-KR" dirty="0"/>
              <a:t>|</a:t>
            </a:r>
            <a:r>
              <a:rPr lang="ko-KR" altLang="en-US" dirty="0"/>
              <a:t>예제</a:t>
            </a:r>
            <a:r>
              <a:rPr lang="en-US" altLang="ko-KR" dirty="0"/>
              <a:t>|DHT Sensor </a:t>
            </a:r>
            <a:r>
              <a:rPr lang="en-US" altLang="ko-KR" dirty="0" err="1"/>
              <a:t>Library|DHTtester</a:t>
            </a:r>
            <a:r>
              <a:rPr lang="ko-KR" altLang="en-US" dirty="0"/>
              <a:t>를 아래와 같이 수정</a:t>
            </a:r>
            <a:endParaRPr lang="en-US" altLang="ko-KR" dirty="0"/>
          </a:p>
          <a:p>
            <a:pPr lvl="3"/>
            <a:r>
              <a:rPr lang="ko-KR" altLang="en-US" dirty="0"/>
              <a:t>파일 이름 </a:t>
            </a:r>
            <a:r>
              <a:rPr lang="en-US" altLang="ko-KR" dirty="0"/>
              <a:t>: DHT11_Test</a:t>
            </a:r>
          </a:p>
          <a:p>
            <a:pPr lvl="2"/>
            <a:r>
              <a:rPr lang="en-US" altLang="ko-KR" dirty="0"/>
              <a:t>DHT11</a:t>
            </a:r>
            <a:r>
              <a:rPr lang="ko-KR" altLang="en-US" dirty="0"/>
              <a:t>의 경우 최소 샘플링 주기는 </a:t>
            </a:r>
            <a:r>
              <a:rPr lang="en-US" altLang="ko-KR" dirty="0">
                <a:solidFill>
                  <a:srgbClr val="FF0000"/>
                </a:solidFill>
              </a:rPr>
              <a:t>1</a:t>
            </a:r>
            <a:r>
              <a:rPr lang="ko-KR" altLang="en-US" dirty="0">
                <a:solidFill>
                  <a:srgbClr val="FF0000"/>
                </a:solidFill>
              </a:rPr>
              <a:t>초 이상</a:t>
            </a:r>
            <a:r>
              <a:rPr lang="ko-KR" altLang="en-US" dirty="0"/>
              <a:t> </a:t>
            </a:r>
            <a:r>
              <a:rPr lang="en-US" altLang="ko-KR" dirty="0"/>
              <a:t>– delay(1000);</a:t>
            </a:r>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3"/>
            <a:r>
              <a:rPr lang="ko-KR" altLang="en-US" dirty="0">
                <a:solidFill>
                  <a:schemeClr val="bg1">
                    <a:lumMod val="65000"/>
                  </a:schemeClr>
                </a:solidFill>
              </a:rPr>
              <a:t>참고 </a:t>
            </a:r>
            <a:r>
              <a:rPr lang="en-US" altLang="ko-KR" dirty="0">
                <a:solidFill>
                  <a:schemeClr val="bg1">
                    <a:lumMod val="65000"/>
                  </a:schemeClr>
                </a:solidFill>
              </a:rPr>
              <a:t>- </a:t>
            </a:r>
            <a:r>
              <a:rPr lang="en-US" altLang="ko-KR" dirty="0" err="1">
                <a:solidFill>
                  <a:schemeClr val="bg1">
                    <a:lumMod val="65000"/>
                  </a:schemeClr>
                </a:solidFill>
              </a:rPr>
              <a:t>isnan</a:t>
            </a:r>
            <a:r>
              <a:rPr lang="en-US" altLang="ko-KR" dirty="0">
                <a:solidFill>
                  <a:schemeClr val="bg1">
                    <a:lumMod val="65000"/>
                  </a:schemeClr>
                </a:solidFill>
              </a:rPr>
              <a:t>( )</a:t>
            </a:r>
          </a:p>
          <a:p>
            <a:pPr lvl="4"/>
            <a:r>
              <a:rPr lang="en-US" altLang="ko-KR" dirty="0">
                <a:solidFill>
                  <a:schemeClr val="bg1">
                    <a:lumMod val="65000"/>
                  </a:schemeClr>
                </a:solidFill>
              </a:rPr>
              <a:t>Return 1 if “not a number”</a:t>
            </a:r>
            <a:endParaRPr lang="en-US" altLang="ko-KR" dirty="0"/>
          </a:p>
          <a:p>
            <a:pPr lvl="2"/>
            <a:endParaRPr lang="en-US" altLang="ko-KR" dirty="0"/>
          </a:p>
          <a:p>
            <a:pPr lvl="1"/>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78</a:t>
            </a:fld>
            <a:endParaRPr lang="en-US" dirty="0"/>
          </a:p>
        </p:txBody>
      </p:sp>
      <p:graphicFrame>
        <p:nvGraphicFramePr>
          <p:cNvPr id="9" name="표 4">
            <a:extLst>
              <a:ext uri="{FF2B5EF4-FFF2-40B4-BE49-F238E27FC236}">
                <a16:creationId xmlns:a16="http://schemas.microsoft.com/office/drawing/2014/main" id="{8AC9B8F3-E44D-47E2-B9AE-6AAEBE10E3F1}"/>
              </a:ext>
            </a:extLst>
          </p:cNvPr>
          <p:cNvGraphicFramePr>
            <a:graphicFrameLocks noGrp="1"/>
          </p:cNvGraphicFramePr>
          <p:nvPr/>
        </p:nvGraphicFramePr>
        <p:xfrm>
          <a:off x="6346633" y="1325951"/>
          <a:ext cx="4680520" cy="579120"/>
        </p:xfrm>
        <a:graphic>
          <a:graphicData uri="http://schemas.openxmlformats.org/drawingml/2006/table">
            <a:tbl>
              <a:tblPr firstRow="1" bandRow="1">
                <a:tableStyleId>{5C22544A-7EE6-4342-B048-85BDC9FD1C3A}</a:tableStyleId>
              </a:tblPr>
              <a:tblGrid>
                <a:gridCol w="1296144">
                  <a:extLst>
                    <a:ext uri="{9D8B030D-6E8A-4147-A177-3AD203B41FA5}">
                      <a16:colId xmlns:a16="http://schemas.microsoft.com/office/drawing/2014/main" val="485857095"/>
                    </a:ext>
                  </a:extLst>
                </a:gridCol>
                <a:gridCol w="1080120">
                  <a:extLst>
                    <a:ext uri="{9D8B030D-6E8A-4147-A177-3AD203B41FA5}">
                      <a16:colId xmlns:a16="http://schemas.microsoft.com/office/drawing/2014/main" val="3779181476"/>
                    </a:ext>
                  </a:extLst>
                </a:gridCol>
                <a:gridCol w="2304256">
                  <a:extLst>
                    <a:ext uri="{9D8B030D-6E8A-4147-A177-3AD203B41FA5}">
                      <a16:colId xmlns:a16="http://schemas.microsoft.com/office/drawing/2014/main" val="2026473094"/>
                    </a:ext>
                  </a:extLst>
                </a:gridCol>
              </a:tblGrid>
              <a:tr h="269334">
                <a:tc>
                  <a:txBody>
                    <a:bodyPr/>
                    <a:lstStyle/>
                    <a:p>
                      <a:pPr algn="ctr" latinLnBrk="1"/>
                      <a:r>
                        <a:rPr lang="ko-KR" altLang="en-US" sz="1400" dirty="0"/>
                        <a:t>핀 이름</a:t>
                      </a:r>
                    </a:p>
                  </a:txBody>
                  <a:tcPr/>
                </a:tc>
                <a:tc>
                  <a:txBody>
                    <a:bodyPr/>
                    <a:lstStyle/>
                    <a:p>
                      <a:pPr algn="ctr" latinLnBrk="1"/>
                      <a:r>
                        <a:rPr lang="ko-KR" altLang="en-US" sz="1400" dirty="0"/>
                        <a:t>통신방식</a:t>
                      </a:r>
                    </a:p>
                  </a:txBody>
                  <a:tcPr/>
                </a:tc>
                <a:tc>
                  <a:txBody>
                    <a:bodyPr/>
                    <a:lstStyle/>
                    <a:p>
                      <a:pPr algn="ctr" latinLnBrk="1"/>
                      <a:r>
                        <a:rPr lang="ko-KR" altLang="en-US" sz="1400" dirty="0"/>
                        <a:t>연결소자</a:t>
                      </a:r>
                    </a:p>
                  </a:txBody>
                  <a:tcPr/>
                </a:tc>
                <a:extLst>
                  <a:ext uri="{0D108BD9-81ED-4DB2-BD59-A6C34878D82A}">
                    <a16:rowId xmlns:a16="http://schemas.microsoft.com/office/drawing/2014/main" val="1861532120"/>
                  </a:ext>
                </a:extLst>
              </a:tr>
              <a:tr h="269334">
                <a:tc>
                  <a:txBody>
                    <a:bodyPr/>
                    <a:lstStyle/>
                    <a:p>
                      <a:pPr algn="ctr" latinLnBrk="1"/>
                      <a:r>
                        <a:rPr lang="en-US" altLang="ko-KR" sz="1200" dirty="0"/>
                        <a:t>D4(GPIO2)</a:t>
                      </a:r>
                      <a:endParaRPr lang="ko-KR" altLang="en-US" sz="1200" dirty="0"/>
                    </a:p>
                  </a:txBody>
                  <a:tcPr/>
                </a:tc>
                <a:tc>
                  <a:txBody>
                    <a:bodyPr/>
                    <a:lstStyle/>
                    <a:p>
                      <a:pPr algn="ctr" latinLnBrk="1"/>
                      <a:r>
                        <a:rPr lang="en-US" altLang="ko-KR" sz="1200" dirty="0"/>
                        <a:t>Digital IO</a:t>
                      </a:r>
                      <a:endParaRPr lang="ko-KR" altLang="en-US" sz="1200" dirty="0"/>
                    </a:p>
                  </a:txBody>
                  <a:tcPr/>
                </a:tc>
                <a:tc>
                  <a:txBody>
                    <a:bodyPr/>
                    <a:lstStyle/>
                    <a:p>
                      <a:pPr algn="ctr" latinLnBrk="1"/>
                      <a:r>
                        <a:rPr lang="en-US" altLang="ko-KR" sz="1200" dirty="0"/>
                        <a:t>DHT11, LED</a:t>
                      </a:r>
                      <a:endParaRPr lang="ko-KR" altLang="en-US" sz="1200" dirty="0"/>
                    </a:p>
                  </a:txBody>
                  <a:tcPr/>
                </a:tc>
                <a:extLst>
                  <a:ext uri="{0D108BD9-81ED-4DB2-BD59-A6C34878D82A}">
                    <a16:rowId xmlns:a16="http://schemas.microsoft.com/office/drawing/2014/main" val="3028433491"/>
                  </a:ext>
                </a:extLst>
              </a:tr>
            </a:tbl>
          </a:graphicData>
        </a:graphic>
      </p:graphicFrame>
      <p:sp>
        <p:nvSpPr>
          <p:cNvPr id="10" name="모서리가 둥근 직사각형 5">
            <a:extLst>
              <a:ext uri="{FF2B5EF4-FFF2-40B4-BE49-F238E27FC236}">
                <a16:creationId xmlns:a16="http://schemas.microsoft.com/office/drawing/2014/main" id="{647B1255-326D-4E9C-AFCF-1B28E656874E}"/>
              </a:ext>
            </a:extLst>
          </p:cNvPr>
          <p:cNvSpPr/>
          <p:nvPr/>
        </p:nvSpPr>
        <p:spPr bwMode="auto">
          <a:xfrm>
            <a:off x="1008509" y="2231975"/>
            <a:ext cx="5040560" cy="2376265"/>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200" b="1" dirty="0">
                <a:latin typeface="맑은 고딕" pitchFamily="50" charset="-127"/>
                <a:ea typeface="맑은 고딕" pitchFamily="50" charset="-127"/>
              </a:rPr>
              <a:t>#include "</a:t>
            </a:r>
            <a:r>
              <a:rPr lang="en-US" altLang="ko-KR" sz="1200" b="1" dirty="0" err="1">
                <a:latin typeface="맑은 고딕" pitchFamily="50" charset="-127"/>
                <a:ea typeface="맑은 고딕" pitchFamily="50" charset="-127"/>
              </a:rPr>
              <a:t>DHT.h</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Phi board v1.0</a:t>
            </a:r>
            <a:r>
              <a:rPr lang="ko-KR" altLang="en-US" sz="1200" b="1" dirty="0">
                <a:latin typeface="맑은 고딕" pitchFamily="50" charset="-127"/>
                <a:ea typeface="맑은 고딕" pitchFamily="50" charset="-127"/>
              </a:rPr>
              <a:t>에서 </a:t>
            </a:r>
            <a:r>
              <a:rPr lang="en-US" altLang="ko-KR" sz="1200" b="1" dirty="0">
                <a:latin typeface="맑은 고딕" pitchFamily="50" charset="-127"/>
                <a:ea typeface="맑은 고딕" pitchFamily="50" charset="-127"/>
              </a:rPr>
              <a:t>DHT</a:t>
            </a:r>
            <a:r>
              <a:rPr lang="ko-KR" altLang="en-US" sz="1200" b="1" dirty="0">
                <a:latin typeface="맑은 고딕" pitchFamily="50" charset="-127"/>
                <a:ea typeface="맑은 고딕" pitchFamily="50" charset="-127"/>
              </a:rPr>
              <a:t>의 데이터 선은 </a:t>
            </a:r>
            <a:r>
              <a:rPr lang="en-US" altLang="ko-KR" sz="1200" b="1" dirty="0">
                <a:latin typeface="맑은 고딕" pitchFamily="50" charset="-127"/>
                <a:ea typeface="맑은 고딕" pitchFamily="50" charset="-127"/>
              </a:rPr>
              <a:t>D4</a:t>
            </a:r>
            <a:r>
              <a:rPr lang="ko-KR" altLang="en-US" sz="1200" b="1" dirty="0">
                <a:latin typeface="맑은 고딕" pitchFamily="50" charset="-127"/>
                <a:ea typeface="맑은 고딕" pitchFamily="50" charset="-127"/>
              </a:rPr>
              <a:t>에 연결되어 있음</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#define DHTPIN D4     </a:t>
            </a:r>
          </a:p>
          <a:p>
            <a:pPr defTabSz="913755">
              <a:spcBef>
                <a:spcPts val="0"/>
              </a:spcBef>
              <a:buClr>
                <a:srgbClr val="506EA5"/>
              </a:buClr>
            </a:pPr>
            <a:r>
              <a:rPr lang="en-US" altLang="ko-KR" sz="1200" b="1" dirty="0">
                <a:latin typeface="맑은 고딕" pitchFamily="50" charset="-127"/>
                <a:ea typeface="맑은 고딕" pitchFamily="50" charset="-127"/>
              </a:rPr>
              <a:t>#define DHTTYPE DHT11</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DHT </a:t>
            </a:r>
            <a:r>
              <a:rPr lang="en-US" altLang="ko-KR" sz="1200" b="1" dirty="0" err="1">
                <a:latin typeface="맑은 고딕" pitchFamily="50" charset="-127"/>
                <a:ea typeface="맑은 고딕" pitchFamily="50" charset="-127"/>
              </a:rPr>
              <a:t>dht</a:t>
            </a:r>
            <a:r>
              <a:rPr lang="en-US" altLang="ko-KR" sz="1200" b="1" dirty="0">
                <a:latin typeface="맑은 고딕" pitchFamily="50" charset="-127"/>
                <a:ea typeface="맑은 고딕" pitchFamily="50" charset="-127"/>
              </a:rPr>
              <a:t>(DHTPIN, DHTTYPE);</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void setup()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Serial.begin</a:t>
            </a:r>
            <a:r>
              <a:rPr lang="en-US" altLang="ko-KR" sz="1200" b="1" dirty="0">
                <a:latin typeface="맑은 고딕" pitchFamily="50" charset="-127"/>
                <a:ea typeface="맑은 고딕" pitchFamily="50" charset="-127"/>
              </a:rPr>
              <a:t>(9600);</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dht.begin</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a:t>
            </a:r>
          </a:p>
        </p:txBody>
      </p:sp>
      <p:sp>
        <p:nvSpPr>
          <p:cNvPr id="12" name="모서리가 둥근 직사각형 6">
            <a:extLst>
              <a:ext uri="{FF2B5EF4-FFF2-40B4-BE49-F238E27FC236}">
                <a16:creationId xmlns:a16="http://schemas.microsoft.com/office/drawing/2014/main" id="{F0B53AAD-34EB-4E45-9D5A-29E910C1107C}"/>
              </a:ext>
            </a:extLst>
          </p:cNvPr>
          <p:cNvSpPr/>
          <p:nvPr/>
        </p:nvSpPr>
        <p:spPr bwMode="auto">
          <a:xfrm flipV="1">
            <a:off x="1008508" y="2206506"/>
            <a:ext cx="5040560" cy="45719"/>
          </a:xfrm>
          <a:prstGeom prst="roundRect">
            <a:avLst>
              <a:gd name="adj" fmla="val 0"/>
            </a:avLst>
          </a:prstGeom>
          <a:solidFill>
            <a:schemeClr val="bg1">
              <a:lumMod val="85000"/>
            </a:schemeClr>
          </a:solidFill>
          <a:ln w="3175" cap="flat" cmpd="sng" algn="ctr">
            <a:solidFill>
              <a:schemeClr val="bg1">
                <a:lumMod val="75000"/>
              </a:schemeClr>
            </a:solidFill>
            <a:prstDash val="solid"/>
            <a:round/>
            <a:headEnd type="none" w="med" len="med"/>
            <a:tailEnd type="none" w="med" len="med"/>
          </a:ln>
          <a:effectLst/>
        </p:spPr>
        <p:txBody>
          <a:bodyPr wrap="none" lIns="91441" tIns="45721" rIns="91441" bIns="45721" anchor="ctr"/>
          <a:lstStyle/>
          <a:p>
            <a:pPr marL="342905" indent="-342905"/>
            <a:endParaRPr lang="ko-KR" altLang="en-US" sz="1400" dirty="0"/>
          </a:p>
        </p:txBody>
      </p:sp>
      <p:sp>
        <p:nvSpPr>
          <p:cNvPr id="14" name="모서리가 둥근 직사각형 5">
            <a:extLst>
              <a:ext uri="{FF2B5EF4-FFF2-40B4-BE49-F238E27FC236}">
                <a16:creationId xmlns:a16="http://schemas.microsoft.com/office/drawing/2014/main" id="{B58DE585-B4F6-498A-81C0-35DAF663440B}"/>
              </a:ext>
            </a:extLst>
          </p:cNvPr>
          <p:cNvSpPr/>
          <p:nvPr/>
        </p:nvSpPr>
        <p:spPr bwMode="auto">
          <a:xfrm>
            <a:off x="6121077" y="2231976"/>
            <a:ext cx="5040560" cy="2376264"/>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200" b="1" dirty="0">
                <a:latin typeface="맑은 고딕" pitchFamily="50" charset="-127"/>
                <a:ea typeface="맑은 고딕" pitchFamily="50" charset="-127"/>
              </a:rPr>
              <a:t>void loop() {</a:t>
            </a:r>
          </a:p>
          <a:p>
            <a:pPr defTabSz="913755">
              <a:spcBef>
                <a:spcPts val="0"/>
              </a:spcBef>
              <a:buClr>
                <a:srgbClr val="506EA5"/>
              </a:buClr>
            </a:pPr>
            <a:r>
              <a:rPr lang="en-US" altLang="ko-KR" sz="1200" b="1" dirty="0">
                <a:latin typeface="맑은 고딕" pitchFamily="50" charset="-127"/>
                <a:ea typeface="맑은 고딕" pitchFamily="50" charset="-127"/>
              </a:rPr>
              <a:t>  delay(1000);</a:t>
            </a:r>
          </a:p>
          <a:p>
            <a:pPr defTabSz="913755">
              <a:spcBef>
                <a:spcPts val="0"/>
              </a:spcBef>
              <a:buClr>
                <a:srgbClr val="506EA5"/>
              </a:buClr>
            </a:pPr>
            <a:r>
              <a:rPr lang="en-US" altLang="ko-KR" sz="1200" b="1" dirty="0">
                <a:latin typeface="맑은 고딕" pitchFamily="50" charset="-127"/>
                <a:ea typeface="맑은 고딕" pitchFamily="50" charset="-127"/>
              </a:rPr>
              <a:t>  float h = </a:t>
            </a:r>
            <a:r>
              <a:rPr lang="en-US" altLang="ko-KR" sz="1200" b="1" dirty="0" err="1">
                <a:latin typeface="맑은 고딕" pitchFamily="50" charset="-127"/>
                <a:ea typeface="맑은 고딕" pitchFamily="50" charset="-127"/>
              </a:rPr>
              <a:t>dht.readHumidity</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float t = </a:t>
            </a:r>
            <a:r>
              <a:rPr lang="en-US" altLang="ko-KR" sz="1200" b="1" dirty="0" err="1">
                <a:latin typeface="맑은 고딕" pitchFamily="50" charset="-127"/>
                <a:ea typeface="맑은 고딕" pitchFamily="50" charset="-127"/>
              </a:rPr>
              <a:t>dht.readTemperature</a:t>
            </a:r>
            <a:r>
              <a:rPr lang="en-US" altLang="ko-KR" sz="1200" b="1" dirty="0">
                <a:latin typeface="맑은 고딕" pitchFamily="50" charset="-127"/>
                <a:ea typeface="맑은 고딕" pitchFamily="50" charset="-127"/>
              </a:rPr>
              <a: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if (</a:t>
            </a:r>
            <a:r>
              <a:rPr lang="en-US" altLang="ko-KR" sz="1200" b="1" dirty="0" err="1">
                <a:latin typeface="맑은 고딕" pitchFamily="50" charset="-127"/>
                <a:ea typeface="맑은 고딕" pitchFamily="50" charset="-127"/>
              </a:rPr>
              <a:t>isnan</a:t>
            </a:r>
            <a:r>
              <a:rPr lang="en-US" altLang="ko-KR" sz="1200" b="1" dirty="0">
                <a:latin typeface="맑은 고딕" pitchFamily="50" charset="-127"/>
                <a:ea typeface="맑은 고딕" pitchFamily="50" charset="-127"/>
              </a:rPr>
              <a:t>(h) || </a:t>
            </a:r>
            <a:r>
              <a:rPr lang="en-US" altLang="ko-KR" sz="1200" b="1" dirty="0" err="1">
                <a:latin typeface="맑은 고딕" pitchFamily="50" charset="-127"/>
                <a:ea typeface="맑은 고딕" pitchFamily="50" charset="-127"/>
              </a:rPr>
              <a:t>isnan</a:t>
            </a:r>
            <a:r>
              <a:rPr lang="en-US" altLang="ko-KR" sz="1200" b="1" dirty="0">
                <a:latin typeface="맑은 고딕" pitchFamily="50" charset="-127"/>
                <a:ea typeface="맑은 고딕" pitchFamily="50" charset="-127"/>
              </a:rPr>
              <a:t>(t) )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("Failed to read from DHT sensor!");</a:t>
            </a:r>
          </a:p>
          <a:p>
            <a:pPr defTabSz="913755">
              <a:spcBef>
                <a:spcPts val="0"/>
              </a:spcBef>
              <a:buClr>
                <a:srgbClr val="506EA5"/>
              </a:buClr>
            </a:pPr>
            <a:r>
              <a:rPr lang="en-US" altLang="ko-KR" sz="1200" b="1" dirty="0">
                <a:latin typeface="맑은 고딕" pitchFamily="50" charset="-127"/>
                <a:ea typeface="맑은 고딕" pitchFamily="50" charset="-127"/>
              </a:rPr>
              <a:t>    return;</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("Humidity: ");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(h);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("Temperature: ");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("[*C]");</a:t>
            </a:r>
          </a:p>
          <a:p>
            <a:pPr defTabSz="913755">
              <a:spcBef>
                <a:spcPts val="0"/>
              </a:spcBef>
              <a:buClr>
                <a:srgbClr val="506EA5"/>
              </a:buClr>
            </a:pPr>
            <a:r>
              <a:rPr lang="en-US" altLang="ko-KR" sz="1200" b="1" dirty="0">
                <a:latin typeface="맑은 고딕" pitchFamily="50" charset="-127"/>
                <a:ea typeface="맑은 고딕" pitchFamily="50" charset="-127"/>
              </a:rPr>
              <a:t>}</a:t>
            </a:r>
          </a:p>
        </p:txBody>
      </p:sp>
      <p:sp>
        <p:nvSpPr>
          <p:cNvPr id="15" name="모서리가 둥근 직사각형 6">
            <a:extLst>
              <a:ext uri="{FF2B5EF4-FFF2-40B4-BE49-F238E27FC236}">
                <a16:creationId xmlns:a16="http://schemas.microsoft.com/office/drawing/2014/main" id="{5C852473-EC4E-438B-A75A-85C84CF4109C}"/>
              </a:ext>
            </a:extLst>
          </p:cNvPr>
          <p:cNvSpPr/>
          <p:nvPr/>
        </p:nvSpPr>
        <p:spPr bwMode="auto">
          <a:xfrm flipV="1">
            <a:off x="6121076" y="2206506"/>
            <a:ext cx="5040560" cy="45719"/>
          </a:xfrm>
          <a:prstGeom prst="roundRect">
            <a:avLst>
              <a:gd name="adj" fmla="val 0"/>
            </a:avLst>
          </a:prstGeom>
          <a:solidFill>
            <a:schemeClr val="bg1">
              <a:lumMod val="85000"/>
            </a:schemeClr>
          </a:solidFill>
          <a:ln w="3175" cap="flat" cmpd="sng" algn="ctr">
            <a:solidFill>
              <a:schemeClr val="bg1">
                <a:lumMod val="75000"/>
              </a:schemeClr>
            </a:solidFill>
            <a:prstDash val="solid"/>
            <a:round/>
            <a:headEnd type="none" w="med" len="med"/>
            <a:tailEnd type="none" w="med" len="med"/>
          </a:ln>
          <a:effectLst/>
        </p:spPr>
        <p:txBody>
          <a:bodyPr wrap="none" lIns="91441" tIns="45721" rIns="91441" bIns="45721" anchor="ctr"/>
          <a:lstStyle/>
          <a:p>
            <a:pPr marL="342905" indent="-342905"/>
            <a:endParaRPr lang="ko-KR" altLang="en-US" sz="1400" dirty="0"/>
          </a:p>
        </p:txBody>
      </p:sp>
    </p:spTree>
    <p:extLst>
      <p:ext uri="{BB962C8B-B14F-4D97-AF65-F5344CB8AC3E}">
        <p14:creationId xmlns:p14="http://schemas.microsoft.com/office/powerpoint/2010/main" val="12730721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fontScale="90000"/>
          </a:bodyPr>
          <a:lstStyle/>
          <a:p>
            <a:r>
              <a:rPr lang="en-US" altLang="ko-KR" b="1" dirty="0"/>
              <a:t>Phi board v1.0</a:t>
            </a:r>
            <a:br>
              <a:rPr lang="en-US" altLang="ko-KR" b="1" dirty="0"/>
            </a:br>
            <a:r>
              <a:rPr lang="en-US" altLang="ko-KR" b="1" dirty="0"/>
              <a:t>Interrupt</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2553305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Phi board v1.0</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ko-KR" altLang="en-US" dirty="0"/>
              <a:t>초기 내장 프로그램</a:t>
            </a:r>
            <a:endParaRPr lang="en-US" altLang="ko-KR" dirty="0"/>
          </a:p>
          <a:p>
            <a:pPr lvl="1"/>
            <a:r>
              <a:rPr lang="ko-KR" altLang="en-US" dirty="0"/>
              <a:t>초기 내장 프로그램의 기능</a:t>
            </a:r>
            <a:endParaRPr lang="en-US" altLang="ko-KR" dirty="0"/>
          </a:p>
          <a:p>
            <a:pPr lvl="2"/>
            <a:r>
              <a:rPr lang="en-US" altLang="ko-KR" dirty="0"/>
              <a:t>Phi</a:t>
            </a:r>
            <a:r>
              <a:rPr lang="ko-KR" altLang="en-US" dirty="0"/>
              <a:t> 보드에 있는 센서 및 기타 장치를 점검</a:t>
            </a:r>
            <a:r>
              <a:rPr lang="en-US" altLang="ko-KR" dirty="0"/>
              <a:t>.</a:t>
            </a:r>
          </a:p>
          <a:p>
            <a:pPr lvl="1"/>
            <a:endParaRPr lang="en-US" altLang="ko-KR" dirty="0"/>
          </a:p>
          <a:p>
            <a:pPr lvl="1"/>
            <a:r>
              <a:rPr lang="ko-KR" altLang="en-US" dirty="0"/>
              <a:t>실행 첫 단계 </a:t>
            </a:r>
            <a:r>
              <a:rPr lang="en-US" altLang="ko-KR" dirty="0"/>
              <a:t>- </a:t>
            </a:r>
            <a:r>
              <a:rPr lang="ko-KR" altLang="en-US" dirty="0"/>
              <a:t>상표 및 보드 이름 출력</a:t>
            </a:r>
            <a:endParaRPr lang="en-US" altLang="ko-KR" dirty="0"/>
          </a:p>
          <a:p>
            <a:pPr lvl="2"/>
            <a:r>
              <a:rPr lang="ko-KR" altLang="en-US" dirty="0"/>
              <a:t>상표 </a:t>
            </a:r>
            <a:r>
              <a:rPr lang="en-US" altLang="ko-KR" dirty="0"/>
              <a:t>: Maker’s Lab.</a:t>
            </a:r>
          </a:p>
          <a:p>
            <a:pPr lvl="2"/>
            <a:r>
              <a:rPr lang="ko-KR" altLang="en-US" dirty="0"/>
              <a:t>보드 이름 </a:t>
            </a:r>
            <a:r>
              <a:rPr lang="en-US" altLang="ko-KR" dirty="0"/>
              <a:t>: Phi board (v1.0)</a:t>
            </a:r>
          </a:p>
          <a:p>
            <a:pPr lvl="1"/>
            <a:endParaRPr lang="en-US" altLang="ko-KR" dirty="0"/>
          </a:p>
          <a:p>
            <a:pPr lvl="1"/>
            <a:r>
              <a:rPr lang="ko-KR" altLang="en-US" dirty="0"/>
              <a:t>실행 두 번째 단계 </a:t>
            </a:r>
            <a:r>
              <a:rPr lang="en-US" altLang="ko-KR" dirty="0"/>
              <a:t>- DHT11 </a:t>
            </a:r>
            <a:r>
              <a:rPr lang="ko-KR" altLang="en-US" dirty="0" err="1"/>
              <a:t>온습도</a:t>
            </a:r>
            <a:r>
              <a:rPr lang="ko-KR" altLang="en-US" dirty="0"/>
              <a:t> 센서 점검</a:t>
            </a:r>
            <a:endParaRPr lang="en-US" altLang="ko-KR" dirty="0"/>
          </a:p>
          <a:p>
            <a:pPr lvl="2"/>
            <a:r>
              <a:rPr lang="ko-KR" altLang="en-US" dirty="0"/>
              <a:t>온도와 습도를 출력</a:t>
            </a:r>
            <a:endParaRPr lang="en-US" altLang="ko-KR" dirty="0"/>
          </a:p>
          <a:p>
            <a:pPr lvl="2"/>
            <a:r>
              <a:rPr lang="ko-KR" altLang="en-US" dirty="0"/>
              <a:t>온도와 습도가 수긍할 만한 범위에 들어오는지 파악</a:t>
            </a:r>
            <a:endParaRPr lang="en-US" altLang="ko-KR" dirty="0"/>
          </a:p>
          <a:p>
            <a:pPr lvl="3"/>
            <a:r>
              <a:rPr lang="ko-KR" altLang="en-US" dirty="0"/>
              <a:t>온도 </a:t>
            </a:r>
            <a:r>
              <a:rPr lang="en-US" altLang="ko-KR" dirty="0"/>
              <a:t>{ -20 </a:t>
            </a:r>
            <a:r>
              <a:rPr lang="ko-KR" altLang="en-US" dirty="0"/>
              <a:t>초과 </a:t>
            </a:r>
            <a:r>
              <a:rPr lang="en-US" altLang="ko-KR" dirty="0"/>
              <a:t>40</a:t>
            </a:r>
            <a:r>
              <a:rPr lang="ko-KR" altLang="en-US" dirty="0"/>
              <a:t>미만의 값이 들어오면 정상으로 간주 </a:t>
            </a:r>
            <a:r>
              <a:rPr lang="en-US" altLang="ko-KR" dirty="0"/>
              <a:t>}</a:t>
            </a:r>
          </a:p>
          <a:p>
            <a:pPr lvl="3"/>
            <a:r>
              <a:rPr lang="ko-KR" altLang="en-US" dirty="0"/>
              <a:t>습도 </a:t>
            </a:r>
            <a:r>
              <a:rPr lang="en-US" altLang="ko-KR" dirty="0"/>
              <a:t>{ 0 </a:t>
            </a:r>
            <a:r>
              <a:rPr lang="ko-KR" altLang="en-US" dirty="0"/>
              <a:t>초과 </a:t>
            </a:r>
            <a:r>
              <a:rPr lang="en-US" altLang="ko-KR" dirty="0"/>
              <a:t>80% </a:t>
            </a:r>
            <a:r>
              <a:rPr lang="ko-KR" altLang="en-US" dirty="0"/>
              <a:t>미만의 값이 들어오면 정상으로 간주 </a:t>
            </a:r>
            <a:r>
              <a:rPr lang="en-US" altLang="ko-KR" dirty="0"/>
              <a:t>}</a:t>
            </a:r>
          </a:p>
          <a:p>
            <a:pPr lvl="1"/>
            <a:r>
              <a:rPr lang="ko-KR" altLang="en-US" dirty="0"/>
              <a:t>실행 세 번째 단계 </a:t>
            </a:r>
            <a:r>
              <a:rPr lang="en-US" altLang="ko-KR" dirty="0"/>
              <a:t>- BH1750 </a:t>
            </a:r>
            <a:r>
              <a:rPr lang="ko-KR" altLang="en-US" dirty="0"/>
              <a:t>조도 센서 점검</a:t>
            </a:r>
            <a:endParaRPr lang="en-US" altLang="ko-KR" dirty="0"/>
          </a:p>
          <a:p>
            <a:pPr lvl="2"/>
            <a:r>
              <a:rPr lang="ko-KR" altLang="en-US" dirty="0"/>
              <a:t>조도 값이 수긍할 만한 범위에 들어오는지 파악</a:t>
            </a:r>
            <a:endParaRPr lang="en-US" altLang="ko-KR" dirty="0"/>
          </a:p>
          <a:p>
            <a:pPr lvl="3"/>
            <a:r>
              <a:rPr lang="ko-KR" altLang="en-US" dirty="0"/>
              <a:t>조도 </a:t>
            </a:r>
            <a:r>
              <a:rPr lang="en-US" altLang="ko-KR" dirty="0"/>
              <a:t>{ 0 </a:t>
            </a:r>
            <a:r>
              <a:rPr lang="ko-KR" altLang="en-US" dirty="0"/>
              <a:t>초과 </a:t>
            </a:r>
            <a:r>
              <a:rPr lang="en-US" altLang="ko-KR" dirty="0"/>
              <a:t>5000[lux]</a:t>
            </a:r>
            <a:r>
              <a:rPr lang="ko-KR" altLang="en-US" dirty="0"/>
              <a:t>미만의 값이면 정상으로 간주 </a:t>
            </a:r>
            <a:r>
              <a:rPr lang="en-US" altLang="ko-KR" dirty="0"/>
              <a:t>}</a:t>
            </a:r>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8</a:t>
            </a:fld>
            <a:endParaRPr lang="en-US" dirty="0"/>
          </a:p>
        </p:txBody>
      </p:sp>
      <p:pic>
        <p:nvPicPr>
          <p:cNvPr id="8" name="그림 7">
            <a:extLst>
              <a:ext uri="{FF2B5EF4-FFF2-40B4-BE49-F238E27FC236}">
                <a16:creationId xmlns:a16="http://schemas.microsoft.com/office/drawing/2014/main" id="{0DC52338-79D1-43C6-B956-EB43643859CB}"/>
              </a:ext>
            </a:extLst>
          </p:cNvPr>
          <p:cNvPicPr>
            <a:picLocks noChangeAspect="1"/>
          </p:cNvPicPr>
          <p:nvPr/>
        </p:nvPicPr>
        <p:blipFill>
          <a:blip r:embed="rId3"/>
          <a:stretch>
            <a:fillRect/>
          </a:stretch>
        </p:blipFill>
        <p:spPr>
          <a:xfrm>
            <a:off x="7131419" y="1009429"/>
            <a:ext cx="2590800" cy="1314450"/>
          </a:xfrm>
          <a:prstGeom prst="rect">
            <a:avLst/>
          </a:prstGeom>
        </p:spPr>
      </p:pic>
      <p:pic>
        <p:nvPicPr>
          <p:cNvPr id="12" name="그림 11">
            <a:extLst>
              <a:ext uri="{FF2B5EF4-FFF2-40B4-BE49-F238E27FC236}">
                <a16:creationId xmlns:a16="http://schemas.microsoft.com/office/drawing/2014/main" id="{388253BF-8D77-41C0-B921-273AAB7122D4}"/>
              </a:ext>
            </a:extLst>
          </p:cNvPr>
          <p:cNvPicPr>
            <a:picLocks noChangeAspect="1"/>
          </p:cNvPicPr>
          <p:nvPr/>
        </p:nvPicPr>
        <p:blipFill>
          <a:blip r:embed="rId4"/>
          <a:stretch>
            <a:fillRect/>
          </a:stretch>
        </p:blipFill>
        <p:spPr>
          <a:xfrm>
            <a:off x="7131419" y="2564436"/>
            <a:ext cx="2590800" cy="1276350"/>
          </a:xfrm>
          <a:prstGeom prst="rect">
            <a:avLst/>
          </a:prstGeom>
        </p:spPr>
      </p:pic>
      <p:pic>
        <p:nvPicPr>
          <p:cNvPr id="14" name="그림 13">
            <a:extLst>
              <a:ext uri="{FF2B5EF4-FFF2-40B4-BE49-F238E27FC236}">
                <a16:creationId xmlns:a16="http://schemas.microsoft.com/office/drawing/2014/main" id="{05E4904C-6A2A-4A43-9116-C4B0D81099D4}"/>
              </a:ext>
            </a:extLst>
          </p:cNvPr>
          <p:cNvPicPr>
            <a:picLocks noChangeAspect="1"/>
          </p:cNvPicPr>
          <p:nvPr/>
        </p:nvPicPr>
        <p:blipFill>
          <a:blip r:embed="rId5"/>
          <a:stretch>
            <a:fillRect/>
          </a:stretch>
        </p:blipFill>
        <p:spPr>
          <a:xfrm>
            <a:off x="7140944" y="4081343"/>
            <a:ext cx="2581275" cy="1285875"/>
          </a:xfrm>
          <a:prstGeom prst="rect">
            <a:avLst/>
          </a:prstGeom>
        </p:spPr>
      </p:pic>
      <p:sp>
        <p:nvSpPr>
          <p:cNvPr id="15" name="타원 14">
            <a:extLst>
              <a:ext uri="{FF2B5EF4-FFF2-40B4-BE49-F238E27FC236}">
                <a16:creationId xmlns:a16="http://schemas.microsoft.com/office/drawing/2014/main" id="{0EF6EDEE-BC4A-4D45-BC70-157749F7B373}"/>
              </a:ext>
            </a:extLst>
          </p:cNvPr>
          <p:cNvSpPr/>
          <p:nvPr/>
        </p:nvSpPr>
        <p:spPr>
          <a:xfrm>
            <a:off x="6913165" y="898523"/>
            <a:ext cx="216024" cy="2144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16" name="타원 15">
            <a:extLst>
              <a:ext uri="{FF2B5EF4-FFF2-40B4-BE49-F238E27FC236}">
                <a16:creationId xmlns:a16="http://schemas.microsoft.com/office/drawing/2014/main" id="{9FD3184F-44E0-4423-9598-C1268C06910A}"/>
              </a:ext>
            </a:extLst>
          </p:cNvPr>
          <p:cNvSpPr/>
          <p:nvPr/>
        </p:nvSpPr>
        <p:spPr>
          <a:xfrm>
            <a:off x="6923113" y="2478093"/>
            <a:ext cx="216024" cy="2144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sp>
        <p:nvSpPr>
          <p:cNvPr id="17" name="타원 16">
            <a:extLst>
              <a:ext uri="{FF2B5EF4-FFF2-40B4-BE49-F238E27FC236}">
                <a16:creationId xmlns:a16="http://schemas.microsoft.com/office/drawing/2014/main" id="{DD1278A7-6CAB-4E73-95D0-E8F789003B59}"/>
              </a:ext>
            </a:extLst>
          </p:cNvPr>
          <p:cNvSpPr/>
          <p:nvPr/>
        </p:nvSpPr>
        <p:spPr>
          <a:xfrm>
            <a:off x="6923113" y="3978444"/>
            <a:ext cx="216024" cy="2144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3</a:t>
            </a:r>
            <a:endParaRPr lang="ko-KR" altLang="en-US" sz="1100" dirty="0">
              <a:solidFill>
                <a:schemeClr val="tx1"/>
              </a:solidFill>
            </a:endParaRPr>
          </a:p>
        </p:txBody>
      </p:sp>
    </p:spTree>
    <p:extLst>
      <p:ext uri="{BB962C8B-B14F-4D97-AF65-F5344CB8AC3E}">
        <p14:creationId xmlns:p14="http://schemas.microsoft.com/office/powerpoint/2010/main" val="28074523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Phi board v1.0</a:t>
            </a:r>
            <a:r>
              <a:rPr lang="ko-KR" altLang="en-US" dirty="0"/>
              <a:t>의 </a:t>
            </a:r>
            <a:r>
              <a:rPr lang="en-US" altLang="ko-KR" dirty="0"/>
              <a:t>Interrupt</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Interrupt of Phi board v1.0</a:t>
            </a:r>
          </a:p>
          <a:p>
            <a:pPr lvl="1"/>
            <a:r>
              <a:rPr lang="en-US" altLang="ko-KR" dirty="0"/>
              <a:t>Phi board v1.0</a:t>
            </a:r>
            <a:r>
              <a:rPr lang="ko-KR" altLang="en-US" dirty="0"/>
              <a:t>의 </a:t>
            </a:r>
            <a:r>
              <a:rPr lang="en-US" altLang="ko-KR" dirty="0"/>
              <a:t>User Switch : </a:t>
            </a:r>
            <a:r>
              <a:rPr lang="en-US" altLang="ko-KR" dirty="0">
                <a:solidFill>
                  <a:srgbClr val="FF0000"/>
                </a:solidFill>
              </a:rPr>
              <a:t>D8</a:t>
            </a:r>
          </a:p>
          <a:p>
            <a:pPr lvl="2"/>
            <a:r>
              <a:rPr lang="en-US" altLang="ko-KR" dirty="0"/>
              <a:t>Switch : Normal</a:t>
            </a:r>
            <a:r>
              <a:rPr lang="ko-KR" altLang="en-US" dirty="0"/>
              <a:t> </a:t>
            </a:r>
            <a:r>
              <a:rPr lang="en-US" altLang="ko-KR" dirty="0"/>
              <a:t>Open,</a:t>
            </a:r>
            <a:r>
              <a:rPr lang="ko-KR" altLang="en-US" dirty="0"/>
              <a:t> </a:t>
            </a:r>
            <a:r>
              <a:rPr lang="en-US" altLang="ko-KR" dirty="0"/>
              <a:t>Pull down</a:t>
            </a:r>
          </a:p>
          <a:p>
            <a:pPr lvl="1"/>
            <a:r>
              <a:rPr lang="en-US" altLang="ko-KR" dirty="0"/>
              <a:t>Phi board v1.0</a:t>
            </a:r>
            <a:r>
              <a:rPr lang="ko-KR" altLang="en-US" dirty="0"/>
              <a:t>의 </a:t>
            </a:r>
            <a:r>
              <a:rPr lang="en-US" altLang="ko-KR" dirty="0"/>
              <a:t>User LED : </a:t>
            </a:r>
            <a:r>
              <a:rPr lang="en-US" altLang="ko-KR" dirty="0">
                <a:solidFill>
                  <a:srgbClr val="00B050"/>
                </a:solidFill>
              </a:rPr>
              <a:t>D0</a:t>
            </a:r>
          </a:p>
          <a:p>
            <a:pPr lvl="2"/>
            <a:r>
              <a:rPr lang="en-US" altLang="ko-KR" dirty="0"/>
              <a:t>LED : Pull up</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3"/>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80</a:t>
            </a:fld>
            <a:endParaRPr lang="en-US" dirty="0"/>
          </a:p>
        </p:txBody>
      </p:sp>
      <p:sp>
        <p:nvSpPr>
          <p:cNvPr id="9" name="직사각형 8">
            <a:extLst>
              <a:ext uri="{FF2B5EF4-FFF2-40B4-BE49-F238E27FC236}">
                <a16:creationId xmlns:a16="http://schemas.microsoft.com/office/drawing/2014/main" id="{037CAFD9-0163-4152-9BAA-50E0C4C144D3}"/>
              </a:ext>
            </a:extLst>
          </p:cNvPr>
          <p:cNvSpPr/>
          <p:nvPr/>
        </p:nvSpPr>
        <p:spPr>
          <a:xfrm>
            <a:off x="1368549" y="2342157"/>
            <a:ext cx="4392488" cy="233809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solidFill>
                <a:latin typeface="맑은 고딕" pitchFamily="50" charset="-127"/>
              </a:rPr>
              <a:t>#define USER_LED	D0</a:t>
            </a:r>
          </a:p>
          <a:p>
            <a:pPr defTabSz="913755">
              <a:spcBef>
                <a:spcPts val="0"/>
              </a:spcBef>
              <a:buClr>
                <a:srgbClr val="506EA5"/>
              </a:buClr>
            </a:pPr>
            <a:r>
              <a:rPr lang="en-US" altLang="ko-KR" sz="1200" b="1" dirty="0">
                <a:solidFill>
                  <a:schemeClr val="tx1"/>
                </a:solidFill>
                <a:latin typeface="맑은 고딕" pitchFamily="50" charset="-127"/>
              </a:rPr>
              <a:t>#define USER_SW	D8</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void setup()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pinMode</a:t>
            </a:r>
            <a:r>
              <a:rPr lang="en-US" altLang="ko-KR" sz="1200" b="1" dirty="0">
                <a:solidFill>
                  <a:schemeClr val="tx1"/>
                </a:solidFill>
                <a:latin typeface="맑은 고딕" pitchFamily="50" charset="-127"/>
              </a:rPr>
              <a:t>(USER_LED, OUTPUT);</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pinMode</a:t>
            </a:r>
            <a:r>
              <a:rPr lang="en-US" altLang="ko-KR" sz="1200" b="1" dirty="0">
                <a:solidFill>
                  <a:schemeClr val="tx1"/>
                </a:solidFill>
                <a:latin typeface="맑은 고딕" pitchFamily="50" charset="-127"/>
              </a:rPr>
              <a:t>(USER_SW, INPUT);</a:t>
            </a:r>
          </a:p>
          <a:p>
            <a:pPr defTabSz="913755">
              <a:spcBef>
                <a:spcPts val="0"/>
              </a:spcBef>
              <a:buClr>
                <a:srgbClr val="506EA5"/>
              </a:buClr>
            </a:pPr>
            <a:r>
              <a:rPr lang="en-US" altLang="ko-KR" sz="1200" b="1" dirty="0">
                <a:solidFill>
                  <a:schemeClr val="tx1"/>
                </a:solidFill>
                <a:latin typeface="맑은 고딕" pitchFamily="50" charset="-127"/>
              </a:rPr>
              <a:t>}</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void loop() {</a:t>
            </a:r>
          </a:p>
          <a:p>
            <a:pPr defTabSz="913755">
              <a:spcBef>
                <a:spcPts val="0"/>
              </a:spcBef>
              <a:buClr>
                <a:srgbClr val="506EA5"/>
              </a:buClr>
            </a:pPr>
            <a:r>
              <a:rPr lang="en-US" altLang="ko-KR" sz="1200" b="1" dirty="0">
                <a:solidFill>
                  <a:schemeClr val="tx1"/>
                </a:solidFill>
                <a:latin typeface="맑은 고딕" pitchFamily="50" charset="-127"/>
              </a:rPr>
              <a:t>   int </a:t>
            </a:r>
            <a:r>
              <a:rPr lang="en-US" altLang="ko-KR" sz="1200" b="1" dirty="0" err="1">
                <a:solidFill>
                  <a:schemeClr val="tx1"/>
                </a:solidFill>
                <a:latin typeface="맑은 고딕" pitchFamily="50" charset="-127"/>
              </a:rPr>
              <a:t>userSwitch</a:t>
            </a:r>
            <a:r>
              <a:rPr lang="en-US" altLang="ko-KR" sz="1200" b="1" dirty="0">
                <a:solidFill>
                  <a:schemeClr val="tx1"/>
                </a:solidFill>
                <a:latin typeface="맑은 고딕" pitchFamily="50" charset="-127"/>
              </a:rPr>
              <a:t> = </a:t>
            </a:r>
            <a:r>
              <a:rPr lang="en-US" altLang="ko-KR" sz="1200" b="1" dirty="0">
                <a:solidFill>
                  <a:srgbClr val="FF0000"/>
                </a:solidFill>
                <a:latin typeface="맑은 고딕" pitchFamily="50" charset="-127"/>
              </a:rPr>
              <a:t>!</a:t>
            </a:r>
            <a:r>
              <a:rPr lang="en-US" altLang="ko-KR" sz="1200" b="1" dirty="0" err="1">
                <a:solidFill>
                  <a:schemeClr val="tx1"/>
                </a:solidFill>
                <a:latin typeface="맑은 고딕" pitchFamily="50" charset="-127"/>
              </a:rPr>
              <a:t>digitalRead</a:t>
            </a:r>
            <a:r>
              <a:rPr lang="en-US" altLang="ko-KR" sz="1200" b="1" dirty="0">
                <a:solidFill>
                  <a:schemeClr val="tx1"/>
                </a:solidFill>
                <a:latin typeface="맑은 고딕" pitchFamily="50" charset="-127"/>
              </a:rPr>
              <a:t>(USER_SW);</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digitalWrite</a:t>
            </a:r>
            <a:r>
              <a:rPr lang="en-US" altLang="ko-KR" sz="1200" b="1" dirty="0">
                <a:solidFill>
                  <a:schemeClr val="tx1"/>
                </a:solidFill>
                <a:latin typeface="맑은 고딕" pitchFamily="50" charset="-127"/>
              </a:rPr>
              <a:t>(USER_LED, </a:t>
            </a:r>
            <a:r>
              <a:rPr lang="en-US" altLang="ko-KR" sz="1200" b="1" dirty="0" err="1">
                <a:solidFill>
                  <a:schemeClr val="tx1"/>
                </a:solidFill>
                <a:latin typeface="맑은 고딕" pitchFamily="50" charset="-127"/>
              </a:rPr>
              <a:t>userSwitch</a:t>
            </a:r>
            <a:r>
              <a:rPr lang="en-US" altLang="ko-KR" sz="1200" b="1" dirty="0">
                <a:solidFill>
                  <a:schemeClr val="tx1"/>
                </a:solidFill>
                <a:latin typeface="맑은 고딕" pitchFamily="50" charset="-127"/>
              </a:rPr>
              <a:t>);</a:t>
            </a:r>
          </a:p>
          <a:p>
            <a:pPr defTabSz="913755">
              <a:spcBef>
                <a:spcPts val="0"/>
              </a:spcBef>
              <a:buClr>
                <a:srgbClr val="506EA5"/>
              </a:buClr>
            </a:pPr>
            <a:r>
              <a:rPr lang="en-US" altLang="ko-KR" sz="1200" b="1" dirty="0">
                <a:solidFill>
                  <a:schemeClr val="tx1"/>
                </a:solidFill>
                <a:latin typeface="맑은 고딕" pitchFamily="50" charset="-127"/>
              </a:rPr>
              <a:t>}</a:t>
            </a:r>
          </a:p>
        </p:txBody>
      </p:sp>
      <p:sp>
        <p:nvSpPr>
          <p:cNvPr id="10" name="직사각형 9">
            <a:extLst>
              <a:ext uri="{FF2B5EF4-FFF2-40B4-BE49-F238E27FC236}">
                <a16:creationId xmlns:a16="http://schemas.microsoft.com/office/drawing/2014/main" id="{D501C9BE-179A-46FB-96A4-15B9B307B493}"/>
              </a:ext>
            </a:extLst>
          </p:cNvPr>
          <p:cNvSpPr/>
          <p:nvPr/>
        </p:nvSpPr>
        <p:spPr>
          <a:xfrm>
            <a:off x="1368549" y="2303977"/>
            <a:ext cx="4392488" cy="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 name="그림 6">
            <a:extLst>
              <a:ext uri="{FF2B5EF4-FFF2-40B4-BE49-F238E27FC236}">
                <a16:creationId xmlns:a16="http://schemas.microsoft.com/office/drawing/2014/main" id="{CA77969D-1401-4AF1-B60E-411B1A670951}"/>
              </a:ext>
            </a:extLst>
          </p:cNvPr>
          <p:cNvPicPr>
            <a:picLocks noChangeAspect="1"/>
          </p:cNvPicPr>
          <p:nvPr/>
        </p:nvPicPr>
        <p:blipFill>
          <a:blip r:embed="rId3"/>
          <a:stretch>
            <a:fillRect/>
          </a:stretch>
        </p:blipFill>
        <p:spPr>
          <a:xfrm>
            <a:off x="7255620" y="1794311"/>
            <a:ext cx="2495550" cy="1524000"/>
          </a:xfrm>
          <a:prstGeom prst="rect">
            <a:avLst/>
          </a:prstGeom>
        </p:spPr>
      </p:pic>
      <p:pic>
        <p:nvPicPr>
          <p:cNvPr id="5" name="그림 4">
            <a:extLst>
              <a:ext uri="{FF2B5EF4-FFF2-40B4-BE49-F238E27FC236}">
                <a16:creationId xmlns:a16="http://schemas.microsoft.com/office/drawing/2014/main" id="{86CF86B8-64A4-4066-89A6-8C3AA8D863D5}"/>
              </a:ext>
            </a:extLst>
          </p:cNvPr>
          <p:cNvPicPr>
            <a:picLocks noChangeAspect="1"/>
          </p:cNvPicPr>
          <p:nvPr/>
        </p:nvPicPr>
        <p:blipFill>
          <a:blip r:embed="rId4"/>
          <a:stretch>
            <a:fillRect/>
          </a:stretch>
        </p:blipFill>
        <p:spPr>
          <a:xfrm>
            <a:off x="7561237" y="3711227"/>
            <a:ext cx="1876425" cy="733425"/>
          </a:xfrm>
          <a:prstGeom prst="rect">
            <a:avLst/>
          </a:prstGeom>
        </p:spPr>
      </p:pic>
      <p:sp>
        <p:nvSpPr>
          <p:cNvPr id="8" name="TextBox 7">
            <a:extLst>
              <a:ext uri="{FF2B5EF4-FFF2-40B4-BE49-F238E27FC236}">
                <a16:creationId xmlns:a16="http://schemas.microsoft.com/office/drawing/2014/main" id="{53181720-FBA9-4E33-9B43-8D11BD2FBC46}"/>
              </a:ext>
            </a:extLst>
          </p:cNvPr>
          <p:cNvSpPr txBox="1"/>
          <p:nvPr/>
        </p:nvSpPr>
        <p:spPr>
          <a:xfrm>
            <a:off x="7013146" y="2153787"/>
            <a:ext cx="450764" cy="338554"/>
          </a:xfrm>
          <a:prstGeom prst="rect">
            <a:avLst/>
          </a:prstGeom>
          <a:noFill/>
        </p:spPr>
        <p:txBody>
          <a:bodyPr wrap="none" rtlCol="0">
            <a:spAutoFit/>
          </a:bodyPr>
          <a:lstStyle/>
          <a:p>
            <a:r>
              <a:rPr lang="en-US" altLang="ko-KR" sz="1600" b="1" dirty="0">
                <a:solidFill>
                  <a:srgbClr val="FF0000"/>
                </a:solidFill>
              </a:rPr>
              <a:t>D8</a:t>
            </a:r>
            <a:endParaRPr lang="ko-KR" altLang="en-US" b="1" dirty="0">
              <a:solidFill>
                <a:srgbClr val="FF0000"/>
              </a:solidFill>
            </a:endParaRPr>
          </a:p>
        </p:txBody>
      </p:sp>
      <p:sp>
        <p:nvSpPr>
          <p:cNvPr id="11" name="TextBox 10">
            <a:extLst>
              <a:ext uri="{FF2B5EF4-FFF2-40B4-BE49-F238E27FC236}">
                <a16:creationId xmlns:a16="http://schemas.microsoft.com/office/drawing/2014/main" id="{EC1CB881-5A88-4199-90BB-DABC0786E91C}"/>
              </a:ext>
            </a:extLst>
          </p:cNvPr>
          <p:cNvSpPr txBox="1"/>
          <p:nvPr/>
        </p:nvSpPr>
        <p:spPr>
          <a:xfrm>
            <a:off x="9437662" y="4033706"/>
            <a:ext cx="450764" cy="338554"/>
          </a:xfrm>
          <a:prstGeom prst="rect">
            <a:avLst/>
          </a:prstGeom>
          <a:noFill/>
        </p:spPr>
        <p:txBody>
          <a:bodyPr wrap="none" rtlCol="0">
            <a:spAutoFit/>
          </a:bodyPr>
          <a:lstStyle/>
          <a:p>
            <a:r>
              <a:rPr lang="en-US" altLang="ko-KR" sz="1600" b="1" dirty="0">
                <a:solidFill>
                  <a:srgbClr val="00B050"/>
                </a:solidFill>
              </a:rPr>
              <a:t>D0</a:t>
            </a:r>
            <a:endParaRPr lang="ko-KR" altLang="en-US" b="1" dirty="0">
              <a:solidFill>
                <a:srgbClr val="00B050"/>
              </a:solidFill>
            </a:endParaRPr>
          </a:p>
        </p:txBody>
      </p:sp>
    </p:spTree>
    <p:extLst>
      <p:ext uri="{BB962C8B-B14F-4D97-AF65-F5344CB8AC3E}">
        <p14:creationId xmlns:p14="http://schemas.microsoft.com/office/powerpoint/2010/main" val="25296514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Phi board v1.0</a:t>
            </a:r>
            <a:r>
              <a:rPr lang="ko-KR" altLang="en-US" dirty="0"/>
              <a:t>의 </a:t>
            </a:r>
            <a:r>
              <a:rPr lang="en-US" altLang="ko-KR" dirty="0"/>
              <a:t>Interrupt</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ko-KR" altLang="en-US" dirty="0"/>
              <a:t>과제</a:t>
            </a:r>
            <a:endParaRPr lang="en-US" altLang="ko-KR" dirty="0"/>
          </a:p>
          <a:p>
            <a:pPr lvl="1"/>
            <a:r>
              <a:rPr lang="en-US" altLang="ko-KR" dirty="0"/>
              <a:t>LED_BUILTIN(D4)</a:t>
            </a:r>
            <a:r>
              <a:rPr lang="ko-KR" altLang="en-US" dirty="0"/>
              <a:t>에 연결된 </a:t>
            </a:r>
            <a:r>
              <a:rPr lang="en-US" altLang="ko-KR" dirty="0"/>
              <a:t>LED</a:t>
            </a:r>
            <a:r>
              <a:rPr lang="ko-KR" altLang="en-US" dirty="0"/>
              <a:t>를 </a:t>
            </a:r>
            <a:r>
              <a:rPr lang="en-US" altLang="ko-KR" dirty="0"/>
              <a:t>2</a:t>
            </a:r>
            <a:r>
              <a:rPr lang="ko-KR" altLang="en-US" dirty="0"/>
              <a:t>초 동안 </a:t>
            </a:r>
            <a:r>
              <a:rPr lang="en-US" altLang="ko-KR" dirty="0"/>
              <a:t>On, 2</a:t>
            </a:r>
            <a:r>
              <a:rPr lang="ko-KR" altLang="en-US" dirty="0"/>
              <a:t>초 동안 </a:t>
            </a:r>
            <a:r>
              <a:rPr lang="en-US" altLang="ko-KR" dirty="0"/>
              <a:t>Off</a:t>
            </a:r>
            <a:r>
              <a:rPr lang="ko-KR" altLang="en-US" dirty="0"/>
              <a:t>를 반복 </a:t>
            </a:r>
            <a:endParaRPr lang="en-US" altLang="ko-KR" dirty="0"/>
          </a:p>
          <a:p>
            <a:pPr lvl="1"/>
            <a:r>
              <a:rPr lang="en-US" altLang="ko-KR" dirty="0"/>
              <a:t>USER_SW(</a:t>
            </a:r>
            <a:r>
              <a:rPr lang="en-US" altLang="ko-KR" dirty="0">
                <a:solidFill>
                  <a:srgbClr val="FF0000"/>
                </a:solidFill>
              </a:rPr>
              <a:t>D8</a:t>
            </a:r>
            <a:r>
              <a:rPr lang="en-US" altLang="ko-KR" dirty="0"/>
              <a:t>)</a:t>
            </a:r>
            <a:r>
              <a:rPr lang="ko-KR" altLang="en-US" dirty="0"/>
              <a:t>을</a:t>
            </a:r>
            <a:r>
              <a:rPr lang="en-US" altLang="ko-KR" dirty="0"/>
              <a:t> </a:t>
            </a:r>
            <a:r>
              <a:rPr lang="ko-KR" altLang="en-US" dirty="0"/>
              <a:t>눌렀을 때 </a:t>
            </a:r>
            <a:r>
              <a:rPr lang="en-US" altLang="ko-KR" dirty="0"/>
              <a:t>USER_LED(</a:t>
            </a:r>
            <a:r>
              <a:rPr lang="en-US" altLang="ko-KR" dirty="0">
                <a:solidFill>
                  <a:srgbClr val="00B050"/>
                </a:solidFill>
              </a:rPr>
              <a:t>D0</a:t>
            </a:r>
            <a:r>
              <a:rPr lang="en-US" altLang="ko-KR" dirty="0"/>
              <a:t>)</a:t>
            </a:r>
            <a:r>
              <a:rPr lang="ko-KR" altLang="en-US" dirty="0"/>
              <a:t>에</a:t>
            </a:r>
            <a:r>
              <a:rPr lang="en-US" altLang="ko-KR" dirty="0"/>
              <a:t> </a:t>
            </a:r>
            <a:r>
              <a:rPr lang="ko-KR" altLang="en-US" dirty="0"/>
              <a:t>연결된 </a:t>
            </a:r>
            <a:r>
              <a:rPr lang="en-US" altLang="ko-KR" dirty="0"/>
              <a:t>LED</a:t>
            </a:r>
            <a:r>
              <a:rPr lang="ko-KR" altLang="en-US" dirty="0"/>
              <a:t>가 </a:t>
            </a:r>
            <a:r>
              <a:rPr lang="en-US" altLang="ko-KR" dirty="0"/>
              <a:t>ON, USER_SW</a:t>
            </a:r>
            <a:r>
              <a:rPr lang="ko-KR" altLang="en-US" dirty="0"/>
              <a:t>를 놓았을 때 </a:t>
            </a:r>
            <a:r>
              <a:rPr lang="en-US" altLang="ko-KR" dirty="0"/>
              <a:t>USER_LED</a:t>
            </a:r>
            <a:r>
              <a:rPr lang="ko-KR" altLang="en-US" dirty="0"/>
              <a:t>는 </a:t>
            </a:r>
            <a:r>
              <a:rPr lang="en-US" altLang="ko-KR" dirty="0"/>
              <a:t>Off</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3"/>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81</a:t>
            </a:fld>
            <a:endParaRPr lang="en-US" dirty="0"/>
          </a:p>
        </p:txBody>
      </p:sp>
    </p:spTree>
    <p:extLst>
      <p:ext uri="{BB962C8B-B14F-4D97-AF65-F5344CB8AC3E}">
        <p14:creationId xmlns:p14="http://schemas.microsoft.com/office/powerpoint/2010/main" val="32983351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Phi board v1.0</a:t>
            </a:r>
            <a:r>
              <a:rPr lang="ko-KR" altLang="en-US" dirty="0"/>
              <a:t>의 </a:t>
            </a:r>
            <a:r>
              <a:rPr lang="en-US" altLang="ko-KR" dirty="0"/>
              <a:t>Interrupt</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ko-KR" altLang="en-US" dirty="0"/>
              <a:t>과제</a:t>
            </a:r>
            <a:endParaRPr lang="en-US" altLang="ko-KR" dirty="0"/>
          </a:p>
          <a:p>
            <a:pPr lvl="1"/>
            <a:r>
              <a:rPr lang="en-US" altLang="ko-KR" dirty="0"/>
              <a:t>LED_BUILTIN(</a:t>
            </a:r>
            <a:r>
              <a:rPr lang="en-US" altLang="ko-KR" dirty="0">
                <a:solidFill>
                  <a:schemeClr val="accent6"/>
                </a:solidFill>
              </a:rPr>
              <a:t>D4</a:t>
            </a:r>
            <a:r>
              <a:rPr lang="en-US" altLang="ko-KR" dirty="0"/>
              <a:t>)</a:t>
            </a:r>
            <a:r>
              <a:rPr lang="ko-KR" altLang="en-US" dirty="0"/>
              <a:t>에 연결된 </a:t>
            </a:r>
            <a:r>
              <a:rPr lang="en-US" altLang="ko-KR" dirty="0"/>
              <a:t>LED</a:t>
            </a:r>
            <a:r>
              <a:rPr lang="ko-KR" altLang="en-US" dirty="0"/>
              <a:t>를 </a:t>
            </a:r>
            <a:r>
              <a:rPr lang="en-US" altLang="ko-KR" dirty="0"/>
              <a:t>2</a:t>
            </a:r>
            <a:r>
              <a:rPr lang="ko-KR" altLang="en-US" dirty="0"/>
              <a:t>초 동안 </a:t>
            </a:r>
            <a:r>
              <a:rPr lang="en-US" altLang="ko-KR" dirty="0"/>
              <a:t>On, 2</a:t>
            </a:r>
            <a:r>
              <a:rPr lang="ko-KR" altLang="en-US" dirty="0"/>
              <a:t>초 동안 </a:t>
            </a:r>
            <a:r>
              <a:rPr lang="en-US" altLang="ko-KR" dirty="0"/>
              <a:t>Off</a:t>
            </a:r>
            <a:r>
              <a:rPr lang="ko-KR" altLang="en-US" dirty="0"/>
              <a:t>를 반복 </a:t>
            </a:r>
            <a:endParaRPr lang="en-US" altLang="ko-KR" dirty="0"/>
          </a:p>
          <a:p>
            <a:pPr lvl="1"/>
            <a:r>
              <a:rPr lang="en-US" altLang="ko-KR" dirty="0"/>
              <a:t>USER_SW(</a:t>
            </a:r>
            <a:r>
              <a:rPr lang="en-US" altLang="ko-KR" dirty="0">
                <a:solidFill>
                  <a:schemeClr val="accent6"/>
                </a:solidFill>
              </a:rPr>
              <a:t>D8</a:t>
            </a:r>
            <a:r>
              <a:rPr lang="en-US" altLang="ko-KR" dirty="0"/>
              <a:t>)</a:t>
            </a:r>
            <a:r>
              <a:rPr lang="ko-KR" altLang="en-US" dirty="0"/>
              <a:t>을</a:t>
            </a:r>
            <a:r>
              <a:rPr lang="en-US" altLang="ko-KR" dirty="0"/>
              <a:t> </a:t>
            </a:r>
            <a:r>
              <a:rPr lang="ko-KR" altLang="en-US" dirty="0"/>
              <a:t>눌렀을 때 </a:t>
            </a:r>
            <a:r>
              <a:rPr lang="en-US" altLang="ko-KR" dirty="0"/>
              <a:t>USER_LED(</a:t>
            </a:r>
            <a:r>
              <a:rPr lang="en-US" altLang="ko-KR" dirty="0">
                <a:solidFill>
                  <a:schemeClr val="accent6"/>
                </a:solidFill>
              </a:rPr>
              <a:t>D0</a:t>
            </a:r>
            <a:r>
              <a:rPr lang="en-US" altLang="ko-KR" dirty="0"/>
              <a:t>)</a:t>
            </a:r>
            <a:r>
              <a:rPr lang="ko-KR" altLang="en-US" dirty="0"/>
              <a:t>에</a:t>
            </a:r>
            <a:r>
              <a:rPr lang="en-US" altLang="ko-KR" dirty="0"/>
              <a:t> </a:t>
            </a:r>
            <a:r>
              <a:rPr lang="ko-KR" altLang="en-US" dirty="0"/>
              <a:t>연결된 </a:t>
            </a:r>
            <a:r>
              <a:rPr lang="en-US" altLang="ko-KR" dirty="0"/>
              <a:t>LED</a:t>
            </a:r>
            <a:r>
              <a:rPr lang="ko-KR" altLang="en-US" dirty="0"/>
              <a:t>가 </a:t>
            </a:r>
            <a:r>
              <a:rPr lang="en-US" altLang="ko-KR" dirty="0"/>
              <a:t>ON, USER_SW</a:t>
            </a:r>
            <a:r>
              <a:rPr lang="ko-KR" altLang="en-US" dirty="0"/>
              <a:t>를 놓았을 때 </a:t>
            </a:r>
            <a:r>
              <a:rPr lang="en-US" altLang="ko-KR" dirty="0"/>
              <a:t>USER_LED</a:t>
            </a:r>
            <a:r>
              <a:rPr lang="ko-KR" altLang="en-US" dirty="0"/>
              <a:t>는 </a:t>
            </a:r>
            <a:r>
              <a:rPr lang="en-US" altLang="ko-KR" dirty="0"/>
              <a:t>Off</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3"/>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82</a:t>
            </a:fld>
            <a:endParaRPr lang="en-US" dirty="0"/>
          </a:p>
        </p:txBody>
      </p:sp>
      <p:sp>
        <p:nvSpPr>
          <p:cNvPr id="9" name="직사각형 8">
            <a:extLst>
              <a:ext uri="{FF2B5EF4-FFF2-40B4-BE49-F238E27FC236}">
                <a16:creationId xmlns:a16="http://schemas.microsoft.com/office/drawing/2014/main" id="{037CAFD9-0163-4152-9BAA-50E0C4C144D3}"/>
              </a:ext>
            </a:extLst>
          </p:cNvPr>
          <p:cNvSpPr/>
          <p:nvPr/>
        </p:nvSpPr>
        <p:spPr>
          <a:xfrm>
            <a:off x="1008509" y="1819583"/>
            <a:ext cx="4392488" cy="233809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void setup()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pinMode</a:t>
            </a:r>
            <a:r>
              <a:rPr lang="en-US" altLang="ko-KR" sz="1200" b="1" dirty="0">
                <a:solidFill>
                  <a:schemeClr val="tx1"/>
                </a:solidFill>
                <a:latin typeface="맑은 고딕" pitchFamily="50" charset="-127"/>
              </a:rPr>
              <a:t>(LED_BUILTIN, OUTPUT);</a:t>
            </a:r>
          </a:p>
          <a:p>
            <a:pPr defTabSz="913755">
              <a:spcBef>
                <a:spcPts val="0"/>
              </a:spcBef>
              <a:buClr>
                <a:srgbClr val="506EA5"/>
              </a:buClr>
            </a:pPr>
            <a:r>
              <a:rPr lang="en-US" altLang="ko-KR" sz="1200" b="1" dirty="0">
                <a:solidFill>
                  <a:schemeClr val="tx1"/>
                </a:solidFill>
                <a:latin typeface="맑은 고딕" pitchFamily="50" charset="-127"/>
              </a:rPr>
              <a:t>}</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void loop( ) {</a:t>
            </a: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digitalWrite</a:t>
            </a:r>
            <a:r>
              <a:rPr lang="en-US" altLang="ko-KR" sz="1200" b="1" dirty="0">
                <a:solidFill>
                  <a:schemeClr val="tx1"/>
                </a:solidFill>
                <a:latin typeface="맑은 고딕" pitchFamily="50" charset="-127"/>
                <a:ea typeface="맑은 고딕" pitchFamily="50" charset="-127"/>
              </a:rPr>
              <a:t>(LED_BUILTIN, HIGH); delay( 2000 );</a:t>
            </a: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digitalWrite</a:t>
            </a:r>
            <a:r>
              <a:rPr lang="en-US" altLang="ko-KR" sz="1200" b="1" dirty="0">
                <a:solidFill>
                  <a:schemeClr val="tx1"/>
                </a:solidFill>
                <a:latin typeface="맑은 고딕" pitchFamily="50" charset="-127"/>
                <a:ea typeface="맑은 고딕" pitchFamily="50" charset="-127"/>
              </a:rPr>
              <a:t>(LED_BUILTIN, LOW);  delay( 2000 );</a:t>
            </a: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a:t>
            </a:r>
          </a:p>
        </p:txBody>
      </p:sp>
      <p:sp>
        <p:nvSpPr>
          <p:cNvPr id="10" name="직사각형 9">
            <a:extLst>
              <a:ext uri="{FF2B5EF4-FFF2-40B4-BE49-F238E27FC236}">
                <a16:creationId xmlns:a16="http://schemas.microsoft.com/office/drawing/2014/main" id="{D501C9BE-179A-46FB-96A4-15B9B307B493}"/>
              </a:ext>
            </a:extLst>
          </p:cNvPr>
          <p:cNvSpPr/>
          <p:nvPr/>
        </p:nvSpPr>
        <p:spPr>
          <a:xfrm>
            <a:off x="1008509" y="1781403"/>
            <a:ext cx="4392488" cy="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a:extLst>
              <a:ext uri="{FF2B5EF4-FFF2-40B4-BE49-F238E27FC236}">
                <a16:creationId xmlns:a16="http://schemas.microsoft.com/office/drawing/2014/main" id="{5A9F22E9-AE43-4AB9-88C5-C32CF4F5DFD3}"/>
              </a:ext>
            </a:extLst>
          </p:cNvPr>
          <p:cNvSpPr/>
          <p:nvPr/>
        </p:nvSpPr>
        <p:spPr>
          <a:xfrm>
            <a:off x="5761037" y="1819583"/>
            <a:ext cx="4392488" cy="233809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solidFill>
                <a:latin typeface="맑은 고딕" pitchFamily="50" charset="-127"/>
              </a:rPr>
              <a:t>#define USER_SW	D8</a:t>
            </a:r>
          </a:p>
          <a:p>
            <a:pPr defTabSz="913755">
              <a:spcBef>
                <a:spcPts val="0"/>
              </a:spcBef>
              <a:buClr>
                <a:srgbClr val="506EA5"/>
              </a:buClr>
            </a:pPr>
            <a:r>
              <a:rPr lang="en-US" altLang="ko-KR" sz="1200" b="1" dirty="0">
                <a:solidFill>
                  <a:schemeClr val="tx1"/>
                </a:solidFill>
                <a:latin typeface="맑은 고딕" pitchFamily="50" charset="-127"/>
              </a:rPr>
              <a:t>#define USER_LED	D0</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void setup()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pinMode</a:t>
            </a:r>
            <a:r>
              <a:rPr lang="en-US" altLang="ko-KR" sz="1200" b="1" dirty="0">
                <a:solidFill>
                  <a:schemeClr val="tx1"/>
                </a:solidFill>
                <a:latin typeface="맑은 고딕" pitchFamily="50" charset="-127"/>
              </a:rPr>
              <a:t>(USER_SW, INPUT);</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pinMode</a:t>
            </a:r>
            <a:r>
              <a:rPr lang="en-US" altLang="ko-KR" sz="1200" b="1" dirty="0">
                <a:solidFill>
                  <a:schemeClr val="tx1"/>
                </a:solidFill>
                <a:latin typeface="맑은 고딕" pitchFamily="50" charset="-127"/>
              </a:rPr>
              <a:t>(USER_LED, OUTPUT);</a:t>
            </a:r>
          </a:p>
          <a:p>
            <a:pPr defTabSz="913755">
              <a:spcBef>
                <a:spcPts val="0"/>
              </a:spcBef>
              <a:buClr>
                <a:srgbClr val="506EA5"/>
              </a:buClr>
            </a:pPr>
            <a:r>
              <a:rPr lang="en-US" altLang="ko-KR" sz="1200" b="1" dirty="0">
                <a:solidFill>
                  <a:schemeClr val="tx1"/>
                </a:solidFill>
                <a:latin typeface="맑은 고딕" pitchFamily="50" charset="-127"/>
              </a:rPr>
              <a:t>}</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void loop( ) {</a:t>
            </a: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digitalWrite</a:t>
            </a:r>
            <a:r>
              <a:rPr lang="en-US" altLang="ko-KR" sz="1200" b="1" dirty="0">
                <a:solidFill>
                  <a:schemeClr val="tx1"/>
                </a:solidFill>
                <a:latin typeface="맑은 고딕" pitchFamily="50" charset="-127"/>
                <a:ea typeface="맑은 고딕" pitchFamily="50" charset="-127"/>
              </a:rPr>
              <a:t>( USER_LED, !</a:t>
            </a:r>
            <a:r>
              <a:rPr lang="en-US" altLang="ko-KR" sz="1200" b="1" dirty="0" err="1">
                <a:solidFill>
                  <a:schemeClr val="tx1"/>
                </a:solidFill>
                <a:latin typeface="맑은 고딕" pitchFamily="50" charset="-127"/>
                <a:ea typeface="맑은 고딕" pitchFamily="50" charset="-127"/>
              </a:rPr>
              <a:t>digitalRead</a:t>
            </a:r>
            <a:r>
              <a:rPr lang="en-US" altLang="ko-KR" sz="1200" b="1" dirty="0">
                <a:solidFill>
                  <a:schemeClr val="tx1"/>
                </a:solidFill>
                <a:latin typeface="맑은 고딕" pitchFamily="50" charset="-127"/>
                <a:ea typeface="맑은 고딕" pitchFamily="50" charset="-127"/>
              </a:rPr>
              <a:t>(USER_SW) );</a:t>
            </a: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a:t>
            </a:r>
          </a:p>
        </p:txBody>
      </p:sp>
      <p:sp>
        <p:nvSpPr>
          <p:cNvPr id="8" name="직사각형 7">
            <a:extLst>
              <a:ext uri="{FF2B5EF4-FFF2-40B4-BE49-F238E27FC236}">
                <a16:creationId xmlns:a16="http://schemas.microsoft.com/office/drawing/2014/main" id="{9C5A5DE9-49E1-4C1A-A4B3-DFEB29C30AE8}"/>
              </a:ext>
            </a:extLst>
          </p:cNvPr>
          <p:cNvSpPr/>
          <p:nvPr/>
        </p:nvSpPr>
        <p:spPr>
          <a:xfrm>
            <a:off x="5761037" y="1781403"/>
            <a:ext cx="4392488" cy="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2912135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Phi board v1.0</a:t>
            </a:r>
            <a:r>
              <a:rPr lang="ko-KR" altLang="en-US" dirty="0"/>
              <a:t>의 </a:t>
            </a:r>
            <a:r>
              <a:rPr lang="en-US" altLang="ko-KR" dirty="0"/>
              <a:t>Interrupt</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ko-KR" altLang="en-US" dirty="0"/>
              <a:t>과제</a:t>
            </a:r>
            <a:endParaRPr lang="en-US" altLang="ko-KR" dirty="0"/>
          </a:p>
          <a:p>
            <a:pPr lvl="1"/>
            <a:r>
              <a:rPr lang="en-US" altLang="ko-KR" dirty="0"/>
              <a:t>LED_BUILTIN(</a:t>
            </a:r>
            <a:r>
              <a:rPr lang="en-US" altLang="ko-KR" dirty="0">
                <a:solidFill>
                  <a:schemeClr val="accent6"/>
                </a:solidFill>
              </a:rPr>
              <a:t>D4</a:t>
            </a:r>
            <a:r>
              <a:rPr lang="en-US" altLang="ko-KR" dirty="0"/>
              <a:t>)</a:t>
            </a:r>
            <a:r>
              <a:rPr lang="ko-KR" altLang="en-US" dirty="0"/>
              <a:t>에 연결된 </a:t>
            </a:r>
            <a:r>
              <a:rPr lang="en-US" altLang="ko-KR" dirty="0"/>
              <a:t>LED</a:t>
            </a:r>
            <a:r>
              <a:rPr lang="ko-KR" altLang="en-US" dirty="0"/>
              <a:t>를 </a:t>
            </a:r>
            <a:r>
              <a:rPr lang="en-US" altLang="ko-KR" dirty="0"/>
              <a:t>2</a:t>
            </a:r>
            <a:r>
              <a:rPr lang="ko-KR" altLang="en-US" dirty="0"/>
              <a:t>초 동안 </a:t>
            </a:r>
            <a:r>
              <a:rPr lang="en-US" altLang="ko-KR" dirty="0"/>
              <a:t>On, 2</a:t>
            </a:r>
            <a:r>
              <a:rPr lang="ko-KR" altLang="en-US" dirty="0"/>
              <a:t>초 동안 </a:t>
            </a:r>
            <a:r>
              <a:rPr lang="en-US" altLang="ko-KR" dirty="0"/>
              <a:t>Off</a:t>
            </a:r>
            <a:r>
              <a:rPr lang="ko-KR" altLang="en-US" dirty="0"/>
              <a:t>를 반복 </a:t>
            </a:r>
            <a:endParaRPr lang="en-US" altLang="ko-KR" dirty="0"/>
          </a:p>
          <a:p>
            <a:pPr lvl="1"/>
            <a:r>
              <a:rPr lang="en-US" altLang="ko-KR" dirty="0"/>
              <a:t>USER_SW(</a:t>
            </a:r>
            <a:r>
              <a:rPr lang="en-US" altLang="ko-KR" dirty="0">
                <a:solidFill>
                  <a:schemeClr val="accent6"/>
                </a:solidFill>
              </a:rPr>
              <a:t>D8</a:t>
            </a:r>
            <a:r>
              <a:rPr lang="en-US" altLang="ko-KR" dirty="0"/>
              <a:t>)</a:t>
            </a:r>
            <a:r>
              <a:rPr lang="ko-KR" altLang="en-US" dirty="0"/>
              <a:t>을</a:t>
            </a:r>
            <a:r>
              <a:rPr lang="en-US" altLang="ko-KR" dirty="0"/>
              <a:t> </a:t>
            </a:r>
            <a:r>
              <a:rPr lang="ko-KR" altLang="en-US" dirty="0"/>
              <a:t>눌렀을 때 </a:t>
            </a:r>
            <a:r>
              <a:rPr lang="en-US" altLang="ko-KR" dirty="0"/>
              <a:t>USER_LED(</a:t>
            </a:r>
            <a:r>
              <a:rPr lang="en-US" altLang="ko-KR" dirty="0">
                <a:solidFill>
                  <a:schemeClr val="accent6"/>
                </a:solidFill>
              </a:rPr>
              <a:t>D0</a:t>
            </a:r>
            <a:r>
              <a:rPr lang="en-US" altLang="ko-KR" dirty="0"/>
              <a:t>)</a:t>
            </a:r>
            <a:r>
              <a:rPr lang="ko-KR" altLang="en-US" dirty="0"/>
              <a:t>에</a:t>
            </a:r>
            <a:r>
              <a:rPr lang="en-US" altLang="ko-KR" dirty="0"/>
              <a:t> </a:t>
            </a:r>
            <a:r>
              <a:rPr lang="ko-KR" altLang="en-US" dirty="0"/>
              <a:t>연결된 </a:t>
            </a:r>
            <a:r>
              <a:rPr lang="en-US" altLang="ko-KR" dirty="0"/>
              <a:t>LED</a:t>
            </a:r>
            <a:r>
              <a:rPr lang="ko-KR" altLang="en-US" dirty="0"/>
              <a:t>가 </a:t>
            </a:r>
            <a:r>
              <a:rPr lang="en-US" altLang="ko-KR" dirty="0"/>
              <a:t>ON, USER_SW</a:t>
            </a:r>
            <a:r>
              <a:rPr lang="ko-KR" altLang="en-US" dirty="0"/>
              <a:t>를 놓았을 때 </a:t>
            </a:r>
            <a:r>
              <a:rPr lang="en-US" altLang="ko-KR" dirty="0"/>
              <a:t>USER_LED</a:t>
            </a:r>
            <a:r>
              <a:rPr lang="ko-KR" altLang="en-US" dirty="0"/>
              <a:t>는 </a:t>
            </a:r>
            <a:r>
              <a:rPr lang="en-US" altLang="ko-KR" dirty="0"/>
              <a:t>Off</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3"/>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83</a:t>
            </a:fld>
            <a:endParaRPr lang="en-US" dirty="0"/>
          </a:p>
        </p:txBody>
      </p:sp>
      <p:sp>
        <p:nvSpPr>
          <p:cNvPr id="9" name="직사각형 8">
            <a:extLst>
              <a:ext uri="{FF2B5EF4-FFF2-40B4-BE49-F238E27FC236}">
                <a16:creationId xmlns:a16="http://schemas.microsoft.com/office/drawing/2014/main" id="{037CAFD9-0163-4152-9BAA-50E0C4C144D3}"/>
              </a:ext>
            </a:extLst>
          </p:cNvPr>
          <p:cNvSpPr/>
          <p:nvPr/>
        </p:nvSpPr>
        <p:spPr>
          <a:xfrm>
            <a:off x="1008509" y="1819583"/>
            <a:ext cx="4392488" cy="2068576"/>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void setup()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pinMode</a:t>
            </a:r>
            <a:r>
              <a:rPr lang="en-US" altLang="ko-KR" sz="1200" b="1" dirty="0">
                <a:solidFill>
                  <a:schemeClr val="tx1"/>
                </a:solidFill>
                <a:latin typeface="맑은 고딕" pitchFamily="50" charset="-127"/>
              </a:rPr>
              <a:t>(LED_BUILTIN, OUTPUT);</a:t>
            </a:r>
          </a:p>
          <a:p>
            <a:pPr defTabSz="913755">
              <a:spcBef>
                <a:spcPts val="0"/>
              </a:spcBef>
              <a:buClr>
                <a:srgbClr val="506EA5"/>
              </a:buClr>
            </a:pPr>
            <a:r>
              <a:rPr lang="en-US" altLang="ko-KR" sz="1200" b="1" dirty="0">
                <a:solidFill>
                  <a:schemeClr val="tx1"/>
                </a:solidFill>
                <a:latin typeface="맑은 고딕" pitchFamily="50" charset="-127"/>
              </a:rPr>
              <a:t>}</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void loop( ) {</a:t>
            </a: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digitalWrite</a:t>
            </a:r>
            <a:r>
              <a:rPr lang="en-US" altLang="ko-KR" sz="1200" b="1" dirty="0">
                <a:solidFill>
                  <a:schemeClr val="tx1"/>
                </a:solidFill>
                <a:latin typeface="맑은 고딕" pitchFamily="50" charset="-127"/>
                <a:ea typeface="맑은 고딕" pitchFamily="50" charset="-127"/>
              </a:rPr>
              <a:t>(LED_BUILTIN, HIGH); delay( 2000 );</a:t>
            </a: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digitalWrite</a:t>
            </a:r>
            <a:r>
              <a:rPr lang="en-US" altLang="ko-KR" sz="1200" b="1" dirty="0">
                <a:solidFill>
                  <a:schemeClr val="tx1"/>
                </a:solidFill>
                <a:latin typeface="맑은 고딕" pitchFamily="50" charset="-127"/>
                <a:ea typeface="맑은 고딕" pitchFamily="50" charset="-127"/>
              </a:rPr>
              <a:t>(LED_BUILTIN, LOW);  delay( 2000 );</a:t>
            </a: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a:t>
            </a:r>
          </a:p>
        </p:txBody>
      </p:sp>
      <p:sp>
        <p:nvSpPr>
          <p:cNvPr id="10" name="직사각형 9">
            <a:extLst>
              <a:ext uri="{FF2B5EF4-FFF2-40B4-BE49-F238E27FC236}">
                <a16:creationId xmlns:a16="http://schemas.microsoft.com/office/drawing/2014/main" id="{D501C9BE-179A-46FB-96A4-15B9B307B493}"/>
              </a:ext>
            </a:extLst>
          </p:cNvPr>
          <p:cNvSpPr/>
          <p:nvPr/>
        </p:nvSpPr>
        <p:spPr>
          <a:xfrm>
            <a:off x="1008509" y="1781403"/>
            <a:ext cx="4392488" cy="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a:extLst>
              <a:ext uri="{FF2B5EF4-FFF2-40B4-BE49-F238E27FC236}">
                <a16:creationId xmlns:a16="http://schemas.microsoft.com/office/drawing/2014/main" id="{5A9F22E9-AE43-4AB9-88C5-C32CF4F5DFD3}"/>
              </a:ext>
            </a:extLst>
          </p:cNvPr>
          <p:cNvSpPr/>
          <p:nvPr/>
        </p:nvSpPr>
        <p:spPr>
          <a:xfrm>
            <a:off x="991169" y="3998347"/>
            <a:ext cx="4392488" cy="2068576"/>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lumMod val="50000"/>
                    <a:lumOff val="50000"/>
                  </a:schemeClr>
                </a:solidFill>
                <a:latin typeface="맑은 고딕" pitchFamily="50" charset="-127"/>
              </a:rPr>
              <a:t>#define USER_SW	D8</a:t>
            </a:r>
          </a:p>
          <a:p>
            <a:pPr defTabSz="913755">
              <a:spcBef>
                <a:spcPts val="0"/>
              </a:spcBef>
              <a:buClr>
                <a:srgbClr val="506EA5"/>
              </a:buClr>
            </a:pPr>
            <a:r>
              <a:rPr lang="en-US" altLang="ko-KR" sz="1200" b="1" dirty="0">
                <a:solidFill>
                  <a:schemeClr val="tx1">
                    <a:lumMod val="50000"/>
                    <a:lumOff val="50000"/>
                  </a:schemeClr>
                </a:solidFill>
                <a:latin typeface="맑은 고딕" pitchFamily="50" charset="-127"/>
              </a:rPr>
              <a:t>#define USER_LED	D0</a:t>
            </a:r>
          </a:p>
          <a:p>
            <a:pPr defTabSz="913755">
              <a:spcBef>
                <a:spcPts val="0"/>
              </a:spcBef>
              <a:buClr>
                <a:srgbClr val="506EA5"/>
              </a:buClr>
            </a:pPr>
            <a:endParaRPr lang="en-US" altLang="ko-KR" sz="1200" b="1" dirty="0">
              <a:solidFill>
                <a:schemeClr val="tx1">
                  <a:lumMod val="50000"/>
                  <a:lumOff val="50000"/>
                </a:schemeClr>
              </a:solidFill>
              <a:latin typeface="맑은 고딕" pitchFamily="50" charset="-127"/>
            </a:endParaRPr>
          </a:p>
          <a:p>
            <a:pPr defTabSz="913755">
              <a:spcBef>
                <a:spcPts val="0"/>
              </a:spcBef>
              <a:buClr>
                <a:srgbClr val="506EA5"/>
              </a:buClr>
            </a:pPr>
            <a:r>
              <a:rPr lang="en-US" altLang="ko-KR" sz="1200" b="1" dirty="0">
                <a:solidFill>
                  <a:schemeClr val="tx1">
                    <a:lumMod val="50000"/>
                    <a:lumOff val="50000"/>
                  </a:schemeClr>
                </a:solidFill>
                <a:latin typeface="맑은 고딕" pitchFamily="50" charset="-127"/>
              </a:rPr>
              <a:t>void setup() {</a:t>
            </a:r>
          </a:p>
          <a:p>
            <a:pPr defTabSz="913755">
              <a:spcBef>
                <a:spcPts val="0"/>
              </a:spcBef>
              <a:buClr>
                <a:srgbClr val="506EA5"/>
              </a:buClr>
            </a:pPr>
            <a:r>
              <a:rPr lang="en-US" altLang="ko-KR" sz="1200" b="1" dirty="0">
                <a:solidFill>
                  <a:schemeClr val="tx1">
                    <a:lumMod val="50000"/>
                    <a:lumOff val="50000"/>
                  </a:schemeClr>
                </a:solidFill>
                <a:latin typeface="맑은 고딕" pitchFamily="50" charset="-127"/>
              </a:rPr>
              <a:t>   </a:t>
            </a:r>
            <a:r>
              <a:rPr lang="en-US" altLang="ko-KR" sz="1200" b="1" dirty="0" err="1">
                <a:solidFill>
                  <a:schemeClr val="tx1">
                    <a:lumMod val="50000"/>
                    <a:lumOff val="50000"/>
                  </a:schemeClr>
                </a:solidFill>
                <a:latin typeface="맑은 고딕" pitchFamily="50" charset="-127"/>
              </a:rPr>
              <a:t>pinMode</a:t>
            </a:r>
            <a:r>
              <a:rPr lang="en-US" altLang="ko-KR" sz="1200" b="1" dirty="0">
                <a:solidFill>
                  <a:schemeClr val="tx1">
                    <a:lumMod val="50000"/>
                    <a:lumOff val="50000"/>
                  </a:schemeClr>
                </a:solidFill>
                <a:latin typeface="맑은 고딕" pitchFamily="50" charset="-127"/>
              </a:rPr>
              <a:t>(USER_SW, INPUT);</a:t>
            </a:r>
          </a:p>
          <a:p>
            <a:pPr defTabSz="913755">
              <a:spcBef>
                <a:spcPts val="0"/>
              </a:spcBef>
              <a:buClr>
                <a:srgbClr val="506EA5"/>
              </a:buClr>
            </a:pPr>
            <a:r>
              <a:rPr lang="en-US" altLang="ko-KR" sz="1200" b="1" dirty="0">
                <a:solidFill>
                  <a:schemeClr val="tx1">
                    <a:lumMod val="50000"/>
                    <a:lumOff val="50000"/>
                  </a:schemeClr>
                </a:solidFill>
                <a:latin typeface="맑은 고딕" pitchFamily="50" charset="-127"/>
              </a:rPr>
              <a:t>   </a:t>
            </a:r>
            <a:r>
              <a:rPr lang="en-US" altLang="ko-KR" sz="1200" b="1" dirty="0" err="1">
                <a:solidFill>
                  <a:schemeClr val="tx1">
                    <a:lumMod val="50000"/>
                    <a:lumOff val="50000"/>
                  </a:schemeClr>
                </a:solidFill>
                <a:latin typeface="맑은 고딕" pitchFamily="50" charset="-127"/>
              </a:rPr>
              <a:t>pinMode</a:t>
            </a:r>
            <a:r>
              <a:rPr lang="en-US" altLang="ko-KR" sz="1200" b="1" dirty="0">
                <a:solidFill>
                  <a:schemeClr val="tx1">
                    <a:lumMod val="50000"/>
                    <a:lumOff val="50000"/>
                  </a:schemeClr>
                </a:solidFill>
                <a:latin typeface="맑은 고딕" pitchFamily="50" charset="-127"/>
              </a:rPr>
              <a:t>(USER_LED, OUTPUT);</a:t>
            </a:r>
          </a:p>
          <a:p>
            <a:pPr defTabSz="913755">
              <a:spcBef>
                <a:spcPts val="0"/>
              </a:spcBef>
              <a:buClr>
                <a:srgbClr val="506EA5"/>
              </a:buClr>
            </a:pPr>
            <a:r>
              <a:rPr lang="en-US" altLang="ko-KR" sz="1200" b="1" dirty="0">
                <a:solidFill>
                  <a:schemeClr val="tx1">
                    <a:lumMod val="50000"/>
                    <a:lumOff val="50000"/>
                  </a:schemeClr>
                </a:solidFill>
                <a:latin typeface="맑은 고딕" pitchFamily="50" charset="-127"/>
              </a:rPr>
              <a:t>}</a:t>
            </a:r>
          </a:p>
          <a:p>
            <a:pPr defTabSz="913755">
              <a:spcBef>
                <a:spcPts val="0"/>
              </a:spcBef>
              <a:buClr>
                <a:srgbClr val="506EA5"/>
              </a:buClr>
            </a:pPr>
            <a:endParaRPr lang="en-US" altLang="ko-KR" sz="1200" b="1" dirty="0">
              <a:solidFill>
                <a:schemeClr val="tx1">
                  <a:lumMod val="50000"/>
                  <a:lumOff val="50000"/>
                </a:schemeClr>
              </a:solidFill>
              <a:latin typeface="맑은 고딕" pitchFamily="50" charset="-127"/>
            </a:endParaRPr>
          </a:p>
          <a:p>
            <a:pPr defTabSz="913755">
              <a:spcBef>
                <a:spcPts val="0"/>
              </a:spcBef>
              <a:buClr>
                <a:srgbClr val="506EA5"/>
              </a:buClr>
            </a:pPr>
            <a:r>
              <a:rPr lang="en-US" altLang="ko-KR" sz="1200" b="1" dirty="0">
                <a:solidFill>
                  <a:schemeClr val="tx1">
                    <a:lumMod val="50000"/>
                    <a:lumOff val="50000"/>
                  </a:schemeClr>
                </a:solidFill>
                <a:latin typeface="맑은 고딕" pitchFamily="50" charset="-127"/>
                <a:ea typeface="맑은 고딕" pitchFamily="50" charset="-127"/>
              </a:rPr>
              <a:t>void loop( ) {</a:t>
            </a:r>
          </a:p>
          <a:p>
            <a:pPr defTabSz="913755">
              <a:spcBef>
                <a:spcPts val="0"/>
              </a:spcBef>
              <a:buClr>
                <a:srgbClr val="506EA5"/>
              </a:buClr>
            </a:pPr>
            <a:r>
              <a:rPr lang="en-US" altLang="ko-KR" sz="1200" b="1" dirty="0">
                <a:solidFill>
                  <a:schemeClr val="tx1">
                    <a:lumMod val="50000"/>
                    <a:lumOff val="50000"/>
                  </a:schemeClr>
                </a:solidFill>
                <a:latin typeface="맑은 고딕" pitchFamily="50" charset="-127"/>
                <a:ea typeface="맑은 고딕" pitchFamily="50" charset="-127"/>
              </a:rPr>
              <a:t>   </a:t>
            </a:r>
            <a:r>
              <a:rPr lang="en-US" altLang="ko-KR" sz="1200" b="1" dirty="0" err="1">
                <a:solidFill>
                  <a:schemeClr val="tx1">
                    <a:lumMod val="50000"/>
                    <a:lumOff val="50000"/>
                  </a:schemeClr>
                </a:solidFill>
                <a:latin typeface="맑은 고딕" pitchFamily="50" charset="-127"/>
                <a:ea typeface="맑은 고딕" pitchFamily="50" charset="-127"/>
              </a:rPr>
              <a:t>digitalWrite</a:t>
            </a:r>
            <a:r>
              <a:rPr lang="en-US" altLang="ko-KR" sz="1200" b="1" dirty="0">
                <a:solidFill>
                  <a:schemeClr val="tx1">
                    <a:lumMod val="50000"/>
                    <a:lumOff val="50000"/>
                  </a:schemeClr>
                </a:solidFill>
                <a:latin typeface="맑은 고딕" pitchFamily="50" charset="-127"/>
                <a:ea typeface="맑은 고딕" pitchFamily="50" charset="-127"/>
              </a:rPr>
              <a:t>( USER_LED, !</a:t>
            </a:r>
            <a:r>
              <a:rPr lang="en-US" altLang="ko-KR" sz="1200" b="1" dirty="0" err="1">
                <a:solidFill>
                  <a:schemeClr val="tx1">
                    <a:lumMod val="50000"/>
                    <a:lumOff val="50000"/>
                  </a:schemeClr>
                </a:solidFill>
                <a:latin typeface="맑은 고딕" pitchFamily="50" charset="-127"/>
                <a:ea typeface="맑은 고딕" pitchFamily="50" charset="-127"/>
              </a:rPr>
              <a:t>digitalRead</a:t>
            </a:r>
            <a:r>
              <a:rPr lang="en-US" altLang="ko-KR" sz="1200" b="1" dirty="0">
                <a:solidFill>
                  <a:schemeClr val="tx1">
                    <a:lumMod val="50000"/>
                    <a:lumOff val="50000"/>
                  </a:schemeClr>
                </a:solidFill>
                <a:latin typeface="맑은 고딕" pitchFamily="50" charset="-127"/>
                <a:ea typeface="맑은 고딕" pitchFamily="50" charset="-127"/>
              </a:rPr>
              <a:t>(USER_SW) );</a:t>
            </a:r>
          </a:p>
          <a:p>
            <a:pPr defTabSz="913755">
              <a:spcBef>
                <a:spcPts val="0"/>
              </a:spcBef>
              <a:buClr>
                <a:srgbClr val="506EA5"/>
              </a:buClr>
            </a:pPr>
            <a:r>
              <a:rPr lang="en-US" altLang="ko-KR" sz="1200" b="1" dirty="0">
                <a:solidFill>
                  <a:schemeClr val="tx1">
                    <a:lumMod val="50000"/>
                    <a:lumOff val="50000"/>
                  </a:schemeClr>
                </a:solidFill>
                <a:latin typeface="맑은 고딕" pitchFamily="50" charset="-127"/>
                <a:ea typeface="맑은 고딕" pitchFamily="50" charset="-127"/>
              </a:rPr>
              <a:t>}</a:t>
            </a:r>
          </a:p>
        </p:txBody>
      </p:sp>
      <p:sp>
        <p:nvSpPr>
          <p:cNvPr id="8" name="직사각형 7">
            <a:extLst>
              <a:ext uri="{FF2B5EF4-FFF2-40B4-BE49-F238E27FC236}">
                <a16:creationId xmlns:a16="http://schemas.microsoft.com/office/drawing/2014/main" id="{9C5A5DE9-49E1-4C1A-A4B3-DFEB29C30AE8}"/>
              </a:ext>
            </a:extLst>
          </p:cNvPr>
          <p:cNvSpPr/>
          <p:nvPr/>
        </p:nvSpPr>
        <p:spPr>
          <a:xfrm>
            <a:off x="991169" y="3960167"/>
            <a:ext cx="4392488" cy="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698882D2-0F4D-46D5-B745-E0D88F2DFE6F}"/>
              </a:ext>
            </a:extLst>
          </p:cNvPr>
          <p:cNvSpPr/>
          <p:nvPr/>
        </p:nvSpPr>
        <p:spPr>
          <a:xfrm>
            <a:off x="5761037" y="1819577"/>
            <a:ext cx="4392488" cy="4247345"/>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lumMod val="50000"/>
                    <a:lumOff val="50000"/>
                  </a:schemeClr>
                </a:solidFill>
                <a:latin typeface="맑은 고딕" pitchFamily="50" charset="-127"/>
              </a:rPr>
              <a:t>#define USER_SW	D8</a:t>
            </a:r>
          </a:p>
          <a:p>
            <a:pPr defTabSz="913755">
              <a:spcBef>
                <a:spcPts val="0"/>
              </a:spcBef>
              <a:buClr>
                <a:srgbClr val="506EA5"/>
              </a:buClr>
            </a:pPr>
            <a:r>
              <a:rPr lang="en-US" altLang="ko-KR" sz="1200" b="1" dirty="0">
                <a:solidFill>
                  <a:schemeClr val="tx1">
                    <a:lumMod val="50000"/>
                    <a:lumOff val="50000"/>
                  </a:schemeClr>
                </a:solidFill>
                <a:latin typeface="맑은 고딕" pitchFamily="50" charset="-127"/>
              </a:rPr>
              <a:t>#define USER_LED	D0</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rPr>
              <a:t>void setup() {</a:t>
            </a:r>
          </a:p>
          <a:p>
            <a:pPr defTabSz="913755">
              <a:spcBef>
                <a:spcPts val="0"/>
              </a:spcBef>
              <a:buClr>
                <a:srgbClr val="506EA5"/>
              </a:buClr>
            </a:pPr>
            <a:r>
              <a:rPr lang="en-US" altLang="ko-KR" sz="1200" b="1" dirty="0">
                <a:solidFill>
                  <a:schemeClr val="tx1"/>
                </a:solidFill>
                <a:latin typeface="맑은 고딕" pitchFamily="50" charset="-127"/>
              </a:rPr>
              <a:t>   </a:t>
            </a:r>
            <a:r>
              <a:rPr lang="en-US" altLang="ko-KR" sz="1200" b="1" dirty="0" err="1">
                <a:solidFill>
                  <a:schemeClr val="tx1"/>
                </a:solidFill>
                <a:latin typeface="맑은 고딕" pitchFamily="50" charset="-127"/>
              </a:rPr>
              <a:t>pinMode</a:t>
            </a:r>
            <a:r>
              <a:rPr lang="en-US" altLang="ko-KR" sz="1200" b="1" dirty="0">
                <a:solidFill>
                  <a:schemeClr val="tx1"/>
                </a:solidFill>
                <a:latin typeface="맑은 고딕" pitchFamily="50" charset="-127"/>
              </a:rPr>
              <a:t>(LED_BUILTIN, OUTPUT);</a:t>
            </a:r>
          </a:p>
          <a:p>
            <a:pPr defTabSz="913755">
              <a:spcBef>
                <a:spcPts val="0"/>
              </a:spcBef>
              <a:buClr>
                <a:srgbClr val="506EA5"/>
              </a:buClr>
            </a:pPr>
            <a:r>
              <a:rPr lang="en-US" altLang="ko-KR" sz="1200" b="1" dirty="0">
                <a:solidFill>
                  <a:schemeClr val="tx1">
                    <a:lumMod val="50000"/>
                    <a:lumOff val="50000"/>
                  </a:schemeClr>
                </a:solidFill>
                <a:latin typeface="맑은 고딕" pitchFamily="50" charset="-127"/>
              </a:rPr>
              <a:t>   </a:t>
            </a:r>
            <a:r>
              <a:rPr lang="en-US" altLang="ko-KR" sz="1200" b="1" dirty="0" err="1">
                <a:solidFill>
                  <a:schemeClr val="tx1">
                    <a:lumMod val="50000"/>
                    <a:lumOff val="50000"/>
                  </a:schemeClr>
                </a:solidFill>
                <a:latin typeface="맑은 고딕" pitchFamily="50" charset="-127"/>
              </a:rPr>
              <a:t>pinMode</a:t>
            </a:r>
            <a:r>
              <a:rPr lang="en-US" altLang="ko-KR" sz="1200" b="1" dirty="0">
                <a:solidFill>
                  <a:schemeClr val="tx1">
                    <a:lumMod val="50000"/>
                    <a:lumOff val="50000"/>
                  </a:schemeClr>
                </a:solidFill>
                <a:latin typeface="맑은 고딕" pitchFamily="50" charset="-127"/>
              </a:rPr>
              <a:t>(USER_SW, INPUT);</a:t>
            </a:r>
          </a:p>
          <a:p>
            <a:pPr defTabSz="913755">
              <a:spcBef>
                <a:spcPts val="0"/>
              </a:spcBef>
              <a:buClr>
                <a:srgbClr val="506EA5"/>
              </a:buClr>
            </a:pPr>
            <a:r>
              <a:rPr lang="en-US" altLang="ko-KR" sz="1200" b="1" dirty="0">
                <a:solidFill>
                  <a:schemeClr val="tx1">
                    <a:lumMod val="50000"/>
                    <a:lumOff val="50000"/>
                  </a:schemeClr>
                </a:solidFill>
                <a:latin typeface="맑은 고딕" pitchFamily="50" charset="-127"/>
              </a:rPr>
              <a:t>   </a:t>
            </a:r>
            <a:r>
              <a:rPr lang="en-US" altLang="ko-KR" sz="1200" b="1" dirty="0" err="1">
                <a:solidFill>
                  <a:schemeClr val="tx1">
                    <a:lumMod val="50000"/>
                    <a:lumOff val="50000"/>
                  </a:schemeClr>
                </a:solidFill>
                <a:latin typeface="맑은 고딕" pitchFamily="50" charset="-127"/>
              </a:rPr>
              <a:t>pinMode</a:t>
            </a:r>
            <a:r>
              <a:rPr lang="en-US" altLang="ko-KR" sz="1200" b="1" dirty="0">
                <a:solidFill>
                  <a:schemeClr val="tx1">
                    <a:lumMod val="50000"/>
                    <a:lumOff val="50000"/>
                  </a:schemeClr>
                </a:solidFill>
                <a:latin typeface="맑은 고딕" pitchFamily="50" charset="-127"/>
              </a:rPr>
              <a:t>(USER_LED, OUTPUT);</a:t>
            </a:r>
          </a:p>
          <a:p>
            <a:pPr defTabSz="913755">
              <a:spcBef>
                <a:spcPts val="0"/>
              </a:spcBef>
              <a:buClr>
                <a:srgbClr val="506EA5"/>
              </a:buClr>
            </a:pPr>
            <a:r>
              <a:rPr lang="en-US" altLang="ko-KR" sz="1200" b="1" dirty="0">
                <a:solidFill>
                  <a:schemeClr val="tx1"/>
                </a:solidFill>
                <a:latin typeface="맑은 고딕" pitchFamily="50" charset="-127"/>
              </a:rPr>
              <a:t>}</a:t>
            </a:r>
          </a:p>
          <a:p>
            <a:pPr defTabSz="913755">
              <a:spcBef>
                <a:spcPts val="0"/>
              </a:spcBef>
              <a:buClr>
                <a:srgbClr val="506EA5"/>
              </a:buClr>
            </a:pPr>
            <a:endParaRPr lang="en-US" altLang="ko-KR" sz="1200" b="1" dirty="0">
              <a:solidFill>
                <a:schemeClr val="tx1"/>
              </a:solidFill>
              <a:latin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void loop( ) {</a:t>
            </a: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digitalWrite</a:t>
            </a:r>
            <a:r>
              <a:rPr lang="en-US" altLang="ko-KR" sz="1200" b="1" dirty="0">
                <a:solidFill>
                  <a:schemeClr val="tx1"/>
                </a:solidFill>
                <a:latin typeface="맑은 고딕" pitchFamily="50" charset="-127"/>
                <a:ea typeface="맑은 고딕" pitchFamily="50" charset="-127"/>
              </a:rPr>
              <a:t>(LED_BUILTIN, HIGH); delay( 2000 );</a:t>
            </a: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digitalWrite</a:t>
            </a:r>
            <a:r>
              <a:rPr lang="en-US" altLang="ko-KR" sz="1200" b="1" dirty="0">
                <a:solidFill>
                  <a:schemeClr val="tx1"/>
                </a:solidFill>
                <a:latin typeface="맑은 고딕" pitchFamily="50" charset="-127"/>
                <a:ea typeface="맑은 고딕" pitchFamily="50" charset="-127"/>
              </a:rPr>
              <a:t>(LED_BUILTIN, LOW);  delay( 2000 );</a:t>
            </a:r>
          </a:p>
          <a:p>
            <a:pPr defTabSz="913755">
              <a:spcBef>
                <a:spcPts val="0"/>
              </a:spcBef>
              <a:buClr>
                <a:srgbClr val="506EA5"/>
              </a:buClr>
            </a:pPr>
            <a:r>
              <a:rPr lang="en-US" altLang="ko-KR" sz="1200" b="1" dirty="0">
                <a:solidFill>
                  <a:schemeClr val="tx1">
                    <a:lumMod val="50000"/>
                    <a:lumOff val="50000"/>
                  </a:schemeClr>
                </a:solidFill>
                <a:latin typeface="맑은 고딕" pitchFamily="50" charset="-127"/>
                <a:ea typeface="맑은 고딕" pitchFamily="50" charset="-127"/>
              </a:rPr>
              <a:t>   </a:t>
            </a:r>
            <a:r>
              <a:rPr lang="en-US" altLang="ko-KR" sz="1200" b="1" dirty="0" err="1">
                <a:solidFill>
                  <a:schemeClr val="tx1">
                    <a:lumMod val="50000"/>
                    <a:lumOff val="50000"/>
                  </a:schemeClr>
                </a:solidFill>
                <a:latin typeface="맑은 고딕" pitchFamily="50" charset="-127"/>
                <a:ea typeface="맑은 고딕" pitchFamily="50" charset="-127"/>
              </a:rPr>
              <a:t>digitalWrite</a:t>
            </a:r>
            <a:r>
              <a:rPr lang="en-US" altLang="ko-KR" sz="1200" b="1" dirty="0">
                <a:solidFill>
                  <a:schemeClr val="tx1">
                    <a:lumMod val="50000"/>
                    <a:lumOff val="50000"/>
                  </a:schemeClr>
                </a:solidFill>
                <a:latin typeface="맑은 고딕" pitchFamily="50" charset="-127"/>
                <a:ea typeface="맑은 고딕" pitchFamily="50" charset="-127"/>
              </a:rPr>
              <a:t>( USER_LED, !</a:t>
            </a:r>
            <a:r>
              <a:rPr lang="en-US" altLang="ko-KR" sz="1200" b="1" dirty="0" err="1">
                <a:solidFill>
                  <a:schemeClr val="tx1">
                    <a:lumMod val="50000"/>
                    <a:lumOff val="50000"/>
                  </a:schemeClr>
                </a:solidFill>
                <a:latin typeface="맑은 고딕" pitchFamily="50" charset="-127"/>
                <a:ea typeface="맑은 고딕" pitchFamily="50" charset="-127"/>
              </a:rPr>
              <a:t>digitalRead</a:t>
            </a:r>
            <a:r>
              <a:rPr lang="en-US" altLang="ko-KR" sz="1200" b="1" dirty="0">
                <a:solidFill>
                  <a:schemeClr val="tx1">
                    <a:lumMod val="50000"/>
                    <a:lumOff val="50000"/>
                  </a:schemeClr>
                </a:solidFill>
                <a:latin typeface="맑은 고딕" pitchFamily="50" charset="-127"/>
                <a:ea typeface="맑은 고딕" pitchFamily="50" charset="-127"/>
              </a:rPr>
              <a:t>(USER_SW) );</a:t>
            </a:r>
            <a:endParaRPr lang="en-US" altLang="ko-KR" sz="12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a:t>
            </a:r>
          </a:p>
        </p:txBody>
      </p:sp>
      <p:sp>
        <p:nvSpPr>
          <p:cNvPr id="12" name="직사각형 11">
            <a:extLst>
              <a:ext uri="{FF2B5EF4-FFF2-40B4-BE49-F238E27FC236}">
                <a16:creationId xmlns:a16="http://schemas.microsoft.com/office/drawing/2014/main" id="{86FAAFB1-08EA-458F-8700-A1B7DAEAFA8A}"/>
              </a:ext>
            </a:extLst>
          </p:cNvPr>
          <p:cNvSpPr/>
          <p:nvPr/>
        </p:nvSpPr>
        <p:spPr>
          <a:xfrm>
            <a:off x="5761037" y="1781398"/>
            <a:ext cx="4392488" cy="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6248546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Phi board v1.0</a:t>
            </a:r>
            <a:r>
              <a:rPr lang="ko-KR" altLang="en-US" dirty="0"/>
              <a:t>의 </a:t>
            </a:r>
            <a:r>
              <a:rPr lang="en-US" altLang="ko-KR" dirty="0"/>
              <a:t>Interrupt</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Interrupt</a:t>
            </a:r>
          </a:p>
          <a:p>
            <a:pPr lvl="1"/>
            <a:r>
              <a:rPr lang="ko-KR" altLang="en-US" dirty="0" err="1"/>
              <a:t>아두이노</a:t>
            </a:r>
            <a:r>
              <a:rPr lang="ko-KR" altLang="en-US" dirty="0"/>
              <a:t> </a:t>
            </a:r>
            <a:r>
              <a:rPr lang="en-US" altLang="ko-KR" dirty="0"/>
              <a:t>IDE 1.8.8</a:t>
            </a:r>
            <a:r>
              <a:rPr lang="ko-KR" altLang="en-US" dirty="0"/>
              <a:t>과 </a:t>
            </a:r>
            <a:r>
              <a:rPr lang="en-US" altLang="ko-KR" dirty="0"/>
              <a:t>1.8.13 </a:t>
            </a:r>
            <a:r>
              <a:rPr lang="ko-KR" altLang="en-US" dirty="0"/>
              <a:t>버전에서 테스트</a:t>
            </a:r>
            <a:endParaRPr lang="en-US" altLang="ko-KR" dirty="0"/>
          </a:p>
          <a:p>
            <a:pPr lvl="1"/>
            <a:r>
              <a:rPr lang="ko-KR" altLang="en-US" dirty="0"/>
              <a:t>인터럽트 서비스 루틴</a:t>
            </a:r>
            <a:r>
              <a:rPr lang="en-US" altLang="ko-KR" dirty="0"/>
              <a:t>(Interrupt Service Routine, ISR) </a:t>
            </a:r>
          </a:p>
          <a:p>
            <a:pPr lvl="2"/>
            <a:r>
              <a:rPr lang="en-US" altLang="ko-KR" dirty="0"/>
              <a:t>ICACHE_RAM_ATTR macro</a:t>
            </a:r>
          </a:p>
          <a:p>
            <a:pPr lvl="3"/>
            <a:r>
              <a:rPr lang="ko-KR" altLang="en-US" dirty="0"/>
              <a:t>함수 코드를 </a:t>
            </a:r>
            <a:r>
              <a:rPr lang="en-US" altLang="ko-KR" dirty="0"/>
              <a:t>RAM</a:t>
            </a:r>
            <a:r>
              <a:rPr lang="ko-KR" altLang="en-US" dirty="0"/>
              <a:t>에 저장</a:t>
            </a:r>
            <a:endParaRPr lang="en-US" altLang="ko-KR" dirty="0"/>
          </a:p>
          <a:p>
            <a:pPr lvl="2"/>
            <a:r>
              <a:rPr lang="en-US" altLang="ko-KR" dirty="0">
                <a:solidFill>
                  <a:schemeClr val="bg1">
                    <a:lumMod val="65000"/>
                  </a:schemeClr>
                </a:solidFill>
              </a:rPr>
              <a:t>ICACHE_FLASH_ATTR </a:t>
            </a:r>
          </a:p>
          <a:p>
            <a:pPr lvl="3"/>
            <a:r>
              <a:rPr lang="ko-KR" altLang="en-US" dirty="0">
                <a:solidFill>
                  <a:schemeClr val="bg1">
                    <a:lumMod val="65000"/>
                  </a:schemeClr>
                </a:solidFill>
              </a:rPr>
              <a:t>함수 코드를 </a:t>
            </a:r>
            <a:r>
              <a:rPr lang="en-US" altLang="ko-KR" dirty="0">
                <a:solidFill>
                  <a:schemeClr val="bg1">
                    <a:lumMod val="65000"/>
                  </a:schemeClr>
                </a:solidFill>
              </a:rPr>
              <a:t>FLASH</a:t>
            </a:r>
            <a:r>
              <a:rPr lang="ko-KR" altLang="en-US" dirty="0">
                <a:solidFill>
                  <a:schemeClr val="bg1">
                    <a:lumMod val="65000"/>
                  </a:schemeClr>
                </a:solidFill>
              </a:rPr>
              <a:t>에 저장</a:t>
            </a:r>
            <a:endParaRPr lang="en-US" altLang="ko-KR" dirty="0">
              <a:solidFill>
                <a:schemeClr val="bg1">
                  <a:lumMod val="65000"/>
                </a:schemeClr>
              </a:solidFill>
            </a:endParaRPr>
          </a:p>
          <a:p>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84</a:t>
            </a:fld>
            <a:endParaRPr lang="en-US" dirty="0"/>
          </a:p>
        </p:txBody>
      </p:sp>
      <p:sp>
        <p:nvSpPr>
          <p:cNvPr id="7" name="직사각형 6">
            <a:extLst>
              <a:ext uri="{FF2B5EF4-FFF2-40B4-BE49-F238E27FC236}">
                <a16:creationId xmlns:a16="http://schemas.microsoft.com/office/drawing/2014/main" id="{308F79CD-E261-4F3D-9D85-E758A6E3425C}"/>
              </a:ext>
            </a:extLst>
          </p:cNvPr>
          <p:cNvSpPr/>
          <p:nvPr/>
        </p:nvSpPr>
        <p:spPr>
          <a:xfrm>
            <a:off x="3816821" y="1871935"/>
            <a:ext cx="5976664" cy="4156631"/>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#define USER_SW   D8</a:t>
            </a: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#define </a:t>
            </a:r>
            <a:r>
              <a:rPr lang="en-US" altLang="ko-KR" sz="1200" b="1" dirty="0" err="1">
                <a:solidFill>
                  <a:schemeClr val="tx1"/>
                </a:solidFill>
                <a:latin typeface="맑은 고딕" pitchFamily="50" charset="-127"/>
                <a:ea typeface="맑은 고딕" pitchFamily="50" charset="-127"/>
              </a:rPr>
              <a:t>interruptPin</a:t>
            </a:r>
            <a:r>
              <a:rPr lang="en-US" altLang="ko-KR" sz="1200" b="1" dirty="0">
                <a:solidFill>
                  <a:schemeClr val="tx1"/>
                </a:solidFill>
                <a:latin typeface="맑은 고딕" pitchFamily="50" charset="-127"/>
                <a:ea typeface="맑은 고딕" pitchFamily="50" charset="-127"/>
              </a:rPr>
              <a:t>      USER_SW</a:t>
            </a: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#define USER_LED  D0</a:t>
            </a:r>
          </a:p>
          <a:p>
            <a:pPr defTabSz="913755">
              <a:spcBef>
                <a:spcPts val="0"/>
              </a:spcBef>
              <a:buClr>
                <a:srgbClr val="506EA5"/>
              </a:buClr>
            </a:pPr>
            <a:r>
              <a:rPr lang="en-US" altLang="ko-KR" sz="1200" b="1" dirty="0">
                <a:solidFill>
                  <a:schemeClr val="bg1">
                    <a:lumMod val="50000"/>
                  </a:schemeClr>
                </a:solidFill>
                <a:latin typeface="맑은 고딕" pitchFamily="50" charset="-127"/>
                <a:ea typeface="맑은 고딕" pitchFamily="50" charset="-127"/>
              </a:rPr>
              <a:t>// LED_BUILTIN D4</a:t>
            </a:r>
          </a:p>
          <a:p>
            <a:pPr defTabSz="913755">
              <a:spcBef>
                <a:spcPts val="0"/>
              </a:spcBef>
              <a:buClr>
                <a:srgbClr val="506EA5"/>
              </a:buClr>
            </a:pPr>
            <a:endParaRPr lang="en-US" altLang="ko-KR" sz="12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void ICACHE_RAM_ATTR </a:t>
            </a:r>
            <a:r>
              <a:rPr lang="en-US" altLang="ko-KR" sz="1200" b="1" dirty="0" err="1">
                <a:solidFill>
                  <a:schemeClr val="tx1"/>
                </a:solidFill>
                <a:latin typeface="맑은 고딕" pitchFamily="50" charset="-127"/>
                <a:ea typeface="맑은 고딕" pitchFamily="50" charset="-127"/>
              </a:rPr>
              <a:t>isr</a:t>
            </a:r>
            <a:r>
              <a:rPr lang="en-US" altLang="ko-KR" sz="1200" b="1" dirty="0">
                <a:solidFill>
                  <a:schemeClr val="tx1"/>
                </a:solidFill>
                <a:latin typeface="맑은 고딕" pitchFamily="50" charset="-127"/>
                <a:ea typeface="맑은 고딕" pitchFamily="50" charset="-127"/>
              </a:rPr>
              <a:t>( ) {</a:t>
            </a:r>
          </a:p>
          <a:p>
            <a:pPr defTabSz="913755">
              <a:spcBef>
                <a:spcPts val="0"/>
              </a:spcBef>
              <a:buClr>
                <a:srgbClr val="506EA5"/>
              </a:buClr>
            </a:pPr>
            <a:r>
              <a:rPr lang="en-US" altLang="ko-KR" sz="1200" b="1" dirty="0">
                <a:solidFill>
                  <a:schemeClr val="tx1">
                    <a:lumMod val="50000"/>
                    <a:lumOff val="50000"/>
                  </a:schemeClr>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digitalWrite</a:t>
            </a:r>
            <a:r>
              <a:rPr lang="en-US" altLang="ko-KR" sz="1200" b="1" dirty="0">
                <a:solidFill>
                  <a:schemeClr val="tx1"/>
                </a:solidFill>
                <a:latin typeface="맑은 고딕" pitchFamily="50" charset="-127"/>
                <a:ea typeface="맑은 고딕" pitchFamily="50" charset="-127"/>
              </a:rPr>
              <a:t>( USER_LED, !</a:t>
            </a:r>
            <a:r>
              <a:rPr lang="en-US" altLang="ko-KR" sz="1200" b="1" dirty="0" err="1">
                <a:solidFill>
                  <a:schemeClr val="tx1"/>
                </a:solidFill>
                <a:latin typeface="맑은 고딕" pitchFamily="50" charset="-127"/>
                <a:ea typeface="맑은 고딕" pitchFamily="50" charset="-127"/>
              </a:rPr>
              <a:t>digitalRead</a:t>
            </a:r>
            <a:r>
              <a:rPr lang="en-US" altLang="ko-KR" sz="1200" b="1" dirty="0">
                <a:solidFill>
                  <a:schemeClr val="tx1"/>
                </a:solidFill>
                <a:latin typeface="맑은 고딕" pitchFamily="50" charset="-127"/>
                <a:ea typeface="맑은 고딕" pitchFamily="50" charset="-127"/>
              </a:rPr>
              <a:t>(USER_SW) );</a:t>
            </a: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a:t>
            </a:r>
          </a:p>
          <a:p>
            <a:pPr defTabSz="913755">
              <a:spcBef>
                <a:spcPts val="0"/>
              </a:spcBef>
              <a:buClr>
                <a:srgbClr val="506EA5"/>
              </a:buClr>
            </a:pPr>
            <a:endParaRPr lang="en-US" altLang="ko-KR" sz="12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void setup( ) {</a:t>
            </a: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Serial.begin</a:t>
            </a:r>
            <a:r>
              <a:rPr lang="en-US" altLang="ko-KR" sz="1200" b="1" dirty="0">
                <a:solidFill>
                  <a:schemeClr val="tx1"/>
                </a:solidFill>
                <a:latin typeface="맑은 고딕" pitchFamily="50" charset="-127"/>
                <a:ea typeface="맑은 고딕" pitchFamily="50" charset="-127"/>
              </a:rPr>
              <a:t>(9600);</a:t>
            </a: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pinMode</a:t>
            </a:r>
            <a:r>
              <a:rPr lang="en-US" altLang="ko-KR" sz="1200" b="1">
                <a:solidFill>
                  <a:schemeClr val="tx1"/>
                </a:solidFill>
                <a:latin typeface="맑은 고딕" pitchFamily="50" charset="-127"/>
                <a:ea typeface="맑은 고딕" pitchFamily="50" charset="-127"/>
              </a:rPr>
              <a:t>(USER_SW, </a:t>
            </a:r>
            <a:r>
              <a:rPr lang="en-US" altLang="ko-KR" sz="1200" b="1" dirty="0">
                <a:solidFill>
                  <a:schemeClr val="tx1"/>
                </a:solidFill>
                <a:latin typeface="맑은 고딕" pitchFamily="50" charset="-127"/>
                <a:ea typeface="맑은 고딕" pitchFamily="50" charset="-127"/>
              </a:rPr>
              <a:t>INPUT);</a:t>
            </a: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pinMode</a:t>
            </a:r>
            <a:r>
              <a:rPr lang="en-US" altLang="ko-KR" sz="1200" b="1" dirty="0">
                <a:solidFill>
                  <a:schemeClr val="tx1"/>
                </a:solidFill>
                <a:latin typeface="맑은 고딕" pitchFamily="50" charset="-127"/>
                <a:ea typeface="맑은 고딕" pitchFamily="50" charset="-127"/>
              </a:rPr>
              <a:t>(USER_LED, OUTPUT);</a:t>
            </a: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pinMode</a:t>
            </a:r>
            <a:r>
              <a:rPr lang="en-US" altLang="ko-KR" sz="1200" b="1" dirty="0">
                <a:solidFill>
                  <a:schemeClr val="tx1"/>
                </a:solidFill>
                <a:latin typeface="맑은 고딕" pitchFamily="50" charset="-127"/>
                <a:ea typeface="맑은 고딕" pitchFamily="50" charset="-127"/>
              </a:rPr>
              <a:t>(LED_BUILTIN, OUTPUT);</a:t>
            </a: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attachInterrupt</a:t>
            </a: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digitalPinToInterrupt</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interruptPin</a:t>
            </a: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isr</a:t>
            </a:r>
            <a:r>
              <a:rPr lang="en-US" altLang="ko-KR" sz="1200" b="1" dirty="0">
                <a:solidFill>
                  <a:schemeClr val="tx1"/>
                </a:solidFill>
                <a:latin typeface="맑은 고딕" pitchFamily="50" charset="-127"/>
                <a:ea typeface="맑은 고딕" pitchFamily="50" charset="-127"/>
              </a:rPr>
              <a:t>, CHANGE);</a:t>
            </a: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a:t>
            </a:r>
          </a:p>
          <a:p>
            <a:pPr defTabSz="913755">
              <a:spcBef>
                <a:spcPts val="0"/>
              </a:spcBef>
              <a:buClr>
                <a:srgbClr val="506EA5"/>
              </a:buClr>
            </a:pPr>
            <a:endParaRPr lang="en-US" altLang="ko-KR" sz="1200" b="1" dirty="0">
              <a:solidFill>
                <a:schemeClr val="tx1"/>
              </a:solidFill>
              <a:latin typeface="맑은 고딕" pitchFamily="50" charset="-127"/>
              <a:ea typeface="맑은 고딕" pitchFamily="50" charset="-127"/>
            </a:endParaRP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void loop( ) {</a:t>
            </a: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digitalWrite</a:t>
            </a:r>
            <a:r>
              <a:rPr lang="en-US" altLang="ko-KR" sz="1200" b="1" dirty="0">
                <a:solidFill>
                  <a:schemeClr val="tx1"/>
                </a:solidFill>
                <a:latin typeface="맑은 고딕" pitchFamily="50" charset="-127"/>
                <a:ea typeface="맑은 고딕" pitchFamily="50" charset="-127"/>
              </a:rPr>
              <a:t>(LED_BUILTIN, HIGH); delay( 2000 );</a:t>
            </a: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digitalWrite</a:t>
            </a:r>
            <a:r>
              <a:rPr lang="en-US" altLang="ko-KR" sz="1200" b="1" dirty="0">
                <a:solidFill>
                  <a:schemeClr val="tx1"/>
                </a:solidFill>
                <a:latin typeface="맑은 고딕" pitchFamily="50" charset="-127"/>
                <a:ea typeface="맑은 고딕" pitchFamily="50" charset="-127"/>
              </a:rPr>
              <a:t>(LED_BUILTIN, LOW);  delay( 2000 );</a:t>
            </a:r>
          </a:p>
          <a:p>
            <a:pPr defTabSz="913755">
              <a:spcBef>
                <a:spcPts val="0"/>
              </a:spcBef>
              <a:buClr>
                <a:srgbClr val="506EA5"/>
              </a:buClr>
            </a:pPr>
            <a:r>
              <a:rPr lang="en-US" altLang="ko-KR" sz="1200" b="1" dirty="0">
                <a:solidFill>
                  <a:schemeClr val="tx1"/>
                </a:solidFill>
                <a:latin typeface="맑은 고딕" pitchFamily="50" charset="-127"/>
                <a:ea typeface="맑은 고딕" pitchFamily="50" charset="-127"/>
              </a:rPr>
              <a:t>}</a:t>
            </a:r>
          </a:p>
        </p:txBody>
      </p:sp>
      <p:sp>
        <p:nvSpPr>
          <p:cNvPr id="8" name="직사각형 7">
            <a:extLst>
              <a:ext uri="{FF2B5EF4-FFF2-40B4-BE49-F238E27FC236}">
                <a16:creationId xmlns:a16="http://schemas.microsoft.com/office/drawing/2014/main" id="{728E40F6-3596-4057-B19D-C0659A2C015C}"/>
              </a:ext>
            </a:extLst>
          </p:cNvPr>
          <p:cNvSpPr/>
          <p:nvPr/>
        </p:nvSpPr>
        <p:spPr>
          <a:xfrm>
            <a:off x="3816821" y="1833756"/>
            <a:ext cx="5976664" cy="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4770052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2619835"/>
          </a:xfrm>
        </p:spPr>
        <p:txBody>
          <a:bodyPr>
            <a:noAutofit/>
          </a:bodyPr>
          <a:lstStyle/>
          <a:p>
            <a:br>
              <a:rPr lang="en-US" altLang="ko-KR" sz="4800" b="1" dirty="0"/>
            </a:br>
            <a:r>
              <a:rPr lang="en-US" altLang="ko-KR" sz="4800" dirty="0"/>
              <a:t>Delay( )</a:t>
            </a:r>
            <a:r>
              <a:rPr lang="ko-KR" altLang="en-US" sz="4800" dirty="0"/>
              <a:t>함수 없이 주기적 동작</a:t>
            </a:r>
            <a:br>
              <a:rPr lang="en-US" altLang="ko-KR" sz="4800" b="1" dirty="0"/>
            </a:br>
            <a:endParaRPr lang="ko-KR" altLang="en-US" sz="4800"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r>
              <a:rPr lang="ko-KR" altLang="en-US" dirty="0"/>
              <a:t>김 성 필</a:t>
            </a:r>
          </a:p>
        </p:txBody>
      </p:sp>
    </p:spTree>
    <p:extLst>
      <p:ext uri="{BB962C8B-B14F-4D97-AF65-F5344CB8AC3E}">
        <p14:creationId xmlns:p14="http://schemas.microsoft.com/office/powerpoint/2010/main" val="15776484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86</a:t>
            </a:fld>
            <a:endParaRPr lang="ko-KR" altLang="en-US" dirty="0"/>
          </a:p>
        </p:txBody>
      </p:sp>
      <p:sp>
        <p:nvSpPr>
          <p:cNvPr id="4" name="내용 개체 틀 3"/>
          <p:cNvSpPr>
            <a:spLocks noGrp="1"/>
          </p:cNvSpPr>
          <p:nvPr>
            <p:ph sz="quarter" idx="11"/>
          </p:nvPr>
        </p:nvSpPr>
        <p:spPr/>
        <p:txBody>
          <a:bodyPr/>
          <a:lstStyle/>
          <a:p>
            <a:r>
              <a:rPr lang="ko-KR" altLang="en-US" dirty="0"/>
              <a:t>목표</a:t>
            </a:r>
            <a:endParaRPr lang="en-US" altLang="ko-KR" dirty="0"/>
          </a:p>
          <a:p>
            <a:pPr lvl="1"/>
            <a:r>
              <a:rPr lang="ko-KR" altLang="en-US" dirty="0"/>
              <a:t>동작 </a:t>
            </a:r>
            <a:r>
              <a:rPr lang="en-US" altLang="ko-KR" dirty="0"/>
              <a:t>- Red</a:t>
            </a:r>
            <a:r>
              <a:rPr lang="ko-KR" altLang="en-US" dirty="0"/>
              <a:t> </a:t>
            </a:r>
            <a:r>
              <a:rPr lang="en-US" altLang="ko-KR" dirty="0"/>
              <a:t>LED</a:t>
            </a:r>
            <a:r>
              <a:rPr lang="ko-KR" altLang="en-US" dirty="0"/>
              <a:t>는</a:t>
            </a:r>
            <a:r>
              <a:rPr lang="en-US" altLang="ko-KR" dirty="0"/>
              <a:t> 1</a:t>
            </a:r>
            <a:r>
              <a:rPr lang="ko-KR" altLang="en-US" dirty="0"/>
              <a:t>초 동안 </a:t>
            </a:r>
            <a:r>
              <a:rPr lang="en-US" altLang="ko-KR" dirty="0"/>
              <a:t>On 1</a:t>
            </a:r>
            <a:r>
              <a:rPr lang="ko-KR" altLang="en-US" dirty="0"/>
              <a:t>초 동안 </a:t>
            </a:r>
            <a:r>
              <a:rPr lang="en-US" altLang="ko-KR" dirty="0"/>
              <a:t>Off</a:t>
            </a:r>
            <a:r>
              <a:rPr lang="ko-KR" altLang="en-US" dirty="0"/>
              <a:t>를 반복 수행하고 </a:t>
            </a:r>
            <a:r>
              <a:rPr lang="en-US" altLang="ko-KR" dirty="0"/>
              <a:t>Green LED</a:t>
            </a:r>
            <a:r>
              <a:rPr lang="ko-KR" altLang="en-US" dirty="0"/>
              <a:t>는 </a:t>
            </a:r>
            <a:r>
              <a:rPr lang="en-US" altLang="ko-KR" dirty="0"/>
              <a:t>0.5</a:t>
            </a:r>
            <a:r>
              <a:rPr lang="ko-KR" altLang="en-US" dirty="0"/>
              <a:t>초 동안 </a:t>
            </a:r>
            <a:r>
              <a:rPr lang="en-US" altLang="ko-KR" dirty="0"/>
              <a:t>On 0.5</a:t>
            </a:r>
            <a:r>
              <a:rPr lang="ko-KR" altLang="en-US" dirty="0"/>
              <a:t>초 동안 </a:t>
            </a:r>
            <a:r>
              <a:rPr lang="en-US" altLang="ko-KR" dirty="0"/>
              <a:t>Off</a:t>
            </a:r>
            <a:r>
              <a:rPr lang="ko-KR" altLang="en-US" dirty="0"/>
              <a:t>을</a:t>
            </a:r>
            <a:r>
              <a:rPr lang="en-US" altLang="ko-KR" dirty="0"/>
              <a:t> </a:t>
            </a:r>
            <a:r>
              <a:rPr lang="ko-KR" altLang="en-US" dirty="0"/>
              <a:t>반복 수행</a:t>
            </a:r>
            <a:endParaRPr lang="en-US" altLang="ko-KR" dirty="0"/>
          </a:p>
          <a:p>
            <a:pPr lvl="2"/>
            <a:r>
              <a:rPr lang="ko-KR" altLang="en-US" dirty="0"/>
              <a:t>동작 </a:t>
            </a:r>
            <a:r>
              <a:rPr lang="en-US" altLang="ko-KR" dirty="0"/>
              <a:t>1 : Red</a:t>
            </a:r>
            <a:r>
              <a:rPr lang="ko-KR" altLang="en-US" dirty="0"/>
              <a:t> </a:t>
            </a:r>
            <a:r>
              <a:rPr lang="en-US" altLang="ko-KR" dirty="0"/>
              <a:t>LED</a:t>
            </a:r>
            <a:r>
              <a:rPr lang="ko-KR" altLang="en-US" dirty="0"/>
              <a:t>는</a:t>
            </a:r>
            <a:r>
              <a:rPr lang="en-US" altLang="ko-KR" dirty="0"/>
              <a:t> 1</a:t>
            </a:r>
            <a:r>
              <a:rPr lang="ko-KR" altLang="en-US" dirty="0"/>
              <a:t>초 동안 </a:t>
            </a:r>
            <a:r>
              <a:rPr lang="en-US" altLang="ko-KR" dirty="0"/>
              <a:t>On 1</a:t>
            </a:r>
            <a:r>
              <a:rPr lang="ko-KR" altLang="en-US" dirty="0"/>
              <a:t>초 동안 </a:t>
            </a:r>
            <a:r>
              <a:rPr lang="en-US" altLang="ko-KR" dirty="0"/>
              <a:t>Off</a:t>
            </a:r>
            <a:r>
              <a:rPr lang="ko-KR" altLang="en-US" dirty="0"/>
              <a:t>를 반복 수행</a:t>
            </a:r>
            <a:endParaRPr lang="en-US" altLang="ko-KR" dirty="0"/>
          </a:p>
          <a:p>
            <a:pPr lvl="2"/>
            <a:r>
              <a:rPr lang="ko-KR" altLang="en-US" dirty="0"/>
              <a:t>동작 </a:t>
            </a:r>
            <a:r>
              <a:rPr lang="en-US" altLang="ko-KR" dirty="0"/>
              <a:t>2 : Green LED</a:t>
            </a:r>
            <a:r>
              <a:rPr lang="ko-KR" altLang="en-US" dirty="0"/>
              <a:t>는 </a:t>
            </a:r>
            <a:r>
              <a:rPr lang="en-US" altLang="ko-KR" dirty="0"/>
              <a:t>0.5</a:t>
            </a:r>
            <a:r>
              <a:rPr lang="ko-KR" altLang="en-US" dirty="0"/>
              <a:t>초 동안 </a:t>
            </a:r>
            <a:r>
              <a:rPr lang="en-US" altLang="ko-KR" dirty="0"/>
              <a:t>On 0.5</a:t>
            </a:r>
            <a:r>
              <a:rPr lang="ko-KR" altLang="en-US" dirty="0"/>
              <a:t>초 동안 </a:t>
            </a:r>
            <a:r>
              <a:rPr lang="en-US" altLang="ko-KR" dirty="0"/>
              <a:t>Off</a:t>
            </a:r>
            <a:r>
              <a:rPr lang="ko-KR" altLang="en-US" dirty="0"/>
              <a:t>을</a:t>
            </a:r>
            <a:r>
              <a:rPr lang="en-US" altLang="ko-KR" dirty="0"/>
              <a:t> </a:t>
            </a:r>
            <a:r>
              <a:rPr lang="ko-KR" altLang="en-US" dirty="0"/>
              <a:t>반복 수행</a:t>
            </a:r>
            <a:endParaRPr lang="en-US" altLang="ko-KR" dirty="0"/>
          </a:p>
          <a:p>
            <a:r>
              <a:rPr lang="ko-KR" altLang="en-US" dirty="0"/>
              <a:t>회로 구성</a:t>
            </a:r>
            <a:endParaRPr lang="en-US" altLang="ko-KR" dirty="0"/>
          </a:p>
          <a:p>
            <a:pPr lvl="1"/>
            <a:r>
              <a:rPr lang="ko-KR" altLang="en-US" dirty="0" err="1"/>
              <a:t>아두이노</a:t>
            </a:r>
            <a:r>
              <a:rPr lang="ko-KR" altLang="en-US" dirty="0"/>
              <a:t> </a:t>
            </a:r>
            <a:r>
              <a:rPr lang="en-US" altLang="ko-KR" dirty="0"/>
              <a:t>13</a:t>
            </a:r>
            <a:r>
              <a:rPr lang="ko-KR" altLang="en-US" dirty="0"/>
              <a:t>번 핀에 </a:t>
            </a:r>
            <a:r>
              <a:rPr lang="en-US" altLang="ko-KR" dirty="0"/>
              <a:t>LED</a:t>
            </a:r>
          </a:p>
          <a:p>
            <a:pPr lvl="2"/>
            <a:r>
              <a:rPr lang="en-US" altLang="ko-KR" dirty="0"/>
              <a:t>13</a:t>
            </a:r>
            <a:r>
              <a:rPr lang="ko-KR" altLang="en-US" dirty="0"/>
              <a:t>번 핀의 </a:t>
            </a:r>
            <a:r>
              <a:rPr lang="en-US" altLang="ko-KR" dirty="0"/>
              <a:t>HIGH </a:t>
            </a:r>
            <a:r>
              <a:rPr lang="ko-KR" altLang="en-US" dirty="0"/>
              <a:t>출력으로 </a:t>
            </a:r>
            <a:r>
              <a:rPr lang="en-US" altLang="ko-KR" dirty="0"/>
              <a:t>LED On</a:t>
            </a:r>
          </a:p>
          <a:p>
            <a:pPr lvl="2"/>
            <a:r>
              <a:rPr lang="ko-KR" altLang="en-US" dirty="0" err="1"/>
              <a:t>저항값</a:t>
            </a:r>
            <a:r>
              <a:rPr lang="ko-KR" altLang="en-US" dirty="0"/>
              <a:t> </a:t>
            </a:r>
            <a:r>
              <a:rPr lang="en-US" altLang="ko-KR" dirty="0"/>
              <a:t>: 220~330[</a:t>
            </a:r>
            <a:r>
              <a:rPr lang="el-GR" altLang="ko-KR" dirty="0"/>
              <a:t>Ω</a:t>
            </a:r>
            <a:r>
              <a:rPr lang="en-US" altLang="ko-KR" dirty="0"/>
              <a:t>]</a:t>
            </a:r>
          </a:p>
          <a:p>
            <a:pPr lvl="1"/>
            <a:r>
              <a:rPr lang="ko-KR" altLang="en-US" dirty="0" err="1"/>
              <a:t>아두이노</a:t>
            </a:r>
            <a:r>
              <a:rPr lang="ko-KR" altLang="en-US" dirty="0"/>
              <a:t> </a:t>
            </a:r>
            <a:r>
              <a:rPr lang="en-US" altLang="ko-KR" dirty="0"/>
              <a:t>8</a:t>
            </a:r>
            <a:r>
              <a:rPr lang="ko-KR" altLang="en-US" dirty="0"/>
              <a:t>번 핀에 </a:t>
            </a:r>
            <a:r>
              <a:rPr lang="en-US" altLang="ko-KR" dirty="0"/>
              <a:t>LED</a:t>
            </a:r>
          </a:p>
          <a:p>
            <a:pPr lvl="2"/>
            <a:r>
              <a:rPr lang="en-US" altLang="ko-KR" dirty="0"/>
              <a:t>8</a:t>
            </a:r>
            <a:r>
              <a:rPr lang="ko-KR" altLang="en-US" dirty="0"/>
              <a:t>번 핀의 </a:t>
            </a:r>
            <a:r>
              <a:rPr lang="en-US" altLang="ko-KR" dirty="0"/>
              <a:t>HIGH </a:t>
            </a:r>
            <a:r>
              <a:rPr lang="ko-KR" altLang="en-US" dirty="0"/>
              <a:t>출력으로 </a:t>
            </a:r>
            <a:r>
              <a:rPr lang="en-US" altLang="ko-KR" dirty="0"/>
              <a:t>LED Off</a:t>
            </a:r>
          </a:p>
          <a:p>
            <a:pPr lvl="2"/>
            <a:r>
              <a:rPr lang="ko-KR" altLang="en-US" dirty="0" err="1"/>
              <a:t>저항값</a:t>
            </a:r>
            <a:r>
              <a:rPr lang="en-US" altLang="ko-KR" dirty="0"/>
              <a:t> : 220~330[Ω]</a:t>
            </a:r>
          </a:p>
          <a:p>
            <a:pPr lvl="3"/>
            <a:endParaRPr lang="en-US" altLang="ko-KR" dirty="0"/>
          </a:p>
          <a:p>
            <a:pPr lvl="1"/>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delay( ) </a:t>
            </a:r>
            <a:r>
              <a:rPr lang="ko-KR" altLang="en-US" dirty="0"/>
              <a:t>함수 없이 주기적인 작업 실행</a:t>
            </a:r>
          </a:p>
        </p:txBody>
      </p:sp>
      <p:pic>
        <p:nvPicPr>
          <p:cNvPr id="3" name="그림 2">
            <a:extLst>
              <a:ext uri="{FF2B5EF4-FFF2-40B4-BE49-F238E27FC236}">
                <a16:creationId xmlns:a16="http://schemas.microsoft.com/office/drawing/2014/main" id="{242887E1-2247-4F91-95A5-E0195FFC47EC}"/>
              </a:ext>
            </a:extLst>
          </p:cNvPr>
          <p:cNvPicPr>
            <a:picLocks noChangeAspect="1"/>
          </p:cNvPicPr>
          <p:nvPr/>
        </p:nvPicPr>
        <p:blipFill>
          <a:blip r:embed="rId3"/>
          <a:stretch>
            <a:fillRect/>
          </a:stretch>
        </p:blipFill>
        <p:spPr>
          <a:xfrm>
            <a:off x="4680917" y="2136881"/>
            <a:ext cx="5947410" cy="3727132"/>
          </a:xfrm>
          <a:prstGeom prst="rect">
            <a:avLst/>
          </a:prstGeom>
        </p:spPr>
      </p:pic>
    </p:spTree>
    <p:extLst>
      <p:ext uri="{BB962C8B-B14F-4D97-AF65-F5344CB8AC3E}">
        <p14:creationId xmlns:p14="http://schemas.microsoft.com/office/powerpoint/2010/main" val="13824567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87</a:t>
            </a:fld>
            <a:endParaRPr lang="ko-KR" altLang="en-US" dirty="0"/>
          </a:p>
        </p:txBody>
      </p:sp>
      <p:sp>
        <p:nvSpPr>
          <p:cNvPr id="4" name="내용 개체 틀 3"/>
          <p:cNvSpPr>
            <a:spLocks noGrp="1"/>
          </p:cNvSpPr>
          <p:nvPr>
            <p:ph sz="quarter" idx="11"/>
          </p:nvPr>
        </p:nvSpPr>
        <p:spPr>
          <a:xfrm>
            <a:off x="266399" y="578149"/>
            <a:ext cx="5422630" cy="1745730"/>
          </a:xfrm>
        </p:spPr>
        <p:txBody>
          <a:bodyPr/>
          <a:lstStyle/>
          <a:p>
            <a:r>
              <a:rPr lang="ko-KR" altLang="en-US" dirty="0"/>
              <a:t>목표</a:t>
            </a:r>
            <a:endParaRPr lang="en-US" altLang="ko-KR" dirty="0"/>
          </a:p>
          <a:p>
            <a:pPr lvl="1"/>
            <a:r>
              <a:rPr lang="ko-KR" altLang="en-US" dirty="0"/>
              <a:t>동작 </a:t>
            </a:r>
            <a:r>
              <a:rPr lang="en-US" altLang="ko-KR" dirty="0"/>
              <a:t>1</a:t>
            </a:r>
            <a:r>
              <a:rPr lang="ko-KR" altLang="en-US" dirty="0"/>
              <a:t>에 대한 코드 </a:t>
            </a:r>
            <a:endParaRPr lang="en-US" altLang="ko-KR" dirty="0"/>
          </a:p>
          <a:p>
            <a:pPr lvl="2"/>
            <a:r>
              <a:rPr lang="en-US" altLang="ko-KR" dirty="0"/>
              <a:t>Red</a:t>
            </a:r>
            <a:r>
              <a:rPr lang="ko-KR" altLang="en-US" dirty="0"/>
              <a:t> </a:t>
            </a:r>
            <a:r>
              <a:rPr lang="en-US" altLang="ko-KR" dirty="0"/>
              <a:t>LED</a:t>
            </a:r>
            <a:r>
              <a:rPr lang="ko-KR" altLang="en-US" dirty="0"/>
              <a:t>는</a:t>
            </a:r>
            <a:r>
              <a:rPr lang="en-US" altLang="ko-KR" dirty="0"/>
              <a:t> 1</a:t>
            </a:r>
            <a:r>
              <a:rPr lang="ko-KR" altLang="en-US" dirty="0"/>
              <a:t>초 동안 </a:t>
            </a:r>
            <a:r>
              <a:rPr lang="en-US" altLang="ko-KR" dirty="0"/>
              <a:t>On 1</a:t>
            </a:r>
            <a:r>
              <a:rPr lang="ko-KR" altLang="en-US" dirty="0"/>
              <a:t>초 동안 </a:t>
            </a:r>
            <a:r>
              <a:rPr lang="en-US" altLang="ko-KR" dirty="0"/>
              <a:t>Off</a:t>
            </a:r>
            <a:r>
              <a:rPr lang="ko-KR" altLang="en-US" dirty="0"/>
              <a:t>를 반복 수행</a:t>
            </a:r>
            <a:endParaRPr lang="en-US" altLang="ko-KR" dirty="0"/>
          </a:p>
          <a:p>
            <a:pPr lvl="3"/>
            <a:endParaRPr lang="en-US" altLang="ko-KR" dirty="0"/>
          </a:p>
          <a:p>
            <a:pPr lvl="1"/>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delay( ) </a:t>
            </a:r>
            <a:r>
              <a:rPr lang="ko-KR" altLang="en-US" dirty="0"/>
              <a:t>함수 없이 주기적인 작업 실행</a:t>
            </a:r>
          </a:p>
        </p:txBody>
      </p:sp>
      <p:sp>
        <p:nvSpPr>
          <p:cNvPr id="6" name="직사각형 5">
            <a:extLst>
              <a:ext uri="{FF2B5EF4-FFF2-40B4-BE49-F238E27FC236}">
                <a16:creationId xmlns:a16="http://schemas.microsoft.com/office/drawing/2014/main" id="{FFEC78EB-332A-4649-988D-19A5B62D7B18}"/>
              </a:ext>
            </a:extLst>
          </p:cNvPr>
          <p:cNvSpPr/>
          <p:nvPr/>
        </p:nvSpPr>
        <p:spPr>
          <a:xfrm>
            <a:off x="1080517" y="1633696"/>
            <a:ext cx="3816424" cy="3212782"/>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chemeClr val="tx1"/>
                </a:solidFill>
                <a:latin typeface="맑은 고딕" pitchFamily="50" charset="-127"/>
                <a:ea typeface="맑은 고딕" pitchFamily="50" charset="-127"/>
              </a:rPr>
              <a:t>int</a:t>
            </a:r>
            <a:r>
              <a:rPr lang="ko-KR" altLang="en-US"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rLedPin</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13;</a:t>
            </a:r>
          </a:p>
          <a:p>
            <a:endParaRPr lang="en-US" altLang="ko-KR" sz="1600" b="1" dirty="0">
              <a:solidFill>
                <a:schemeClr val="tx1"/>
              </a:solidFill>
              <a:latin typeface="맑은 고딕" pitchFamily="50" charset="-127"/>
              <a:ea typeface="맑은 고딕" pitchFamily="50" charset="-127"/>
            </a:endParaRPr>
          </a:p>
          <a:p>
            <a:r>
              <a:rPr lang="en-US" altLang="ko-KR" sz="1600" b="1" dirty="0">
                <a:solidFill>
                  <a:schemeClr val="tx1"/>
                </a:solidFill>
                <a:latin typeface="맑은 고딕" pitchFamily="50" charset="-127"/>
                <a:ea typeface="맑은 고딕" pitchFamily="50" charset="-127"/>
              </a:rPr>
              <a:t>void setup() {</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pinMode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rLedPin</a:t>
            </a:r>
            <a:r>
              <a:rPr lang="en-US" altLang="ko-KR" sz="1600" b="1" dirty="0">
                <a:solidFill>
                  <a:schemeClr val="tx1"/>
                </a:solidFill>
                <a:latin typeface="맑은 고딕" pitchFamily="50" charset="-127"/>
                <a:ea typeface="맑은 고딕" pitchFamily="50" charset="-127"/>
              </a:rPr>
              <a:t>, OUTPUT);</a:t>
            </a:r>
          </a:p>
          <a:p>
            <a:r>
              <a:rPr lang="en-US" altLang="ko-KR" sz="1600" b="1" dirty="0">
                <a:solidFill>
                  <a:schemeClr val="tx1"/>
                </a:solidFill>
                <a:latin typeface="맑은 고딕" pitchFamily="50" charset="-127"/>
                <a:ea typeface="맑은 고딕" pitchFamily="50" charset="-127"/>
              </a:rPr>
              <a:t> }</a:t>
            </a:r>
          </a:p>
          <a:p>
            <a:endParaRPr lang="en-US" altLang="ko-KR" sz="1600" b="1" dirty="0">
              <a:solidFill>
                <a:schemeClr val="tx1"/>
              </a:solidFill>
              <a:latin typeface="맑은 고딕" pitchFamily="50" charset="-127"/>
              <a:ea typeface="맑은 고딕" pitchFamily="50" charset="-127"/>
            </a:endParaRPr>
          </a:p>
          <a:p>
            <a:r>
              <a:rPr lang="en-US" altLang="ko-KR" sz="1600" b="1" dirty="0">
                <a:solidFill>
                  <a:schemeClr val="tx1"/>
                </a:solidFill>
                <a:latin typeface="맑은 고딕" pitchFamily="50" charset="-127"/>
                <a:ea typeface="맑은 고딕" pitchFamily="50" charset="-127"/>
              </a:rPr>
              <a:t>void loop() {</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digitalWrite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rLedPin</a:t>
            </a:r>
            <a:r>
              <a:rPr lang="en-US" altLang="ko-KR" sz="1600" b="1" dirty="0">
                <a:solidFill>
                  <a:schemeClr val="tx1"/>
                </a:solidFill>
                <a:latin typeface="맑은 고딕" pitchFamily="50" charset="-127"/>
                <a:ea typeface="맑은 고딕" pitchFamily="50" charset="-127"/>
              </a:rPr>
              <a:t>, HIGH);</a:t>
            </a:r>
          </a:p>
          <a:p>
            <a:r>
              <a:rPr lang="en-US" altLang="ko-KR" sz="1600" b="1" dirty="0">
                <a:solidFill>
                  <a:schemeClr val="tx1"/>
                </a:solidFill>
                <a:latin typeface="맑은 고딕" pitchFamily="50" charset="-127"/>
                <a:ea typeface="맑은 고딕" pitchFamily="50" charset="-127"/>
              </a:rPr>
              <a:t>   delay(1000);</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digitalWrite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rLedPin</a:t>
            </a:r>
            <a:r>
              <a:rPr lang="en-US" altLang="ko-KR" sz="1600" b="1" dirty="0">
                <a:solidFill>
                  <a:schemeClr val="tx1"/>
                </a:solidFill>
                <a:latin typeface="맑은 고딕" pitchFamily="50" charset="-127"/>
                <a:ea typeface="맑은 고딕" pitchFamily="50" charset="-127"/>
              </a:rPr>
              <a:t>, LOW);</a:t>
            </a:r>
          </a:p>
          <a:p>
            <a:r>
              <a:rPr lang="en-US" altLang="ko-KR" sz="1600" b="1" dirty="0">
                <a:solidFill>
                  <a:schemeClr val="tx1"/>
                </a:solidFill>
                <a:latin typeface="맑은 고딕" pitchFamily="50" charset="-127"/>
                <a:ea typeface="맑은 고딕" pitchFamily="50" charset="-127"/>
              </a:rPr>
              <a:t>   delay(1000);</a:t>
            </a:r>
          </a:p>
          <a:p>
            <a:r>
              <a:rPr lang="en-US" altLang="ko-KR" sz="1600" b="1" dirty="0">
                <a:solidFill>
                  <a:schemeClr val="tx1"/>
                </a:solidFill>
                <a:latin typeface="맑은 고딕" pitchFamily="50" charset="-127"/>
                <a:ea typeface="맑은 고딕" pitchFamily="50" charset="-127"/>
              </a:rPr>
              <a:t>}</a:t>
            </a:r>
          </a:p>
        </p:txBody>
      </p:sp>
      <p:sp>
        <p:nvSpPr>
          <p:cNvPr id="7" name="직사각형 6">
            <a:extLst>
              <a:ext uri="{FF2B5EF4-FFF2-40B4-BE49-F238E27FC236}">
                <a16:creationId xmlns:a16="http://schemas.microsoft.com/office/drawing/2014/main" id="{B56B8E09-23E6-4CD4-8576-21A9A0976874}"/>
              </a:ext>
            </a:extLst>
          </p:cNvPr>
          <p:cNvSpPr/>
          <p:nvPr/>
        </p:nvSpPr>
        <p:spPr>
          <a:xfrm>
            <a:off x="1080518" y="1633694"/>
            <a:ext cx="3816424"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내용 개체 틀 3">
            <a:extLst>
              <a:ext uri="{FF2B5EF4-FFF2-40B4-BE49-F238E27FC236}">
                <a16:creationId xmlns:a16="http://schemas.microsoft.com/office/drawing/2014/main" id="{ACB94663-7DB4-47EB-9DD9-39E552F2E50C}"/>
              </a:ext>
            </a:extLst>
          </p:cNvPr>
          <p:cNvSpPr txBox="1">
            <a:spLocks/>
          </p:cNvSpPr>
          <p:nvPr/>
        </p:nvSpPr>
        <p:spPr>
          <a:xfrm>
            <a:off x="5473004" y="578149"/>
            <a:ext cx="5782671" cy="1745730"/>
          </a:xfrm>
          <a:prstGeom prst="rect">
            <a:avLst/>
          </a:prstGeom>
        </p:spPr>
        <p:txBody>
          <a:bodyPr vert="horz" lIns="91440" tIns="45720" rIns="91440" bIns="45720" rtlCol="0">
            <a:noAutofit/>
          </a:bodyPr>
          <a:lstStyle>
            <a:lvl1pPr marL="324000" indent="-324000" algn="l" defTabSz="913755" rtl="0" eaLnBrk="1" latinLnBrk="0" hangingPunct="1">
              <a:lnSpc>
                <a:spcPct val="100000"/>
              </a:lnSpc>
              <a:spcBef>
                <a:spcPts val="1400"/>
              </a:spcBef>
              <a:buClr>
                <a:srgbClr val="506EA5"/>
              </a:buClr>
              <a:buFont typeface="돋움" pitchFamily="50" charset="-127"/>
              <a:buChar char="▐"/>
              <a:defRPr kumimoji="1" lang="ko-KR" altLang="en-US" sz="1800" b="1" kern="1200" baseline="0">
                <a:solidFill>
                  <a:schemeClr val="tx1"/>
                </a:solidFill>
                <a:latin typeface="맑은 고딕" pitchFamily="50" charset="-127"/>
                <a:ea typeface="맑은 고딕" pitchFamily="50" charset="-127"/>
                <a:cs typeface="+mn-cs"/>
              </a:defRPr>
            </a:lvl1pPr>
            <a:lvl2pPr marL="533400" indent="-190500" algn="l" defTabSz="913755" rtl="0" eaLnBrk="1" latinLnBrk="0" hangingPunct="1">
              <a:lnSpc>
                <a:spcPct val="100000"/>
              </a:lnSpc>
              <a:spcBef>
                <a:spcPts val="700"/>
              </a:spcBef>
              <a:buClr>
                <a:srgbClr val="506EA5"/>
              </a:buClr>
              <a:buFont typeface="Wingdings 3" pitchFamily="18" charset="2"/>
              <a:buChar char=""/>
              <a:defRPr kumimoji="1" lang="ko-KR" altLang="en-US" sz="1600" b="1" kern="1200" baseline="0">
                <a:solidFill>
                  <a:schemeClr val="tx1"/>
                </a:solidFill>
                <a:latin typeface="맑은 고딕" pitchFamily="50" charset="-127"/>
                <a:ea typeface="맑은 고딕" pitchFamily="50" charset="-127"/>
                <a:cs typeface="+mn-cs"/>
              </a:defRPr>
            </a:lvl2pPr>
            <a:lvl3pPr marL="704850" indent="-161925" algn="l" defTabSz="913755" rtl="0" eaLnBrk="1" latinLnBrk="0" hangingPunct="1">
              <a:lnSpc>
                <a:spcPct val="100000"/>
              </a:lnSpc>
              <a:spcBef>
                <a:spcPts val="700"/>
              </a:spcBef>
              <a:buClr>
                <a:srgbClr val="506EA5"/>
              </a:buClr>
              <a:buFont typeface="Arial" pitchFamily="34" charset="0"/>
              <a:buChar char="•"/>
              <a:defRPr kumimoji="1" lang="ko-KR" altLang="en-US" sz="1400" b="1" kern="1200" baseline="0">
                <a:solidFill>
                  <a:schemeClr val="tx1"/>
                </a:solidFill>
                <a:latin typeface="맑은 고딕" pitchFamily="50" charset="-127"/>
                <a:ea typeface="맑은 고딕" pitchFamily="50" charset="-127"/>
                <a:cs typeface="+mn-cs"/>
              </a:defRPr>
            </a:lvl3pPr>
            <a:lvl4pPr marL="900000" indent="-198000" algn="l" defTabSz="913755" rtl="0" eaLnBrk="1" latinLnBrk="0" hangingPunct="1">
              <a:lnSpc>
                <a:spcPct val="100000"/>
              </a:lnSpc>
              <a:spcBef>
                <a:spcPts val="700"/>
              </a:spcBef>
              <a:buClr>
                <a:srgbClr val="506EA5"/>
              </a:buClr>
              <a:buFont typeface="돋움" pitchFamily="50" charset="-127"/>
              <a:buChar char="-"/>
              <a:defRPr kumimoji="1" lang="ko-KR" altLang="en-US" sz="1200" b="1" kern="1200" baseline="0">
                <a:solidFill>
                  <a:schemeClr val="tx1"/>
                </a:solidFill>
                <a:latin typeface="맑은 고딕" pitchFamily="50" charset="-127"/>
                <a:ea typeface="맑은 고딕" pitchFamily="50" charset="-127"/>
                <a:cs typeface="+mn-cs"/>
              </a:defRPr>
            </a:lvl4pPr>
            <a:lvl5pPr marL="1104900" indent="-190500" algn="l" defTabSz="913755" rtl="0" eaLnBrk="1" latinLnBrk="0" hangingPunct="1">
              <a:lnSpc>
                <a:spcPct val="100000"/>
              </a:lnSpc>
              <a:spcBef>
                <a:spcPts val="700"/>
              </a:spcBef>
              <a:buClr>
                <a:srgbClr val="506EA5"/>
              </a:buClr>
              <a:buFont typeface="Arial" pitchFamily="34" charset="0"/>
              <a:buChar char="»"/>
              <a:defRPr kumimoji="1" lang="ko-KR" altLang="en-US" sz="1000" b="1" kern="1200" baseline="0">
                <a:solidFill>
                  <a:schemeClr val="tx1"/>
                </a:solidFill>
                <a:latin typeface="맑은 고딕" pitchFamily="50" charset="-127"/>
                <a:ea typeface="맑은 고딕" pitchFamily="50" charset="-127"/>
                <a:cs typeface="+mn-cs"/>
              </a:defRPr>
            </a:lvl5pPr>
            <a:lvl6pPr marL="2512835"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6972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660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3480"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vl="1" fontAlgn="auto">
              <a:spcAft>
                <a:spcPts val="0"/>
              </a:spcAft>
            </a:pPr>
            <a:endParaRPr lang="en-US" altLang="ko-KR" dirty="0"/>
          </a:p>
          <a:p>
            <a:pPr lvl="1" fontAlgn="auto">
              <a:spcAft>
                <a:spcPts val="0"/>
              </a:spcAft>
            </a:pPr>
            <a:r>
              <a:rPr lang="ko-KR" altLang="en-US" dirty="0"/>
              <a:t>동작 </a:t>
            </a:r>
            <a:r>
              <a:rPr lang="en-US" altLang="ko-KR" dirty="0"/>
              <a:t>2</a:t>
            </a:r>
            <a:r>
              <a:rPr lang="ko-KR" altLang="en-US" dirty="0"/>
              <a:t>에 대한 코드 </a:t>
            </a:r>
          </a:p>
          <a:p>
            <a:pPr lvl="2" fontAlgn="auto">
              <a:spcAft>
                <a:spcPts val="0"/>
              </a:spcAft>
            </a:pPr>
            <a:r>
              <a:rPr lang="en-US" altLang="ko-KR" dirty="0"/>
              <a:t>Green LED</a:t>
            </a:r>
            <a:r>
              <a:rPr lang="ko-KR" altLang="en-US" dirty="0"/>
              <a:t>는 </a:t>
            </a:r>
            <a:r>
              <a:rPr lang="en-US" altLang="ko-KR" dirty="0"/>
              <a:t>0.5</a:t>
            </a:r>
            <a:r>
              <a:rPr lang="ko-KR" altLang="en-US" dirty="0"/>
              <a:t>초 동안 </a:t>
            </a:r>
            <a:r>
              <a:rPr lang="en-US" altLang="ko-KR" dirty="0"/>
              <a:t>On 0.5</a:t>
            </a:r>
            <a:r>
              <a:rPr lang="ko-KR" altLang="en-US" dirty="0"/>
              <a:t>초 동안 </a:t>
            </a:r>
            <a:r>
              <a:rPr lang="en-US" altLang="ko-KR" dirty="0"/>
              <a:t>Off</a:t>
            </a:r>
            <a:r>
              <a:rPr lang="ko-KR" altLang="en-US" dirty="0"/>
              <a:t>을</a:t>
            </a:r>
            <a:r>
              <a:rPr lang="en-US" altLang="ko-KR" dirty="0"/>
              <a:t> </a:t>
            </a:r>
            <a:r>
              <a:rPr lang="ko-KR" altLang="en-US" dirty="0"/>
              <a:t>반복 수행</a:t>
            </a:r>
          </a:p>
          <a:p>
            <a:pPr lvl="1" fontAlgn="auto">
              <a:spcAft>
                <a:spcPts val="0"/>
              </a:spcAft>
            </a:pPr>
            <a:endParaRPr lang="ko-KR" altLang="en-US" dirty="0"/>
          </a:p>
        </p:txBody>
      </p:sp>
      <p:sp>
        <p:nvSpPr>
          <p:cNvPr id="11" name="직사각형 10">
            <a:extLst>
              <a:ext uri="{FF2B5EF4-FFF2-40B4-BE49-F238E27FC236}">
                <a16:creationId xmlns:a16="http://schemas.microsoft.com/office/drawing/2014/main" id="{5448C04A-B775-4360-97AD-51D11FAB9164}"/>
              </a:ext>
            </a:extLst>
          </p:cNvPr>
          <p:cNvSpPr/>
          <p:nvPr/>
        </p:nvSpPr>
        <p:spPr>
          <a:xfrm>
            <a:off x="6278776" y="1633696"/>
            <a:ext cx="3816424" cy="3212782"/>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chemeClr val="tx1"/>
                </a:solidFill>
                <a:latin typeface="맑은 고딕" pitchFamily="50" charset="-127"/>
                <a:ea typeface="맑은 고딕" pitchFamily="50" charset="-127"/>
              </a:rPr>
              <a:t>int</a:t>
            </a:r>
            <a:r>
              <a:rPr lang="ko-KR" altLang="en-US"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gLedPin</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8;</a:t>
            </a:r>
          </a:p>
          <a:p>
            <a:endParaRPr lang="en-US" altLang="ko-KR" sz="1600" b="1" dirty="0">
              <a:solidFill>
                <a:schemeClr val="tx1"/>
              </a:solidFill>
              <a:latin typeface="맑은 고딕" pitchFamily="50" charset="-127"/>
              <a:ea typeface="맑은 고딕" pitchFamily="50" charset="-127"/>
            </a:endParaRPr>
          </a:p>
          <a:p>
            <a:r>
              <a:rPr lang="en-US" altLang="ko-KR" sz="1600" b="1" dirty="0">
                <a:solidFill>
                  <a:schemeClr val="tx1"/>
                </a:solidFill>
                <a:latin typeface="맑은 고딕" pitchFamily="50" charset="-127"/>
                <a:ea typeface="맑은 고딕" pitchFamily="50" charset="-127"/>
              </a:rPr>
              <a:t>void setup() {</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pinMode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gLedPin</a:t>
            </a:r>
            <a:r>
              <a:rPr lang="en-US" altLang="ko-KR" sz="1600" b="1" dirty="0">
                <a:solidFill>
                  <a:schemeClr val="tx1"/>
                </a:solidFill>
                <a:latin typeface="맑은 고딕" pitchFamily="50" charset="-127"/>
                <a:ea typeface="맑은 고딕" pitchFamily="50" charset="-127"/>
              </a:rPr>
              <a:t>, OUTPUT);</a:t>
            </a:r>
          </a:p>
          <a:p>
            <a:r>
              <a:rPr lang="en-US" altLang="ko-KR" sz="1600" b="1" dirty="0">
                <a:solidFill>
                  <a:schemeClr val="tx1"/>
                </a:solidFill>
                <a:latin typeface="맑은 고딕" pitchFamily="50" charset="-127"/>
                <a:ea typeface="맑은 고딕" pitchFamily="50" charset="-127"/>
              </a:rPr>
              <a:t> }</a:t>
            </a:r>
          </a:p>
          <a:p>
            <a:endParaRPr lang="en-US" altLang="ko-KR" sz="1600" b="1" dirty="0">
              <a:solidFill>
                <a:schemeClr val="tx1"/>
              </a:solidFill>
              <a:latin typeface="맑은 고딕" pitchFamily="50" charset="-127"/>
              <a:ea typeface="맑은 고딕" pitchFamily="50" charset="-127"/>
            </a:endParaRPr>
          </a:p>
          <a:p>
            <a:r>
              <a:rPr lang="en-US" altLang="ko-KR" sz="1600" b="1" dirty="0">
                <a:solidFill>
                  <a:schemeClr val="tx1"/>
                </a:solidFill>
                <a:latin typeface="맑은 고딕" pitchFamily="50" charset="-127"/>
                <a:ea typeface="맑은 고딕" pitchFamily="50" charset="-127"/>
              </a:rPr>
              <a:t>void loop() {</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digitalWrite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gLedPin</a:t>
            </a:r>
            <a:r>
              <a:rPr lang="en-US" altLang="ko-KR" sz="1600" b="1" dirty="0">
                <a:solidFill>
                  <a:schemeClr val="tx1"/>
                </a:solidFill>
                <a:latin typeface="맑은 고딕" pitchFamily="50" charset="-127"/>
                <a:ea typeface="맑은 고딕" pitchFamily="50" charset="-127"/>
              </a:rPr>
              <a:t>, HIGH);</a:t>
            </a:r>
          </a:p>
          <a:p>
            <a:r>
              <a:rPr lang="en-US" altLang="ko-KR" sz="1600" b="1" dirty="0">
                <a:solidFill>
                  <a:schemeClr val="tx1"/>
                </a:solidFill>
                <a:latin typeface="맑은 고딕" pitchFamily="50" charset="-127"/>
                <a:ea typeface="맑은 고딕" pitchFamily="50" charset="-127"/>
              </a:rPr>
              <a:t>   delay(500);</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digitalWrite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gLedPin</a:t>
            </a:r>
            <a:r>
              <a:rPr lang="en-US" altLang="ko-KR" sz="1600" b="1" dirty="0">
                <a:solidFill>
                  <a:schemeClr val="tx1"/>
                </a:solidFill>
                <a:latin typeface="맑은 고딕" pitchFamily="50" charset="-127"/>
                <a:ea typeface="맑은 고딕" pitchFamily="50" charset="-127"/>
              </a:rPr>
              <a:t>, LOW);</a:t>
            </a:r>
          </a:p>
          <a:p>
            <a:r>
              <a:rPr lang="en-US" altLang="ko-KR" sz="1600" b="1" dirty="0">
                <a:solidFill>
                  <a:schemeClr val="tx1"/>
                </a:solidFill>
                <a:latin typeface="맑은 고딕" pitchFamily="50" charset="-127"/>
                <a:ea typeface="맑은 고딕" pitchFamily="50" charset="-127"/>
              </a:rPr>
              <a:t>   delay(500);</a:t>
            </a:r>
          </a:p>
          <a:p>
            <a:r>
              <a:rPr lang="en-US" altLang="ko-KR" sz="1600" b="1" dirty="0">
                <a:solidFill>
                  <a:schemeClr val="tx1"/>
                </a:solidFill>
                <a:latin typeface="맑은 고딕" pitchFamily="50" charset="-127"/>
                <a:ea typeface="맑은 고딕" pitchFamily="50" charset="-127"/>
              </a:rPr>
              <a:t>}</a:t>
            </a:r>
          </a:p>
        </p:txBody>
      </p:sp>
      <p:sp>
        <p:nvSpPr>
          <p:cNvPr id="12" name="직사각형 11">
            <a:extLst>
              <a:ext uri="{FF2B5EF4-FFF2-40B4-BE49-F238E27FC236}">
                <a16:creationId xmlns:a16="http://schemas.microsoft.com/office/drawing/2014/main" id="{1339329F-8B55-4806-9215-23A5A4D18BF1}"/>
              </a:ext>
            </a:extLst>
          </p:cNvPr>
          <p:cNvSpPr/>
          <p:nvPr/>
        </p:nvSpPr>
        <p:spPr>
          <a:xfrm>
            <a:off x="6278777" y="1633694"/>
            <a:ext cx="3816424"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54400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88</a:t>
            </a:fld>
            <a:endParaRPr lang="ko-KR" altLang="en-US" dirty="0"/>
          </a:p>
        </p:txBody>
      </p:sp>
      <p:sp>
        <p:nvSpPr>
          <p:cNvPr id="4" name="내용 개체 틀 3"/>
          <p:cNvSpPr>
            <a:spLocks noGrp="1"/>
          </p:cNvSpPr>
          <p:nvPr>
            <p:ph sz="quarter" idx="11"/>
          </p:nvPr>
        </p:nvSpPr>
        <p:spPr>
          <a:xfrm>
            <a:off x="266399" y="578149"/>
            <a:ext cx="10979354" cy="1745730"/>
          </a:xfrm>
        </p:spPr>
        <p:txBody>
          <a:bodyPr/>
          <a:lstStyle/>
          <a:p>
            <a:r>
              <a:rPr lang="ko-KR" altLang="en-US" dirty="0"/>
              <a:t>목표</a:t>
            </a:r>
            <a:endParaRPr lang="en-US" altLang="ko-KR" dirty="0"/>
          </a:p>
          <a:p>
            <a:pPr lvl="1"/>
            <a:r>
              <a:rPr lang="ko-KR" altLang="en-US" dirty="0"/>
              <a:t>동작 </a:t>
            </a:r>
            <a:r>
              <a:rPr lang="en-US" altLang="ko-KR" dirty="0"/>
              <a:t>1</a:t>
            </a:r>
            <a:r>
              <a:rPr lang="ko-KR" altLang="en-US" dirty="0"/>
              <a:t>과</a:t>
            </a:r>
            <a:r>
              <a:rPr lang="en-US" altLang="ko-KR" dirty="0"/>
              <a:t> </a:t>
            </a:r>
            <a:r>
              <a:rPr lang="ko-KR" altLang="en-US" dirty="0"/>
              <a:t>동작 </a:t>
            </a:r>
            <a:r>
              <a:rPr lang="en-US" altLang="ko-KR" dirty="0"/>
              <a:t>2</a:t>
            </a:r>
            <a:r>
              <a:rPr lang="ko-KR" altLang="en-US" dirty="0"/>
              <a:t>를 동시에 하는 코드는</a:t>
            </a:r>
            <a:r>
              <a:rPr lang="en-US" altLang="ko-KR" dirty="0"/>
              <a:t>?</a:t>
            </a:r>
          </a:p>
          <a:p>
            <a:pPr lvl="1"/>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delay( ) </a:t>
            </a:r>
            <a:r>
              <a:rPr lang="ko-KR" altLang="en-US" dirty="0"/>
              <a:t>함수 없이 주기적인 작업 실행</a:t>
            </a:r>
          </a:p>
        </p:txBody>
      </p:sp>
      <p:sp>
        <p:nvSpPr>
          <p:cNvPr id="6" name="직사각형 5">
            <a:extLst>
              <a:ext uri="{FF2B5EF4-FFF2-40B4-BE49-F238E27FC236}">
                <a16:creationId xmlns:a16="http://schemas.microsoft.com/office/drawing/2014/main" id="{FFEC78EB-332A-4649-988D-19A5B62D7B18}"/>
              </a:ext>
            </a:extLst>
          </p:cNvPr>
          <p:cNvSpPr/>
          <p:nvPr/>
        </p:nvSpPr>
        <p:spPr>
          <a:xfrm>
            <a:off x="1210850" y="1295871"/>
            <a:ext cx="3816424" cy="1944216"/>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chemeClr val="tx1"/>
                </a:solidFill>
                <a:latin typeface="맑은 고딕" pitchFamily="50" charset="-127"/>
                <a:ea typeface="맑은 고딕" pitchFamily="50" charset="-127"/>
              </a:rPr>
              <a:t>int</a:t>
            </a:r>
            <a:r>
              <a:rPr lang="ko-KR" altLang="en-US"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rLedPin</a:t>
            </a:r>
            <a:r>
              <a:rPr lang="ko-KR" altLang="en-US" sz="1200" b="1" dirty="0">
                <a:solidFill>
                  <a:schemeClr val="tx1"/>
                </a:solidFill>
                <a:latin typeface="맑은 고딕" pitchFamily="50" charset="-127"/>
                <a:ea typeface="맑은 고딕" pitchFamily="50" charset="-127"/>
              </a:rPr>
              <a:t> </a:t>
            </a:r>
            <a:r>
              <a:rPr lang="en-US" altLang="ko-KR" sz="1200" b="1" dirty="0">
                <a:solidFill>
                  <a:schemeClr val="tx1"/>
                </a:solidFill>
                <a:latin typeface="맑은 고딕" pitchFamily="50" charset="-127"/>
                <a:ea typeface="맑은 고딕" pitchFamily="50" charset="-127"/>
              </a:rPr>
              <a:t>=</a:t>
            </a:r>
            <a:r>
              <a:rPr lang="ko-KR" altLang="en-US" sz="1200" b="1" dirty="0">
                <a:solidFill>
                  <a:schemeClr val="tx1"/>
                </a:solidFill>
                <a:latin typeface="맑은 고딕" pitchFamily="50" charset="-127"/>
                <a:ea typeface="맑은 고딕" pitchFamily="50" charset="-127"/>
              </a:rPr>
              <a:t> </a:t>
            </a:r>
            <a:r>
              <a:rPr lang="en-US" altLang="ko-KR" sz="1200" b="1" dirty="0">
                <a:solidFill>
                  <a:schemeClr val="tx1"/>
                </a:solidFill>
                <a:latin typeface="맑은 고딕" pitchFamily="50" charset="-127"/>
                <a:ea typeface="맑은 고딕" pitchFamily="50" charset="-127"/>
              </a:rPr>
              <a:t>13;</a:t>
            </a:r>
          </a:p>
          <a:p>
            <a:r>
              <a:rPr lang="en-US" altLang="ko-KR" sz="1200" b="1" dirty="0">
                <a:solidFill>
                  <a:schemeClr val="tx1"/>
                </a:solidFill>
                <a:latin typeface="맑은 고딕" pitchFamily="50" charset="-127"/>
                <a:ea typeface="맑은 고딕" pitchFamily="50" charset="-127"/>
              </a:rPr>
              <a:t>void setup()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pinMode</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rLedPin</a:t>
            </a:r>
            <a:r>
              <a:rPr lang="en-US" altLang="ko-KR" sz="1200" b="1" dirty="0">
                <a:solidFill>
                  <a:schemeClr val="tx1"/>
                </a:solidFill>
                <a:latin typeface="맑은 고딕" pitchFamily="50" charset="-127"/>
                <a:ea typeface="맑은 고딕" pitchFamily="50" charset="-127"/>
              </a:rPr>
              <a:t>, OUTPUT);</a:t>
            </a:r>
          </a:p>
          <a:p>
            <a:r>
              <a:rPr lang="en-US" altLang="ko-KR" sz="1200" b="1" dirty="0">
                <a:solidFill>
                  <a:schemeClr val="tx1"/>
                </a:solidFill>
                <a:latin typeface="맑은 고딕" pitchFamily="50" charset="-127"/>
                <a:ea typeface="맑은 고딕" pitchFamily="50" charset="-127"/>
              </a:rPr>
              <a:t> }</a:t>
            </a:r>
          </a:p>
          <a:p>
            <a:r>
              <a:rPr lang="en-US" altLang="ko-KR" sz="1200" b="1" dirty="0">
                <a:solidFill>
                  <a:schemeClr val="tx1"/>
                </a:solidFill>
                <a:latin typeface="맑은 고딕" pitchFamily="50" charset="-127"/>
                <a:ea typeface="맑은 고딕" pitchFamily="50" charset="-127"/>
              </a:rPr>
              <a:t>void loop()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digitalWrite</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rLedPin</a:t>
            </a:r>
            <a:r>
              <a:rPr lang="en-US" altLang="ko-KR" sz="1200" b="1" dirty="0">
                <a:solidFill>
                  <a:schemeClr val="tx1"/>
                </a:solidFill>
                <a:latin typeface="맑은 고딕" pitchFamily="50" charset="-127"/>
                <a:ea typeface="맑은 고딕" pitchFamily="50" charset="-127"/>
              </a:rPr>
              <a:t>, HIGH);</a:t>
            </a:r>
          </a:p>
          <a:p>
            <a:r>
              <a:rPr lang="en-US" altLang="ko-KR" sz="1200" b="1" dirty="0">
                <a:solidFill>
                  <a:schemeClr val="tx1"/>
                </a:solidFill>
                <a:latin typeface="맑은 고딕" pitchFamily="50" charset="-127"/>
                <a:ea typeface="맑은 고딕" pitchFamily="50" charset="-127"/>
              </a:rPr>
              <a:t>   delay(1000);</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digitalWrite</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rLedPin</a:t>
            </a:r>
            <a:r>
              <a:rPr lang="en-US" altLang="ko-KR" sz="1200" b="1" dirty="0">
                <a:solidFill>
                  <a:schemeClr val="tx1"/>
                </a:solidFill>
                <a:latin typeface="맑은 고딕" pitchFamily="50" charset="-127"/>
                <a:ea typeface="맑은 고딕" pitchFamily="50" charset="-127"/>
              </a:rPr>
              <a:t>, LOW);</a:t>
            </a:r>
          </a:p>
          <a:p>
            <a:r>
              <a:rPr lang="en-US" altLang="ko-KR" sz="1200" b="1" dirty="0">
                <a:solidFill>
                  <a:schemeClr val="tx1"/>
                </a:solidFill>
                <a:latin typeface="맑은 고딕" pitchFamily="50" charset="-127"/>
                <a:ea typeface="맑은 고딕" pitchFamily="50" charset="-127"/>
              </a:rPr>
              <a:t>   delay(1000);</a:t>
            </a:r>
          </a:p>
          <a:p>
            <a:r>
              <a:rPr lang="en-US" altLang="ko-KR" sz="1200" b="1" dirty="0">
                <a:solidFill>
                  <a:schemeClr val="tx1"/>
                </a:solidFill>
                <a:latin typeface="맑은 고딕" pitchFamily="50" charset="-127"/>
                <a:ea typeface="맑은 고딕" pitchFamily="50" charset="-127"/>
              </a:rPr>
              <a:t>}</a:t>
            </a:r>
          </a:p>
        </p:txBody>
      </p:sp>
      <p:sp>
        <p:nvSpPr>
          <p:cNvPr id="7" name="직사각형 6">
            <a:extLst>
              <a:ext uri="{FF2B5EF4-FFF2-40B4-BE49-F238E27FC236}">
                <a16:creationId xmlns:a16="http://schemas.microsoft.com/office/drawing/2014/main" id="{B56B8E09-23E6-4CD4-8576-21A9A0976874}"/>
              </a:ext>
            </a:extLst>
          </p:cNvPr>
          <p:cNvSpPr/>
          <p:nvPr/>
        </p:nvSpPr>
        <p:spPr>
          <a:xfrm>
            <a:off x="1210851" y="1295869"/>
            <a:ext cx="3816424"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5448C04A-B775-4360-97AD-51D11FAB9164}"/>
              </a:ext>
            </a:extLst>
          </p:cNvPr>
          <p:cNvSpPr/>
          <p:nvPr/>
        </p:nvSpPr>
        <p:spPr>
          <a:xfrm>
            <a:off x="6409109" y="1295872"/>
            <a:ext cx="3816424" cy="1944216"/>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00B050"/>
                </a:solidFill>
                <a:latin typeface="맑은 고딕" pitchFamily="50" charset="-127"/>
                <a:ea typeface="맑은 고딕" pitchFamily="50" charset="-127"/>
              </a:rPr>
              <a:t>int</a:t>
            </a:r>
            <a:r>
              <a:rPr lang="ko-KR" altLang="en-US" sz="1200" b="1" dirty="0">
                <a:solidFill>
                  <a:srgbClr val="00B050"/>
                </a:solidFill>
                <a:latin typeface="맑은 고딕" pitchFamily="50" charset="-127"/>
                <a:ea typeface="맑은 고딕" pitchFamily="50" charset="-127"/>
              </a:rPr>
              <a:t> </a:t>
            </a:r>
            <a:r>
              <a:rPr lang="en-US" altLang="ko-KR" sz="1200" b="1" dirty="0" err="1">
                <a:solidFill>
                  <a:srgbClr val="00B050"/>
                </a:solidFill>
                <a:latin typeface="맑은 고딕" pitchFamily="50" charset="-127"/>
                <a:ea typeface="맑은 고딕" pitchFamily="50" charset="-127"/>
              </a:rPr>
              <a:t>gLedPin</a:t>
            </a:r>
            <a:r>
              <a:rPr lang="ko-KR" altLang="en-US" sz="1200" b="1" dirty="0">
                <a:solidFill>
                  <a:srgbClr val="00B050"/>
                </a:solidFill>
                <a:latin typeface="맑은 고딕" pitchFamily="50" charset="-127"/>
                <a:ea typeface="맑은 고딕" pitchFamily="50" charset="-127"/>
              </a:rPr>
              <a:t> </a:t>
            </a:r>
            <a:r>
              <a:rPr lang="en-US" altLang="ko-KR" sz="1200" b="1" dirty="0">
                <a:solidFill>
                  <a:srgbClr val="00B050"/>
                </a:solidFill>
                <a:latin typeface="맑은 고딕" pitchFamily="50" charset="-127"/>
                <a:ea typeface="맑은 고딕" pitchFamily="50" charset="-127"/>
              </a:rPr>
              <a:t>=</a:t>
            </a:r>
            <a:r>
              <a:rPr lang="ko-KR" altLang="en-US" sz="1200" b="1" dirty="0">
                <a:solidFill>
                  <a:srgbClr val="00B050"/>
                </a:solidFill>
                <a:latin typeface="맑은 고딕" pitchFamily="50" charset="-127"/>
                <a:ea typeface="맑은 고딕" pitchFamily="50" charset="-127"/>
              </a:rPr>
              <a:t> </a:t>
            </a:r>
            <a:r>
              <a:rPr lang="en-US" altLang="ko-KR" sz="1200" b="1" dirty="0">
                <a:solidFill>
                  <a:srgbClr val="00B050"/>
                </a:solidFill>
                <a:latin typeface="맑은 고딕" pitchFamily="50" charset="-127"/>
                <a:ea typeface="맑은 고딕" pitchFamily="50" charset="-127"/>
              </a:rPr>
              <a:t>8;</a:t>
            </a:r>
          </a:p>
          <a:p>
            <a:r>
              <a:rPr lang="en-US" altLang="ko-KR" sz="1200" b="1" dirty="0">
                <a:solidFill>
                  <a:schemeClr val="tx1"/>
                </a:solidFill>
                <a:latin typeface="맑은 고딕" pitchFamily="50" charset="-127"/>
                <a:ea typeface="맑은 고딕" pitchFamily="50" charset="-127"/>
              </a:rPr>
              <a:t>void setup()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rgbClr val="00B050"/>
                </a:solidFill>
                <a:latin typeface="맑은 고딕" pitchFamily="50" charset="-127"/>
                <a:ea typeface="맑은 고딕" pitchFamily="50" charset="-127"/>
              </a:rPr>
              <a:t>pinMode</a:t>
            </a:r>
            <a:r>
              <a:rPr lang="en-US" altLang="ko-KR" sz="1200" b="1" dirty="0">
                <a:solidFill>
                  <a:srgbClr val="00B050"/>
                </a:solidFill>
                <a:latin typeface="맑은 고딕" pitchFamily="50" charset="-127"/>
                <a:ea typeface="맑은 고딕" pitchFamily="50" charset="-127"/>
              </a:rPr>
              <a:t>(</a:t>
            </a:r>
            <a:r>
              <a:rPr lang="en-US" altLang="ko-KR" sz="1200" b="1" dirty="0" err="1">
                <a:solidFill>
                  <a:srgbClr val="00B050"/>
                </a:solidFill>
                <a:latin typeface="맑은 고딕" pitchFamily="50" charset="-127"/>
                <a:ea typeface="맑은 고딕" pitchFamily="50" charset="-127"/>
              </a:rPr>
              <a:t>gLedPin</a:t>
            </a:r>
            <a:r>
              <a:rPr lang="en-US" altLang="ko-KR" sz="1200" b="1" dirty="0">
                <a:solidFill>
                  <a:srgbClr val="00B050"/>
                </a:solidFill>
                <a:latin typeface="맑은 고딕" pitchFamily="50" charset="-127"/>
                <a:ea typeface="맑은 고딕" pitchFamily="50" charset="-127"/>
              </a:rPr>
              <a:t>, OUTPUT);</a:t>
            </a:r>
          </a:p>
          <a:p>
            <a:r>
              <a:rPr lang="en-US" altLang="ko-KR" sz="1200" b="1" dirty="0">
                <a:solidFill>
                  <a:schemeClr val="tx1"/>
                </a:solidFill>
                <a:latin typeface="맑은 고딕" pitchFamily="50" charset="-127"/>
                <a:ea typeface="맑은 고딕" pitchFamily="50" charset="-127"/>
              </a:rPr>
              <a:t> }</a:t>
            </a:r>
          </a:p>
          <a:p>
            <a:r>
              <a:rPr lang="en-US" altLang="ko-KR" sz="1200" b="1" dirty="0">
                <a:solidFill>
                  <a:schemeClr val="tx1"/>
                </a:solidFill>
                <a:latin typeface="맑은 고딕" pitchFamily="50" charset="-127"/>
                <a:ea typeface="맑은 고딕" pitchFamily="50" charset="-127"/>
              </a:rPr>
              <a:t>void loop() {</a:t>
            </a:r>
          </a:p>
          <a:p>
            <a:r>
              <a:rPr lang="en-US" altLang="ko-KR" sz="1200" b="1" dirty="0">
                <a:solidFill>
                  <a:srgbClr val="00B050"/>
                </a:solidFill>
                <a:latin typeface="맑은 고딕" pitchFamily="50" charset="-127"/>
                <a:ea typeface="맑은 고딕" pitchFamily="50" charset="-127"/>
              </a:rPr>
              <a:t>   </a:t>
            </a:r>
            <a:r>
              <a:rPr lang="en-US" altLang="ko-KR" sz="1200" b="1" dirty="0" err="1">
                <a:solidFill>
                  <a:srgbClr val="00B050"/>
                </a:solidFill>
                <a:latin typeface="맑은 고딕" pitchFamily="50" charset="-127"/>
                <a:ea typeface="맑은 고딕" pitchFamily="50" charset="-127"/>
              </a:rPr>
              <a:t>digitalWrite</a:t>
            </a:r>
            <a:r>
              <a:rPr lang="en-US" altLang="ko-KR" sz="1200" b="1" dirty="0">
                <a:solidFill>
                  <a:srgbClr val="00B050"/>
                </a:solidFill>
                <a:latin typeface="맑은 고딕" pitchFamily="50" charset="-127"/>
                <a:ea typeface="맑은 고딕" pitchFamily="50" charset="-127"/>
              </a:rPr>
              <a:t>(</a:t>
            </a:r>
            <a:r>
              <a:rPr lang="en-US" altLang="ko-KR" sz="1200" b="1" dirty="0" err="1">
                <a:solidFill>
                  <a:srgbClr val="00B050"/>
                </a:solidFill>
                <a:latin typeface="맑은 고딕" pitchFamily="50" charset="-127"/>
                <a:ea typeface="맑은 고딕" pitchFamily="50" charset="-127"/>
              </a:rPr>
              <a:t>rLedPin</a:t>
            </a:r>
            <a:r>
              <a:rPr lang="en-US" altLang="ko-KR" sz="1200" b="1" dirty="0">
                <a:solidFill>
                  <a:srgbClr val="00B050"/>
                </a:solidFill>
                <a:latin typeface="맑은 고딕" pitchFamily="50" charset="-127"/>
                <a:ea typeface="맑은 고딕" pitchFamily="50" charset="-127"/>
              </a:rPr>
              <a:t>, HIGH);</a:t>
            </a:r>
          </a:p>
          <a:p>
            <a:r>
              <a:rPr lang="en-US" altLang="ko-KR" sz="1200" b="1" dirty="0">
                <a:solidFill>
                  <a:srgbClr val="00B050"/>
                </a:solidFill>
                <a:latin typeface="맑은 고딕" pitchFamily="50" charset="-127"/>
                <a:ea typeface="맑은 고딕" pitchFamily="50" charset="-127"/>
              </a:rPr>
              <a:t>   delay(500);</a:t>
            </a:r>
          </a:p>
          <a:p>
            <a:r>
              <a:rPr lang="en-US" altLang="ko-KR" sz="1200" b="1" dirty="0">
                <a:solidFill>
                  <a:srgbClr val="00B050"/>
                </a:solidFill>
                <a:latin typeface="맑은 고딕" pitchFamily="50" charset="-127"/>
                <a:ea typeface="맑은 고딕" pitchFamily="50" charset="-127"/>
              </a:rPr>
              <a:t>   </a:t>
            </a:r>
            <a:r>
              <a:rPr lang="en-US" altLang="ko-KR" sz="1200" b="1" dirty="0" err="1">
                <a:solidFill>
                  <a:srgbClr val="00B050"/>
                </a:solidFill>
                <a:latin typeface="맑은 고딕" pitchFamily="50" charset="-127"/>
                <a:ea typeface="맑은 고딕" pitchFamily="50" charset="-127"/>
              </a:rPr>
              <a:t>digitalWrite</a:t>
            </a:r>
            <a:r>
              <a:rPr lang="en-US" altLang="ko-KR" sz="1200" b="1" dirty="0">
                <a:solidFill>
                  <a:srgbClr val="00B050"/>
                </a:solidFill>
                <a:latin typeface="맑은 고딕" pitchFamily="50" charset="-127"/>
                <a:ea typeface="맑은 고딕" pitchFamily="50" charset="-127"/>
              </a:rPr>
              <a:t>(</a:t>
            </a:r>
            <a:r>
              <a:rPr lang="en-US" altLang="ko-KR" sz="1200" b="1" dirty="0" err="1">
                <a:solidFill>
                  <a:srgbClr val="00B050"/>
                </a:solidFill>
                <a:latin typeface="맑은 고딕" pitchFamily="50" charset="-127"/>
                <a:ea typeface="맑은 고딕" pitchFamily="50" charset="-127"/>
              </a:rPr>
              <a:t>rLedPin</a:t>
            </a:r>
            <a:r>
              <a:rPr lang="en-US" altLang="ko-KR" sz="1200" b="1" dirty="0">
                <a:solidFill>
                  <a:srgbClr val="00B050"/>
                </a:solidFill>
                <a:latin typeface="맑은 고딕" pitchFamily="50" charset="-127"/>
                <a:ea typeface="맑은 고딕" pitchFamily="50" charset="-127"/>
              </a:rPr>
              <a:t>, LOW);</a:t>
            </a:r>
          </a:p>
          <a:p>
            <a:r>
              <a:rPr lang="en-US" altLang="ko-KR" sz="1200" b="1" dirty="0">
                <a:solidFill>
                  <a:srgbClr val="00B050"/>
                </a:solidFill>
                <a:latin typeface="맑은 고딕" pitchFamily="50" charset="-127"/>
                <a:ea typeface="맑은 고딕" pitchFamily="50" charset="-127"/>
              </a:rPr>
              <a:t>   delay(500);</a:t>
            </a:r>
          </a:p>
          <a:p>
            <a:r>
              <a:rPr lang="en-US" altLang="ko-KR" sz="1200" b="1" dirty="0">
                <a:solidFill>
                  <a:schemeClr val="tx1"/>
                </a:solidFill>
                <a:latin typeface="맑은 고딕" pitchFamily="50" charset="-127"/>
                <a:ea typeface="맑은 고딕" pitchFamily="50" charset="-127"/>
              </a:rPr>
              <a:t>}</a:t>
            </a:r>
          </a:p>
        </p:txBody>
      </p:sp>
      <p:sp>
        <p:nvSpPr>
          <p:cNvPr id="12" name="직사각형 11">
            <a:extLst>
              <a:ext uri="{FF2B5EF4-FFF2-40B4-BE49-F238E27FC236}">
                <a16:creationId xmlns:a16="http://schemas.microsoft.com/office/drawing/2014/main" id="{1339329F-8B55-4806-9215-23A5A4D18BF1}"/>
              </a:ext>
            </a:extLst>
          </p:cNvPr>
          <p:cNvSpPr/>
          <p:nvPr/>
        </p:nvSpPr>
        <p:spPr>
          <a:xfrm>
            <a:off x="6409110" y="1295869"/>
            <a:ext cx="3816424"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1A4C4B18-D76A-43CE-B783-2F6C8B08D85F}"/>
              </a:ext>
            </a:extLst>
          </p:cNvPr>
          <p:cNvSpPr/>
          <p:nvPr/>
        </p:nvSpPr>
        <p:spPr>
          <a:xfrm>
            <a:off x="3744813" y="3312095"/>
            <a:ext cx="3816424" cy="2589931"/>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chemeClr val="tx1"/>
                </a:solidFill>
                <a:latin typeface="맑은 고딕" pitchFamily="50" charset="-127"/>
                <a:ea typeface="맑은 고딕" pitchFamily="50" charset="-127"/>
              </a:rPr>
              <a:t>int</a:t>
            </a:r>
            <a:r>
              <a:rPr lang="ko-KR" altLang="en-US"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rLedPin</a:t>
            </a:r>
            <a:r>
              <a:rPr lang="ko-KR" altLang="en-US" sz="1200" b="1" dirty="0">
                <a:solidFill>
                  <a:schemeClr val="tx1"/>
                </a:solidFill>
                <a:latin typeface="맑은 고딕" pitchFamily="50" charset="-127"/>
                <a:ea typeface="맑은 고딕" pitchFamily="50" charset="-127"/>
              </a:rPr>
              <a:t> </a:t>
            </a:r>
            <a:r>
              <a:rPr lang="en-US" altLang="ko-KR" sz="1200" b="1" dirty="0">
                <a:solidFill>
                  <a:schemeClr val="tx1"/>
                </a:solidFill>
                <a:latin typeface="맑은 고딕" pitchFamily="50" charset="-127"/>
                <a:ea typeface="맑은 고딕" pitchFamily="50" charset="-127"/>
              </a:rPr>
              <a:t>=</a:t>
            </a:r>
            <a:r>
              <a:rPr lang="ko-KR" altLang="en-US" sz="1200" b="1" dirty="0">
                <a:solidFill>
                  <a:schemeClr val="tx1"/>
                </a:solidFill>
                <a:latin typeface="맑은 고딕" pitchFamily="50" charset="-127"/>
                <a:ea typeface="맑은 고딕" pitchFamily="50" charset="-127"/>
              </a:rPr>
              <a:t> </a:t>
            </a:r>
            <a:r>
              <a:rPr lang="en-US" altLang="ko-KR" sz="1200" b="1" dirty="0">
                <a:solidFill>
                  <a:schemeClr val="tx1"/>
                </a:solidFill>
                <a:latin typeface="맑은 고딕" pitchFamily="50" charset="-127"/>
                <a:ea typeface="맑은 고딕" pitchFamily="50" charset="-127"/>
              </a:rPr>
              <a:t>13;</a:t>
            </a:r>
          </a:p>
          <a:p>
            <a:r>
              <a:rPr lang="en-US" altLang="ko-KR" sz="1200" b="1" dirty="0">
                <a:solidFill>
                  <a:srgbClr val="00B050"/>
                </a:solidFill>
                <a:latin typeface="맑은 고딕" pitchFamily="50" charset="-127"/>
                <a:ea typeface="맑은 고딕" pitchFamily="50" charset="-127"/>
              </a:rPr>
              <a:t>int</a:t>
            </a:r>
            <a:r>
              <a:rPr lang="ko-KR" altLang="en-US" sz="1200" b="1" dirty="0">
                <a:solidFill>
                  <a:srgbClr val="00B050"/>
                </a:solidFill>
                <a:latin typeface="맑은 고딕" pitchFamily="50" charset="-127"/>
                <a:ea typeface="맑은 고딕" pitchFamily="50" charset="-127"/>
              </a:rPr>
              <a:t> </a:t>
            </a:r>
            <a:r>
              <a:rPr lang="en-US" altLang="ko-KR" sz="1200" b="1" dirty="0" err="1">
                <a:solidFill>
                  <a:srgbClr val="00B050"/>
                </a:solidFill>
                <a:latin typeface="맑은 고딕" pitchFamily="50" charset="-127"/>
                <a:ea typeface="맑은 고딕" pitchFamily="50" charset="-127"/>
              </a:rPr>
              <a:t>gLedPin</a:t>
            </a:r>
            <a:r>
              <a:rPr lang="ko-KR" altLang="en-US" sz="1200" b="1" dirty="0">
                <a:solidFill>
                  <a:srgbClr val="00B050"/>
                </a:solidFill>
                <a:latin typeface="맑은 고딕" pitchFamily="50" charset="-127"/>
                <a:ea typeface="맑은 고딕" pitchFamily="50" charset="-127"/>
              </a:rPr>
              <a:t> </a:t>
            </a:r>
            <a:r>
              <a:rPr lang="en-US" altLang="ko-KR" sz="1200" b="1" dirty="0">
                <a:solidFill>
                  <a:srgbClr val="00B050"/>
                </a:solidFill>
                <a:latin typeface="맑은 고딕" pitchFamily="50" charset="-127"/>
                <a:ea typeface="맑은 고딕" pitchFamily="50" charset="-127"/>
              </a:rPr>
              <a:t>=</a:t>
            </a:r>
            <a:r>
              <a:rPr lang="ko-KR" altLang="en-US" sz="1200" b="1" dirty="0">
                <a:solidFill>
                  <a:srgbClr val="00B050"/>
                </a:solidFill>
                <a:latin typeface="맑은 고딕" pitchFamily="50" charset="-127"/>
                <a:ea typeface="맑은 고딕" pitchFamily="50" charset="-127"/>
              </a:rPr>
              <a:t> </a:t>
            </a:r>
            <a:r>
              <a:rPr lang="en-US" altLang="ko-KR" sz="1200" b="1" dirty="0">
                <a:solidFill>
                  <a:srgbClr val="00B050"/>
                </a:solidFill>
                <a:latin typeface="맑은 고딕" pitchFamily="50" charset="-127"/>
                <a:ea typeface="맑은 고딕" pitchFamily="50" charset="-127"/>
              </a:rPr>
              <a:t>8;</a:t>
            </a:r>
          </a:p>
          <a:p>
            <a:endParaRPr lang="en-US" altLang="ko-KR" sz="1200" b="1" dirty="0">
              <a:solidFill>
                <a:schemeClr val="tx1"/>
              </a:solidFill>
              <a:latin typeface="맑은 고딕" pitchFamily="50" charset="-127"/>
              <a:ea typeface="맑은 고딕" pitchFamily="50" charset="-127"/>
            </a:endParaRPr>
          </a:p>
          <a:p>
            <a:r>
              <a:rPr lang="en-US" altLang="ko-KR" sz="1200" b="1" dirty="0">
                <a:solidFill>
                  <a:schemeClr val="tx1"/>
                </a:solidFill>
                <a:latin typeface="맑은 고딕" pitchFamily="50" charset="-127"/>
                <a:ea typeface="맑은 고딕" pitchFamily="50" charset="-127"/>
              </a:rPr>
              <a:t>void setup()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pinMode</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gLedPin</a:t>
            </a:r>
            <a:r>
              <a:rPr lang="en-US" altLang="ko-KR" sz="1200" b="1" dirty="0">
                <a:solidFill>
                  <a:schemeClr val="tx1"/>
                </a:solidFill>
                <a:latin typeface="맑은 고딕" pitchFamily="50" charset="-127"/>
                <a:ea typeface="맑은 고딕" pitchFamily="50" charset="-127"/>
              </a:rPr>
              <a:t>, OUTPUT);</a:t>
            </a:r>
          </a:p>
          <a:p>
            <a:r>
              <a:rPr lang="en-US" altLang="ko-KR" sz="1200" b="1" dirty="0">
                <a:solidFill>
                  <a:srgbClr val="00B050"/>
                </a:solidFill>
                <a:latin typeface="맑은 고딕" pitchFamily="50" charset="-127"/>
                <a:ea typeface="맑은 고딕" pitchFamily="50" charset="-127"/>
              </a:rPr>
              <a:t>  </a:t>
            </a:r>
            <a:r>
              <a:rPr lang="en-US" altLang="ko-KR" sz="1200" b="1" dirty="0" err="1">
                <a:solidFill>
                  <a:srgbClr val="00B050"/>
                </a:solidFill>
                <a:latin typeface="맑은 고딕" pitchFamily="50" charset="-127"/>
                <a:ea typeface="맑은 고딕" pitchFamily="50" charset="-127"/>
              </a:rPr>
              <a:t>pinMode</a:t>
            </a:r>
            <a:r>
              <a:rPr lang="en-US" altLang="ko-KR" sz="1200" b="1" dirty="0">
                <a:solidFill>
                  <a:srgbClr val="00B050"/>
                </a:solidFill>
                <a:latin typeface="맑은 고딕" pitchFamily="50" charset="-127"/>
                <a:ea typeface="맑은 고딕" pitchFamily="50" charset="-127"/>
              </a:rPr>
              <a:t>(</a:t>
            </a:r>
            <a:r>
              <a:rPr lang="en-US" altLang="ko-KR" sz="1200" b="1" dirty="0" err="1">
                <a:solidFill>
                  <a:srgbClr val="00B050"/>
                </a:solidFill>
                <a:latin typeface="맑은 고딕" pitchFamily="50" charset="-127"/>
                <a:ea typeface="맑은 고딕" pitchFamily="50" charset="-127"/>
              </a:rPr>
              <a:t>rLedPin</a:t>
            </a:r>
            <a:r>
              <a:rPr lang="en-US" altLang="ko-KR" sz="1200" b="1" dirty="0">
                <a:solidFill>
                  <a:srgbClr val="00B050"/>
                </a:solidFill>
                <a:latin typeface="맑은 고딕" pitchFamily="50" charset="-127"/>
                <a:ea typeface="맑은 고딕" pitchFamily="50" charset="-127"/>
              </a:rPr>
              <a:t>, OUTPUT);</a:t>
            </a:r>
          </a:p>
          <a:p>
            <a:r>
              <a:rPr lang="en-US" altLang="ko-KR" sz="1200" b="1" dirty="0">
                <a:solidFill>
                  <a:schemeClr val="tx1"/>
                </a:solidFill>
                <a:latin typeface="맑은 고딕" pitchFamily="50" charset="-127"/>
                <a:ea typeface="맑은 고딕" pitchFamily="50" charset="-127"/>
              </a:rPr>
              <a:t> }</a:t>
            </a:r>
          </a:p>
          <a:p>
            <a:endParaRPr lang="en-US" altLang="ko-KR" sz="1200" b="1" dirty="0">
              <a:solidFill>
                <a:schemeClr val="tx1"/>
              </a:solidFill>
              <a:latin typeface="맑은 고딕" pitchFamily="50" charset="-127"/>
              <a:ea typeface="맑은 고딕" pitchFamily="50" charset="-127"/>
            </a:endParaRPr>
          </a:p>
          <a:p>
            <a:r>
              <a:rPr lang="en-US" altLang="ko-KR" sz="1200" b="1" dirty="0">
                <a:solidFill>
                  <a:schemeClr val="tx1"/>
                </a:solidFill>
                <a:latin typeface="맑은 고딕" pitchFamily="50" charset="-127"/>
                <a:ea typeface="맑은 고딕" pitchFamily="50" charset="-127"/>
              </a:rPr>
              <a:t>void loop() {</a:t>
            </a:r>
          </a:p>
          <a:p>
            <a:endParaRPr lang="en-US" altLang="ko-KR" sz="1200" b="1" dirty="0">
              <a:solidFill>
                <a:schemeClr val="tx1"/>
              </a:solidFill>
              <a:latin typeface="맑은 고딕" pitchFamily="50" charset="-127"/>
              <a:ea typeface="맑은 고딕" pitchFamily="50" charset="-127"/>
            </a:endParaRPr>
          </a:p>
          <a:p>
            <a:endParaRPr lang="en-US" altLang="ko-KR" sz="1200" b="1" dirty="0">
              <a:solidFill>
                <a:schemeClr val="tx1"/>
              </a:solidFill>
              <a:latin typeface="맑은 고딕" pitchFamily="50" charset="-127"/>
              <a:ea typeface="맑은 고딕" pitchFamily="50" charset="-127"/>
            </a:endParaRPr>
          </a:p>
          <a:p>
            <a:endParaRPr lang="en-US" altLang="ko-KR" sz="1200" b="1" dirty="0">
              <a:solidFill>
                <a:schemeClr val="tx1"/>
              </a:solidFill>
              <a:latin typeface="맑은 고딕" pitchFamily="50" charset="-127"/>
              <a:ea typeface="맑은 고딕" pitchFamily="50" charset="-127"/>
            </a:endParaRPr>
          </a:p>
          <a:p>
            <a:r>
              <a:rPr lang="en-US" altLang="ko-KR" sz="1200" b="1" dirty="0">
                <a:solidFill>
                  <a:schemeClr val="tx1"/>
                </a:solidFill>
                <a:latin typeface="맑은 고딕" pitchFamily="50" charset="-127"/>
                <a:ea typeface="맑은 고딕" pitchFamily="50" charset="-127"/>
              </a:rPr>
              <a:t>}</a:t>
            </a:r>
          </a:p>
        </p:txBody>
      </p:sp>
      <p:sp>
        <p:nvSpPr>
          <p:cNvPr id="14" name="직사각형 13">
            <a:extLst>
              <a:ext uri="{FF2B5EF4-FFF2-40B4-BE49-F238E27FC236}">
                <a16:creationId xmlns:a16="http://schemas.microsoft.com/office/drawing/2014/main" id="{84B565C1-1818-4FE5-BB7F-F559667A0F61}"/>
              </a:ext>
            </a:extLst>
          </p:cNvPr>
          <p:cNvSpPr/>
          <p:nvPr/>
        </p:nvSpPr>
        <p:spPr>
          <a:xfrm>
            <a:off x="3744814" y="3312093"/>
            <a:ext cx="3816424"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십자형 2">
            <a:extLst>
              <a:ext uri="{FF2B5EF4-FFF2-40B4-BE49-F238E27FC236}">
                <a16:creationId xmlns:a16="http://schemas.microsoft.com/office/drawing/2014/main" id="{03297442-D763-4400-A91C-FEF528655AF3}"/>
              </a:ext>
            </a:extLst>
          </p:cNvPr>
          <p:cNvSpPr/>
          <p:nvPr/>
        </p:nvSpPr>
        <p:spPr>
          <a:xfrm>
            <a:off x="5473005" y="2015951"/>
            <a:ext cx="498720" cy="504056"/>
          </a:xfrm>
          <a:prstGeom prst="plus">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8" name="화살표: 아래쪽 7">
            <a:extLst>
              <a:ext uri="{FF2B5EF4-FFF2-40B4-BE49-F238E27FC236}">
                <a16:creationId xmlns:a16="http://schemas.microsoft.com/office/drawing/2014/main" id="{2CB30AE4-C181-4BED-A5E6-21E8C6F285C8}"/>
              </a:ext>
            </a:extLst>
          </p:cNvPr>
          <p:cNvSpPr/>
          <p:nvPr/>
        </p:nvSpPr>
        <p:spPr>
          <a:xfrm>
            <a:off x="5464459" y="2736031"/>
            <a:ext cx="498720" cy="432050"/>
          </a:xfrm>
          <a:prstGeom prst="downArrow">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9" name="사각형: 둥근 모서리 8">
            <a:extLst>
              <a:ext uri="{FF2B5EF4-FFF2-40B4-BE49-F238E27FC236}">
                <a16:creationId xmlns:a16="http://schemas.microsoft.com/office/drawing/2014/main" id="{97DEEC1E-FEFB-47E1-88ED-E808B06DD866}"/>
              </a:ext>
            </a:extLst>
          </p:cNvPr>
          <p:cNvSpPr/>
          <p:nvPr/>
        </p:nvSpPr>
        <p:spPr>
          <a:xfrm>
            <a:off x="3960837" y="5112295"/>
            <a:ext cx="3312368" cy="5040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rgbClr val="FF0000"/>
                </a:solidFill>
              </a:rPr>
              <a:t>?</a:t>
            </a:r>
            <a:endParaRPr lang="ko-KR" altLang="en-US" sz="1100" b="1" dirty="0">
              <a:solidFill>
                <a:srgbClr val="FF0000"/>
              </a:solidFill>
            </a:endParaRPr>
          </a:p>
        </p:txBody>
      </p:sp>
    </p:spTree>
    <p:extLst>
      <p:ext uri="{BB962C8B-B14F-4D97-AF65-F5344CB8AC3E}">
        <p14:creationId xmlns:p14="http://schemas.microsoft.com/office/powerpoint/2010/main" val="8043067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89</a:t>
            </a:fld>
            <a:endParaRPr lang="ko-KR" altLang="en-US" dirty="0"/>
          </a:p>
        </p:txBody>
      </p:sp>
      <p:sp>
        <p:nvSpPr>
          <p:cNvPr id="4" name="내용 개체 틀 3"/>
          <p:cNvSpPr>
            <a:spLocks noGrp="1"/>
          </p:cNvSpPr>
          <p:nvPr>
            <p:ph sz="quarter" idx="11"/>
          </p:nvPr>
        </p:nvSpPr>
        <p:spPr>
          <a:xfrm>
            <a:off x="266399" y="578149"/>
            <a:ext cx="10979354" cy="1745730"/>
          </a:xfrm>
        </p:spPr>
        <p:txBody>
          <a:bodyPr/>
          <a:lstStyle/>
          <a:p>
            <a:r>
              <a:rPr lang="ko-KR" altLang="en-US" dirty="0"/>
              <a:t>목표</a:t>
            </a:r>
            <a:endParaRPr lang="en-US" altLang="ko-KR" dirty="0"/>
          </a:p>
          <a:p>
            <a:pPr lvl="1"/>
            <a:r>
              <a:rPr lang="ko-KR" altLang="en-US" dirty="0"/>
              <a:t>동작 </a:t>
            </a:r>
            <a:r>
              <a:rPr lang="en-US" altLang="ko-KR" dirty="0"/>
              <a:t>1</a:t>
            </a:r>
            <a:r>
              <a:rPr lang="ko-KR" altLang="en-US" dirty="0"/>
              <a:t>과</a:t>
            </a:r>
            <a:r>
              <a:rPr lang="en-US" altLang="ko-KR" dirty="0"/>
              <a:t> </a:t>
            </a:r>
            <a:r>
              <a:rPr lang="ko-KR" altLang="en-US" dirty="0"/>
              <a:t>동작 </a:t>
            </a:r>
            <a:r>
              <a:rPr lang="en-US" altLang="ko-KR" dirty="0"/>
              <a:t>2</a:t>
            </a:r>
            <a:r>
              <a:rPr lang="ko-KR" altLang="en-US" dirty="0"/>
              <a:t>를 동시에 하는 코드는</a:t>
            </a:r>
            <a:r>
              <a:rPr lang="en-US" altLang="ko-KR" dirty="0"/>
              <a:t>?</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ko-KR" altLang="en-US" dirty="0"/>
              <a:t>옆의 코드</a:t>
            </a:r>
            <a:r>
              <a:rPr lang="en-US" altLang="ko-KR" dirty="0"/>
              <a:t>(</a:t>
            </a:r>
            <a:r>
              <a:rPr lang="ko-KR" altLang="en-US" dirty="0"/>
              <a:t>방식이</a:t>
            </a:r>
            <a:r>
              <a:rPr lang="en-US" altLang="ko-KR" dirty="0"/>
              <a:t>) </a:t>
            </a:r>
            <a:r>
              <a:rPr lang="ko-KR" altLang="en-US" dirty="0"/>
              <a:t>최선인가</a:t>
            </a:r>
            <a:r>
              <a:rPr lang="en-US" altLang="ko-KR" dirty="0"/>
              <a:t>?</a:t>
            </a:r>
          </a:p>
          <a:p>
            <a:pPr lvl="2"/>
            <a:r>
              <a:rPr lang="en-US" altLang="ko-KR" dirty="0"/>
              <a:t>Green LED</a:t>
            </a:r>
            <a:r>
              <a:rPr lang="ko-KR" altLang="en-US" dirty="0"/>
              <a:t>가 </a:t>
            </a:r>
            <a:r>
              <a:rPr lang="en-US" altLang="ko-KR" dirty="0"/>
              <a:t>0.128</a:t>
            </a:r>
            <a:r>
              <a:rPr lang="ko-KR" altLang="en-US" dirty="0"/>
              <a:t>초</a:t>
            </a:r>
            <a:r>
              <a:rPr lang="en-US" altLang="ko-KR" dirty="0"/>
              <a:t>(128ms)</a:t>
            </a:r>
            <a:r>
              <a:rPr lang="ko-KR" altLang="en-US" dirty="0"/>
              <a:t> 마다 </a:t>
            </a:r>
            <a:r>
              <a:rPr lang="en-US" altLang="ko-KR" dirty="0"/>
              <a:t>On, Off</a:t>
            </a:r>
            <a:r>
              <a:rPr lang="ko-KR" altLang="en-US" dirty="0"/>
              <a:t>를 반복한다면</a:t>
            </a:r>
            <a:r>
              <a:rPr lang="en-US" altLang="ko-KR" dirty="0"/>
              <a:t>?</a:t>
            </a:r>
          </a:p>
          <a:p>
            <a:pPr lvl="1"/>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delay( ) </a:t>
            </a:r>
            <a:r>
              <a:rPr lang="ko-KR" altLang="en-US" dirty="0"/>
              <a:t>함수 없이 주기적인 작업 실행</a:t>
            </a:r>
          </a:p>
        </p:txBody>
      </p:sp>
      <p:sp>
        <p:nvSpPr>
          <p:cNvPr id="13" name="직사각형 12">
            <a:extLst>
              <a:ext uri="{FF2B5EF4-FFF2-40B4-BE49-F238E27FC236}">
                <a16:creationId xmlns:a16="http://schemas.microsoft.com/office/drawing/2014/main" id="{1A4C4B18-D76A-43CE-B783-2F6C8B08D85F}"/>
              </a:ext>
            </a:extLst>
          </p:cNvPr>
          <p:cNvSpPr/>
          <p:nvPr/>
        </p:nvSpPr>
        <p:spPr>
          <a:xfrm>
            <a:off x="864492" y="1367881"/>
            <a:ext cx="3816424" cy="2589931"/>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chemeClr val="tx1"/>
                </a:solidFill>
                <a:latin typeface="맑은 고딕" pitchFamily="50" charset="-127"/>
                <a:ea typeface="맑은 고딕" pitchFamily="50" charset="-127"/>
              </a:rPr>
              <a:t>int</a:t>
            </a:r>
            <a:r>
              <a:rPr lang="ko-KR" altLang="en-US"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rLedPin</a:t>
            </a:r>
            <a:r>
              <a:rPr lang="ko-KR" altLang="en-US" sz="1200" b="1" dirty="0">
                <a:solidFill>
                  <a:schemeClr val="tx1"/>
                </a:solidFill>
                <a:latin typeface="맑은 고딕" pitchFamily="50" charset="-127"/>
                <a:ea typeface="맑은 고딕" pitchFamily="50" charset="-127"/>
              </a:rPr>
              <a:t> </a:t>
            </a:r>
            <a:r>
              <a:rPr lang="en-US" altLang="ko-KR" sz="1200" b="1" dirty="0">
                <a:solidFill>
                  <a:schemeClr val="tx1"/>
                </a:solidFill>
                <a:latin typeface="맑은 고딕" pitchFamily="50" charset="-127"/>
                <a:ea typeface="맑은 고딕" pitchFamily="50" charset="-127"/>
              </a:rPr>
              <a:t>=</a:t>
            </a:r>
            <a:r>
              <a:rPr lang="ko-KR" altLang="en-US" sz="1200" b="1" dirty="0">
                <a:solidFill>
                  <a:schemeClr val="tx1"/>
                </a:solidFill>
                <a:latin typeface="맑은 고딕" pitchFamily="50" charset="-127"/>
                <a:ea typeface="맑은 고딕" pitchFamily="50" charset="-127"/>
              </a:rPr>
              <a:t> </a:t>
            </a:r>
            <a:r>
              <a:rPr lang="en-US" altLang="ko-KR" sz="1200" b="1" dirty="0">
                <a:solidFill>
                  <a:schemeClr val="tx1"/>
                </a:solidFill>
                <a:latin typeface="맑은 고딕" pitchFamily="50" charset="-127"/>
                <a:ea typeface="맑은 고딕" pitchFamily="50" charset="-127"/>
              </a:rPr>
              <a:t>13;</a:t>
            </a:r>
          </a:p>
          <a:p>
            <a:r>
              <a:rPr lang="en-US" altLang="ko-KR" sz="1200" b="1" dirty="0">
                <a:solidFill>
                  <a:srgbClr val="00B050"/>
                </a:solidFill>
                <a:latin typeface="맑은 고딕" pitchFamily="50" charset="-127"/>
                <a:ea typeface="맑은 고딕" pitchFamily="50" charset="-127"/>
              </a:rPr>
              <a:t>int</a:t>
            </a:r>
            <a:r>
              <a:rPr lang="ko-KR" altLang="en-US" sz="1200" b="1" dirty="0">
                <a:solidFill>
                  <a:srgbClr val="00B050"/>
                </a:solidFill>
                <a:latin typeface="맑은 고딕" pitchFamily="50" charset="-127"/>
                <a:ea typeface="맑은 고딕" pitchFamily="50" charset="-127"/>
              </a:rPr>
              <a:t> </a:t>
            </a:r>
            <a:r>
              <a:rPr lang="en-US" altLang="ko-KR" sz="1200" b="1" dirty="0" err="1">
                <a:solidFill>
                  <a:srgbClr val="00B050"/>
                </a:solidFill>
                <a:latin typeface="맑은 고딕" pitchFamily="50" charset="-127"/>
                <a:ea typeface="맑은 고딕" pitchFamily="50" charset="-127"/>
              </a:rPr>
              <a:t>gLedPin</a:t>
            </a:r>
            <a:r>
              <a:rPr lang="ko-KR" altLang="en-US" sz="1200" b="1" dirty="0">
                <a:solidFill>
                  <a:srgbClr val="00B050"/>
                </a:solidFill>
                <a:latin typeface="맑은 고딕" pitchFamily="50" charset="-127"/>
                <a:ea typeface="맑은 고딕" pitchFamily="50" charset="-127"/>
              </a:rPr>
              <a:t> </a:t>
            </a:r>
            <a:r>
              <a:rPr lang="en-US" altLang="ko-KR" sz="1200" b="1" dirty="0">
                <a:solidFill>
                  <a:srgbClr val="00B050"/>
                </a:solidFill>
                <a:latin typeface="맑은 고딕" pitchFamily="50" charset="-127"/>
                <a:ea typeface="맑은 고딕" pitchFamily="50" charset="-127"/>
              </a:rPr>
              <a:t>=</a:t>
            </a:r>
            <a:r>
              <a:rPr lang="ko-KR" altLang="en-US" sz="1200" b="1" dirty="0">
                <a:solidFill>
                  <a:srgbClr val="00B050"/>
                </a:solidFill>
                <a:latin typeface="맑은 고딕" pitchFamily="50" charset="-127"/>
                <a:ea typeface="맑은 고딕" pitchFamily="50" charset="-127"/>
              </a:rPr>
              <a:t> </a:t>
            </a:r>
            <a:r>
              <a:rPr lang="en-US" altLang="ko-KR" sz="1200" b="1" dirty="0">
                <a:solidFill>
                  <a:srgbClr val="00B050"/>
                </a:solidFill>
                <a:latin typeface="맑은 고딕" pitchFamily="50" charset="-127"/>
                <a:ea typeface="맑은 고딕" pitchFamily="50" charset="-127"/>
              </a:rPr>
              <a:t>8;</a:t>
            </a:r>
          </a:p>
          <a:p>
            <a:endParaRPr lang="en-US" altLang="ko-KR" sz="1200" b="1" dirty="0">
              <a:solidFill>
                <a:schemeClr val="tx1"/>
              </a:solidFill>
              <a:latin typeface="맑은 고딕" pitchFamily="50" charset="-127"/>
              <a:ea typeface="맑은 고딕" pitchFamily="50" charset="-127"/>
            </a:endParaRPr>
          </a:p>
          <a:p>
            <a:r>
              <a:rPr lang="en-US" altLang="ko-KR" sz="1200" b="1" dirty="0">
                <a:solidFill>
                  <a:schemeClr val="tx1"/>
                </a:solidFill>
                <a:latin typeface="맑은 고딕" pitchFamily="50" charset="-127"/>
                <a:ea typeface="맑은 고딕" pitchFamily="50" charset="-127"/>
              </a:rPr>
              <a:t>void setup()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pinMode</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gLedPin</a:t>
            </a:r>
            <a:r>
              <a:rPr lang="en-US" altLang="ko-KR" sz="1200" b="1" dirty="0">
                <a:solidFill>
                  <a:schemeClr val="tx1"/>
                </a:solidFill>
                <a:latin typeface="맑은 고딕" pitchFamily="50" charset="-127"/>
                <a:ea typeface="맑은 고딕" pitchFamily="50" charset="-127"/>
              </a:rPr>
              <a:t>, OUTPUT);</a:t>
            </a:r>
          </a:p>
          <a:p>
            <a:r>
              <a:rPr lang="en-US" altLang="ko-KR" sz="1200" b="1" dirty="0">
                <a:solidFill>
                  <a:srgbClr val="00B050"/>
                </a:solidFill>
                <a:latin typeface="맑은 고딕" pitchFamily="50" charset="-127"/>
                <a:ea typeface="맑은 고딕" pitchFamily="50" charset="-127"/>
              </a:rPr>
              <a:t>  </a:t>
            </a:r>
            <a:r>
              <a:rPr lang="en-US" altLang="ko-KR" sz="1200" b="1" dirty="0" err="1">
                <a:solidFill>
                  <a:srgbClr val="00B050"/>
                </a:solidFill>
                <a:latin typeface="맑은 고딕" pitchFamily="50" charset="-127"/>
                <a:ea typeface="맑은 고딕" pitchFamily="50" charset="-127"/>
              </a:rPr>
              <a:t>pinMode</a:t>
            </a:r>
            <a:r>
              <a:rPr lang="en-US" altLang="ko-KR" sz="1200" b="1" dirty="0">
                <a:solidFill>
                  <a:srgbClr val="00B050"/>
                </a:solidFill>
                <a:latin typeface="맑은 고딕" pitchFamily="50" charset="-127"/>
                <a:ea typeface="맑은 고딕" pitchFamily="50" charset="-127"/>
              </a:rPr>
              <a:t>(</a:t>
            </a:r>
            <a:r>
              <a:rPr lang="en-US" altLang="ko-KR" sz="1200" b="1" dirty="0" err="1">
                <a:solidFill>
                  <a:srgbClr val="00B050"/>
                </a:solidFill>
                <a:latin typeface="맑은 고딕" pitchFamily="50" charset="-127"/>
                <a:ea typeface="맑은 고딕" pitchFamily="50" charset="-127"/>
              </a:rPr>
              <a:t>rLedPin</a:t>
            </a:r>
            <a:r>
              <a:rPr lang="en-US" altLang="ko-KR" sz="1200" b="1" dirty="0">
                <a:solidFill>
                  <a:srgbClr val="00B050"/>
                </a:solidFill>
                <a:latin typeface="맑은 고딕" pitchFamily="50" charset="-127"/>
                <a:ea typeface="맑은 고딕" pitchFamily="50" charset="-127"/>
              </a:rPr>
              <a:t>, OUTPUT);</a:t>
            </a:r>
          </a:p>
          <a:p>
            <a:r>
              <a:rPr lang="en-US" altLang="ko-KR" sz="1200" b="1" dirty="0">
                <a:solidFill>
                  <a:schemeClr val="tx1"/>
                </a:solidFill>
                <a:latin typeface="맑은 고딕" pitchFamily="50" charset="-127"/>
                <a:ea typeface="맑은 고딕" pitchFamily="50" charset="-127"/>
              </a:rPr>
              <a:t> }</a:t>
            </a:r>
          </a:p>
          <a:p>
            <a:endParaRPr lang="en-US" altLang="ko-KR" sz="1200" b="1" dirty="0">
              <a:solidFill>
                <a:schemeClr val="tx1"/>
              </a:solidFill>
              <a:latin typeface="맑은 고딕" pitchFamily="50" charset="-127"/>
              <a:ea typeface="맑은 고딕" pitchFamily="50" charset="-127"/>
            </a:endParaRPr>
          </a:p>
          <a:p>
            <a:r>
              <a:rPr lang="en-US" altLang="ko-KR" sz="1200" b="1" dirty="0">
                <a:solidFill>
                  <a:schemeClr val="tx1"/>
                </a:solidFill>
                <a:latin typeface="맑은 고딕" pitchFamily="50" charset="-127"/>
                <a:ea typeface="맑은 고딕" pitchFamily="50" charset="-127"/>
              </a:rPr>
              <a:t>void loop() {</a:t>
            </a:r>
          </a:p>
          <a:p>
            <a:endParaRPr lang="en-US" altLang="ko-KR" sz="1200" b="1" dirty="0">
              <a:solidFill>
                <a:schemeClr val="tx1"/>
              </a:solidFill>
              <a:latin typeface="맑은 고딕" pitchFamily="50" charset="-127"/>
              <a:ea typeface="맑은 고딕" pitchFamily="50" charset="-127"/>
            </a:endParaRPr>
          </a:p>
          <a:p>
            <a:endParaRPr lang="en-US" altLang="ko-KR" sz="1200" b="1" dirty="0">
              <a:solidFill>
                <a:schemeClr val="tx1"/>
              </a:solidFill>
              <a:latin typeface="맑은 고딕" pitchFamily="50" charset="-127"/>
              <a:ea typeface="맑은 고딕" pitchFamily="50" charset="-127"/>
            </a:endParaRPr>
          </a:p>
          <a:p>
            <a:endParaRPr lang="en-US" altLang="ko-KR" sz="1200" b="1" dirty="0">
              <a:solidFill>
                <a:schemeClr val="tx1"/>
              </a:solidFill>
              <a:latin typeface="맑은 고딕" pitchFamily="50" charset="-127"/>
              <a:ea typeface="맑은 고딕" pitchFamily="50" charset="-127"/>
            </a:endParaRPr>
          </a:p>
          <a:p>
            <a:r>
              <a:rPr lang="en-US" altLang="ko-KR" sz="1200" b="1" dirty="0">
                <a:solidFill>
                  <a:schemeClr val="tx1"/>
                </a:solidFill>
                <a:latin typeface="맑은 고딕" pitchFamily="50" charset="-127"/>
                <a:ea typeface="맑은 고딕" pitchFamily="50" charset="-127"/>
              </a:rPr>
              <a:t>}</a:t>
            </a:r>
          </a:p>
        </p:txBody>
      </p:sp>
      <p:sp>
        <p:nvSpPr>
          <p:cNvPr id="14" name="직사각형 13">
            <a:extLst>
              <a:ext uri="{FF2B5EF4-FFF2-40B4-BE49-F238E27FC236}">
                <a16:creationId xmlns:a16="http://schemas.microsoft.com/office/drawing/2014/main" id="{84B565C1-1818-4FE5-BB7F-F559667A0F61}"/>
              </a:ext>
            </a:extLst>
          </p:cNvPr>
          <p:cNvSpPr/>
          <p:nvPr/>
        </p:nvSpPr>
        <p:spPr>
          <a:xfrm>
            <a:off x="864493" y="1367879"/>
            <a:ext cx="3816424"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97DEEC1E-FEFB-47E1-88ED-E808B06DD866}"/>
              </a:ext>
            </a:extLst>
          </p:cNvPr>
          <p:cNvSpPr/>
          <p:nvPr/>
        </p:nvSpPr>
        <p:spPr>
          <a:xfrm>
            <a:off x="1080515" y="3168081"/>
            <a:ext cx="3312369" cy="5040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rgbClr val="FF0000"/>
                </a:solidFill>
              </a:rPr>
              <a:t>?</a:t>
            </a:r>
            <a:endParaRPr lang="ko-KR" altLang="en-US" sz="1100" b="1" dirty="0">
              <a:solidFill>
                <a:srgbClr val="FF0000"/>
              </a:solidFill>
            </a:endParaRPr>
          </a:p>
        </p:txBody>
      </p:sp>
      <p:sp>
        <p:nvSpPr>
          <p:cNvPr id="15" name="직사각형 14">
            <a:extLst>
              <a:ext uri="{FF2B5EF4-FFF2-40B4-BE49-F238E27FC236}">
                <a16:creationId xmlns:a16="http://schemas.microsoft.com/office/drawing/2014/main" id="{645F5D84-667B-4EA5-86DC-97E496E56442}"/>
              </a:ext>
            </a:extLst>
          </p:cNvPr>
          <p:cNvSpPr/>
          <p:nvPr/>
        </p:nvSpPr>
        <p:spPr>
          <a:xfrm>
            <a:off x="6057650" y="1367879"/>
            <a:ext cx="3816424" cy="424847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chemeClr val="tx1"/>
                </a:solidFill>
                <a:latin typeface="맑은 고딕" pitchFamily="50" charset="-127"/>
                <a:ea typeface="맑은 고딕" pitchFamily="50" charset="-127"/>
              </a:rPr>
              <a:t>int</a:t>
            </a:r>
            <a:r>
              <a:rPr lang="ko-KR" altLang="en-US"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rLedPin</a:t>
            </a:r>
            <a:r>
              <a:rPr lang="ko-KR" altLang="en-US" sz="1200" b="1" dirty="0">
                <a:solidFill>
                  <a:schemeClr val="tx1"/>
                </a:solidFill>
                <a:latin typeface="맑은 고딕" pitchFamily="50" charset="-127"/>
                <a:ea typeface="맑은 고딕" pitchFamily="50" charset="-127"/>
              </a:rPr>
              <a:t> </a:t>
            </a:r>
            <a:r>
              <a:rPr lang="en-US" altLang="ko-KR" sz="1200" b="1" dirty="0">
                <a:solidFill>
                  <a:schemeClr val="tx1"/>
                </a:solidFill>
                <a:latin typeface="맑은 고딕" pitchFamily="50" charset="-127"/>
                <a:ea typeface="맑은 고딕" pitchFamily="50" charset="-127"/>
              </a:rPr>
              <a:t>=</a:t>
            </a:r>
            <a:r>
              <a:rPr lang="ko-KR" altLang="en-US" sz="1200" b="1" dirty="0">
                <a:solidFill>
                  <a:schemeClr val="tx1"/>
                </a:solidFill>
                <a:latin typeface="맑은 고딕" pitchFamily="50" charset="-127"/>
                <a:ea typeface="맑은 고딕" pitchFamily="50" charset="-127"/>
              </a:rPr>
              <a:t> </a:t>
            </a:r>
            <a:r>
              <a:rPr lang="en-US" altLang="ko-KR" sz="1200" b="1" dirty="0">
                <a:solidFill>
                  <a:schemeClr val="tx1"/>
                </a:solidFill>
                <a:latin typeface="맑은 고딕" pitchFamily="50" charset="-127"/>
                <a:ea typeface="맑은 고딕" pitchFamily="50" charset="-127"/>
              </a:rPr>
              <a:t>13;</a:t>
            </a:r>
          </a:p>
          <a:p>
            <a:r>
              <a:rPr lang="en-US" altLang="ko-KR" sz="1200" b="1" dirty="0">
                <a:solidFill>
                  <a:srgbClr val="00B050"/>
                </a:solidFill>
                <a:latin typeface="맑은 고딕" pitchFamily="50" charset="-127"/>
                <a:ea typeface="맑은 고딕" pitchFamily="50" charset="-127"/>
              </a:rPr>
              <a:t>int</a:t>
            </a:r>
            <a:r>
              <a:rPr lang="ko-KR" altLang="en-US" sz="1200" b="1" dirty="0">
                <a:solidFill>
                  <a:srgbClr val="00B050"/>
                </a:solidFill>
                <a:latin typeface="맑은 고딕" pitchFamily="50" charset="-127"/>
                <a:ea typeface="맑은 고딕" pitchFamily="50" charset="-127"/>
              </a:rPr>
              <a:t> </a:t>
            </a:r>
            <a:r>
              <a:rPr lang="en-US" altLang="ko-KR" sz="1200" b="1" dirty="0" err="1">
                <a:solidFill>
                  <a:srgbClr val="00B050"/>
                </a:solidFill>
                <a:latin typeface="맑은 고딕" pitchFamily="50" charset="-127"/>
                <a:ea typeface="맑은 고딕" pitchFamily="50" charset="-127"/>
              </a:rPr>
              <a:t>gLedPin</a:t>
            </a:r>
            <a:r>
              <a:rPr lang="ko-KR" altLang="en-US" sz="1200" b="1" dirty="0">
                <a:solidFill>
                  <a:srgbClr val="00B050"/>
                </a:solidFill>
                <a:latin typeface="맑은 고딕" pitchFamily="50" charset="-127"/>
                <a:ea typeface="맑은 고딕" pitchFamily="50" charset="-127"/>
              </a:rPr>
              <a:t> </a:t>
            </a:r>
            <a:r>
              <a:rPr lang="en-US" altLang="ko-KR" sz="1200" b="1" dirty="0">
                <a:solidFill>
                  <a:srgbClr val="00B050"/>
                </a:solidFill>
                <a:latin typeface="맑은 고딕" pitchFamily="50" charset="-127"/>
                <a:ea typeface="맑은 고딕" pitchFamily="50" charset="-127"/>
              </a:rPr>
              <a:t>=</a:t>
            </a:r>
            <a:r>
              <a:rPr lang="ko-KR" altLang="en-US" sz="1200" b="1" dirty="0">
                <a:solidFill>
                  <a:srgbClr val="00B050"/>
                </a:solidFill>
                <a:latin typeface="맑은 고딕" pitchFamily="50" charset="-127"/>
                <a:ea typeface="맑은 고딕" pitchFamily="50" charset="-127"/>
              </a:rPr>
              <a:t> </a:t>
            </a:r>
            <a:r>
              <a:rPr lang="en-US" altLang="ko-KR" sz="1200" b="1" dirty="0">
                <a:solidFill>
                  <a:srgbClr val="00B050"/>
                </a:solidFill>
                <a:latin typeface="맑은 고딕" pitchFamily="50" charset="-127"/>
                <a:ea typeface="맑은 고딕" pitchFamily="50" charset="-127"/>
              </a:rPr>
              <a:t>8;</a:t>
            </a:r>
          </a:p>
          <a:p>
            <a:endParaRPr lang="en-US" altLang="ko-KR" sz="1200" b="1" dirty="0">
              <a:solidFill>
                <a:schemeClr val="tx1"/>
              </a:solidFill>
              <a:latin typeface="맑은 고딕" pitchFamily="50" charset="-127"/>
              <a:ea typeface="맑은 고딕" pitchFamily="50" charset="-127"/>
            </a:endParaRPr>
          </a:p>
          <a:p>
            <a:r>
              <a:rPr lang="en-US" altLang="ko-KR" sz="1200" b="1" dirty="0">
                <a:solidFill>
                  <a:schemeClr val="tx1"/>
                </a:solidFill>
                <a:latin typeface="맑은 고딕" pitchFamily="50" charset="-127"/>
                <a:ea typeface="맑은 고딕" pitchFamily="50" charset="-127"/>
              </a:rPr>
              <a:t>void setup()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pinMode</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gLedPin</a:t>
            </a:r>
            <a:r>
              <a:rPr lang="en-US" altLang="ko-KR" sz="1200" b="1" dirty="0">
                <a:solidFill>
                  <a:schemeClr val="tx1"/>
                </a:solidFill>
                <a:latin typeface="맑은 고딕" pitchFamily="50" charset="-127"/>
                <a:ea typeface="맑은 고딕" pitchFamily="50" charset="-127"/>
              </a:rPr>
              <a:t>, OUTPUT);</a:t>
            </a:r>
          </a:p>
          <a:p>
            <a:r>
              <a:rPr lang="en-US" altLang="ko-KR" sz="1200" b="1" dirty="0">
                <a:solidFill>
                  <a:srgbClr val="00B050"/>
                </a:solidFill>
                <a:latin typeface="맑은 고딕" pitchFamily="50" charset="-127"/>
                <a:ea typeface="맑은 고딕" pitchFamily="50" charset="-127"/>
              </a:rPr>
              <a:t>  </a:t>
            </a:r>
            <a:r>
              <a:rPr lang="en-US" altLang="ko-KR" sz="1200" b="1" dirty="0" err="1">
                <a:solidFill>
                  <a:srgbClr val="00B050"/>
                </a:solidFill>
                <a:latin typeface="맑은 고딕" pitchFamily="50" charset="-127"/>
                <a:ea typeface="맑은 고딕" pitchFamily="50" charset="-127"/>
              </a:rPr>
              <a:t>pinMode</a:t>
            </a:r>
            <a:r>
              <a:rPr lang="en-US" altLang="ko-KR" sz="1200" b="1" dirty="0">
                <a:solidFill>
                  <a:srgbClr val="00B050"/>
                </a:solidFill>
                <a:latin typeface="맑은 고딕" pitchFamily="50" charset="-127"/>
                <a:ea typeface="맑은 고딕" pitchFamily="50" charset="-127"/>
              </a:rPr>
              <a:t>(</a:t>
            </a:r>
            <a:r>
              <a:rPr lang="en-US" altLang="ko-KR" sz="1200" b="1" dirty="0" err="1">
                <a:solidFill>
                  <a:srgbClr val="00B050"/>
                </a:solidFill>
                <a:latin typeface="맑은 고딕" pitchFamily="50" charset="-127"/>
                <a:ea typeface="맑은 고딕" pitchFamily="50" charset="-127"/>
              </a:rPr>
              <a:t>rLedPin</a:t>
            </a:r>
            <a:r>
              <a:rPr lang="en-US" altLang="ko-KR" sz="1200" b="1" dirty="0">
                <a:solidFill>
                  <a:srgbClr val="00B050"/>
                </a:solidFill>
                <a:latin typeface="맑은 고딕" pitchFamily="50" charset="-127"/>
                <a:ea typeface="맑은 고딕" pitchFamily="50" charset="-127"/>
              </a:rPr>
              <a:t>, OUTPUT);</a:t>
            </a:r>
          </a:p>
          <a:p>
            <a:r>
              <a:rPr lang="en-US" altLang="ko-KR" sz="1200" b="1" dirty="0">
                <a:solidFill>
                  <a:schemeClr val="tx1"/>
                </a:solidFill>
                <a:latin typeface="맑은 고딕" pitchFamily="50" charset="-127"/>
                <a:ea typeface="맑은 고딕" pitchFamily="50" charset="-127"/>
              </a:rPr>
              <a:t> }</a:t>
            </a:r>
          </a:p>
          <a:p>
            <a:endParaRPr lang="en-US" altLang="ko-KR" sz="1200" b="1" dirty="0">
              <a:solidFill>
                <a:schemeClr val="tx1"/>
              </a:solidFill>
              <a:latin typeface="맑은 고딕" pitchFamily="50" charset="-127"/>
              <a:ea typeface="맑은 고딕" pitchFamily="50" charset="-127"/>
            </a:endParaRPr>
          </a:p>
          <a:p>
            <a:r>
              <a:rPr lang="en-US" altLang="ko-KR" sz="1200" b="1" dirty="0">
                <a:solidFill>
                  <a:schemeClr val="tx1"/>
                </a:solidFill>
                <a:latin typeface="맑은 고딕" pitchFamily="50" charset="-127"/>
                <a:ea typeface="맑은 고딕" pitchFamily="50" charset="-127"/>
              </a:rPr>
              <a:t>void loop()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digitalWrite</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rLedPin</a:t>
            </a:r>
            <a:r>
              <a:rPr lang="en-US" altLang="ko-KR" sz="1200" b="1" dirty="0">
                <a:solidFill>
                  <a:schemeClr val="tx1"/>
                </a:solidFill>
                <a:latin typeface="맑은 고딕" pitchFamily="50" charset="-127"/>
                <a:ea typeface="맑은 고딕" pitchFamily="50" charset="-127"/>
              </a:rPr>
              <a:t>, HIGH);</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digitalWrite</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gLedPin</a:t>
            </a:r>
            <a:r>
              <a:rPr lang="en-US" altLang="ko-KR" sz="1200" b="1" dirty="0">
                <a:solidFill>
                  <a:schemeClr val="tx1"/>
                </a:solidFill>
                <a:latin typeface="맑은 고딕" pitchFamily="50" charset="-127"/>
                <a:ea typeface="맑은 고딕" pitchFamily="50" charset="-127"/>
              </a:rPr>
              <a:t>, HIGH);</a:t>
            </a:r>
          </a:p>
          <a:p>
            <a:r>
              <a:rPr lang="en-US" altLang="ko-KR" sz="1200" b="1" dirty="0">
                <a:solidFill>
                  <a:schemeClr val="tx1"/>
                </a:solidFill>
                <a:latin typeface="맑은 고딕" pitchFamily="50" charset="-127"/>
                <a:ea typeface="맑은 고딕" pitchFamily="50" charset="-127"/>
              </a:rPr>
              <a:t>   delay(500);</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digitalWrite</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gLedPin</a:t>
            </a:r>
            <a:r>
              <a:rPr lang="en-US" altLang="ko-KR" sz="1200" b="1" dirty="0">
                <a:solidFill>
                  <a:schemeClr val="tx1"/>
                </a:solidFill>
                <a:latin typeface="맑은 고딕" pitchFamily="50" charset="-127"/>
                <a:ea typeface="맑은 고딕" pitchFamily="50" charset="-127"/>
              </a:rPr>
              <a:t>, LOW);</a:t>
            </a:r>
          </a:p>
          <a:p>
            <a:r>
              <a:rPr lang="en-US" altLang="ko-KR" sz="1200" b="1" dirty="0">
                <a:solidFill>
                  <a:schemeClr val="tx1"/>
                </a:solidFill>
                <a:latin typeface="맑은 고딕" pitchFamily="50" charset="-127"/>
                <a:ea typeface="맑은 고딕" pitchFamily="50" charset="-127"/>
              </a:rPr>
              <a:t>   delay(500);</a:t>
            </a:r>
          </a:p>
          <a:p>
            <a:endParaRPr lang="en-US" altLang="ko-KR" sz="1200" b="1" dirty="0">
              <a:solidFill>
                <a:schemeClr val="tx1"/>
              </a:solidFill>
              <a:latin typeface="맑은 고딕" pitchFamily="50" charset="-127"/>
              <a:ea typeface="맑은 고딕" pitchFamily="50" charset="-127"/>
            </a:endParaRP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digitalWrite</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rLedPin</a:t>
            </a:r>
            <a:r>
              <a:rPr lang="en-US" altLang="ko-KR" sz="1200" b="1" dirty="0">
                <a:solidFill>
                  <a:schemeClr val="tx1"/>
                </a:solidFill>
                <a:latin typeface="맑은 고딕" pitchFamily="50" charset="-127"/>
                <a:ea typeface="맑은 고딕" pitchFamily="50" charset="-127"/>
              </a:rPr>
              <a:t>, LOW);</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digitalWrite</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gLedPin</a:t>
            </a:r>
            <a:r>
              <a:rPr lang="en-US" altLang="ko-KR" sz="1200" b="1" dirty="0">
                <a:solidFill>
                  <a:schemeClr val="tx1"/>
                </a:solidFill>
                <a:latin typeface="맑은 고딕" pitchFamily="50" charset="-127"/>
                <a:ea typeface="맑은 고딕" pitchFamily="50" charset="-127"/>
              </a:rPr>
              <a:t>, HIGH);</a:t>
            </a:r>
          </a:p>
          <a:p>
            <a:r>
              <a:rPr lang="en-US" altLang="ko-KR" sz="1200" b="1" dirty="0">
                <a:solidFill>
                  <a:schemeClr val="tx1"/>
                </a:solidFill>
                <a:latin typeface="맑은 고딕" pitchFamily="50" charset="-127"/>
                <a:ea typeface="맑은 고딕" pitchFamily="50" charset="-127"/>
              </a:rPr>
              <a:t>   delay(500);</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digitalWrite</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gLedPin</a:t>
            </a:r>
            <a:r>
              <a:rPr lang="en-US" altLang="ko-KR" sz="1200" b="1" dirty="0">
                <a:solidFill>
                  <a:schemeClr val="tx1"/>
                </a:solidFill>
                <a:latin typeface="맑은 고딕" pitchFamily="50" charset="-127"/>
                <a:ea typeface="맑은 고딕" pitchFamily="50" charset="-127"/>
              </a:rPr>
              <a:t>, LOW);</a:t>
            </a:r>
          </a:p>
          <a:p>
            <a:r>
              <a:rPr lang="en-US" altLang="ko-KR" sz="1200" b="1" dirty="0">
                <a:solidFill>
                  <a:schemeClr val="tx1"/>
                </a:solidFill>
                <a:latin typeface="맑은 고딕" pitchFamily="50" charset="-127"/>
                <a:ea typeface="맑은 고딕" pitchFamily="50" charset="-127"/>
              </a:rPr>
              <a:t>   delay(500);</a:t>
            </a:r>
          </a:p>
          <a:p>
            <a:r>
              <a:rPr lang="en-US" altLang="ko-KR" sz="1200" b="1" dirty="0">
                <a:solidFill>
                  <a:schemeClr val="tx1"/>
                </a:solidFill>
                <a:latin typeface="맑은 고딕" pitchFamily="50" charset="-127"/>
                <a:ea typeface="맑은 고딕" pitchFamily="50" charset="-127"/>
              </a:rPr>
              <a:t>}</a:t>
            </a:r>
          </a:p>
        </p:txBody>
      </p:sp>
      <p:sp>
        <p:nvSpPr>
          <p:cNvPr id="16" name="직사각형 15">
            <a:extLst>
              <a:ext uri="{FF2B5EF4-FFF2-40B4-BE49-F238E27FC236}">
                <a16:creationId xmlns:a16="http://schemas.microsoft.com/office/drawing/2014/main" id="{8383545F-C620-4C6D-91D1-FDBCE2F8A76A}"/>
              </a:ext>
            </a:extLst>
          </p:cNvPr>
          <p:cNvSpPr/>
          <p:nvPr/>
        </p:nvSpPr>
        <p:spPr>
          <a:xfrm>
            <a:off x="6057651" y="1367877"/>
            <a:ext cx="3816424"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화살표: 오른쪽 9">
            <a:extLst>
              <a:ext uri="{FF2B5EF4-FFF2-40B4-BE49-F238E27FC236}">
                <a16:creationId xmlns:a16="http://schemas.microsoft.com/office/drawing/2014/main" id="{A0A1D4E3-93A2-4284-807B-B183321E7C2B}"/>
              </a:ext>
            </a:extLst>
          </p:cNvPr>
          <p:cNvSpPr/>
          <p:nvPr/>
        </p:nvSpPr>
        <p:spPr>
          <a:xfrm>
            <a:off x="4968949" y="3240087"/>
            <a:ext cx="864096" cy="288034"/>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3612446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Phi board v1.0</a:t>
            </a:r>
            <a:endParaRPr lang="ko-KR" altLang="en-US" dirty="0"/>
          </a:p>
        </p:txBody>
      </p:sp>
      <mc:AlternateContent xmlns:mc="http://schemas.openxmlformats.org/markup-compatibility/2006" xmlns:a14="http://schemas.microsoft.com/office/drawing/2010/main">
        <mc:Choice Requires="a14">
          <p:sp>
            <p:nvSpPr>
              <p:cNvPr id="2" name="내용 개체 틀 1"/>
              <p:cNvSpPr>
                <a:spLocks noGrp="1"/>
              </p:cNvSpPr>
              <p:nvPr>
                <p:ph sz="quarter" idx="11"/>
              </p:nvPr>
            </p:nvSpPr>
            <p:spPr>
              <a:xfrm>
                <a:off x="266400" y="578149"/>
                <a:ext cx="10979353" cy="1745730"/>
              </a:xfrm>
            </p:spPr>
            <p:txBody>
              <a:bodyPr/>
              <a:lstStyle/>
              <a:p>
                <a:r>
                  <a:rPr lang="ko-KR" altLang="en-US" dirty="0"/>
                  <a:t>초기 내장 프로그램</a:t>
                </a:r>
                <a:endParaRPr lang="en-US" altLang="ko-KR" dirty="0"/>
              </a:p>
              <a:p>
                <a:pPr lvl="1"/>
                <a:r>
                  <a:rPr lang="ko-KR" altLang="en-US" dirty="0"/>
                  <a:t>실행 네 번째 단계 </a:t>
                </a:r>
                <a:r>
                  <a:rPr lang="en-US" altLang="ko-KR" dirty="0"/>
                  <a:t>- ADS1015</a:t>
                </a:r>
                <a:r>
                  <a:rPr lang="ko-KR" altLang="en-US" dirty="0"/>
                  <a:t> </a:t>
                </a:r>
                <a:r>
                  <a:rPr lang="en-US" altLang="ko-KR" dirty="0"/>
                  <a:t>ADC</a:t>
                </a:r>
                <a:r>
                  <a:rPr lang="ko-KR" altLang="en-US" dirty="0"/>
                  <a:t> 점검</a:t>
                </a:r>
                <a:endParaRPr lang="en-US" altLang="ko-KR" dirty="0"/>
              </a:p>
              <a:p>
                <a:pPr lvl="2"/>
                <a:r>
                  <a:rPr lang="en-US" altLang="ko-KR" dirty="0"/>
                  <a:t>ADS1015</a:t>
                </a:r>
                <a:r>
                  <a:rPr lang="ko-KR" altLang="en-US" dirty="0"/>
                  <a:t>의 </a:t>
                </a:r>
                <a:r>
                  <a:rPr lang="en-US" altLang="ko-KR" dirty="0"/>
                  <a:t>AIN0 </a:t>
                </a:r>
                <a:r>
                  <a:rPr lang="ko-KR" altLang="en-US" dirty="0"/>
                  <a:t>핀의 전압을 </a:t>
                </a:r>
                <a:r>
                  <a:rPr lang="en-US" altLang="ko-KR" dirty="0"/>
                  <a:t>analog to digital </a:t>
                </a:r>
                <a:r>
                  <a:rPr lang="ko-KR" altLang="en-US" dirty="0"/>
                  <a:t>변환함</a:t>
                </a:r>
                <a:endParaRPr lang="en-US" altLang="ko-KR" dirty="0"/>
              </a:p>
              <a:p>
                <a:pPr lvl="3"/>
                <a:r>
                  <a:rPr lang="en-US" altLang="ko-KR" dirty="0">
                    <a:sym typeface="Wingdings" panose="05000000000000000000" pitchFamily="2" charset="2"/>
                  </a:rPr>
                  <a:t>ADS1015</a:t>
                </a:r>
                <a:r>
                  <a:rPr lang="ko-KR" altLang="en-US" dirty="0">
                    <a:sym typeface="Wingdings" panose="05000000000000000000" pitchFamily="2" charset="2"/>
                  </a:rPr>
                  <a:t>의 </a:t>
                </a:r>
                <a:r>
                  <a:rPr lang="en-US" altLang="ko-KR" dirty="0">
                    <a:sym typeface="Wingdings" panose="05000000000000000000" pitchFamily="2" charset="2"/>
                  </a:rPr>
                  <a:t>AIN0 </a:t>
                </a:r>
                <a:r>
                  <a:rPr lang="ko-KR" altLang="en-US" dirty="0">
                    <a:sym typeface="Wingdings" panose="05000000000000000000" pitchFamily="2" charset="2"/>
                  </a:rPr>
                  <a:t>핀에는 향후 전류센서 접속을 위한 소켓이 연결되어 있음</a:t>
                </a:r>
                <a:r>
                  <a:rPr lang="en-US" altLang="ko-KR" dirty="0">
                    <a:sym typeface="Wingdings" panose="05000000000000000000" pitchFamily="2" charset="2"/>
                  </a:rPr>
                  <a:t>.</a:t>
                </a:r>
              </a:p>
              <a:p>
                <a:pPr lvl="4"/>
                <a:r>
                  <a:rPr lang="ko-KR" altLang="en-US" dirty="0">
                    <a:solidFill>
                      <a:schemeClr val="bg1">
                        <a:lumMod val="65000"/>
                      </a:schemeClr>
                    </a:solidFill>
                  </a:rPr>
                  <a:t>전류센서 </a:t>
                </a:r>
                <a:r>
                  <a:rPr lang="en-US" altLang="ko-KR" dirty="0">
                    <a:solidFill>
                      <a:schemeClr val="bg1">
                        <a:lumMod val="65000"/>
                      </a:schemeClr>
                    </a:solidFill>
                  </a:rPr>
                  <a:t>SCT-013 XX</a:t>
                </a:r>
                <a:r>
                  <a:rPr lang="ko-KR" altLang="en-US" dirty="0">
                    <a:solidFill>
                      <a:schemeClr val="bg1">
                        <a:lumMod val="65000"/>
                      </a:schemeClr>
                    </a:solidFill>
                  </a:rPr>
                  <a:t>를 연결을 위한  </a:t>
                </a:r>
                <a14:m>
                  <m:oMath xmlns:m="http://schemas.openxmlformats.org/officeDocument/2006/math">
                    <m:r>
                      <a:rPr lang="ko-KR" altLang="en-US" sz="1000" i="1" smtClean="0">
                        <a:solidFill>
                          <a:schemeClr val="bg1">
                            <a:lumMod val="65000"/>
                          </a:schemeClr>
                        </a:solidFill>
                        <a:latin typeface="Cambria Math" panose="02040503050406030204" pitchFamily="18" charset="0"/>
                      </a:rPr>
                      <m:t>𝚽</m:t>
                    </m:r>
                  </m:oMath>
                </a14:m>
                <a:r>
                  <a:rPr lang="en-US" altLang="ko-KR" sz="1000" dirty="0">
                    <a:solidFill>
                      <a:schemeClr val="bg1">
                        <a:lumMod val="65000"/>
                      </a:schemeClr>
                    </a:solidFill>
                  </a:rPr>
                  <a:t>3.5mm 3P plug </a:t>
                </a:r>
                <a:r>
                  <a:rPr lang="ko-KR" altLang="en-US" sz="1000" dirty="0">
                    <a:solidFill>
                      <a:schemeClr val="bg1">
                        <a:lumMod val="65000"/>
                      </a:schemeClr>
                    </a:solidFill>
                  </a:rPr>
                  <a:t>소켓</a:t>
                </a:r>
              </a:p>
              <a:p>
                <a:pPr lvl="3"/>
                <a:r>
                  <a:rPr lang="en-US" altLang="ko-KR" dirty="0">
                    <a:sym typeface="Wingdings" panose="05000000000000000000" pitchFamily="2" charset="2"/>
                  </a:rPr>
                  <a:t>ADC </a:t>
                </a:r>
                <a:r>
                  <a:rPr lang="ko-KR" altLang="en-US" dirty="0">
                    <a:sym typeface="Wingdings" panose="05000000000000000000" pitchFamily="2" charset="2"/>
                  </a:rPr>
                  <a:t>값 </a:t>
                </a:r>
                <a:r>
                  <a:rPr lang="en-US" altLang="ko-KR" dirty="0">
                    <a:sym typeface="Wingdings" panose="05000000000000000000" pitchFamily="2" charset="2"/>
                  </a:rPr>
                  <a:t>{0</a:t>
                </a:r>
                <a:r>
                  <a:rPr lang="ko-KR" altLang="en-US" dirty="0">
                    <a:sym typeface="Wingdings" panose="05000000000000000000" pitchFamily="2" charset="2"/>
                  </a:rPr>
                  <a:t> 또는 </a:t>
                </a:r>
                <a:r>
                  <a:rPr lang="en-US" altLang="ko-KR" dirty="0">
                    <a:sym typeface="Wingdings" panose="05000000000000000000" pitchFamily="2" charset="2"/>
                  </a:rPr>
                  <a:t>0</a:t>
                </a:r>
                <a:r>
                  <a:rPr lang="ko-KR" altLang="en-US" dirty="0">
                    <a:sym typeface="Wingdings" panose="05000000000000000000" pitchFamily="2" charset="2"/>
                  </a:rPr>
                  <a:t>에 가까운 값이면 정상</a:t>
                </a:r>
                <a:r>
                  <a:rPr lang="en-US" altLang="ko-KR" dirty="0">
                    <a:sym typeface="Wingdings" panose="05000000000000000000" pitchFamily="2" charset="2"/>
                  </a:rPr>
                  <a:t>}</a:t>
                </a:r>
              </a:p>
              <a:p>
                <a:pPr lvl="1"/>
                <a:r>
                  <a:rPr lang="ko-KR" altLang="en-US" dirty="0">
                    <a:sym typeface="Wingdings" panose="05000000000000000000" pitchFamily="2" charset="2"/>
                  </a:rPr>
                  <a:t>실행 다섯 번째 단계 </a:t>
                </a:r>
                <a:r>
                  <a:rPr lang="en-US" altLang="ko-KR" dirty="0">
                    <a:sym typeface="Wingdings" panose="05000000000000000000" pitchFamily="2" charset="2"/>
                  </a:rPr>
                  <a:t>- LIS3DH </a:t>
                </a:r>
                <a:r>
                  <a:rPr lang="ko-KR" altLang="en-US" dirty="0">
                    <a:sym typeface="Wingdings" panose="05000000000000000000" pitchFamily="2" charset="2"/>
                  </a:rPr>
                  <a:t>가속도 센서 점검</a:t>
                </a:r>
                <a:endParaRPr lang="en-US" altLang="ko-KR" dirty="0">
                  <a:sym typeface="Wingdings" panose="05000000000000000000" pitchFamily="2" charset="2"/>
                </a:endParaRPr>
              </a:p>
              <a:p>
                <a:pPr lvl="2"/>
                <a:r>
                  <a:rPr lang="ko-KR" altLang="en-US" dirty="0">
                    <a:sym typeface="Wingdings" panose="05000000000000000000" pitchFamily="2" charset="2"/>
                  </a:rPr>
                  <a:t>보드가 수평으로 놓여있을 경우</a:t>
                </a:r>
                <a:r>
                  <a:rPr lang="en-US" altLang="ko-KR" dirty="0">
                    <a:sym typeface="Wingdings" panose="05000000000000000000" pitchFamily="2" charset="2"/>
                  </a:rPr>
                  <a:t>, “LIS3DH</a:t>
                </a:r>
                <a:r>
                  <a:rPr lang="ko-KR" altLang="en-US" dirty="0">
                    <a:sym typeface="Wingdings" panose="05000000000000000000" pitchFamily="2" charset="2"/>
                  </a:rPr>
                  <a:t> </a:t>
                </a:r>
                <a:r>
                  <a:rPr lang="en-US" altLang="ko-KR" dirty="0">
                    <a:sym typeface="Wingdings" panose="05000000000000000000" pitchFamily="2" charset="2"/>
                  </a:rPr>
                  <a:t>OK!” </a:t>
                </a:r>
                <a:r>
                  <a:rPr lang="ko-KR" altLang="en-US" dirty="0">
                    <a:sym typeface="Wingdings" panose="05000000000000000000" pitchFamily="2" charset="2"/>
                  </a:rPr>
                  <a:t>출력</a:t>
                </a:r>
                <a:endParaRPr lang="en-US" altLang="ko-KR" dirty="0">
                  <a:sym typeface="Wingdings" panose="05000000000000000000" pitchFamily="2" charset="2"/>
                </a:endParaRPr>
              </a:p>
              <a:p>
                <a:pPr lvl="3"/>
                <a:r>
                  <a:rPr lang="ko-KR" altLang="en-US" dirty="0">
                    <a:sym typeface="Wingdings" panose="05000000000000000000" pitchFamily="2" charset="2"/>
                  </a:rPr>
                  <a:t>이상적인 상황</a:t>
                </a:r>
                <a:endParaRPr lang="en-US" altLang="ko-KR" dirty="0">
                  <a:sym typeface="Wingdings" panose="05000000000000000000" pitchFamily="2" charset="2"/>
                </a:endParaRPr>
              </a:p>
              <a:p>
                <a:pPr lvl="4"/>
                <a:r>
                  <a:rPr lang="en-US" altLang="ko-KR" dirty="0">
                    <a:sym typeface="Wingdings" panose="05000000000000000000" pitchFamily="2" charset="2"/>
                  </a:rPr>
                  <a:t>Z </a:t>
                </a:r>
                <a:r>
                  <a:rPr lang="ko-KR" altLang="en-US" dirty="0">
                    <a:sym typeface="Wingdings" panose="05000000000000000000" pitchFamily="2" charset="2"/>
                  </a:rPr>
                  <a:t>축 중력 가속도 </a:t>
                </a:r>
                <a:r>
                  <a:rPr lang="en-US" altLang="ko-KR" dirty="0">
                    <a:sym typeface="Wingdings" panose="05000000000000000000" pitchFamily="2" charset="2"/>
                  </a:rPr>
                  <a:t>: 9.8m/s</a:t>
                </a:r>
                <a:r>
                  <a:rPr lang="en-US" altLang="ko-KR" baseline="30000" dirty="0">
                    <a:sym typeface="Wingdings" panose="05000000000000000000" pitchFamily="2" charset="2"/>
                  </a:rPr>
                  <a:t>2</a:t>
                </a:r>
                <a:r>
                  <a:rPr lang="en-US" altLang="ko-KR" dirty="0">
                    <a:sym typeface="Wingdings" panose="05000000000000000000" pitchFamily="2" charset="2"/>
                  </a:rPr>
                  <a:t>  1[g]</a:t>
                </a:r>
                <a:r>
                  <a:rPr lang="ko-KR" altLang="en-US" dirty="0">
                    <a:sym typeface="Wingdings" panose="05000000000000000000" pitchFamily="2" charset="2"/>
                  </a:rPr>
                  <a:t>이 출력되어야 함</a:t>
                </a:r>
                <a:r>
                  <a:rPr lang="en-US" altLang="ko-KR" dirty="0">
                    <a:sym typeface="Wingdings" panose="05000000000000000000" pitchFamily="2" charset="2"/>
                  </a:rPr>
                  <a:t>.</a:t>
                </a:r>
              </a:p>
              <a:p>
                <a:pPr lvl="4"/>
                <a:r>
                  <a:rPr lang="en-US" altLang="ko-KR" dirty="0">
                    <a:sym typeface="Wingdings" panose="05000000000000000000" pitchFamily="2" charset="2"/>
                  </a:rPr>
                  <a:t>X, Y</a:t>
                </a:r>
                <a:r>
                  <a:rPr lang="ko-KR" altLang="en-US" dirty="0">
                    <a:sym typeface="Wingdings" panose="05000000000000000000" pitchFamily="2" charset="2"/>
                  </a:rPr>
                  <a:t>축 중력 가속도</a:t>
                </a:r>
                <a:r>
                  <a:rPr lang="en-US" altLang="ko-KR" dirty="0">
                    <a:sym typeface="Wingdings" panose="05000000000000000000" pitchFamily="2" charset="2"/>
                  </a:rPr>
                  <a:t>: 0[g]</a:t>
                </a:r>
                <a:r>
                  <a:rPr lang="ko-KR" altLang="en-US" dirty="0">
                    <a:sym typeface="Wingdings" panose="05000000000000000000" pitchFamily="2" charset="2"/>
                  </a:rPr>
                  <a:t>이 출력되어야 함</a:t>
                </a:r>
                <a:endParaRPr lang="en-US" altLang="ko-KR" dirty="0">
                  <a:sym typeface="Wingdings" panose="05000000000000000000" pitchFamily="2" charset="2"/>
                </a:endParaRPr>
              </a:p>
              <a:p>
                <a:pPr lvl="3"/>
                <a:r>
                  <a:rPr lang="en-US" altLang="ko-KR" dirty="0">
                    <a:sym typeface="Wingdings" panose="05000000000000000000" pitchFamily="2" charset="2"/>
                  </a:rPr>
                  <a:t>Z</a:t>
                </a:r>
                <a:r>
                  <a:rPr lang="ko-KR" altLang="en-US" dirty="0">
                    <a:sym typeface="Wingdings" panose="05000000000000000000" pitchFamily="2" charset="2"/>
                  </a:rPr>
                  <a:t>축 </a:t>
                </a:r>
                <a:r>
                  <a:rPr lang="en-US" altLang="ko-KR" dirty="0">
                    <a:sym typeface="Wingdings" panose="05000000000000000000" pitchFamily="2" charset="2"/>
                  </a:rPr>
                  <a:t>: 0.96[g] </a:t>
                </a:r>
                <a:r>
                  <a:rPr lang="ko-KR" altLang="en-US" dirty="0">
                    <a:sym typeface="Wingdings" panose="05000000000000000000" pitchFamily="2" charset="2"/>
                  </a:rPr>
                  <a:t>이상이면 보드가 중력 방향으로 수직으로 놓였다고 판단함</a:t>
                </a:r>
                <a:r>
                  <a:rPr lang="en-US" altLang="ko-KR" dirty="0">
                    <a:sym typeface="Wingdings" panose="05000000000000000000" pitchFamily="2" charset="2"/>
                  </a:rPr>
                  <a:t>.</a:t>
                </a:r>
              </a:p>
              <a:p>
                <a:pPr lvl="4"/>
                <a:r>
                  <a:rPr lang="en-US" altLang="ko-KR" dirty="0">
                    <a:sym typeface="Wingdings" panose="05000000000000000000" pitchFamily="2" charset="2"/>
                  </a:rPr>
                  <a:t>X, Y</a:t>
                </a:r>
                <a:r>
                  <a:rPr lang="ko-KR" altLang="en-US" dirty="0">
                    <a:sym typeface="Wingdings" panose="05000000000000000000" pitchFamily="2" charset="2"/>
                  </a:rPr>
                  <a:t>축 </a:t>
                </a:r>
                <a:r>
                  <a:rPr lang="en-US" altLang="ko-KR" dirty="0">
                    <a:sym typeface="Wingdings" panose="05000000000000000000" pitchFamily="2" charset="2"/>
                  </a:rPr>
                  <a:t>: 0.1 </a:t>
                </a:r>
                <a:r>
                  <a:rPr lang="ko-KR" altLang="en-US" dirty="0">
                    <a:sym typeface="Wingdings" panose="05000000000000000000" pitchFamily="2" charset="2"/>
                  </a:rPr>
                  <a:t>이하의 값이면 보드가 수평이 맞는 것으로 </a:t>
                </a:r>
                <a:r>
                  <a:rPr lang="ko-KR" altLang="en-US" u="sng" dirty="0">
                    <a:sym typeface="Wingdings" panose="05000000000000000000" pitchFamily="2" charset="2"/>
                  </a:rPr>
                  <a:t>간주</a:t>
                </a:r>
                <a:r>
                  <a:rPr lang="ko-KR" altLang="en-US" dirty="0">
                    <a:sym typeface="Wingdings" panose="05000000000000000000" pitchFamily="2" charset="2"/>
                  </a:rPr>
                  <a:t>함</a:t>
                </a:r>
                <a:r>
                  <a:rPr lang="en-US" altLang="ko-KR" dirty="0">
                    <a:sym typeface="Wingdings" panose="05000000000000000000" pitchFamily="2" charset="2"/>
                  </a:rPr>
                  <a:t>.</a:t>
                </a:r>
                <a:r>
                  <a:rPr lang="ko-KR" altLang="en-US" dirty="0">
                    <a:sym typeface="Wingdings" panose="05000000000000000000" pitchFamily="2" charset="2"/>
                  </a:rPr>
                  <a:t> </a:t>
                </a:r>
                <a:endParaRPr lang="en-US" altLang="ko-KR" dirty="0">
                  <a:sym typeface="Wingdings" panose="05000000000000000000" pitchFamily="2" charset="2"/>
                </a:endParaRPr>
              </a:p>
              <a:p>
                <a:pPr lvl="2"/>
                <a:r>
                  <a:rPr lang="ko-KR" altLang="en-US" dirty="0">
                    <a:sym typeface="Wingdings" panose="05000000000000000000" pitchFamily="2" charset="2"/>
                  </a:rPr>
                  <a:t>보드가</a:t>
                </a:r>
                <a:r>
                  <a:rPr lang="en-US" altLang="ko-KR" dirty="0">
                    <a:sym typeface="Wingdings" panose="05000000000000000000" pitchFamily="2" charset="2"/>
                  </a:rPr>
                  <a:t> </a:t>
                </a:r>
                <a:r>
                  <a:rPr lang="ko-KR" altLang="en-US" dirty="0">
                    <a:sym typeface="Wingdings" panose="05000000000000000000" pitchFamily="2" charset="2"/>
                  </a:rPr>
                  <a:t>기울어져 있을 경우</a:t>
                </a:r>
                <a:r>
                  <a:rPr lang="en-US" altLang="ko-KR" dirty="0">
                    <a:sym typeface="Wingdings" panose="05000000000000000000" pitchFamily="2" charset="2"/>
                  </a:rPr>
                  <a:t>, </a:t>
                </a:r>
              </a:p>
              <a:p>
                <a:pPr lvl="3"/>
                <a:r>
                  <a:rPr lang="ko-KR" altLang="en-US" dirty="0">
                    <a:sym typeface="Wingdings" panose="05000000000000000000" pitchFamily="2" charset="2"/>
                  </a:rPr>
                  <a:t>보드를 평평한 곳에 놓고 </a:t>
                </a:r>
                <a:r>
                  <a:rPr lang="en-US" altLang="ko-KR" dirty="0">
                    <a:sym typeface="Wingdings" panose="05000000000000000000" pitchFamily="2" charset="2"/>
                  </a:rPr>
                  <a:t>USER_SW</a:t>
                </a:r>
                <a:r>
                  <a:rPr lang="ko-KR" altLang="en-US" dirty="0">
                    <a:sym typeface="Wingdings" panose="05000000000000000000" pitchFamily="2" charset="2"/>
                  </a:rPr>
                  <a:t>를 누르세요</a:t>
                </a:r>
                <a:r>
                  <a:rPr lang="en-US" altLang="ko-KR" dirty="0">
                    <a:sym typeface="Wingdings" panose="05000000000000000000" pitchFamily="2" charset="2"/>
                  </a:rPr>
                  <a:t>.</a:t>
                </a:r>
              </a:p>
              <a:p>
                <a:pPr lvl="4"/>
                <a:r>
                  <a:rPr lang="ko-KR" altLang="en-US" dirty="0">
                    <a:sym typeface="Wingdings" panose="05000000000000000000" pitchFamily="2" charset="2"/>
                  </a:rPr>
                  <a:t>보드가 수평 측정을 다시 합니다</a:t>
                </a:r>
                <a:r>
                  <a:rPr lang="en-US" altLang="ko-KR" dirty="0">
                    <a:sym typeface="Wingdings" panose="05000000000000000000" pitchFamily="2" charset="2"/>
                  </a:rPr>
                  <a:t>.</a:t>
                </a:r>
                <a:br>
                  <a:rPr lang="en-US" altLang="ko-KR" dirty="0">
                    <a:sym typeface="Wingdings" panose="05000000000000000000" pitchFamily="2" charset="2"/>
                  </a:rPr>
                </a:br>
                <a:r>
                  <a:rPr lang="ko-KR" altLang="en-US" dirty="0">
                    <a:sym typeface="Wingdings" panose="05000000000000000000" pitchFamily="2" charset="2"/>
                  </a:rPr>
                  <a:t> </a:t>
                </a:r>
                <a:endParaRPr lang="en-US" altLang="ko-KR" dirty="0"/>
              </a:p>
              <a:p>
                <a:pPr lvl="1"/>
                <a:endParaRPr lang="en-US" altLang="ko-KR" dirty="0"/>
              </a:p>
              <a:p>
                <a:pPr lvl="2"/>
                <a:endParaRPr lang="en-US" altLang="ko-KR" dirty="0"/>
              </a:p>
            </p:txBody>
          </p:sp>
        </mc:Choice>
        <mc:Fallback xmlns="">
          <p:sp>
            <p:nvSpPr>
              <p:cNvPr id="2" name="내용 개체 틀 1"/>
              <p:cNvSpPr>
                <a:spLocks noGrp="1" noRot="1" noChangeAspect="1" noMove="1" noResize="1" noEditPoints="1" noAdjustHandles="1" noChangeArrowheads="1" noChangeShapeType="1" noTextEdit="1"/>
              </p:cNvSpPr>
              <p:nvPr>
                <p:ph sz="quarter" idx="11"/>
              </p:nvPr>
            </p:nvSpPr>
            <p:spPr>
              <a:xfrm>
                <a:off x="266400" y="578149"/>
                <a:ext cx="10979353" cy="1745730"/>
              </a:xfrm>
              <a:blipFill>
                <a:blip r:embed="rId3"/>
                <a:stretch>
                  <a:fillRect l="-278" t="-2098" b="-159790"/>
                </a:stretch>
              </a:blipFill>
            </p:spPr>
            <p:txBody>
              <a:bodyPr/>
              <a:lstStyle/>
              <a:p>
                <a:r>
                  <a:rPr lang="ko-KR" altLang="en-US">
                    <a:noFill/>
                  </a:rPr>
                  <a:t> </a:t>
                </a:r>
              </a:p>
            </p:txBody>
          </p:sp>
        </mc:Fallback>
      </mc:AlternateContent>
      <p:sp>
        <p:nvSpPr>
          <p:cNvPr id="3" name="슬라이드 번호 개체 틀 2"/>
          <p:cNvSpPr>
            <a:spLocks noGrp="1"/>
          </p:cNvSpPr>
          <p:nvPr>
            <p:ph type="sldNum" sz="quarter" idx="12"/>
          </p:nvPr>
        </p:nvSpPr>
        <p:spPr/>
        <p:txBody>
          <a:bodyPr/>
          <a:lstStyle/>
          <a:p>
            <a:fld id="{070A3F4A-4E56-472D-A19C-7CE7449ABD1B}" type="slidenum">
              <a:rPr lang="en-US" altLang="ko-KR" smtClean="0"/>
              <a:pPr/>
              <a:t>9</a:t>
            </a:fld>
            <a:endParaRPr lang="en-US" dirty="0"/>
          </a:p>
        </p:txBody>
      </p:sp>
      <p:pic>
        <p:nvPicPr>
          <p:cNvPr id="5" name="그림 4">
            <a:extLst>
              <a:ext uri="{FF2B5EF4-FFF2-40B4-BE49-F238E27FC236}">
                <a16:creationId xmlns:a16="http://schemas.microsoft.com/office/drawing/2014/main" id="{937155AC-3C3B-4BCD-81DA-771C8660E995}"/>
              </a:ext>
            </a:extLst>
          </p:cNvPr>
          <p:cNvPicPr>
            <a:picLocks noChangeAspect="1"/>
          </p:cNvPicPr>
          <p:nvPr/>
        </p:nvPicPr>
        <p:blipFill>
          <a:blip r:embed="rId4"/>
          <a:stretch>
            <a:fillRect/>
          </a:stretch>
        </p:blipFill>
        <p:spPr>
          <a:xfrm>
            <a:off x="6697141" y="1038004"/>
            <a:ext cx="2571750" cy="1285875"/>
          </a:xfrm>
          <a:prstGeom prst="rect">
            <a:avLst/>
          </a:prstGeom>
        </p:spPr>
      </p:pic>
      <p:pic>
        <p:nvPicPr>
          <p:cNvPr id="9" name="그림 8">
            <a:extLst>
              <a:ext uri="{FF2B5EF4-FFF2-40B4-BE49-F238E27FC236}">
                <a16:creationId xmlns:a16="http://schemas.microsoft.com/office/drawing/2014/main" id="{39675A5E-CDF2-475A-9CC8-B6F6D10EF87C}"/>
              </a:ext>
            </a:extLst>
          </p:cNvPr>
          <p:cNvPicPr>
            <a:picLocks noChangeAspect="1"/>
          </p:cNvPicPr>
          <p:nvPr/>
        </p:nvPicPr>
        <p:blipFill>
          <a:blip r:embed="rId5"/>
          <a:stretch>
            <a:fillRect/>
          </a:stretch>
        </p:blipFill>
        <p:spPr>
          <a:xfrm>
            <a:off x="6697141" y="2595791"/>
            <a:ext cx="2581275" cy="1304925"/>
          </a:xfrm>
          <a:prstGeom prst="rect">
            <a:avLst/>
          </a:prstGeom>
        </p:spPr>
      </p:pic>
      <p:pic>
        <p:nvPicPr>
          <p:cNvPr id="11" name="그림 10">
            <a:extLst>
              <a:ext uri="{FF2B5EF4-FFF2-40B4-BE49-F238E27FC236}">
                <a16:creationId xmlns:a16="http://schemas.microsoft.com/office/drawing/2014/main" id="{05252631-DE76-4B09-B6A0-77D2E620E1E0}"/>
              </a:ext>
            </a:extLst>
          </p:cNvPr>
          <p:cNvPicPr>
            <a:picLocks noChangeAspect="1"/>
          </p:cNvPicPr>
          <p:nvPr/>
        </p:nvPicPr>
        <p:blipFill>
          <a:blip r:embed="rId6"/>
          <a:stretch>
            <a:fillRect/>
          </a:stretch>
        </p:blipFill>
        <p:spPr>
          <a:xfrm>
            <a:off x="6697141" y="4395991"/>
            <a:ext cx="2562225" cy="1285875"/>
          </a:xfrm>
          <a:prstGeom prst="rect">
            <a:avLst/>
          </a:prstGeom>
        </p:spPr>
      </p:pic>
      <p:sp>
        <p:nvSpPr>
          <p:cNvPr id="15" name="타원 14">
            <a:extLst>
              <a:ext uri="{FF2B5EF4-FFF2-40B4-BE49-F238E27FC236}">
                <a16:creationId xmlns:a16="http://schemas.microsoft.com/office/drawing/2014/main" id="{EFE10BFA-83AD-4B32-865A-BF81C7C2DA51}"/>
              </a:ext>
            </a:extLst>
          </p:cNvPr>
          <p:cNvSpPr/>
          <p:nvPr/>
        </p:nvSpPr>
        <p:spPr>
          <a:xfrm>
            <a:off x="6481117" y="944927"/>
            <a:ext cx="216024" cy="2144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4</a:t>
            </a:r>
            <a:endParaRPr lang="ko-KR" altLang="en-US" sz="1100" dirty="0">
              <a:solidFill>
                <a:schemeClr val="tx1"/>
              </a:solidFill>
            </a:endParaRPr>
          </a:p>
        </p:txBody>
      </p:sp>
      <p:sp>
        <p:nvSpPr>
          <p:cNvPr id="16" name="타원 15">
            <a:extLst>
              <a:ext uri="{FF2B5EF4-FFF2-40B4-BE49-F238E27FC236}">
                <a16:creationId xmlns:a16="http://schemas.microsoft.com/office/drawing/2014/main" id="{728C6EBF-C579-4AFC-89CD-49DA76B78EA6}"/>
              </a:ext>
            </a:extLst>
          </p:cNvPr>
          <p:cNvSpPr/>
          <p:nvPr/>
        </p:nvSpPr>
        <p:spPr>
          <a:xfrm>
            <a:off x="6481117" y="2540083"/>
            <a:ext cx="216024" cy="2144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5</a:t>
            </a:r>
            <a:endParaRPr lang="ko-KR" altLang="en-US" sz="1100" dirty="0">
              <a:solidFill>
                <a:schemeClr val="tx1"/>
              </a:solidFill>
            </a:endParaRPr>
          </a:p>
        </p:txBody>
      </p:sp>
      <p:sp>
        <p:nvSpPr>
          <p:cNvPr id="17" name="타원 16">
            <a:extLst>
              <a:ext uri="{FF2B5EF4-FFF2-40B4-BE49-F238E27FC236}">
                <a16:creationId xmlns:a16="http://schemas.microsoft.com/office/drawing/2014/main" id="{1CFE735A-715F-4516-8236-43B76926B769}"/>
              </a:ext>
            </a:extLst>
          </p:cNvPr>
          <p:cNvSpPr/>
          <p:nvPr/>
        </p:nvSpPr>
        <p:spPr>
          <a:xfrm>
            <a:off x="6481117" y="4288774"/>
            <a:ext cx="216024" cy="2144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5</a:t>
            </a:r>
            <a:endParaRPr lang="ko-KR" altLang="en-US" sz="1100" dirty="0">
              <a:solidFill>
                <a:schemeClr val="tx1"/>
              </a:solidFill>
            </a:endParaRPr>
          </a:p>
        </p:txBody>
      </p:sp>
    </p:spTree>
    <p:extLst>
      <p:ext uri="{BB962C8B-B14F-4D97-AF65-F5344CB8AC3E}">
        <p14:creationId xmlns:p14="http://schemas.microsoft.com/office/powerpoint/2010/main" val="22175473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90</a:t>
            </a:fld>
            <a:endParaRPr lang="ko-KR" altLang="en-US" dirty="0"/>
          </a:p>
        </p:txBody>
      </p:sp>
      <p:sp>
        <p:nvSpPr>
          <p:cNvPr id="4" name="내용 개체 틀 3"/>
          <p:cNvSpPr>
            <a:spLocks noGrp="1"/>
          </p:cNvSpPr>
          <p:nvPr>
            <p:ph sz="quarter" idx="11"/>
          </p:nvPr>
        </p:nvSpPr>
        <p:spPr/>
        <p:txBody>
          <a:bodyPr/>
          <a:lstStyle/>
          <a:p>
            <a:r>
              <a:rPr lang="ko-KR" altLang="en-US" dirty="0"/>
              <a:t>목표</a:t>
            </a:r>
            <a:endParaRPr lang="en-US" altLang="ko-KR" dirty="0"/>
          </a:p>
          <a:p>
            <a:pPr lvl="1"/>
            <a:r>
              <a:rPr lang="ko-KR" altLang="en-US" dirty="0"/>
              <a:t>동작 </a:t>
            </a:r>
            <a:r>
              <a:rPr lang="en-US" altLang="ko-KR" dirty="0"/>
              <a:t>1</a:t>
            </a:r>
            <a:r>
              <a:rPr lang="ko-KR" altLang="en-US" dirty="0"/>
              <a:t>에 대한 코드 </a:t>
            </a:r>
            <a:endParaRPr lang="en-US" altLang="ko-KR" dirty="0"/>
          </a:p>
          <a:p>
            <a:pPr lvl="2"/>
            <a:r>
              <a:rPr lang="en-US" altLang="ko-KR" dirty="0"/>
              <a:t>Red</a:t>
            </a:r>
            <a:r>
              <a:rPr lang="ko-KR" altLang="en-US" dirty="0"/>
              <a:t> </a:t>
            </a:r>
            <a:r>
              <a:rPr lang="en-US" altLang="ko-KR" dirty="0"/>
              <a:t>LED</a:t>
            </a:r>
            <a:r>
              <a:rPr lang="ko-KR" altLang="en-US" dirty="0"/>
              <a:t>는</a:t>
            </a:r>
            <a:r>
              <a:rPr lang="en-US" altLang="ko-KR" dirty="0"/>
              <a:t> 1</a:t>
            </a:r>
            <a:r>
              <a:rPr lang="ko-KR" altLang="en-US" dirty="0"/>
              <a:t>초 동안 </a:t>
            </a:r>
            <a:r>
              <a:rPr lang="en-US" altLang="ko-KR" dirty="0"/>
              <a:t>On 1</a:t>
            </a:r>
            <a:r>
              <a:rPr lang="ko-KR" altLang="en-US" dirty="0"/>
              <a:t>초 동안 </a:t>
            </a:r>
            <a:r>
              <a:rPr lang="en-US" altLang="ko-KR" dirty="0"/>
              <a:t>Off</a:t>
            </a:r>
            <a:r>
              <a:rPr lang="ko-KR" altLang="en-US" dirty="0"/>
              <a:t>를 반복 수행</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r>
              <a:rPr lang="en-US" altLang="ko-KR" dirty="0" err="1"/>
              <a:t>millis</a:t>
            </a:r>
            <a:r>
              <a:rPr lang="en-US" altLang="ko-KR" dirty="0"/>
              <a:t>( ) </a:t>
            </a:r>
            <a:r>
              <a:rPr lang="ko-KR" altLang="en-US" dirty="0"/>
              <a:t>함수 </a:t>
            </a:r>
            <a:r>
              <a:rPr lang="en-US" altLang="ko-KR" dirty="0"/>
              <a:t>– </a:t>
            </a:r>
            <a:r>
              <a:rPr lang="ko-KR" altLang="en-US" dirty="0"/>
              <a:t>코드</a:t>
            </a:r>
            <a:r>
              <a:rPr lang="en-US" altLang="ko-KR" dirty="0"/>
              <a:t>(</a:t>
            </a:r>
            <a:r>
              <a:rPr lang="ko-KR" altLang="en-US" dirty="0"/>
              <a:t>스케치</a:t>
            </a:r>
            <a:r>
              <a:rPr lang="en-US" altLang="ko-KR" dirty="0"/>
              <a:t>)</a:t>
            </a:r>
            <a:r>
              <a:rPr lang="ko-KR" altLang="en-US" dirty="0"/>
              <a:t>가 실행된 이후의 경과 시간을 </a:t>
            </a:r>
            <a:r>
              <a:rPr lang="en-US" altLang="ko-KR" dirty="0"/>
              <a:t>millisecond </a:t>
            </a:r>
            <a:r>
              <a:rPr lang="ko-KR" altLang="en-US" dirty="0"/>
              <a:t>단위로 리턴</a:t>
            </a:r>
            <a:endParaRPr lang="en-US" altLang="ko-KR" dirty="0"/>
          </a:p>
          <a:p>
            <a:pPr lvl="3"/>
            <a:endParaRPr lang="en-US" altLang="ko-KR" dirty="0"/>
          </a:p>
          <a:p>
            <a:pPr lvl="1"/>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delay( ) </a:t>
            </a:r>
            <a:r>
              <a:rPr lang="ko-KR" altLang="en-US" dirty="0"/>
              <a:t>함수 없이 주기적인 작업 실행</a:t>
            </a:r>
          </a:p>
        </p:txBody>
      </p:sp>
      <p:sp>
        <p:nvSpPr>
          <p:cNvPr id="6" name="직사각형 5">
            <a:extLst>
              <a:ext uri="{FF2B5EF4-FFF2-40B4-BE49-F238E27FC236}">
                <a16:creationId xmlns:a16="http://schemas.microsoft.com/office/drawing/2014/main" id="{FFEC78EB-332A-4649-988D-19A5B62D7B18}"/>
              </a:ext>
            </a:extLst>
          </p:cNvPr>
          <p:cNvSpPr/>
          <p:nvPr/>
        </p:nvSpPr>
        <p:spPr>
          <a:xfrm>
            <a:off x="818070" y="1583904"/>
            <a:ext cx="4975263" cy="3600399"/>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b="1" dirty="0">
                <a:solidFill>
                  <a:schemeClr val="tx1"/>
                </a:solidFill>
                <a:latin typeface="맑은 고딕" pitchFamily="50" charset="-127"/>
                <a:ea typeface="맑은 고딕" pitchFamily="50" charset="-127"/>
              </a:rPr>
              <a:t>int</a:t>
            </a:r>
            <a:r>
              <a:rPr lang="ko-KR" altLang="en-US" sz="1400" b="1" dirty="0">
                <a:solidFill>
                  <a:schemeClr val="tx1"/>
                </a:solidFill>
                <a:latin typeface="맑은 고딕" pitchFamily="50" charset="-127"/>
                <a:ea typeface="맑은 고딕" pitchFamily="50" charset="-127"/>
              </a:rPr>
              <a:t> </a:t>
            </a:r>
            <a:r>
              <a:rPr lang="en-US" altLang="ko-KR" sz="1400" b="1" dirty="0" err="1">
                <a:solidFill>
                  <a:schemeClr val="tx1"/>
                </a:solidFill>
                <a:latin typeface="맑은 고딕" pitchFamily="50" charset="-127"/>
                <a:ea typeface="맑은 고딕" pitchFamily="50" charset="-127"/>
              </a:rPr>
              <a:t>rLedPin</a:t>
            </a:r>
            <a:r>
              <a:rPr lang="ko-KR" altLang="en-US" sz="1400" b="1" dirty="0">
                <a:solidFill>
                  <a:schemeClr val="tx1"/>
                </a:solidFill>
                <a:latin typeface="맑은 고딕" pitchFamily="50" charset="-127"/>
                <a:ea typeface="맑은 고딕" pitchFamily="50" charset="-127"/>
              </a:rPr>
              <a:t> </a:t>
            </a:r>
            <a:r>
              <a:rPr lang="en-US" altLang="ko-KR" sz="1400" b="1" dirty="0">
                <a:solidFill>
                  <a:schemeClr val="tx1"/>
                </a:solidFill>
                <a:latin typeface="맑은 고딕" pitchFamily="50" charset="-127"/>
                <a:ea typeface="맑은 고딕" pitchFamily="50" charset="-127"/>
              </a:rPr>
              <a:t>=</a:t>
            </a:r>
            <a:r>
              <a:rPr lang="ko-KR" altLang="en-US" sz="1400" b="1" dirty="0">
                <a:solidFill>
                  <a:schemeClr val="tx1"/>
                </a:solidFill>
                <a:latin typeface="맑은 고딕" pitchFamily="50" charset="-127"/>
                <a:ea typeface="맑은 고딕" pitchFamily="50" charset="-127"/>
              </a:rPr>
              <a:t> </a:t>
            </a:r>
            <a:r>
              <a:rPr lang="en-US" altLang="ko-KR" sz="1400" b="1" dirty="0">
                <a:solidFill>
                  <a:schemeClr val="tx1"/>
                </a:solidFill>
                <a:latin typeface="맑은 고딕" pitchFamily="50" charset="-127"/>
                <a:ea typeface="맑은 고딕" pitchFamily="50" charset="-127"/>
              </a:rPr>
              <a:t>13;</a:t>
            </a:r>
          </a:p>
          <a:p>
            <a:endParaRPr lang="en-US" altLang="ko-KR" sz="1400" b="1" dirty="0">
              <a:solidFill>
                <a:schemeClr val="tx1"/>
              </a:solidFill>
              <a:latin typeface="맑은 고딕" pitchFamily="50" charset="-127"/>
              <a:ea typeface="맑은 고딕" pitchFamily="50" charset="-127"/>
            </a:endParaRPr>
          </a:p>
          <a:p>
            <a:r>
              <a:rPr lang="en-US" altLang="ko-KR" sz="1400" b="1" dirty="0">
                <a:solidFill>
                  <a:schemeClr val="tx1"/>
                </a:solidFill>
                <a:latin typeface="맑은 고딕" pitchFamily="50" charset="-127"/>
                <a:ea typeface="맑은 고딕" pitchFamily="50" charset="-127"/>
              </a:rPr>
              <a:t>void setup() {</a:t>
            </a:r>
          </a:p>
          <a:p>
            <a:r>
              <a:rPr lang="en-US" altLang="ko-KR" sz="1400" b="1" dirty="0">
                <a:solidFill>
                  <a:schemeClr val="tx1"/>
                </a:solidFill>
                <a:latin typeface="맑은 고딕" pitchFamily="50" charset="-127"/>
                <a:ea typeface="맑은 고딕" pitchFamily="50" charset="-127"/>
              </a:rPr>
              <a:t>  </a:t>
            </a:r>
            <a:r>
              <a:rPr lang="en-US" altLang="ko-KR" sz="1400" b="1" dirty="0" err="1">
                <a:solidFill>
                  <a:schemeClr val="tx1"/>
                </a:solidFill>
                <a:latin typeface="맑은 고딕" pitchFamily="50" charset="-127"/>
                <a:ea typeface="맑은 고딕" pitchFamily="50" charset="-127"/>
              </a:rPr>
              <a:t>pinMode</a:t>
            </a:r>
            <a:r>
              <a:rPr lang="en-US" altLang="ko-KR" sz="1400" b="1" dirty="0">
                <a:solidFill>
                  <a:schemeClr val="tx1"/>
                </a:solidFill>
                <a:latin typeface="맑은 고딕" pitchFamily="50" charset="-127"/>
                <a:ea typeface="맑은 고딕" pitchFamily="50" charset="-127"/>
              </a:rPr>
              <a:t>(</a:t>
            </a:r>
            <a:r>
              <a:rPr lang="en-US" altLang="ko-KR" sz="1400" b="1" dirty="0" err="1">
                <a:solidFill>
                  <a:schemeClr val="tx1"/>
                </a:solidFill>
                <a:latin typeface="맑은 고딕" pitchFamily="50" charset="-127"/>
                <a:ea typeface="맑은 고딕" pitchFamily="50" charset="-127"/>
              </a:rPr>
              <a:t>rLedPin</a:t>
            </a:r>
            <a:r>
              <a:rPr lang="en-US" altLang="ko-KR" sz="1400" b="1" dirty="0">
                <a:solidFill>
                  <a:schemeClr val="tx1"/>
                </a:solidFill>
                <a:latin typeface="맑은 고딕" pitchFamily="50" charset="-127"/>
                <a:ea typeface="맑은 고딕" pitchFamily="50" charset="-127"/>
              </a:rPr>
              <a:t>, OUTPUT);</a:t>
            </a:r>
          </a:p>
          <a:p>
            <a:r>
              <a:rPr lang="en-US" altLang="ko-KR" sz="1400" b="1" dirty="0">
                <a:solidFill>
                  <a:schemeClr val="tx1"/>
                </a:solidFill>
                <a:latin typeface="맑은 고딕" pitchFamily="50" charset="-127"/>
                <a:ea typeface="맑은 고딕" pitchFamily="50" charset="-127"/>
              </a:rPr>
              <a:t> }</a:t>
            </a:r>
          </a:p>
          <a:p>
            <a:endParaRPr lang="en-US" altLang="ko-KR" sz="1400" b="1" dirty="0">
              <a:solidFill>
                <a:schemeClr val="tx1"/>
              </a:solidFill>
              <a:latin typeface="맑은 고딕" pitchFamily="50" charset="-127"/>
              <a:ea typeface="맑은 고딕" pitchFamily="50" charset="-127"/>
            </a:endParaRPr>
          </a:p>
          <a:p>
            <a:r>
              <a:rPr lang="en-US" altLang="ko-KR" sz="1400" b="1" dirty="0">
                <a:solidFill>
                  <a:schemeClr val="tx1"/>
                </a:solidFill>
                <a:latin typeface="맑은 고딕" pitchFamily="50" charset="-127"/>
                <a:ea typeface="맑은 고딕" pitchFamily="50" charset="-127"/>
              </a:rPr>
              <a:t>void loop() {</a:t>
            </a:r>
          </a:p>
          <a:p>
            <a:r>
              <a:rPr lang="en-US" altLang="ko-KR" sz="1400" b="1" dirty="0">
                <a:solidFill>
                  <a:schemeClr val="tx1"/>
                </a:solidFill>
                <a:latin typeface="맑은 고딕" pitchFamily="50" charset="-127"/>
                <a:ea typeface="맑은 고딕" pitchFamily="50" charset="-127"/>
              </a:rPr>
              <a:t>   </a:t>
            </a:r>
            <a:r>
              <a:rPr lang="en-US" altLang="ko-KR" sz="1400" b="1" dirty="0" err="1">
                <a:solidFill>
                  <a:schemeClr val="tx1"/>
                </a:solidFill>
                <a:latin typeface="맑은 고딕" pitchFamily="50" charset="-127"/>
                <a:ea typeface="맑은 고딕" pitchFamily="50" charset="-127"/>
              </a:rPr>
              <a:t>digitalWrite</a:t>
            </a:r>
            <a:r>
              <a:rPr lang="en-US" altLang="ko-KR" sz="1400" b="1" dirty="0">
                <a:solidFill>
                  <a:schemeClr val="tx1"/>
                </a:solidFill>
                <a:latin typeface="맑은 고딕" pitchFamily="50" charset="-127"/>
                <a:ea typeface="맑은 고딕" pitchFamily="50" charset="-127"/>
              </a:rPr>
              <a:t>(</a:t>
            </a:r>
            <a:r>
              <a:rPr lang="en-US" altLang="ko-KR" sz="1400" b="1" dirty="0" err="1">
                <a:solidFill>
                  <a:schemeClr val="tx1"/>
                </a:solidFill>
                <a:latin typeface="맑은 고딕" pitchFamily="50" charset="-127"/>
                <a:ea typeface="맑은 고딕" pitchFamily="50" charset="-127"/>
              </a:rPr>
              <a:t>rLedPin</a:t>
            </a:r>
            <a:r>
              <a:rPr lang="en-US" altLang="ko-KR" sz="1400" b="1" dirty="0">
                <a:solidFill>
                  <a:schemeClr val="tx1"/>
                </a:solidFill>
                <a:latin typeface="맑은 고딕" pitchFamily="50" charset="-127"/>
                <a:ea typeface="맑은 고딕" pitchFamily="50" charset="-127"/>
              </a:rPr>
              <a:t>, HIGH);</a:t>
            </a:r>
          </a:p>
          <a:p>
            <a:r>
              <a:rPr lang="en-US" altLang="ko-KR" sz="1400" b="1" dirty="0">
                <a:solidFill>
                  <a:schemeClr val="tx1"/>
                </a:solidFill>
                <a:latin typeface="맑은 고딕" pitchFamily="50" charset="-127"/>
                <a:ea typeface="맑은 고딕" pitchFamily="50" charset="-127"/>
              </a:rPr>
              <a:t>   delay(</a:t>
            </a:r>
            <a:r>
              <a:rPr lang="en-US" altLang="ko-KR" sz="1400" b="1" dirty="0">
                <a:solidFill>
                  <a:srgbClr val="FF0000"/>
                </a:solidFill>
                <a:latin typeface="맑은 고딕" pitchFamily="50" charset="-127"/>
                <a:ea typeface="맑은 고딕" pitchFamily="50" charset="-127"/>
              </a:rPr>
              <a:t>1000</a:t>
            </a:r>
            <a:r>
              <a:rPr lang="en-US" altLang="ko-KR" sz="1400" b="1" dirty="0">
                <a:solidFill>
                  <a:schemeClr val="tx1"/>
                </a:solidFill>
                <a:latin typeface="맑은 고딕" pitchFamily="50" charset="-127"/>
                <a:ea typeface="맑은 고딕" pitchFamily="50" charset="-127"/>
              </a:rPr>
              <a:t>);</a:t>
            </a:r>
          </a:p>
          <a:p>
            <a:r>
              <a:rPr lang="en-US" altLang="ko-KR" sz="1400" b="1" dirty="0">
                <a:solidFill>
                  <a:schemeClr val="tx1"/>
                </a:solidFill>
                <a:latin typeface="맑은 고딕" pitchFamily="50" charset="-127"/>
                <a:ea typeface="맑은 고딕" pitchFamily="50" charset="-127"/>
              </a:rPr>
              <a:t>   </a:t>
            </a:r>
            <a:r>
              <a:rPr lang="en-US" altLang="ko-KR" sz="1400" b="1" dirty="0" err="1">
                <a:solidFill>
                  <a:schemeClr val="tx1"/>
                </a:solidFill>
                <a:latin typeface="맑은 고딕" pitchFamily="50" charset="-127"/>
                <a:ea typeface="맑은 고딕" pitchFamily="50" charset="-127"/>
              </a:rPr>
              <a:t>digitalWrite</a:t>
            </a:r>
            <a:r>
              <a:rPr lang="en-US" altLang="ko-KR" sz="1400" b="1" dirty="0">
                <a:solidFill>
                  <a:schemeClr val="tx1"/>
                </a:solidFill>
                <a:latin typeface="맑은 고딕" pitchFamily="50" charset="-127"/>
                <a:ea typeface="맑은 고딕" pitchFamily="50" charset="-127"/>
              </a:rPr>
              <a:t>(</a:t>
            </a:r>
            <a:r>
              <a:rPr lang="en-US" altLang="ko-KR" sz="1400" b="1" dirty="0" err="1">
                <a:solidFill>
                  <a:schemeClr val="tx1"/>
                </a:solidFill>
                <a:latin typeface="맑은 고딕" pitchFamily="50" charset="-127"/>
                <a:ea typeface="맑은 고딕" pitchFamily="50" charset="-127"/>
              </a:rPr>
              <a:t>rLedPin</a:t>
            </a:r>
            <a:r>
              <a:rPr lang="en-US" altLang="ko-KR" sz="1400" b="1" dirty="0">
                <a:solidFill>
                  <a:schemeClr val="tx1"/>
                </a:solidFill>
                <a:latin typeface="맑은 고딕" pitchFamily="50" charset="-127"/>
                <a:ea typeface="맑은 고딕" pitchFamily="50" charset="-127"/>
              </a:rPr>
              <a:t>, LOW);</a:t>
            </a:r>
          </a:p>
          <a:p>
            <a:r>
              <a:rPr lang="en-US" altLang="ko-KR" sz="1400" b="1" dirty="0">
                <a:solidFill>
                  <a:schemeClr val="tx1"/>
                </a:solidFill>
                <a:latin typeface="맑은 고딕" pitchFamily="50" charset="-127"/>
                <a:ea typeface="맑은 고딕" pitchFamily="50" charset="-127"/>
              </a:rPr>
              <a:t>   delay(</a:t>
            </a:r>
            <a:r>
              <a:rPr lang="en-US" altLang="ko-KR" sz="1400" b="1" dirty="0">
                <a:solidFill>
                  <a:srgbClr val="FF0000"/>
                </a:solidFill>
                <a:latin typeface="맑은 고딕" pitchFamily="50" charset="-127"/>
                <a:ea typeface="맑은 고딕" pitchFamily="50" charset="-127"/>
              </a:rPr>
              <a:t>1000</a:t>
            </a:r>
            <a:r>
              <a:rPr lang="en-US" altLang="ko-KR" sz="1400" b="1" dirty="0">
                <a:solidFill>
                  <a:schemeClr val="tx1"/>
                </a:solidFill>
                <a:latin typeface="맑은 고딕" pitchFamily="50" charset="-127"/>
                <a:ea typeface="맑은 고딕" pitchFamily="50" charset="-127"/>
              </a:rPr>
              <a:t>);</a:t>
            </a:r>
          </a:p>
          <a:p>
            <a:r>
              <a:rPr lang="en-US" altLang="ko-KR" sz="1400" b="1" dirty="0">
                <a:solidFill>
                  <a:schemeClr val="tx1"/>
                </a:solidFill>
                <a:latin typeface="맑은 고딕" pitchFamily="50" charset="-127"/>
                <a:ea typeface="맑은 고딕" pitchFamily="50" charset="-127"/>
              </a:rPr>
              <a:t>}</a:t>
            </a:r>
          </a:p>
        </p:txBody>
      </p:sp>
      <p:sp>
        <p:nvSpPr>
          <p:cNvPr id="7" name="직사각형 6">
            <a:extLst>
              <a:ext uri="{FF2B5EF4-FFF2-40B4-BE49-F238E27FC236}">
                <a16:creationId xmlns:a16="http://schemas.microsoft.com/office/drawing/2014/main" id="{B56B8E09-23E6-4CD4-8576-21A9A0976874}"/>
              </a:ext>
            </a:extLst>
          </p:cNvPr>
          <p:cNvSpPr/>
          <p:nvPr/>
        </p:nvSpPr>
        <p:spPr>
          <a:xfrm>
            <a:off x="818071" y="1583903"/>
            <a:ext cx="4975263"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4A7FC1D8-65EB-480E-ABFF-F022E25B9E37}"/>
              </a:ext>
            </a:extLst>
          </p:cNvPr>
          <p:cNvSpPr/>
          <p:nvPr/>
        </p:nvSpPr>
        <p:spPr>
          <a:xfrm>
            <a:off x="6049069" y="1580669"/>
            <a:ext cx="4975263" cy="3600399"/>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b="1" dirty="0">
                <a:solidFill>
                  <a:schemeClr val="tx1"/>
                </a:solidFill>
                <a:latin typeface="맑은 고딕" pitchFamily="50" charset="-127"/>
                <a:ea typeface="맑은 고딕" pitchFamily="50" charset="-127"/>
              </a:rPr>
              <a:t>int</a:t>
            </a:r>
            <a:r>
              <a:rPr lang="ko-KR" altLang="en-US" sz="1400" b="1" dirty="0">
                <a:solidFill>
                  <a:schemeClr val="tx1"/>
                </a:solidFill>
                <a:latin typeface="맑은 고딕" pitchFamily="50" charset="-127"/>
                <a:ea typeface="맑은 고딕" pitchFamily="50" charset="-127"/>
              </a:rPr>
              <a:t> </a:t>
            </a:r>
            <a:r>
              <a:rPr lang="en-US" altLang="ko-KR" sz="1400" b="1" dirty="0" err="1">
                <a:solidFill>
                  <a:schemeClr val="tx1"/>
                </a:solidFill>
                <a:latin typeface="맑은 고딕" pitchFamily="50" charset="-127"/>
                <a:ea typeface="맑은 고딕" pitchFamily="50" charset="-127"/>
              </a:rPr>
              <a:t>rLedPin</a:t>
            </a:r>
            <a:r>
              <a:rPr lang="ko-KR" altLang="en-US" sz="1400" b="1" dirty="0">
                <a:solidFill>
                  <a:schemeClr val="tx1"/>
                </a:solidFill>
                <a:latin typeface="맑은 고딕" pitchFamily="50" charset="-127"/>
                <a:ea typeface="맑은 고딕" pitchFamily="50" charset="-127"/>
              </a:rPr>
              <a:t> </a:t>
            </a:r>
            <a:r>
              <a:rPr lang="en-US" altLang="ko-KR" sz="1400" b="1" dirty="0">
                <a:solidFill>
                  <a:schemeClr val="tx1"/>
                </a:solidFill>
                <a:latin typeface="맑은 고딕" pitchFamily="50" charset="-127"/>
                <a:ea typeface="맑은 고딕" pitchFamily="50" charset="-127"/>
              </a:rPr>
              <a:t>=</a:t>
            </a:r>
            <a:r>
              <a:rPr lang="ko-KR" altLang="en-US" sz="1400" b="1" dirty="0">
                <a:solidFill>
                  <a:schemeClr val="tx1"/>
                </a:solidFill>
                <a:latin typeface="맑은 고딕" pitchFamily="50" charset="-127"/>
                <a:ea typeface="맑은 고딕" pitchFamily="50" charset="-127"/>
              </a:rPr>
              <a:t> </a:t>
            </a:r>
            <a:r>
              <a:rPr lang="en-US" altLang="ko-KR" sz="1400" b="1" dirty="0">
                <a:solidFill>
                  <a:schemeClr val="tx1"/>
                </a:solidFill>
                <a:latin typeface="맑은 고딕" pitchFamily="50" charset="-127"/>
                <a:ea typeface="맑은 고딕" pitchFamily="50" charset="-127"/>
              </a:rPr>
              <a:t>13;</a:t>
            </a:r>
          </a:p>
          <a:p>
            <a:r>
              <a:rPr lang="en-US" altLang="ko-KR" sz="1400" b="1" dirty="0">
                <a:solidFill>
                  <a:schemeClr val="tx1"/>
                </a:solidFill>
                <a:latin typeface="맑은 고딕" pitchFamily="50" charset="-127"/>
                <a:ea typeface="맑은 고딕" pitchFamily="50" charset="-127"/>
              </a:rPr>
              <a:t>unsigned long int </a:t>
            </a:r>
            <a:r>
              <a:rPr lang="en-US" altLang="ko-KR" sz="1400" b="1" dirty="0" err="1">
                <a:solidFill>
                  <a:schemeClr val="tx1"/>
                </a:solidFill>
                <a:latin typeface="맑은 고딕" pitchFamily="50" charset="-127"/>
                <a:ea typeface="맑은 고딕" pitchFamily="50" charset="-127"/>
              </a:rPr>
              <a:t>preTime</a:t>
            </a:r>
            <a:r>
              <a:rPr lang="en-US" altLang="ko-KR" sz="1400" b="1" dirty="0">
                <a:solidFill>
                  <a:schemeClr val="tx1"/>
                </a:solidFill>
                <a:latin typeface="맑은 고딕" pitchFamily="50" charset="-127"/>
                <a:ea typeface="맑은 고딕" pitchFamily="50" charset="-127"/>
              </a:rPr>
              <a:t> = 0;</a:t>
            </a:r>
          </a:p>
          <a:p>
            <a:r>
              <a:rPr lang="en-US" altLang="ko-KR" sz="1400" b="1" dirty="0">
                <a:solidFill>
                  <a:schemeClr val="tx1"/>
                </a:solidFill>
                <a:latin typeface="맑은 고딕" pitchFamily="50" charset="-127"/>
                <a:ea typeface="맑은 고딕" pitchFamily="50" charset="-127"/>
              </a:rPr>
              <a:t>int </a:t>
            </a:r>
            <a:r>
              <a:rPr lang="en-US" altLang="ko-KR" sz="1400" b="1" dirty="0" err="1">
                <a:solidFill>
                  <a:schemeClr val="tx1"/>
                </a:solidFill>
                <a:latin typeface="맑은 고딕" pitchFamily="50" charset="-127"/>
                <a:ea typeface="맑은 고딕" pitchFamily="50" charset="-127"/>
              </a:rPr>
              <a:t>ledState</a:t>
            </a:r>
            <a:r>
              <a:rPr lang="en-US" altLang="ko-KR" sz="1400" b="1" dirty="0">
                <a:solidFill>
                  <a:schemeClr val="tx1"/>
                </a:solidFill>
                <a:latin typeface="맑은 고딕" pitchFamily="50" charset="-127"/>
                <a:ea typeface="맑은 고딕" pitchFamily="50" charset="-127"/>
              </a:rPr>
              <a:t> = LOW:</a:t>
            </a:r>
          </a:p>
          <a:p>
            <a:endParaRPr lang="en-US" altLang="ko-KR" sz="1400" b="1" dirty="0">
              <a:solidFill>
                <a:schemeClr val="tx1"/>
              </a:solidFill>
              <a:latin typeface="맑은 고딕" pitchFamily="50" charset="-127"/>
              <a:ea typeface="맑은 고딕" pitchFamily="50" charset="-127"/>
            </a:endParaRPr>
          </a:p>
          <a:p>
            <a:r>
              <a:rPr lang="en-US" altLang="ko-KR" sz="1400" b="1" dirty="0">
                <a:solidFill>
                  <a:schemeClr val="tx1"/>
                </a:solidFill>
                <a:latin typeface="맑은 고딕" pitchFamily="50" charset="-127"/>
                <a:ea typeface="맑은 고딕" pitchFamily="50" charset="-127"/>
              </a:rPr>
              <a:t>void setup() {</a:t>
            </a:r>
          </a:p>
          <a:p>
            <a:r>
              <a:rPr lang="en-US" altLang="ko-KR" sz="1400" b="1" dirty="0">
                <a:solidFill>
                  <a:schemeClr val="tx1"/>
                </a:solidFill>
                <a:latin typeface="맑은 고딕" pitchFamily="50" charset="-127"/>
                <a:ea typeface="맑은 고딕" pitchFamily="50" charset="-127"/>
              </a:rPr>
              <a:t>  </a:t>
            </a:r>
            <a:r>
              <a:rPr lang="en-US" altLang="ko-KR" sz="1400" b="1" dirty="0" err="1">
                <a:solidFill>
                  <a:schemeClr val="tx1"/>
                </a:solidFill>
                <a:latin typeface="맑은 고딕" pitchFamily="50" charset="-127"/>
                <a:ea typeface="맑은 고딕" pitchFamily="50" charset="-127"/>
              </a:rPr>
              <a:t>pinMode</a:t>
            </a:r>
            <a:r>
              <a:rPr lang="en-US" altLang="ko-KR" sz="1400" b="1" dirty="0">
                <a:solidFill>
                  <a:schemeClr val="tx1"/>
                </a:solidFill>
                <a:latin typeface="맑은 고딕" pitchFamily="50" charset="-127"/>
                <a:ea typeface="맑은 고딕" pitchFamily="50" charset="-127"/>
              </a:rPr>
              <a:t>(</a:t>
            </a:r>
            <a:r>
              <a:rPr lang="en-US" altLang="ko-KR" sz="1400" b="1" dirty="0" err="1">
                <a:solidFill>
                  <a:schemeClr val="tx1"/>
                </a:solidFill>
                <a:latin typeface="맑은 고딕" pitchFamily="50" charset="-127"/>
                <a:ea typeface="맑은 고딕" pitchFamily="50" charset="-127"/>
              </a:rPr>
              <a:t>rLedPin</a:t>
            </a:r>
            <a:r>
              <a:rPr lang="en-US" altLang="ko-KR" sz="1400" b="1" dirty="0">
                <a:solidFill>
                  <a:schemeClr val="tx1"/>
                </a:solidFill>
                <a:latin typeface="맑은 고딕" pitchFamily="50" charset="-127"/>
                <a:ea typeface="맑은 고딕" pitchFamily="50" charset="-127"/>
              </a:rPr>
              <a:t>, OUTPUT);</a:t>
            </a:r>
          </a:p>
          <a:p>
            <a:r>
              <a:rPr lang="en-US" altLang="ko-KR" sz="1400" b="1" dirty="0">
                <a:solidFill>
                  <a:schemeClr val="tx1"/>
                </a:solidFill>
                <a:latin typeface="맑은 고딕" pitchFamily="50" charset="-127"/>
                <a:ea typeface="맑은 고딕" pitchFamily="50" charset="-127"/>
              </a:rPr>
              <a:t> }</a:t>
            </a:r>
          </a:p>
          <a:p>
            <a:endParaRPr lang="en-US" altLang="ko-KR" sz="1400" b="1" dirty="0">
              <a:solidFill>
                <a:schemeClr val="tx1"/>
              </a:solidFill>
              <a:latin typeface="맑은 고딕" pitchFamily="50" charset="-127"/>
              <a:ea typeface="맑은 고딕" pitchFamily="50" charset="-127"/>
            </a:endParaRPr>
          </a:p>
          <a:p>
            <a:r>
              <a:rPr lang="en-US" altLang="ko-KR" sz="1400" b="1" dirty="0">
                <a:solidFill>
                  <a:schemeClr val="tx1"/>
                </a:solidFill>
                <a:latin typeface="맑은 고딕" pitchFamily="50" charset="-127"/>
                <a:ea typeface="맑은 고딕" pitchFamily="50" charset="-127"/>
              </a:rPr>
              <a:t>void loop() {</a:t>
            </a:r>
          </a:p>
          <a:p>
            <a:r>
              <a:rPr lang="en-US" altLang="ko-KR" sz="1400" b="1" dirty="0">
                <a:solidFill>
                  <a:schemeClr val="tx1"/>
                </a:solidFill>
                <a:latin typeface="맑은 고딕" pitchFamily="50" charset="-127"/>
                <a:ea typeface="맑은 고딕" pitchFamily="50" charset="-127"/>
              </a:rPr>
              <a:t>   unsigned long int </a:t>
            </a:r>
            <a:r>
              <a:rPr lang="en-US" altLang="ko-KR" sz="1400" b="1" dirty="0" err="1">
                <a:solidFill>
                  <a:schemeClr val="tx1"/>
                </a:solidFill>
                <a:latin typeface="맑은 고딕" pitchFamily="50" charset="-127"/>
                <a:ea typeface="맑은 고딕" pitchFamily="50" charset="-127"/>
              </a:rPr>
              <a:t>currentTime</a:t>
            </a:r>
            <a:r>
              <a:rPr lang="en-US" altLang="ko-KR" sz="1400" b="1" dirty="0">
                <a:solidFill>
                  <a:schemeClr val="tx1"/>
                </a:solidFill>
                <a:latin typeface="맑은 고딕" pitchFamily="50" charset="-127"/>
                <a:ea typeface="맑은 고딕" pitchFamily="50" charset="-127"/>
              </a:rPr>
              <a:t> = </a:t>
            </a:r>
            <a:r>
              <a:rPr lang="en-US" altLang="ko-KR" sz="1400" b="1" dirty="0" err="1">
                <a:solidFill>
                  <a:schemeClr val="tx1"/>
                </a:solidFill>
                <a:latin typeface="맑은 고딕" pitchFamily="50" charset="-127"/>
                <a:ea typeface="맑은 고딕" pitchFamily="50" charset="-127"/>
              </a:rPr>
              <a:t>millis</a:t>
            </a:r>
            <a:r>
              <a:rPr lang="en-US" altLang="ko-KR" sz="1400" b="1" dirty="0">
                <a:solidFill>
                  <a:schemeClr val="tx1"/>
                </a:solidFill>
                <a:latin typeface="맑은 고딕" pitchFamily="50" charset="-127"/>
                <a:ea typeface="맑은 고딕" pitchFamily="50" charset="-127"/>
              </a:rPr>
              <a:t>( );</a:t>
            </a:r>
          </a:p>
          <a:p>
            <a:r>
              <a:rPr lang="en-US" altLang="ko-KR" sz="1400" b="1" dirty="0">
                <a:solidFill>
                  <a:schemeClr val="tx1"/>
                </a:solidFill>
                <a:latin typeface="맑은 고딕" pitchFamily="50" charset="-127"/>
                <a:ea typeface="맑은 고딕" pitchFamily="50" charset="-127"/>
              </a:rPr>
              <a:t>   if ( </a:t>
            </a:r>
            <a:r>
              <a:rPr lang="en-US" altLang="ko-KR" sz="1400" b="1" dirty="0" err="1">
                <a:solidFill>
                  <a:schemeClr val="tx1"/>
                </a:solidFill>
                <a:latin typeface="맑은 고딕" pitchFamily="50" charset="-127"/>
                <a:ea typeface="맑은 고딕" pitchFamily="50" charset="-127"/>
              </a:rPr>
              <a:t>currentTime</a:t>
            </a:r>
            <a:r>
              <a:rPr lang="en-US" altLang="ko-KR" sz="1400" b="1" dirty="0">
                <a:solidFill>
                  <a:schemeClr val="tx1"/>
                </a:solidFill>
                <a:latin typeface="맑은 고딕" pitchFamily="50" charset="-127"/>
                <a:ea typeface="맑은 고딕" pitchFamily="50" charset="-127"/>
              </a:rPr>
              <a:t> – </a:t>
            </a:r>
            <a:r>
              <a:rPr lang="en-US" altLang="ko-KR" sz="1400" b="1" dirty="0" err="1">
                <a:solidFill>
                  <a:schemeClr val="tx1"/>
                </a:solidFill>
                <a:latin typeface="맑은 고딕" pitchFamily="50" charset="-127"/>
                <a:ea typeface="맑은 고딕" pitchFamily="50" charset="-127"/>
              </a:rPr>
              <a:t>preTime</a:t>
            </a:r>
            <a:r>
              <a:rPr lang="en-US" altLang="ko-KR" sz="1400" b="1" dirty="0">
                <a:solidFill>
                  <a:schemeClr val="tx1"/>
                </a:solidFill>
                <a:latin typeface="맑은 고딕" pitchFamily="50" charset="-127"/>
                <a:ea typeface="맑은 고딕" pitchFamily="50" charset="-127"/>
              </a:rPr>
              <a:t> &gt; </a:t>
            </a:r>
            <a:r>
              <a:rPr lang="en-US" altLang="ko-KR" sz="1400" b="1" dirty="0">
                <a:solidFill>
                  <a:srgbClr val="FF0000"/>
                </a:solidFill>
                <a:latin typeface="맑은 고딕" pitchFamily="50" charset="-127"/>
                <a:ea typeface="맑은 고딕" pitchFamily="50" charset="-127"/>
              </a:rPr>
              <a:t>1000</a:t>
            </a:r>
            <a:r>
              <a:rPr lang="en-US" altLang="ko-KR" sz="1400" b="1" dirty="0">
                <a:solidFill>
                  <a:schemeClr val="tx1"/>
                </a:solidFill>
                <a:latin typeface="맑은 고딕" pitchFamily="50" charset="-127"/>
                <a:ea typeface="맑은 고딕" pitchFamily="50" charset="-127"/>
              </a:rPr>
              <a:t>) {</a:t>
            </a:r>
          </a:p>
          <a:p>
            <a:r>
              <a:rPr lang="en-US" altLang="ko-KR" sz="1400" b="1" dirty="0">
                <a:solidFill>
                  <a:schemeClr val="tx1"/>
                </a:solidFill>
                <a:latin typeface="맑은 고딕" pitchFamily="50" charset="-127"/>
                <a:ea typeface="맑은 고딕" pitchFamily="50" charset="-127"/>
              </a:rPr>
              <a:t>      </a:t>
            </a:r>
            <a:r>
              <a:rPr lang="en-US" altLang="ko-KR" sz="1400" b="1" dirty="0" err="1">
                <a:solidFill>
                  <a:schemeClr val="tx1"/>
                </a:solidFill>
                <a:latin typeface="맑은 고딕" pitchFamily="50" charset="-127"/>
                <a:ea typeface="맑은 고딕" pitchFamily="50" charset="-127"/>
              </a:rPr>
              <a:t>preTime</a:t>
            </a:r>
            <a:r>
              <a:rPr lang="en-US" altLang="ko-KR" sz="1400" b="1" dirty="0">
                <a:solidFill>
                  <a:schemeClr val="tx1"/>
                </a:solidFill>
                <a:latin typeface="맑은 고딕" pitchFamily="50" charset="-127"/>
                <a:ea typeface="맑은 고딕" pitchFamily="50" charset="-127"/>
              </a:rPr>
              <a:t> = </a:t>
            </a:r>
            <a:r>
              <a:rPr lang="en-US" altLang="ko-KR" sz="1400" b="1" dirty="0" err="1">
                <a:solidFill>
                  <a:schemeClr val="tx1"/>
                </a:solidFill>
                <a:latin typeface="맑은 고딕" pitchFamily="50" charset="-127"/>
                <a:ea typeface="맑은 고딕" pitchFamily="50" charset="-127"/>
              </a:rPr>
              <a:t>currentTime</a:t>
            </a:r>
            <a:r>
              <a:rPr lang="en-US" altLang="ko-KR" sz="1400" b="1" dirty="0">
                <a:solidFill>
                  <a:schemeClr val="tx1"/>
                </a:solidFill>
                <a:latin typeface="맑은 고딕" pitchFamily="50" charset="-127"/>
                <a:ea typeface="맑은 고딕" pitchFamily="50" charset="-127"/>
              </a:rPr>
              <a:t>;</a:t>
            </a:r>
          </a:p>
          <a:p>
            <a:r>
              <a:rPr lang="en-US" altLang="ko-KR" sz="1400" b="1" dirty="0">
                <a:solidFill>
                  <a:schemeClr val="tx1"/>
                </a:solidFill>
                <a:latin typeface="맑은 고딕" pitchFamily="50" charset="-127"/>
                <a:ea typeface="맑은 고딕" pitchFamily="50" charset="-127"/>
              </a:rPr>
              <a:t>      </a:t>
            </a:r>
            <a:r>
              <a:rPr lang="en-US" altLang="ko-KR" sz="1400" b="1" dirty="0" err="1">
                <a:solidFill>
                  <a:schemeClr val="tx1"/>
                </a:solidFill>
                <a:latin typeface="맑은 고딕" pitchFamily="50" charset="-127"/>
                <a:ea typeface="맑은 고딕" pitchFamily="50" charset="-127"/>
              </a:rPr>
              <a:t>ledState</a:t>
            </a:r>
            <a:r>
              <a:rPr lang="en-US" altLang="ko-KR" sz="1400" b="1" dirty="0">
                <a:solidFill>
                  <a:schemeClr val="tx1"/>
                </a:solidFill>
                <a:latin typeface="맑은 고딕" pitchFamily="50" charset="-127"/>
                <a:ea typeface="맑은 고딕" pitchFamily="50" charset="-127"/>
              </a:rPr>
              <a:t> = !</a:t>
            </a:r>
            <a:r>
              <a:rPr lang="en-US" altLang="ko-KR" sz="1400" b="1" dirty="0" err="1">
                <a:solidFill>
                  <a:schemeClr val="tx1"/>
                </a:solidFill>
                <a:latin typeface="맑은 고딕" pitchFamily="50" charset="-127"/>
                <a:ea typeface="맑은 고딕" pitchFamily="50" charset="-127"/>
              </a:rPr>
              <a:t>ledState</a:t>
            </a:r>
            <a:r>
              <a:rPr lang="en-US" altLang="ko-KR" sz="1400" b="1" dirty="0">
                <a:solidFill>
                  <a:schemeClr val="tx1"/>
                </a:solidFill>
                <a:latin typeface="맑은 고딕" pitchFamily="50" charset="-127"/>
                <a:ea typeface="맑은 고딕" pitchFamily="50" charset="-127"/>
              </a:rPr>
              <a:t>;</a:t>
            </a:r>
          </a:p>
          <a:p>
            <a:r>
              <a:rPr lang="en-US" altLang="ko-KR" sz="1400" b="1" dirty="0">
                <a:solidFill>
                  <a:schemeClr val="tx1"/>
                </a:solidFill>
                <a:latin typeface="맑은 고딕" pitchFamily="50" charset="-127"/>
                <a:ea typeface="맑은 고딕" pitchFamily="50" charset="-127"/>
              </a:rPr>
              <a:t>      </a:t>
            </a:r>
            <a:r>
              <a:rPr lang="en-US" altLang="ko-KR" sz="1400" b="1" dirty="0" err="1">
                <a:solidFill>
                  <a:schemeClr val="tx1"/>
                </a:solidFill>
                <a:latin typeface="맑은 고딕" pitchFamily="50" charset="-127"/>
                <a:ea typeface="맑은 고딕" pitchFamily="50" charset="-127"/>
              </a:rPr>
              <a:t>digitalWrite</a:t>
            </a:r>
            <a:r>
              <a:rPr lang="en-US" altLang="ko-KR" sz="1400" b="1" dirty="0">
                <a:solidFill>
                  <a:schemeClr val="tx1"/>
                </a:solidFill>
                <a:latin typeface="맑은 고딕" pitchFamily="50" charset="-127"/>
                <a:ea typeface="맑은 고딕" pitchFamily="50" charset="-127"/>
              </a:rPr>
              <a:t>(</a:t>
            </a:r>
            <a:r>
              <a:rPr lang="en-US" altLang="ko-KR" sz="1400" b="1" dirty="0" err="1">
                <a:solidFill>
                  <a:schemeClr val="tx1"/>
                </a:solidFill>
                <a:latin typeface="맑은 고딕" pitchFamily="50" charset="-127"/>
                <a:ea typeface="맑은 고딕" pitchFamily="50" charset="-127"/>
              </a:rPr>
              <a:t>rLedPin</a:t>
            </a:r>
            <a:r>
              <a:rPr lang="en-US" altLang="ko-KR" sz="1400" b="1" dirty="0">
                <a:solidFill>
                  <a:schemeClr val="tx1"/>
                </a:solidFill>
                <a:latin typeface="맑은 고딕" pitchFamily="50" charset="-127"/>
                <a:ea typeface="맑은 고딕" pitchFamily="50" charset="-127"/>
              </a:rPr>
              <a:t>, </a:t>
            </a:r>
            <a:r>
              <a:rPr lang="en-US" altLang="ko-KR" sz="1400" b="1" dirty="0" err="1">
                <a:solidFill>
                  <a:schemeClr val="tx1"/>
                </a:solidFill>
                <a:latin typeface="맑은 고딕" pitchFamily="50" charset="-127"/>
                <a:ea typeface="맑은 고딕" pitchFamily="50" charset="-127"/>
              </a:rPr>
              <a:t>ledState</a:t>
            </a:r>
            <a:r>
              <a:rPr lang="en-US" altLang="ko-KR" sz="1400" b="1" dirty="0">
                <a:solidFill>
                  <a:schemeClr val="tx1"/>
                </a:solidFill>
                <a:latin typeface="맑은 고딕" pitchFamily="50" charset="-127"/>
                <a:ea typeface="맑은 고딕" pitchFamily="50" charset="-127"/>
              </a:rPr>
              <a:t>);</a:t>
            </a:r>
          </a:p>
          <a:p>
            <a:r>
              <a:rPr lang="en-US" altLang="ko-KR" sz="1400" b="1" dirty="0">
                <a:solidFill>
                  <a:schemeClr val="tx1"/>
                </a:solidFill>
                <a:latin typeface="맑은 고딕" pitchFamily="50" charset="-127"/>
                <a:ea typeface="맑은 고딕" pitchFamily="50" charset="-127"/>
              </a:rPr>
              <a:t>  }</a:t>
            </a:r>
          </a:p>
          <a:p>
            <a:r>
              <a:rPr lang="en-US" altLang="ko-KR" sz="1400" b="1" dirty="0">
                <a:solidFill>
                  <a:schemeClr val="tx1"/>
                </a:solidFill>
                <a:latin typeface="맑은 고딕" pitchFamily="50" charset="-127"/>
                <a:ea typeface="맑은 고딕" pitchFamily="50" charset="-127"/>
              </a:rPr>
              <a:t>}</a:t>
            </a:r>
          </a:p>
        </p:txBody>
      </p:sp>
      <p:sp>
        <p:nvSpPr>
          <p:cNvPr id="9" name="직사각형 8">
            <a:extLst>
              <a:ext uri="{FF2B5EF4-FFF2-40B4-BE49-F238E27FC236}">
                <a16:creationId xmlns:a16="http://schemas.microsoft.com/office/drawing/2014/main" id="{59CEFC6C-72E5-45AD-888F-305D2FBA9039}"/>
              </a:ext>
            </a:extLst>
          </p:cNvPr>
          <p:cNvSpPr/>
          <p:nvPr/>
        </p:nvSpPr>
        <p:spPr>
          <a:xfrm>
            <a:off x="6049070" y="1580667"/>
            <a:ext cx="4975263"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513941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91</a:t>
            </a:fld>
            <a:endParaRPr lang="ko-KR" altLang="en-US" dirty="0"/>
          </a:p>
        </p:txBody>
      </p:sp>
      <p:sp>
        <p:nvSpPr>
          <p:cNvPr id="4" name="내용 개체 틀 3"/>
          <p:cNvSpPr>
            <a:spLocks noGrp="1"/>
          </p:cNvSpPr>
          <p:nvPr>
            <p:ph sz="quarter" idx="11"/>
          </p:nvPr>
        </p:nvSpPr>
        <p:spPr/>
        <p:txBody>
          <a:bodyPr/>
          <a:lstStyle/>
          <a:p>
            <a:r>
              <a:rPr lang="ko-KR" altLang="en-US" dirty="0"/>
              <a:t>목표</a:t>
            </a:r>
            <a:endParaRPr lang="en-US" altLang="ko-KR" dirty="0"/>
          </a:p>
          <a:p>
            <a:pPr lvl="1"/>
            <a:r>
              <a:rPr lang="en-US" altLang="ko-KR" dirty="0" err="1"/>
              <a:t>millis</a:t>
            </a:r>
            <a:r>
              <a:rPr lang="en-US" altLang="ko-KR" dirty="0"/>
              <a:t>( ) </a:t>
            </a:r>
            <a:r>
              <a:rPr lang="ko-KR" altLang="en-US" dirty="0"/>
              <a:t>함수 </a:t>
            </a:r>
            <a:r>
              <a:rPr lang="en-US" altLang="ko-KR" dirty="0"/>
              <a:t>– </a:t>
            </a:r>
            <a:r>
              <a:rPr lang="ko-KR" altLang="en-US" dirty="0"/>
              <a:t>코드</a:t>
            </a:r>
            <a:r>
              <a:rPr lang="en-US" altLang="ko-KR" dirty="0"/>
              <a:t>(</a:t>
            </a:r>
            <a:r>
              <a:rPr lang="ko-KR" altLang="en-US" dirty="0"/>
              <a:t>스케치</a:t>
            </a:r>
            <a:r>
              <a:rPr lang="en-US" altLang="ko-KR" dirty="0"/>
              <a:t>)</a:t>
            </a:r>
            <a:r>
              <a:rPr lang="ko-KR" altLang="en-US" dirty="0"/>
              <a:t>가 실행된 이후의 경과 시간을 </a:t>
            </a:r>
            <a:r>
              <a:rPr lang="en-US" altLang="ko-KR" dirty="0"/>
              <a:t>millisecond </a:t>
            </a:r>
            <a:r>
              <a:rPr lang="ko-KR" altLang="en-US" dirty="0"/>
              <a:t>단위로 리턴</a:t>
            </a:r>
            <a:endParaRPr lang="en-US" altLang="ko-KR" dirty="0"/>
          </a:p>
          <a:p>
            <a:pPr lvl="3"/>
            <a:endParaRPr lang="en-US" altLang="ko-KR" dirty="0"/>
          </a:p>
          <a:p>
            <a:pPr lvl="1"/>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delay( ) </a:t>
            </a:r>
            <a:r>
              <a:rPr lang="ko-KR" altLang="en-US" dirty="0"/>
              <a:t>함수 없이 주기적인 작업 실행</a:t>
            </a:r>
          </a:p>
        </p:txBody>
      </p:sp>
      <p:pic>
        <p:nvPicPr>
          <p:cNvPr id="3074" name="Picture 2" descr="Adanac 4000 Digital Stopwatch Timer - MarathonWatch">
            <a:extLst>
              <a:ext uri="{FF2B5EF4-FFF2-40B4-BE49-F238E27FC236}">
                <a16:creationId xmlns:a16="http://schemas.microsoft.com/office/drawing/2014/main" id="{B8D19E5F-7106-47FA-AF12-22F5A33629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9189" y="2405925"/>
            <a:ext cx="2953004" cy="29530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75D229-87ED-46E1-B3C8-9C01246B8170}"/>
              </a:ext>
            </a:extLst>
          </p:cNvPr>
          <p:cNvSpPr txBox="1"/>
          <p:nvPr/>
        </p:nvSpPr>
        <p:spPr>
          <a:xfrm>
            <a:off x="5833045" y="5440977"/>
            <a:ext cx="643125" cy="246221"/>
          </a:xfrm>
          <a:prstGeom prst="rect">
            <a:avLst/>
          </a:prstGeom>
          <a:noFill/>
        </p:spPr>
        <p:txBody>
          <a:bodyPr wrap="none" rtlCol="0">
            <a:spAutoFit/>
          </a:bodyPr>
          <a:lstStyle/>
          <a:p>
            <a:r>
              <a:rPr lang="en-US" altLang="ko-KR" sz="1000" dirty="0"/>
              <a:t>[</a:t>
            </a:r>
            <a:r>
              <a:rPr lang="ko-KR" altLang="en-US" sz="1000" dirty="0"/>
              <a:t>출처</a:t>
            </a:r>
            <a:r>
              <a:rPr lang="en-US" altLang="ko-KR" sz="1000" dirty="0"/>
              <a:t>1]</a:t>
            </a:r>
            <a:endParaRPr lang="ko-KR" altLang="en-US" dirty="0"/>
          </a:p>
        </p:txBody>
      </p:sp>
      <p:pic>
        <p:nvPicPr>
          <p:cNvPr id="3076" name="Picture 4" descr="Top 10 tips to run in marathons and get fit | HELLO!">
            <a:extLst>
              <a:ext uri="{FF2B5EF4-FFF2-40B4-BE49-F238E27FC236}">
                <a16:creationId xmlns:a16="http://schemas.microsoft.com/office/drawing/2014/main" id="{7B1C4913-A2C5-4274-87D1-4E771EC539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4533" y="1871935"/>
            <a:ext cx="5191125" cy="34575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B5E33E5-8294-4809-8EF7-D71E49FA6DF0}"/>
              </a:ext>
            </a:extLst>
          </p:cNvPr>
          <p:cNvSpPr txBox="1"/>
          <p:nvPr/>
        </p:nvSpPr>
        <p:spPr>
          <a:xfrm>
            <a:off x="9145413" y="5440976"/>
            <a:ext cx="643125" cy="246221"/>
          </a:xfrm>
          <a:prstGeom prst="rect">
            <a:avLst/>
          </a:prstGeom>
          <a:noFill/>
        </p:spPr>
        <p:txBody>
          <a:bodyPr wrap="none" rtlCol="0">
            <a:spAutoFit/>
          </a:bodyPr>
          <a:lstStyle/>
          <a:p>
            <a:r>
              <a:rPr lang="en-US" altLang="ko-KR" sz="1000" dirty="0"/>
              <a:t>[</a:t>
            </a:r>
            <a:r>
              <a:rPr lang="ko-KR" altLang="en-US" sz="1000" dirty="0"/>
              <a:t>출처</a:t>
            </a:r>
            <a:r>
              <a:rPr lang="en-US" altLang="ko-KR" sz="1000" dirty="0"/>
              <a:t>2]</a:t>
            </a:r>
            <a:endParaRPr lang="ko-KR" altLang="en-US" sz="1000" dirty="0"/>
          </a:p>
        </p:txBody>
      </p:sp>
      <p:sp>
        <p:nvSpPr>
          <p:cNvPr id="10" name="생각 풍선: 구름 모양 9">
            <a:extLst>
              <a:ext uri="{FF2B5EF4-FFF2-40B4-BE49-F238E27FC236}">
                <a16:creationId xmlns:a16="http://schemas.microsoft.com/office/drawing/2014/main" id="{0965B40C-7568-4D54-94E3-BC5F5B13EAC8}"/>
              </a:ext>
            </a:extLst>
          </p:cNvPr>
          <p:cNvSpPr/>
          <p:nvPr/>
        </p:nvSpPr>
        <p:spPr>
          <a:xfrm>
            <a:off x="5833045" y="1451014"/>
            <a:ext cx="2088232" cy="936104"/>
          </a:xfrm>
          <a:prstGeom prst="cloudCallout">
            <a:avLst>
              <a:gd name="adj1" fmla="val -95501"/>
              <a:gd name="adj2" fmla="val 91713"/>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rPr>
              <a:t>나 프로그램</a:t>
            </a:r>
            <a:r>
              <a:rPr lang="en-US" altLang="ko-KR" sz="1200" b="1" dirty="0">
                <a:solidFill>
                  <a:schemeClr val="tx1"/>
                </a:solidFill>
              </a:rPr>
              <a:t>(</a:t>
            </a:r>
            <a:r>
              <a:rPr lang="ko-KR" altLang="en-US" sz="1200" b="1" dirty="0">
                <a:solidFill>
                  <a:schemeClr val="tx1"/>
                </a:solidFill>
              </a:rPr>
              <a:t>코드</a:t>
            </a:r>
            <a:r>
              <a:rPr lang="en-US" altLang="ko-KR" sz="1200" b="1" dirty="0">
                <a:solidFill>
                  <a:schemeClr val="tx1"/>
                </a:solidFill>
              </a:rPr>
              <a:t>)</a:t>
            </a:r>
            <a:endParaRPr lang="ko-KR" altLang="en-US" sz="1200" b="1" dirty="0">
              <a:solidFill>
                <a:schemeClr val="tx1"/>
              </a:solidFill>
            </a:endParaRPr>
          </a:p>
        </p:txBody>
      </p:sp>
    </p:spTree>
    <p:extLst>
      <p:ext uri="{BB962C8B-B14F-4D97-AF65-F5344CB8AC3E}">
        <p14:creationId xmlns:p14="http://schemas.microsoft.com/office/powerpoint/2010/main" val="479384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92</a:t>
            </a:fld>
            <a:endParaRPr lang="ko-KR" altLang="en-US" dirty="0"/>
          </a:p>
        </p:txBody>
      </p:sp>
      <p:sp>
        <p:nvSpPr>
          <p:cNvPr id="4" name="내용 개체 틀 3"/>
          <p:cNvSpPr>
            <a:spLocks noGrp="1"/>
          </p:cNvSpPr>
          <p:nvPr>
            <p:ph sz="quarter" idx="11"/>
          </p:nvPr>
        </p:nvSpPr>
        <p:spPr/>
        <p:txBody>
          <a:bodyPr/>
          <a:lstStyle/>
          <a:p>
            <a:r>
              <a:rPr lang="ko-KR" altLang="en-US" dirty="0"/>
              <a:t>목표</a:t>
            </a:r>
            <a:endParaRPr lang="en-US" altLang="ko-KR" dirty="0"/>
          </a:p>
          <a:p>
            <a:pPr lvl="1"/>
            <a:r>
              <a:rPr lang="ko-KR" altLang="en-US" dirty="0"/>
              <a:t>코드 분석</a:t>
            </a:r>
            <a:endParaRPr lang="en-US" altLang="ko-KR" dirty="0"/>
          </a:p>
          <a:p>
            <a:pPr lvl="3"/>
            <a:r>
              <a:rPr lang="en-US" altLang="ko-KR" dirty="0">
                <a:solidFill>
                  <a:srgbClr val="FF0000"/>
                </a:solidFill>
              </a:rPr>
              <a:t>//1</a:t>
            </a:r>
            <a:r>
              <a:rPr lang="en-US" altLang="ko-KR" dirty="0"/>
              <a:t> </a:t>
            </a:r>
            <a:r>
              <a:rPr lang="en-US" altLang="ko-KR" dirty="0">
                <a:sym typeface="Wingdings" panose="05000000000000000000" pitchFamily="2" charset="2"/>
              </a:rPr>
              <a:t> </a:t>
            </a:r>
            <a:r>
              <a:rPr lang="ko-KR" altLang="en-US" dirty="0">
                <a:sym typeface="Wingdings" panose="05000000000000000000" pitchFamily="2" charset="2"/>
              </a:rPr>
              <a:t>경과 시간 파악</a:t>
            </a:r>
            <a:endParaRPr lang="en-US" altLang="ko-KR" dirty="0">
              <a:sym typeface="Wingdings" panose="05000000000000000000" pitchFamily="2" charset="2"/>
            </a:endParaRPr>
          </a:p>
          <a:p>
            <a:pPr lvl="3"/>
            <a:r>
              <a:rPr lang="en-US" altLang="ko-KR" dirty="0">
                <a:solidFill>
                  <a:srgbClr val="00B050"/>
                </a:solidFill>
              </a:rPr>
              <a:t>//2</a:t>
            </a:r>
            <a:r>
              <a:rPr lang="en-US" altLang="ko-KR" dirty="0"/>
              <a:t> </a:t>
            </a:r>
            <a:r>
              <a:rPr lang="en-US" altLang="ko-KR" dirty="0">
                <a:sym typeface="Wingdings" panose="05000000000000000000" pitchFamily="2" charset="2"/>
              </a:rPr>
              <a:t> 1000ms </a:t>
            </a:r>
            <a:r>
              <a:rPr lang="ko-KR" altLang="en-US" dirty="0">
                <a:sym typeface="Wingdings" panose="05000000000000000000" pitchFamily="2" charset="2"/>
              </a:rPr>
              <a:t>지났는지 판단</a:t>
            </a:r>
            <a:endParaRPr lang="en-US" altLang="ko-KR" dirty="0">
              <a:sym typeface="Wingdings" panose="05000000000000000000" pitchFamily="2" charset="2"/>
            </a:endParaRPr>
          </a:p>
          <a:p>
            <a:pPr lvl="3"/>
            <a:r>
              <a:rPr lang="en-US" altLang="ko-KR" dirty="0">
                <a:solidFill>
                  <a:srgbClr val="7030A0"/>
                </a:solidFill>
                <a:sym typeface="Wingdings" panose="05000000000000000000" pitchFamily="2" charset="2"/>
              </a:rPr>
              <a:t>//3</a:t>
            </a:r>
            <a:r>
              <a:rPr lang="en-US" altLang="ko-KR" dirty="0">
                <a:sym typeface="Wingdings" panose="05000000000000000000" pitchFamily="2" charset="2"/>
              </a:rPr>
              <a:t>  1000ms </a:t>
            </a:r>
            <a:r>
              <a:rPr lang="ko-KR" altLang="en-US" dirty="0">
                <a:sym typeface="Wingdings" panose="05000000000000000000" pitchFamily="2" charset="2"/>
              </a:rPr>
              <a:t>지났다면 현재 시간을 기록</a:t>
            </a:r>
            <a:endParaRPr lang="en-US" altLang="ko-KR" dirty="0">
              <a:sym typeface="Wingdings" panose="05000000000000000000" pitchFamily="2" charset="2"/>
            </a:endParaRPr>
          </a:p>
          <a:p>
            <a:pPr lvl="3"/>
            <a:r>
              <a:rPr lang="en-US" altLang="ko-KR" dirty="0">
                <a:solidFill>
                  <a:srgbClr val="7030A0"/>
                </a:solidFill>
                <a:sym typeface="Wingdings" panose="05000000000000000000" pitchFamily="2" charset="2"/>
              </a:rPr>
              <a:t>//4, 5 </a:t>
            </a:r>
            <a:r>
              <a:rPr lang="en-US" altLang="ko-KR" dirty="0">
                <a:sym typeface="Wingdings" panose="05000000000000000000" pitchFamily="2" charset="2"/>
              </a:rPr>
              <a:t> LED </a:t>
            </a:r>
            <a:r>
              <a:rPr lang="ko-KR" altLang="en-US" dirty="0">
                <a:sym typeface="Wingdings" panose="05000000000000000000" pitchFamily="2" charset="2"/>
              </a:rPr>
              <a:t>상태 반전 해서 출력</a:t>
            </a:r>
            <a:endParaRPr lang="en-US" altLang="ko-KR" dirty="0"/>
          </a:p>
          <a:p>
            <a:pPr lvl="2"/>
            <a:endParaRPr lang="en-US" altLang="ko-KR" dirty="0"/>
          </a:p>
          <a:p>
            <a:pPr lvl="1"/>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delay( ) </a:t>
            </a:r>
            <a:r>
              <a:rPr lang="ko-KR" altLang="en-US" dirty="0"/>
              <a:t>함수 없이 주기적인 작업 실행</a:t>
            </a:r>
          </a:p>
        </p:txBody>
      </p:sp>
      <p:sp>
        <p:nvSpPr>
          <p:cNvPr id="11" name="직사각형 10">
            <a:extLst>
              <a:ext uri="{FF2B5EF4-FFF2-40B4-BE49-F238E27FC236}">
                <a16:creationId xmlns:a16="http://schemas.microsoft.com/office/drawing/2014/main" id="{B35A3532-2A8C-4424-A289-BC4A8B2D02F7}"/>
              </a:ext>
            </a:extLst>
          </p:cNvPr>
          <p:cNvSpPr/>
          <p:nvPr/>
        </p:nvSpPr>
        <p:spPr>
          <a:xfrm>
            <a:off x="864493" y="2448001"/>
            <a:ext cx="4975263" cy="1872205"/>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b="1" dirty="0">
                <a:solidFill>
                  <a:schemeClr val="tx1"/>
                </a:solidFill>
                <a:latin typeface="맑은 고딕" pitchFamily="50" charset="-127"/>
                <a:ea typeface="맑은 고딕" pitchFamily="50" charset="-127"/>
              </a:rPr>
              <a:t>int</a:t>
            </a:r>
            <a:r>
              <a:rPr lang="ko-KR" altLang="en-US" sz="1400" b="1" dirty="0">
                <a:solidFill>
                  <a:schemeClr val="tx1"/>
                </a:solidFill>
                <a:latin typeface="맑은 고딕" pitchFamily="50" charset="-127"/>
                <a:ea typeface="맑은 고딕" pitchFamily="50" charset="-127"/>
              </a:rPr>
              <a:t> </a:t>
            </a:r>
            <a:r>
              <a:rPr lang="en-US" altLang="ko-KR" sz="1400" b="1" dirty="0" err="1">
                <a:solidFill>
                  <a:schemeClr val="tx1"/>
                </a:solidFill>
                <a:latin typeface="맑은 고딕" pitchFamily="50" charset="-127"/>
                <a:ea typeface="맑은 고딕" pitchFamily="50" charset="-127"/>
              </a:rPr>
              <a:t>rLedPin</a:t>
            </a:r>
            <a:r>
              <a:rPr lang="ko-KR" altLang="en-US" sz="1400" b="1" dirty="0">
                <a:solidFill>
                  <a:schemeClr val="tx1"/>
                </a:solidFill>
                <a:latin typeface="맑은 고딕" pitchFamily="50" charset="-127"/>
                <a:ea typeface="맑은 고딕" pitchFamily="50" charset="-127"/>
              </a:rPr>
              <a:t> </a:t>
            </a:r>
            <a:r>
              <a:rPr lang="en-US" altLang="ko-KR" sz="1400" b="1" dirty="0">
                <a:solidFill>
                  <a:schemeClr val="tx1"/>
                </a:solidFill>
                <a:latin typeface="맑은 고딕" pitchFamily="50" charset="-127"/>
                <a:ea typeface="맑은 고딕" pitchFamily="50" charset="-127"/>
              </a:rPr>
              <a:t>=</a:t>
            </a:r>
            <a:r>
              <a:rPr lang="ko-KR" altLang="en-US" sz="1400" b="1" dirty="0">
                <a:solidFill>
                  <a:schemeClr val="tx1"/>
                </a:solidFill>
                <a:latin typeface="맑은 고딕" pitchFamily="50" charset="-127"/>
                <a:ea typeface="맑은 고딕" pitchFamily="50" charset="-127"/>
              </a:rPr>
              <a:t> </a:t>
            </a:r>
            <a:r>
              <a:rPr lang="en-US" altLang="ko-KR" sz="1400" b="1" dirty="0">
                <a:solidFill>
                  <a:schemeClr val="tx1"/>
                </a:solidFill>
                <a:latin typeface="맑은 고딕" pitchFamily="50" charset="-127"/>
                <a:ea typeface="맑은 고딕" pitchFamily="50" charset="-127"/>
              </a:rPr>
              <a:t>13;</a:t>
            </a:r>
          </a:p>
          <a:p>
            <a:r>
              <a:rPr lang="en-US" altLang="ko-KR" sz="1400" b="1" dirty="0">
                <a:solidFill>
                  <a:schemeClr val="tx1"/>
                </a:solidFill>
                <a:latin typeface="맑은 고딕" pitchFamily="50" charset="-127"/>
                <a:ea typeface="맑은 고딕" pitchFamily="50" charset="-127"/>
              </a:rPr>
              <a:t>unsigned long int </a:t>
            </a:r>
            <a:r>
              <a:rPr lang="en-US" altLang="ko-KR" sz="1400" b="1" dirty="0" err="1">
                <a:solidFill>
                  <a:schemeClr val="tx1"/>
                </a:solidFill>
                <a:latin typeface="맑은 고딕" pitchFamily="50" charset="-127"/>
                <a:ea typeface="맑은 고딕" pitchFamily="50" charset="-127"/>
              </a:rPr>
              <a:t>preTime</a:t>
            </a:r>
            <a:r>
              <a:rPr lang="en-US" altLang="ko-KR" sz="1400" b="1" dirty="0">
                <a:solidFill>
                  <a:schemeClr val="tx1"/>
                </a:solidFill>
                <a:latin typeface="맑은 고딕" pitchFamily="50" charset="-127"/>
                <a:ea typeface="맑은 고딕" pitchFamily="50" charset="-127"/>
              </a:rPr>
              <a:t> = 0;</a:t>
            </a:r>
          </a:p>
          <a:p>
            <a:r>
              <a:rPr lang="en-US" altLang="ko-KR" sz="1400" b="1" dirty="0">
                <a:solidFill>
                  <a:schemeClr val="tx1"/>
                </a:solidFill>
                <a:latin typeface="맑은 고딕" pitchFamily="50" charset="-127"/>
                <a:ea typeface="맑은 고딕" pitchFamily="50" charset="-127"/>
              </a:rPr>
              <a:t>int </a:t>
            </a:r>
            <a:r>
              <a:rPr lang="en-US" altLang="ko-KR" sz="1400" b="1" dirty="0" err="1">
                <a:solidFill>
                  <a:schemeClr val="tx1"/>
                </a:solidFill>
                <a:latin typeface="맑은 고딕" pitchFamily="50" charset="-127"/>
                <a:ea typeface="맑은 고딕" pitchFamily="50" charset="-127"/>
              </a:rPr>
              <a:t>ledState</a:t>
            </a:r>
            <a:r>
              <a:rPr lang="en-US" altLang="ko-KR" sz="1400" b="1" dirty="0">
                <a:solidFill>
                  <a:schemeClr val="tx1"/>
                </a:solidFill>
                <a:latin typeface="맑은 고딕" pitchFamily="50" charset="-127"/>
                <a:ea typeface="맑은 고딕" pitchFamily="50" charset="-127"/>
              </a:rPr>
              <a:t> = LOW:</a:t>
            </a:r>
          </a:p>
          <a:p>
            <a:endParaRPr lang="en-US" altLang="ko-KR" sz="1400" b="1" dirty="0">
              <a:solidFill>
                <a:schemeClr val="tx1"/>
              </a:solidFill>
              <a:latin typeface="맑은 고딕" pitchFamily="50" charset="-127"/>
              <a:ea typeface="맑은 고딕" pitchFamily="50" charset="-127"/>
            </a:endParaRPr>
          </a:p>
          <a:p>
            <a:r>
              <a:rPr lang="en-US" altLang="ko-KR" sz="1400" b="1" dirty="0">
                <a:solidFill>
                  <a:schemeClr val="tx1"/>
                </a:solidFill>
                <a:latin typeface="맑은 고딕" pitchFamily="50" charset="-127"/>
                <a:ea typeface="맑은 고딕" pitchFamily="50" charset="-127"/>
              </a:rPr>
              <a:t>void setup() {</a:t>
            </a:r>
          </a:p>
          <a:p>
            <a:r>
              <a:rPr lang="en-US" altLang="ko-KR" sz="1400" b="1" dirty="0">
                <a:solidFill>
                  <a:schemeClr val="tx1"/>
                </a:solidFill>
                <a:latin typeface="맑은 고딕" pitchFamily="50" charset="-127"/>
                <a:ea typeface="맑은 고딕" pitchFamily="50" charset="-127"/>
              </a:rPr>
              <a:t>  </a:t>
            </a:r>
            <a:r>
              <a:rPr lang="en-US" altLang="ko-KR" sz="1400" b="1" dirty="0" err="1">
                <a:solidFill>
                  <a:schemeClr val="tx1"/>
                </a:solidFill>
                <a:latin typeface="맑은 고딕" pitchFamily="50" charset="-127"/>
                <a:ea typeface="맑은 고딕" pitchFamily="50" charset="-127"/>
              </a:rPr>
              <a:t>pinMode</a:t>
            </a:r>
            <a:r>
              <a:rPr lang="en-US" altLang="ko-KR" sz="1400" b="1" dirty="0">
                <a:solidFill>
                  <a:schemeClr val="tx1"/>
                </a:solidFill>
                <a:latin typeface="맑은 고딕" pitchFamily="50" charset="-127"/>
                <a:ea typeface="맑은 고딕" pitchFamily="50" charset="-127"/>
              </a:rPr>
              <a:t>(</a:t>
            </a:r>
            <a:r>
              <a:rPr lang="en-US" altLang="ko-KR" sz="1400" b="1" dirty="0" err="1">
                <a:solidFill>
                  <a:schemeClr val="tx1"/>
                </a:solidFill>
                <a:latin typeface="맑은 고딕" pitchFamily="50" charset="-127"/>
                <a:ea typeface="맑은 고딕" pitchFamily="50" charset="-127"/>
              </a:rPr>
              <a:t>rLedPin</a:t>
            </a:r>
            <a:r>
              <a:rPr lang="en-US" altLang="ko-KR" sz="1400" b="1" dirty="0">
                <a:solidFill>
                  <a:schemeClr val="tx1"/>
                </a:solidFill>
                <a:latin typeface="맑은 고딕" pitchFamily="50" charset="-127"/>
                <a:ea typeface="맑은 고딕" pitchFamily="50" charset="-127"/>
              </a:rPr>
              <a:t>, OUTPUT);</a:t>
            </a:r>
          </a:p>
          <a:p>
            <a:r>
              <a:rPr lang="en-US" altLang="ko-KR" sz="1400" b="1" dirty="0">
                <a:solidFill>
                  <a:schemeClr val="tx1"/>
                </a:solidFill>
                <a:latin typeface="맑은 고딕" pitchFamily="50" charset="-127"/>
                <a:ea typeface="맑은 고딕" pitchFamily="50" charset="-127"/>
              </a:rPr>
              <a:t> }</a:t>
            </a:r>
          </a:p>
          <a:p>
            <a:endParaRPr lang="en-US" altLang="ko-KR" sz="1400" b="1" dirty="0">
              <a:solidFill>
                <a:schemeClr val="tx1"/>
              </a:solidFill>
              <a:latin typeface="맑은 고딕" pitchFamily="50" charset="-127"/>
              <a:ea typeface="맑은 고딕" pitchFamily="50" charset="-127"/>
            </a:endParaRPr>
          </a:p>
        </p:txBody>
      </p:sp>
      <p:sp>
        <p:nvSpPr>
          <p:cNvPr id="13" name="직사각형 12">
            <a:extLst>
              <a:ext uri="{FF2B5EF4-FFF2-40B4-BE49-F238E27FC236}">
                <a16:creationId xmlns:a16="http://schemas.microsoft.com/office/drawing/2014/main" id="{4D53141F-D5A3-4BB2-BE7E-347D9F750FC3}"/>
              </a:ext>
            </a:extLst>
          </p:cNvPr>
          <p:cNvSpPr/>
          <p:nvPr/>
        </p:nvSpPr>
        <p:spPr>
          <a:xfrm>
            <a:off x="864494" y="2447998"/>
            <a:ext cx="4975263"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0C0DD47F-3AC8-4166-8BBF-D34492D2B9BB}"/>
              </a:ext>
            </a:extLst>
          </p:cNvPr>
          <p:cNvSpPr/>
          <p:nvPr/>
        </p:nvSpPr>
        <p:spPr>
          <a:xfrm>
            <a:off x="6121077" y="2448553"/>
            <a:ext cx="4975263" cy="1871654"/>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b="1" dirty="0">
                <a:solidFill>
                  <a:schemeClr val="tx1"/>
                </a:solidFill>
                <a:latin typeface="맑은 고딕" pitchFamily="50" charset="-127"/>
                <a:ea typeface="맑은 고딕" pitchFamily="50" charset="-127"/>
              </a:rPr>
              <a:t>void loop() {</a:t>
            </a:r>
          </a:p>
          <a:p>
            <a:r>
              <a:rPr lang="en-US" altLang="ko-KR" sz="1400" b="1" dirty="0">
                <a:solidFill>
                  <a:schemeClr val="tx1"/>
                </a:solidFill>
                <a:latin typeface="맑은 고딕" pitchFamily="50" charset="-127"/>
                <a:ea typeface="맑은 고딕" pitchFamily="50" charset="-127"/>
              </a:rPr>
              <a:t>   unsigned long int </a:t>
            </a:r>
            <a:r>
              <a:rPr lang="en-US" altLang="ko-KR" sz="1400" b="1" dirty="0" err="1">
                <a:solidFill>
                  <a:schemeClr val="tx1"/>
                </a:solidFill>
                <a:latin typeface="맑은 고딕" pitchFamily="50" charset="-127"/>
                <a:ea typeface="맑은 고딕" pitchFamily="50" charset="-127"/>
              </a:rPr>
              <a:t>currentTime</a:t>
            </a:r>
            <a:r>
              <a:rPr lang="en-US" altLang="ko-KR" sz="1400" b="1" dirty="0">
                <a:solidFill>
                  <a:schemeClr val="tx1"/>
                </a:solidFill>
                <a:latin typeface="맑은 고딕" pitchFamily="50" charset="-127"/>
                <a:ea typeface="맑은 고딕" pitchFamily="50" charset="-127"/>
              </a:rPr>
              <a:t> = </a:t>
            </a:r>
            <a:r>
              <a:rPr lang="en-US" altLang="ko-KR" sz="1400" b="1" dirty="0" err="1">
                <a:solidFill>
                  <a:schemeClr val="tx1"/>
                </a:solidFill>
                <a:latin typeface="맑은 고딕" pitchFamily="50" charset="-127"/>
                <a:ea typeface="맑은 고딕" pitchFamily="50" charset="-127"/>
              </a:rPr>
              <a:t>millis</a:t>
            </a:r>
            <a:r>
              <a:rPr lang="en-US" altLang="ko-KR" sz="1400" b="1" dirty="0">
                <a:solidFill>
                  <a:schemeClr val="tx1"/>
                </a:solidFill>
                <a:latin typeface="맑은 고딕" pitchFamily="50" charset="-127"/>
                <a:ea typeface="맑은 고딕" pitchFamily="50" charset="-127"/>
              </a:rPr>
              <a:t>( );	</a:t>
            </a:r>
            <a:r>
              <a:rPr lang="en-US" altLang="ko-KR" sz="1100" b="1" dirty="0">
                <a:solidFill>
                  <a:srgbClr val="FF0000"/>
                </a:solidFill>
                <a:latin typeface="맑은 고딕" pitchFamily="50" charset="-127"/>
                <a:ea typeface="맑은 고딕" pitchFamily="50" charset="-127"/>
              </a:rPr>
              <a:t>//1</a:t>
            </a:r>
            <a:endParaRPr lang="en-US" altLang="ko-KR" sz="1400" b="1" dirty="0">
              <a:solidFill>
                <a:srgbClr val="FF0000"/>
              </a:solidFill>
              <a:latin typeface="맑은 고딕" pitchFamily="50" charset="-127"/>
              <a:ea typeface="맑은 고딕" pitchFamily="50" charset="-127"/>
            </a:endParaRPr>
          </a:p>
          <a:p>
            <a:r>
              <a:rPr lang="en-US" altLang="ko-KR" sz="1400" b="1" dirty="0">
                <a:solidFill>
                  <a:schemeClr val="tx1"/>
                </a:solidFill>
                <a:latin typeface="맑은 고딕" pitchFamily="50" charset="-127"/>
                <a:ea typeface="맑은 고딕" pitchFamily="50" charset="-127"/>
              </a:rPr>
              <a:t>   if ( </a:t>
            </a:r>
            <a:r>
              <a:rPr lang="en-US" altLang="ko-KR" sz="1400" b="1" dirty="0" err="1">
                <a:solidFill>
                  <a:schemeClr val="tx1"/>
                </a:solidFill>
                <a:latin typeface="맑은 고딕" pitchFamily="50" charset="-127"/>
                <a:ea typeface="맑은 고딕" pitchFamily="50" charset="-127"/>
              </a:rPr>
              <a:t>currentTime</a:t>
            </a:r>
            <a:r>
              <a:rPr lang="en-US" altLang="ko-KR" sz="1400" b="1" dirty="0">
                <a:solidFill>
                  <a:schemeClr val="tx1"/>
                </a:solidFill>
                <a:latin typeface="맑은 고딕" pitchFamily="50" charset="-127"/>
                <a:ea typeface="맑은 고딕" pitchFamily="50" charset="-127"/>
              </a:rPr>
              <a:t> – </a:t>
            </a:r>
            <a:r>
              <a:rPr lang="en-US" altLang="ko-KR" sz="1400" b="1" dirty="0" err="1">
                <a:solidFill>
                  <a:schemeClr val="tx1"/>
                </a:solidFill>
                <a:latin typeface="맑은 고딕" pitchFamily="50" charset="-127"/>
                <a:ea typeface="맑은 고딕" pitchFamily="50" charset="-127"/>
              </a:rPr>
              <a:t>preTime</a:t>
            </a:r>
            <a:r>
              <a:rPr lang="en-US" altLang="ko-KR" sz="1400" b="1" dirty="0">
                <a:solidFill>
                  <a:schemeClr val="tx1"/>
                </a:solidFill>
                <a:latin typeface="맑은 고딕" pitchFamily="50" charset="-127"/>
                <a:ea typeface="맑은 고딕" pitchFamily="50" charset="-127"/>
              </a:rPr>
              <a:t> &gt; 1000) {		</a:t>
            </a:r>
            <a:r>
              <a:rPr lang="en-US" altLang="ko-KR" sz="1100" b="1" dirty="0">
                <a:solidFill>
                  <a:srgbClr val="00B050"/>
                </a:solidFill>
                <a:latin typeface="맑은 고딕" pitchFamily="50" charset="-127"/>
                <a:ea typeface="맑은 고딕" pitchFamily="50" charset="-127"/>
              </a:rPr>
              <a:t>//2</a:t>
            </a:r>
            <a:endParaRPr lang="en-US" altLang="ko-KR" sz="1400" b="1" dirty="0">
              <a:solidFill>
                <a:srgbClr val="00B050"/>
              </a:solidFill>
              <a:latin typeface="맑은 고딕" pitchFamily="50" charset="-127"/>
              <a:ea typeface="맑은 고딕" pitchFamily="50" charset="-127"/>
            </a:endParaRPr>
          </a:p>
          <a:p>
            <a:r>
              <a:rPr lang="en-US" altLang="ko-KR" sz="1400" b="1" dirty="0">
                <a:solidFill>
                  <a:schemeClr val="tx1"/>
                </a:solidFill>
                <a:latin typeface="맑은 고딕" pitchFamily="50" charset="-127"/>
                <a:ea typeface="맑은 고딕" pitchFamily="50" charset="-127"/>
              </a:rPr>
              <a:t>      </a:t>
            </a:r>
            <a:r>
              <a:rPr lang="en-US" altLang="ko-KR" sz="1400" b="1" dirty="0" err="1">
                <a:solidFill>
                  <a:schemeClr val="tx1"/>
                </a:solidFill>
                <a:latin typeface="맑은 고딕" pitchFamily="50" charset="-127"/>
                <a:ea typeface="맑은 고딕" pitchFamily="50" charset="-127"/>
              </a:rPr>
              <a:t>preTime</a:t>
            </a:r>
            <a:r>
              <a:rPr lang="en-US" altLang="ko-KR" sz="1400" b="1" dirty="0">
                <a:solidFill>
                  <a:schemeClr val="tx1"/>
                </a:solidFill>
                <a:latin typeface="맑은 고딕" pitchFamily="50" charset="-127"/>
                <a:ea typeface="맑은 고딕" pitchFamily="50" charset="-127"/>
              </a:rPr>
              <a:t> = </a:t>
            </a:r>
            <a:r>
              <a:rPr lang="en-US" altLang="ko-KR" sz="1400" b="1" dirty="0" err="1">
                <a:solidFill>
                  <a:schemeClr val="tx1"/>
                </a:solidFill>
                <a:latin typeface="맑은 고딕" pitchFamily="50" charset="-127"/>
                <a:ea typeface="맑은 고딕" pitchFamily="50" charset="-127"/>
              </a:rPr>
              <a:t>currentTime</a:t>
            </a:r>
            <a:r>
              <a:rPr lang="en-US" altLang="ko-KR" sz="1400" b="1" dirty="0">
                <a:solidFill>
                  <a:schemeClr val="tx1"/>
                </a:solidFill>
                <a:latin typeface="맑은 고딕" pitchFamily="50" charset="-127"/>
                <a:ea typeface="맑은 고딕" pitchFamily="50" charset="-127"/>
              </a:rPr>
              <a:t>;			</a:t>
            </a:r>
            <a:r>
              <a:rPr lang="en-US" altLang="ko-KR" sz="1100" b="1" dirty="0">
                <a:solidFill>
                  <a:srgbClr val="7030A0"/>
                </a:solidFill>
                <a:latin typeface="맑은 고딕" pitchFamily="50" charset="-127"/>
                <a:ea typeface="맑은 고딕" pitchFamily="50" charset="-127"/>
              </a:rPr>
              <a:t>//3</a:t>
            </a:r>
            <a:endParaRPr lang="en-US" altLang="ko-KR" sz="1400" b="1" dirty="0">
              <a:solidFill>
                <a:srgbClr val="7030A0"/>
              </a:solidFill>
              <a:latin typeface="맑은 고딕" pitchFamily="50" charset="-127"/>
              <a:ea typeface="맑은 고딕" pitchFamily="50" charset="-127"/>
            </a:endParaRPr>
          </a:p>
          <a:p>
            <a:r>
              <a:rPr lang="en-US" altLang="ko-KR" sz="1400" b="1" dirty="0">
                <a:solidFill>
                  <a:schemeClr val="tx1"/>
                </a:solidFill>
                <a:latin typeface="맑은 고딕" pitchFamily="50" charset="-127"/>
                <a:ea typeface="맑은 고딕" pitchFamily="50" charset="-127"/>
              </a:rPr>
              <a:t>      </a:t>
            </a:r>
            <a:r>
              <a:rPr lang="en-US" altLang="ko-KR" sz="1400" b="1" dirty="0" err="1">
                <a:solidFill>
                  <a:schemeClr val="tx1"/>
                </a:solidFill>
                <a:latin typeface="맑은 고딕" pitchFamily="50" charset="-127"/>
                <a:ea typeface="맑은 고딕" pitchFamily="50" charset="-127"/>
              </a:rPr>
              <a:t>ledState</a:t>
            </a:r>
            <a:r>
              <a:rPr lang="en-US" altLang="ko-KR" sz="1400" b="1" dirty="0">
                <a:solidFill>
                  <a:schemeClr val="tx1"/>
                </a:solidFill>
                <a:latin typeface="맑은 고딕" pitchFamily="50" charset="-127"/>
                <a:ea typeface="맑은 고딕" pitchFamily="50" charset="-127"/>
              </a:rPr>
              <a:t> = !</a:t>
            </a:r>
            <a:r>
              <a:rPr lang="en-US" altLang="ko-KR" sz="1400" b="1" dirty="0" err="1">
                <a:solidFill>
                  <a:schemeClr val="tx1"/>
                </a:solidFill>
                <a:latin typeface="맑은 고딕" pitchFamily="50" charset="-127"/>
                <a:ea typeface="맑은 고딕" pitchFamily="50" charset="-127"/>
              </a:rPr>
              <a:t>ledState</a:t>
            </a:r>
            <a:r>
              <a:rPr lang="en-US" altLang="ko-KR" sz="1400" b="1" dirty="0">
                <a:solidFill>
                  <a:schemeClr val="tx1"/>
                </a:solidFill>
                <a:latin typeface="맑은 고딕" pitchFamily="50" charset="-127"/>
                <a:ea typeface="맑은 고딕" pitchFamily="50" charset="-127"/>
              </a:rPr>
              <a:t>;			</a:t>
            </a:r>
            <a:r>
              <a:rPr lang="en-US" altLang="ko-KR" sz="1100" b="1" dirty="0">
                <a:solidFill>
                  <a:srgbClr val="7030A0"/>
                </a:solidFill>
                <a:latin typeface="맑은 고딕" pitchFamily="50" charset="-127"/>
                <a:ea typeface="맑은 고딕" pitchFamily="50" charset="-127"/>
              </a:rPr>
              <a:t>//4</a:t>
            </a:r>
            <a:endParaRPr lang="en-US" altLang="ko-KR" sz="1400" b="1" dirty="0">
              <a:solidFill>
                <a:srgbClr val="7030A0"/>
              </a:solidFill>
              <a:latin typeface="맑은 고딕" pitchFamily="50" charset="-127"/>
              <a:ea typeface="맑은 고딕" pitchFamily="50" charset="-127"/>
            </a:endParaRPr>
          </a:p>
          <a:p>
            <a:r>
              <a:rPr lang="en-US" altLang="ko-KR" sz="1400" b="1" dirty="0">
                <a:solidFill>
                  <a:schemeClr val="tx1"/>
                </a:solidFill>
                <a:latin typeface="맑은 고딕" pitchFamily="50" charset="-127"/>
                <a:ea typeface="맑은 고딕" pitchFamily="50" charset="-127"/>
              </a:rPr>
              <a:t>      </a:t>
            </a:r>
            <a:r>
              <a:rPr lang="en-US" altLang="ko-KR" sz="1400" b="1" dirty="0" err="1">
                <a:solidFill>
                  <a:schemeClr val="tx1"/>
                </a:solidFill>
                <a:latin typeface="맑은 고딕" pitchFamily="50" charset="-127"/>
                <a:ea typeface="맑은 고딕" pitchFamily="50" charset="-127"/>
              </a:rPr>
              <a:t>digitalWrite</a:t>
            </a:r>
            <a:r>
              <a:rPr lang="en-US" altLang="ko-KR" sz="1400" b="1" dirty="0">
                <a:solidFill>
                  <a:schemeClr val="tx1"/>
                </a:solidFill>
                <a:latin typeface="맑은 고딕" pitchFamily="50" charset="-127"/>
                <a:ea typeface="맑은 고딕" pitchFamily="50" charset="-127"/>
              </a:rPr>
              <a:t>(</a:t>
            </a:r>
            <a:r>
              <a:rPr lang="en-US" altLang="ko-KR" sz="1400" b="1" dirty="0" err="1">
                <a:solidFill>
                  <a:schemeClr val="tx1"/>
                </a:solidFill>
                <a:latin typeface="맑은 고딕" pitchFamily="50" charset="-127"/>
                <a:ea typeface="맑은 고딕" pitchFamily="50" charset="-127"/>
              </a:rPr>
              <a:t>rLedPin</a:t>
            </a:r>
            <a:r>
              <a:rPr lang="en-US" altLang="ko-KR" sz="1400" b="1" dirty="0">
                <a:solidFill>
                  <a:schemeClr val="tx1"/>
                </a:solidFill>
                <a:latin typeface="맑은 고딕" pitchFamily="50" charset="-127"/>
                <a:ea typeface="맑은 고딕" pitchFamily="50" charset="-127"/>
              </a:rPr>
              <a:t>, </a:t>
            </a:r>
            <a:r>
              <a:rPr lang="en-US" altLang="ko-KR" sz="1400" b="1" dirty="0" err="1">
                <a:solidFill>
                  <a:schemeClr val="tx1"/>
                </a:solidFill>
                <a:latin typeface="맑은 고딕" pitchFamily="50" charset="-127"/>
                <a:ea typeface="맑은 고딕" pitchFamily="50" charset="-127"/>
              </a:rPr>
              <a:t>ledState</a:t>
            </a:r>
            <a:r>
              <a:rPr lang="en-US" altLang="ko-KR" sz="1400" b="1" dirty="0">
                <a:solidFill>
                  <a:schemeClr val="tx1"/>
                </a:solidFill>
                <a:latin typeface="맑은 고딕" pitchFamily="50" charset="-127"/>
                <a:ea typeface="맑은 고딕" pitchFamily="50" charset="-127"/>
              </a:rPr>
              <a:t>);		</a:t>
            </a:r>
            <a:r>
              <a:rPr lang="en-US" altLang="ko-KR" sz="1100" b="1" dirty="0">
                <a:solidFill>
                  <a:srgbClr val="7030A0"/>
                </a:solidFill>
                <a:latin typeface="맑은 고딕" pitchFamily="50" charset="-127"/>
                <a:ea typeface="맑은 고딕" pitchFamily="50" charset="-127"/>
              </a:rPr>
              <a:t>//5</a:t>
            </a:r>
            <a:endParaRPr lang="en-US" altLang="ko-KR" sz="1400" b="1" dirty="0">
              <a:solidFill>
                <a:srgbClr val="7030A0"/>
              </a:solidFill>
              <a:latin typeface="맑은 고딕" pitchFamily="50" charset="-127"/>
              <a:ea typeface="맑은 고딕" pitchFamily="50" charset="-127"/>
            </a:endParaRPr>
          </a:p>
          <a:p>
            <a:r>
              <a:rPr lang="en-US" altLang="ko-KR" sz="1400" b="1" dirty="0">
                <a:solidFill>
                  <a:schemeClr val="tx1"/>
                </a:solidFill>
                <a:latin typeface="맑은 고딕" pitchFamily="50" charset="-127"/>
                <a:ea typeface="맑은 고딕" pitchFamily="50" charset="-127"/>
              </a:rPr>
              <a:t>  }</a:t>
            </a:r>
          </a:p>
          <a:p>
            <a:r>
              <a:rPr lang="en-US" altLang="ko-KR" sz="1400" b="1" dirty="0">
                <a:solidFill>
                  <a:schemeClr val="tx1"/>
                </a:solidFill>
                <a:latin typeface="맑은 고딕" pitchFamily="50" charset="-127"/>
                <a:ea typeface="맑은 고딕" pitchFamily="50" charset="-127"/>
              </a:rPr>
              <a:t>}</a:t>
            </a:r>
          </a:p>
        </p:txBody>
      </p:sp>
      <p:sp>
        <p:nvSpPr>
          <p:cNvPr id="15" name="직사각형 14">
            <a:extLst>
              <a:ext uri="{FF2B5EF4-FFF2-40B4-BE49-F238E27FC236}">
                <a16:creationId xmlns:a16="http://schemas.microsoft.com/office/drawing/2014/main" id="{0C0313E3-B1D8-42A5-A51F-E0D4DDA4A16A}"/>
              </a:ext>
            </a:extLst>
          </p:cNvPr>
          <p:cNvSpPr/>
          <p:nvPr/>
        </p:nvSpPr>
        <p:spPr>
          <a:xfrm>
            <a:off x="6121078" y="2448550"/>
            <a:ext cx="4975263"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화살표 연결선 6">
            <a:extLst>
              <a:ext uri="{FF2B5EF4-FFF2-40B4-BE49-F238E27FC236}">
                <a16:creationId xmlns:a16="http://schemas.microsoft.com/office/drawing/2014/main" id="{08E2DA32-5688-4416-A2BA-505131BA2DF7}"/>
              </a:ext>
            </a:extLst>
          </p:cNvPr>
          <p:cNvCxnSpPr>
            <a:cxnSpLocks/>
          </p:cNvCxnSpPr>
          <p:nvPr/>
        </p:nvCxnSpPr>
        <p:spPr>
          <a:xfrm>
            <a:off x="864493" y="5351462"/>
            <a:ext cx="1015983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90B27442-894A-4D32-A3D0-03B6957F8A95}"/>
              </a:ext>
            </a:extLst>
          </p:cNvPr>
          <p:cNvCxnSpPr/>
          <p:nvPr/>
        </p:nvCxnSpPr>
        <p:spPr>
          <a:xfrm flipV="1">
            <a:off x="122453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26C31087-5EED-48D7-A262-B94B9A561E73}"/>
              </a:ext>
            </a:extLst>
          </p:cNvPr>
          <p:cNvCxnSpPr>
            <a:cxnSpLocks/>
          </p:cNvCxnSpPr>
          <p:nvPr/>
        </p:nvCxnSpPr>
        <p:spPr>
          <a:xfrm flipV="1">
            <a:off x="1118447" y="4415358"/>
            <a:ext cx="0" cy="12241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50E7936-92C6-441F-894B-268DAA1084EE}"/>
              </a:ext>
            </a:extLst>
          </p:cNvPr>
          <p:cNvCxnSpPr/>
          <p:nvPr/>
        </p:nvCxnSpPr>
        <p:spPr>
          <a:xfrm flipV="1">
            <a:off x="129654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02D9BB7-988C-4734-9657-71CBF26B4CD3}"/>
              </a:ext>
            </a:extLst>
          </p:cNvPr>
          <p:cNvCxnSpPr>
            <a:cxnSpLocks/>
          </p:cNvCxnSpPr>
          <p:nvPr/>
        </p:nvCxnSpPr>
        <p:spPr>
          <a:xfrm>
            <a:off x="3581747" y="5351462"/>
            <a:ext cx="0" cy="28803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7DF7D47E-9C14-45D8-9015-773250E1EFA2}"/>
              </a:ext>
            </a:extLst>
          </p:cNvPr>
          <p:cNvCxnSpPr>
            <a:cxnSpLocks/>
          </p:cNvCxnSpPr>
          <p:nvPr/>
        </p:nvCxnSpPr>
        <p:spPr>
          <a:xfrm>
            <a:off x="6107213" y="5351462"/>
            <a:ext cx="0" cy="28803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6E26F3DC-14C7-4846-A357-502A5A6C83C5}"/>
              </a:ext>
            </a:extLst>
          </p:cNvPr>
          <p:cNvCxnSpPr>
            <a:cxnSpLocks/>
          </p:cNvCxnSpPr>
          <p:nvPr/>
        </p:nvCxnSpPr>
        <p:spPr>
          <a:xfrm>
            <a:off x="8580076" y="5351462"/>
            <a:ext cx="0" cy="2880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BD0083C-4BD1-4D69-8C98-693910A1C3B0}"/>
              </a:ext>
            </a:extLst>
          </p:cNvPr>
          <p:cNvSpPr txBox="1"/>
          <p:nvPr/>
        </p:nvSpPr>
        <p:spPr>
          <a:xfrm>
            <a:off x="977584" y="5667632"/>
            <a:ext cx="287258" cy="307777"/>
          </a:xfrm>
          <a:prstGeom prst="rect">
            <a:avLst/>
          </a:prstGeom>
          <a:noFill/>
        </p:spPr>
        <p:txBody>
          <a:bodyPr wrap="none" rtlCol="0">
            <a:spAutoFit/>
          </a:bodyPr>
          <a:lstStyle/>
          <a:p>
            <a:r>
              <a:rPr lang="en-US" altLang="ko-KR" sz="1400" b="1" dirty="0"/>
              <a:t>0</a:t>
            </a:r>
            <a:endParaRPr lang="ko-KR" altLang="en-US" b="1" dirty="0"/>
          </a:p>
        </p:txBody>
      </p:sp>
      <p:sp>
        <p:nvSpPr>
          <p:cNvPr id="37" name="TextBox 36">
            <a:extLst>
              <a:ext uri="{FF2B5EF4-FFF2-40B4-BE49-F238E27FC236}">
                <a16:creationId xmlns:a16="http://schemas.microsoft.com/office/drawing/2014/main" id="{D68940A0-988B-430B-9DA6-42A1E1540B51}"/>
              </a:ext>
            </a:extLst>
          </p:cNvPr>
          <p:cNvSpPr txBox="1"/>
          <p:nvPr/>
        </p:nvSpPr>
        <p:spPr>
          <a:xfrm>
            <a:off x="3457168" y="5660994"/>
            <a:ext cx="287258" cy="307777"/>
          </a:xfrm>
          <a:prstGeom prst="rect">
            <a:avLst/>
          </a:prstGeom>
          <a:noFill/>
        </p:spPr>
        <p:txBody>
          <a:bodyPr wrap="square" rtlCol="0">
            <a:spAutoFit/>
          </a:bodyPr>
          <a:lstStyle/>
          <a:p>
            <a:r>
              <a:rPr lang="en-US" altLang="ko-KR" sz="1400" b="1" dirty="0"/>
              <a:t>1</a:t>
            </a:r>
            <a:endParaRPr lang="ko-KR" altLang="en-US" b="1" dirty="0"/>
          </a:p>
        </p:txBody>
      </p:sp>
      <p:sp>
        <p:nvSpPr>
          <p:cNvPr id="38" name="TextBox 37">
            <a:extLst>
              <a:ext uri="{FF2B5EF4-FFF2-40B4-BE49-F238E27FC236}">
                <a16:creationId xmlns:a16="http://schemas.microsoft.com/office/drawing/2014/main" id="{405D6158-4E2E-4545-9536-ACBD8E588C03}"/>
              </a:ext>
            </a:extLst>
          </p:cNvPr>
          <p:cNvSpPr txBox="1"/>
          <p:nvPr/>
        </p:nvSpPr>
        <p:spPr>
          <a:xfrm>
            <a:off x="5944412" y="5643902"/>
            <a:ext cx="287258" cy="307777"/>
          </a:xfrm>
          <a:prstGeom prst="rect">
            <a:avLst/>
          </a:prstGeom>
          <a:noFill/>
        </p:spPr>
        <p:txBody>
          <a:bodyPr wrap="square" rtlCol="0">
            <a:spAutoFit/>
          </a:bodyPr>
          <a:lstStyle/>
          <a:p>
            <a:r>
              <a:rPr lang="en-US" altLang="ko-KR" sz="1400" b="1" dirty="0"/>
              <a:t>2</a:t>
            </a:r>
            <a:endParaRPr lang="ko-KR" altLang="en-US" b="1" dirty="0"/>
          </a:p>
        </p:txBody>
      </p:sp>
      <p:sp>
        <p:nvSpPr>
          <p:cNvPr id="39" name="TextBox 38">
            <a:extLst>
              <a:ext uri="{FF2B5EF4-FFF2-40B4-BE49-F238E27FC236}">
                <a16:creationId xmlns:a16="http://schemas.microsoft.com/office/drawing/2014/main" id="{DBC3611A-CF95-4A93-95A7-C000F2BF74D9}"/>
              </a:ext>
            </a:extLst>
          </p:cNvPr>
          <p:cNvSpPr txBox="1"/>
          <p:nvPr/>
        </p:nvSpPr>
        <p:spPr>
          <a:xfrm>
            <a:off x="8436447" y="5668614"/>
            <a:ext cx="287258" cy="307777"/>
          </a:xfrm>
          <a:prstGeom prst="rect">
            <a:avLst/>
          </a:prstGeom>
          <a:noFill/>
        </p:spPr>
        <p:txBody>
          <a:bodyPr wrap="square" rtlCol="0">
            <a:spAutoFit/>
          </a:bodyPr>
          <a:lstStyle/>
          <a:p>
            <a:r>
              <a:rPr lang="en-US" altLang="ko-KR" sz="1400" b="1" dirty="0"/>
              <a:t>3</a:t>
            </a:r>
            <a:endParaRPr lang="ko-KR" altLang="en-US" b="1" dirty="0"/>
          </a:p>
        </p:txBody>
      </p:sp>
      <p:cxnSp>
        <p:nvCxnSpPr>
          <p:cNvPr id="40" name="직선 화살표 연결선 39">
            <a:extLst>
              <a:ext uri="{FF2B5EF4-FFF2-40B4-BE49-F238E27FC236}">
                <a16:creationId xmlns:a16="http://schemas.microsoft.com/office/drawing/2014/main" id="{42B7FC71-D2CD-4FD0-A6A0-FA71A070FA87}"/>
              </a:ext>
            </a:extLst>
          </p:cNvPr>
          <p:cNvCxnSpPr/>
          <p:nvPr/>
        </p:nvCxnSpPr>
        <p:spPr>
          <a:xfrm flipV="1">
            <a:off x="137693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5522C90-E222-4B7F-B4DB-83166CB59C7A}"/>
              </a:ext>
            </a:extLst>
          </p:cNvPr>
          <p:cNvCxnSpPr/>
          <p:nvPr/>
        </p:nvCxnSpPr>
        <p:spPr>
          <a:xfrm flipV="1">
            <a:off x="144894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FDD6D8A2-C99E-402E-830B-A2344CC297E8}"/>
              </a:ext>
            </a:extLst>
          </p:cNvPr>
          <p:cNvCxnSpPr/>
          <p:nvPr/>
        </p:nvCxnSpPr>
        <p:spPr>
          <a:xfrm flipV="1">
            <a:off x="152933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4799968-58E5-47FE-AD40-B42910338384}"/>
              </a:ext>
            </a:extLst>
          </p:cNvPr>
          <p:cNvCxnSpPr/>
          <p:nvPr/>
        </p:nvCxnSpPr>
        <p:spPr>
          <a:xfrm flipV="1">
            <a:off x="160134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1BCEF2E-D922-4B07-AB9B-CD1A206B5D8A}"/>
              </a:ext>
            </a:extLst>
          </p:cNvPr>
          <p:cNvCxnSpPr/>
          <p:nvPr/>
        </p:nvCxnSpPr>
        <p:spPr>
          <a:xfrm flipV="1">
            <a:off x="168173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AFC3C446-FDEB-4BD3-8591-48A1EBAACDB5}"/>
              </a:ext>
            </a:extLst>
          </p:cNvPr>
          <p:cNvCxnSpPr/>
          <p:nvPr/>
        </p:nvCxnSpPr>
        <p:spPr>
          <a:xfrm flipV="1">
            <a:off x="175374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9D4716B8-F629-4F8F-B0C3-64E36F9B3B8A}"/>
              </a:ext>
            </a:extLst>
          </p:cNvPr>
          <p:cNvCxnSpPr/>
          <p:nvPr/>
        </p:nvCxnSpPr>
        <p:spPr>
          <a:xfrm flipV="1">
            <a:off x="183413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440CA45C-557A-4CE6-A872-EC4ED2DBCD7C}"/>
              </a:ext>
            </a:extLst>
          </p:cNvPr>
          <p:cNvCxnSpPr/>
          <p:nvPr/>
        </p:nvCxnSpPr>
        <p:spPr>
          <a:xfrm flipV="1">
            <a:off x="190614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1A4EB0B-70B2-4E50-A80F-C32975DB26BE}"/>
              </a:ext>
            </a:extLst>
          </p:cNvPr>
          <p:cNvCxnSpPr/>
          <p:nvPr/>
        </p:nvCxnSpPr>
        <p:spPr>
          <a:xfrm flipV="1">
            <a:off x="198653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72F310C-4F7E-43E7-BDAB-63635A4917C9}"/>
              </a:ext>
            </a:extLst>
          </p:cNvPr>
          <p:cNvCxnSpPr/>
          <p:nvPr/>
        </p:nvCxnSpPr>
        <p:spPr>
          <a:xfrm flipV="1">
            <a:off x="205854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A009E9-E555-4A74-84D4-C356285511AD}"/>
              </a:ext>
            </a:extLst>
          </p:cNvPr>
          <p:cNvCxnSpPr/>
          <p:nvPr/>
        </p:nvCxnSpPr>
        <p:spPr>
          <a:xfrm flipV="1">
            <a:off x="213893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361C6862-11E8-4F8E-93BD-19638CAB4EF1}"/>
              </a:ext>
            </a:extLst>
          </p:cNvPr>
          <p:cNvCxnSpPr/>
          <p:nvPr/>
        </p:nvCxnSpPr>
        <p:spPr>
          <a:xfrm flipV="1">
            <a:off x="221094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E14D1360-4247-4BA8-A889-B6C6A9130E65}"/>
              </a:ext>
            </a:extLst>
          </p:cNvPr>
          <p:cNvCxnSpPr/>
          <p:nvPr/>
        </p:nvCxnSpPr>
        <p:spPr>
          <a:xfrm flipV="1">
            <a:off x="229133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F35C9095-B194-44CD-ABA9-52289F55B1AF}"/>
              </a:ext>
            </a:extLst>
          </p:cNvPr>
          <p:cNvCxnSpPr/>
          <p:nvPr/>
        </p:nvCxnSpPr>
        <p:spPr>
          <a:xfrm flipV="1">
            <a:off x="236334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0885D1B-4A16-42E6-87E3-604FC3072EB6}"/>
              </a:ext>
            </a:extLst>
          </p:cNvPr>
          <p:cNvCxnSpPr/>
          <p:nvPr/>
        </p:nvCxnSpPr>
        <p:spPr>
          <a:xfrm flipV="1">
            <a:off x="244373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7F37CBE1-C57B-49AB-97AF-D7F06368BCC5}"/>
              </a:ext>
            </a:extLst>
          </p:cNvPr>
          <p:cNvCxnSpPr/>
          <p:nvPr/>
        </p:nvCxnSpPr>
        <p:spPr>
          <a:xfrm flipV="1">
            <a:off x="251574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4A3597-BBF1-4D1F-A5FD-873E226C24B5}"/>
              </a:ext>
            </a:extLst>
          </p:cNvPr>
          <p:cNvCxnSpPr/>
          <p:nvPr/>
        </p:nvCxnSpPr>
        <p:spPr>
          <a:xfrm flipV="1">
            <a:off x="259613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49763FA5-E12D-49EB-909E-D2C40BBE069D}"/>
              </a:ext>
            </a:extLst>
          </p:cNvPr>
          <p:cNvCxnSpPr/>
          <p:nvPr/>
        </p:nvCxnSpPr>
        <p:spPr>
          <a:xfrm flipV="1">
            <a:off x="266814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25923DF0-3EFB-4922-B4C3-24BBF0EA97E2}"/>
              </a:ext>
            </a:extLst>
          </p:cNvPr>
          <p:cNvCxnSpPr/>
          <p:nvPr/>
        </p:nvCxnSpPr>
        <p:spPr>
          <a:xfrm flipV="1">
            <a:off x="274853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863DCECF-ABD6-42C7-A787-12118132EB79}"/>
              </a:ext>
            </a:extLst>
          </p:cNvPr>
          <p:cNvCxnSpPr/>
          <p:nvPr/>
        </p:nvCxnSpPr>
        <p:spPr>
          <a:xfrm flipV="1">
            <a:off x="282054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596AE282-035D-4C37-B620-8EA196298768}"/>
              </a:ext>
            </a:extLst>
          </p:cNvPr>
          <p:cNvCxnSpPr/>
          <p:nvPr/>
        </p:nvCxnSpPr>
        <p:spPr>
          <a:xfrm flipV="1">
            <a:off x="290093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C4D7AC1D-EAF9-49C7-BFC2-A2C94A4F1ACE}"/>
              </a:ext>
            </a:extLst>
          </p:cNvPr>
          <p:cNvCxnSpPr/>
          <p:nvPr/>
        </p:nvCxnSpPr>
        <p:spPr>
          <a:xfrm flipV="1">
            <a:off x="297294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987D45BE-7502-4E63-9D55-57985A1BACEF}"/>
              </a:ext>
            </a:extLst>
          </p:cNvPr>
          <p:cNvCxnSpPr/>
          <p:nvPr/>
        </p:nvCxnSpPr>
        <p:spPr>
          <a:xfrm flipV="1">
            <a:off x="305333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A45D07D-1A45-48A6-B9CF-19448493DF41}"/>
              </a:ext>
            </a:extLst>
          </p:cNvPr>
          <p:cNvCxnSpPr/>
          <p:nvPr/>
        </p:nvCxnSpPr>
        <p:spPr>
          <a:xfrm flipV="1">
            <a:off x="312534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C8CA8E71-F40B-4AE7-B5FF-E7A05CC72322}"/>
              </a:ext>
            </a:extLst>
          </p:cNvPr>
          <p:cNvCxnSpPr/>
          <p:nvPr/>
        </p:nvCxnSpPr>
        <p:spPr>
          <a:xfrm flipV="1">
            <a:off x="320573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08B3E4E-F4CA-4C27-8C78-1248F2897E26}"/>
              </a:ext>
            </a:extLst>
          </p:cNvPr>
          <p:cNvCxnSpPr/>
          <p:nvPr/>
        </p:nvCxnSpPr>
        <p:spPr>
          <a:xfrm flipV="1">
            <a:off x="327774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2391F7A-71D3-4609-9286-9A7039AA9F8D}"/>
              </a:ext>
            </a:extLst>
          </p:cNvPr>
          <p:cNvCxnSpPr/>
          <p:nvPr/>
        </p:nvCxnSpPr>
        <p:spPr>
          <a:xfrm flipV="1">
            <a:off x="335813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2A55B461-9CBF-40FC-BD3F-4A4E0B952456}"/>
              </a:ext>
            </a:extLst>
          </p:cNvPr>
          <p:cNvCxnSpPr/>
          <p:nvPr/>
        </p:nvCxnSpPr>
        <p:spPr>
          <a:xfrm flipV="1">
            <a:off x="343014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7FB6433-999C-4D13-8077-FA6B6FCE78A7}"/>
              </a:ext>
            </a:extLst>
          </p:cNvPr>
          <p:cNvCxnSpPr/>
          <p:nvPr/>
        </p:nvCxnSpPr>
        <p:spPr>
          <a:xfrm flipV="1">
            <a:off x="351053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EFD2C104-5A37-469C-99D9-95C6E0CE7DA2}"/>
              </a:ext>
            </a:extLst>
          </p:cNvPr>
          <p:cNvCxnSpPr/>
          <p:nvPr/>
        </p:nvCxnSpPr>
        <p:spPr>
          <a:xfrm flipV="1">
            <a:off x="358254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97D155B7-7F97-4E4A-AB6E-EFDFBFC466C0}"/>
              </a:ext>
            </a:extLst>
          </p:cNvPr>
          <p:cNvCxnSpPr>
            <a:cxnSpLocks/>
          </p:cNvCxnSpPr>
          <p:nvPr/>
        </p:nvCxnSpPr>
        <p:spPr>
          <a:xfrm flipV="1">
            <a:off x="3671441" y="4559374"/>
            <a:ext cx="0" cy="79208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546C09D2-CDD1-465D-BC61-6F37795153BD}"/>
              </a:ext>
            </a:extLst>
          </p:cNvPr>
          <p:cNvCxnSpPr>
            <a:cxnSpLocks/>
          </p:cNvCxnSpPr>
          <p:nvPr/>
        </p:nvCxnSpPr>
        <p:spPr>
          <a:xfrm flipV="1">
            <a:off x="3763039" y="4559374"/>
            <a:ext cx="0" cy="79208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81C8FA1A-423D-4D64-93F5-E10E3A7BF24E}"/>
              </a:ext>
            </a:extLst>
          </p:cNvPr>
          <p:cNvCxnSpPr>
            <a:cxnSpLocks/>
          </p:cNvCxnSpPr>
          <p:nvPr/>
        </p:nvCxnSpPr>
        <p:spPr>
          <a:xfrm flipV="1">
            <a:off x="3853665" y="4559374"/>
            <a:ext cx="0" cy="79208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A4F2C875-C3AE-4A05-84F0-674577D007A8}"/>
              </a:ext>
            </a:extLst>
          </p:cNvPr>
          <p:cNvCxnSpPr/>
          <p:nvPr/>
        </p:nvCxnSpPr>
        <p:spPr>
          <a:xfrm flipV="1">
            <a:off x="3931559"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51BC877C-F7C8-4B98-A648-E5E2B40EAE2D}"/>
              </a:ext>
            </a:extLst>
          </p:cNvPr>
          <p:cNvCxnSpPr/>
          <p:nvPr/>
        </p:nvCxnSpPr>
        <p:spPr>
          <a:xfrm flipV="1">
            <a:off x="4003567"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B13933BD-A02D-4274-B6D4-0E2CF8A3592A}"/>
              </a:ext>
            </a:extLst>
          </p:cNvPr>
          <p:cNvCxnSpPr/>
          <p:nvPr/>
        </p:nvCxnSpPr>
        <p:spPr>
          <a:xfrm flipV="1">
            <a:off x="4083959"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AE9E2A36-EEE0-4DD9-83BE-E586CFEFD522}"/>
              </a:ext>
            </a:extLst>
          </p:cNvPr>
          <p:cNvCxnSpPr/>
          <p:nvPr/>
        </p:nvCxnSpPr>
        <p:spPr>
          <a:xfrm flipV="1">
            <a:off x="4155967"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6B8623D0-8BCB-4B9A-A419-977571C3B67D}"/>
              </a:ext>
            </a:extLst>
          </p:cNvPr>
          <p:cNvCxnSpPr/>
          <p:nvPr/>
        </p:nvCxnSpPr>
        <p:spPr>
          <a:xfrm flipV="1">
            <a:off x="4236359"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E55DE329-F389-4D47-8BE8-B81FD35516A3}"/>
              </a:ext>
            </a:extLst>
          </p:cNvPr>
          <p:cNvCxnSpPr/>
          <p:nvPr/>
        </p:nvCxnSpPr>
        <p:spPr>
          <a:xfrm flipV="1">
            <a:off x="4308367"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0949BB1A-5D78-4D01-BEB3-1A796986697C}"/>
              </a:ext>
            </a:extLst>
          </p:cNvPr>
          <p:cNvCxnSpPr/>
          <p:nvPr/>
        </p:nvCxnSpPr>
        <p:spPr>
          <a:xfrm flipV="1">
            <a:off x="4388759"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365FC946-D1A1-4FE3-BD39-3FDC9A22AE4E}"/>
              </a:ext>
            </a:extLst>
          </p:cNvPr>
          <p:cNvCxnSpPr/>
          <p:nvPr/>
        </p:nvCxnSpPr>
        <p:spPr>
          <a:xfrm flipV="1">
            <a:off x="4460767"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E897C68D-E9E2-464B-9BD9-B9ABCB9E901E}"/>
              </a:ext>
            </a:extLst>
          </p:cNvPr>
          <p:cNvCxnSpPr/>
          <p:nvPr/>
        </p:nvCxnSpPr>
        <p:spPr>
          <a:xfrm flipV="1">
            <a:off x="4541159"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7131AF72-A06F-46E4-A4D8-4837632A1D91}"/>
              </a:ext>
            </a:extLst>
          </p:cNvPr>
          <p:cNvCxnSpPr/>
          <p:nvPr/>
        </p:nvCxnSpPr>
        <p:spPr>
          <a:xfrm flipV="1">
            <a:off x="4613167"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D4160384-EF3F-4725-92C6-DDD6E9AFCCB0}"/>
              </a:ext>
            </a:extLst>
          </p:cNvPr>
          <p:cNvCxnSpPr/>
          <p:nvPr/>
        </p:nvCxnSpPr>
        <p:spPr>
          <a:xfrm flipV="1">
            <a:off x="4693559"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8842B997-FB39-41B3-9F38-E3E12DEF6608}"/>
              </a:ext>
            </a:extLst>
          </p:cNvPr>
          <p:cNvCxnSpPr/>
          <p:nvPr/>
        </p:nvCxnSpPr>
        <p:spPr>
          <a:xfrm flipV="1">
            <a:off x="4765567"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CDD4EC9A-1575-41B8-B881-3043B0841FF4}"/>
              </a:ext>
            </a:extLst>
          </p:cNvPr>
          <p:cNvCxnSpPr/>
          <p:nvPr/>
        </p:nvCxnSpPr>
        <p:spPr>
          <a:xfrm flipV="1">
            <a:off x="4845959"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1F5F933C-954C-4BB5-9AB3-9E721E3560E9}"/>
              </a:ext>
            </a:extLst>
          </p:cNvPr>
          <p:cNvCxnSpPr/>
          <p:nvPr/>
        </p:nvCxnSpPr>
        <p:spPr>
          <a:xfrm flipV="1">
            <a:off x="4917967"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9C2BFE1E-2DF9-48A6-9B47-92A28C6D7971}"/>
              </a:ext>
            </a:extLst>
          </p:cNvPr>
          <p:cNvCxnSpPr/>
          <p:nvPr/>
        </p:nvCxnSpPr>
        <p:spPr>
          <a:xfrm flipV="1">
            <a:off x="4998359"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AC92580A-A0F0-411B-9871-C74DF937FD71}"/>
              </a:ext>
            </a:extLst>
          </p:cNvPr>
          <p:cNvCxnSpPr/>
          <p:nvPr/>
        </p:nvCxnSpPr>
        <p:spPr>
          <a:xfrm flipV="1">
            <a:off x="5070367"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72133323-FBC1-4C77-8FC1-EF39BFEB3386}"/>
              </a:ext>
            </a:extLst>
          </p:cNvPr>
          <p:cNvCxnSpPr/>
          <p:nvPr/>
        </p:nvCxnSpPr>
        <p:spPr>
          <a:xfrm flipV="1">
            <a:off x="5150759"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05C8C006-3956-4B64-AE3E-7EC8826A77AF}"/>
              </a:ext>
            </a:extLst>
          </p:cNvPr>
          <p:cNvCxnSpPr/>
          <p:nvPr/>
        </p:nvCxnSpPr>
        <p:spPr>
          <a:xfrm flipV="1">
            <a:off x="5222767"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191EB834-AA93-43FD-B124-14D444565880}"/>
              </a:ext>
            </a:extLst>
          </p:cNvPr>
          <p:cNvCxnSpPr/>
          <p:nvPr/>
        </p:nvCxnSpPr>
        <p:spPr>
          <a:xfrm flipV="1">
            <a:off x="5303159"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EC631F3-F9DC-4CE2-AD85-D93DA9A3883C}"/>
              </a:ext>
            </a:extLst>
          </p:cNvPr>
          <p:cNvCxnSpPr/>
          <p:nvPr/>
        </p:nvCxnSpPr>
        <p:spPr>
          <a:xfrm flipV="1">
            <a:off x="5375167"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6BCE1D56-3EEB-4F0E-B846-6CAA0A51034C}"/>
              </a:ext>
            </a:extLst>
          </p:cNvPr>
          <p:cNvCxnSpPr/>
          <p:nvPr/>
        </p:nvCxnSpPr>
        <p:spPr>
          <a:xfrm flipV="1">
            <a:off x="5455559"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6DFE51A8-CFCF-4A0D-BA7B-40EFEC6F891F}"/>
              </a:ext>
            </a:extLst>
          </p:cNvPr>
          <p:cNvCxnSpPr/>
          <p:nvPr/>
        </p:nvCxnSpPr>
        <p:spPr>
          <a:xfrm flipV="1">
            <a:off x="5527567"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34B9B65-133A-4941-B05A-AED94CD39E32}"/>
              </a:ext>
            </a:extLst>
          </p:cNvPr>
          <p:cNvCxnSpPr/>
          <p:nvPr/>
        </p:nvCxnSpPr>
        <p:spPr>
          <a:xfrm flipV="1">
            <a:off x="5607959"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8246372B-93D4-4AA8-99C1-3A35F4A5807C}"/>
              </a:ext>
            </a:extLst>
          </p:cNvPr>
          <p:cNvCxnSpPr/>
          <p:nvPr/>
        </p:nvCxnSpPr>
        <p:spPr>
          <a:xfrm flipV="1">
            <a:off x="5679967"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55BADC06-1DE0-4BEE-9612-087C4E238372}"/>
              </a:ext>
            </a:extLst>
          </p:cNvPr>
          <p:cNvCxnSpPr/>
          <p:nvPr/>
        </p:nvCxnSpPr>
        <p:spPr>
          <a:xfrm flipV="1">
            <a:off x="5760359"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ADCA0659-BB36-4026-9599-4BFFCF9D1F8F}"/>
              </a:ext>
            </a:extLst>
          </p:cNvPr>
          <p:cNvCxnSpPr/>
          <p:nvPr/>
        </p:nvCxnSpPr>
        <p:spPr>
          <a:xfrm flipV="1">
            <a:off x="5832367"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09B98077-4830-4DF5-B097-C7758845E6E2}"/>
              </a:ext>
            </a:extLst>
          </p:cNvPr>
          <p:cNvCxnSpPr/>
          <p:nvPr/>
        </p:nvCxnSpPr>
        <p:spPr>
          <a:xfrm flipV="1">
            <a:off x="5912759"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ED5018DB-A810-4A66-9A95-211655BEF5B6}"/>
              </a:ext>
            </a:extLst>
          </p:cNvPr>
          <p:cNvCxnSpPr/>
          <p:nvPr/>
        </p:nvCxnSpPr>
        <p:spPr>
          <a:xfrm flipV="1">
            <a:off x="5984767"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4516BB1F-8C24-4076-AC28-DEBA24B7B09D}"/>
              </a:ext>
            </a:extLst>
          </p:cNvPr>
          <p:cNvCxnSpPr/>
          <p:nvPr/>
        </p:nvCxnSpPr>
        <p:spPr>
          <a:xfrm flipV="1">
            <a:off x="6065159"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D5E61967-6C8B-469E-AAB2-A3598D28E7C2}"/>
              </a:ext>
            </a:extLst>
          </p:cNvPr>
          <p:cNvCxnSpPr/>
          <p:nvPr/>
        </p:nvCxnSpPr>
        <p:spPr>
          <a:xfrm flipV="1">
            <a:off x="6137167"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941CDED7-E710-41E9-8565-59D3A751128C}"/>
              </a:ext>
            </a:extLst>
          </p:cNvPr>
          <p:cNvCxnSpPr/>
          <p:nvPr/>
        </p:nvCxnSpPr>
        <p:spPr>
          <a:xfrm flipV="1">
            <a:off x="6217559"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74676872-FD35-4092-B53A-7967D880BE74}"/>
              </a:ext>
            </a:extLst>
          </p:cNvPr>
          <p:cNvCxnSpPr/>
          <p:nvPr/>
        </p:nvCxnSpPr>
        <p:spPr>
          <a:xfrm flipV="1">
            <a:off x="6289567"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51650C3F-EDBF-425A-9279-17661D653A4E}"/>
              </a:ext>
            </a:extLst>
          </p:cNvPr>
          <p:cNvCxnSpPr>
            <a:cxnSpLocks/>
          </p:cNvCxnSpPr>
          <p:nvPr/>
        </p:nvCxnSpPr>
        <p:spPr>
          <a:xfrm flipV="1">
            <a:off x="6344721" y="4559374"/>
            <a:ext cx="0" cy="79208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7EFBAA61-FDF9-478C-8A91-15D1CF12BD0A}"/>
              </a:ext>
            </a:extLst>
          </p:cNvPr>
          <p:cNvCxnSpPr>
            <a:cxnSpLocks/>
          </p:cNvCxnSpPr>
          <p:nvPr/>
        </p:nvCxnSpPr>
        <p:spPr>
          <a:xfrm flipV="1">
            <a:off x="6436319" y="4559374"/>
            <a:ext cx="0" cy="79208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351651F5-15B0-4E27-96AC-6C2B0CDA0705}"/>
              </a:ext>
            </a:extLst>
          </p:cNvPr>
          <p:cNvCxnSpPr>
            <a:cxnSpLocks/>
          </p:cNvCxnSpPr>
          <p:nvPr/>
        </p:nvCxnSpPr>
        <p:spPr>
          <a:xfrm flipV="1">
            <a:off x="6526945" y="4559374"/>
            <a:ext cx="0" cy="79208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5659816F-6132-42AE-85FD-AFB19A0A2CF6}"/>
              </a:ext>
            </a:extLst>
          </p:cNvPr>
          <p:cNvCxnSpPr/>
          <p:nvPr/>
        </p:nvCxnSpPr>
        <p:spPr>
          <a:xfrm flipV="1">
            <a:off x="660989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35135109-262B-42C8-9441-788A44A80BED}"/>
              </a:ext>
            </a:extLst>
          </p:cNvPr>
          <p:cNvCxnSpPr/>
          <p:nvPr/>
        </p:nvCxnSpPr>
        <p:spPr>
          <a:xfrm flipV="1">
            <a:off x="668190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DC6ED35-DCB6-46D5-B478-852215BFBCE4}"/>
              </a:ext>
            </a:extLst>
          </p:cNvPr>
          <p:cNvCxnSpPr/>
          <p:nvPr/>
        </p:nvCxnSpPr>
        <p:spPr>
          <a:xfrm flipV="1">
            <a:off x="676229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18D0595B-37D6-4B3D-B4A0-CE7294A5DFDD}"/>
              </a:ext>
            </a:extLst>
          </p:cNvPr>
          <p:cNvCxnSpPr/>
          <p:nvPr/>
        </p:nvCxnSpPr>
        <p:spPr>
          <a:xfrm flipV="1">
            <a:off x="683430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F1D0CA6D-8141-4246-8361-02218DA9FB20}"/>
              </a:ext>
            </a:extLst>
          </p:cNvPr>
          <p:cNvCxnSpPr/>
          <p:nvPr/>
        </p:nvCxnSpPr>
        <p:spPr>
          <a:xfrm flipV="1">
            <a:off x="691469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8D868738-60B8-49AC-A196-DCD0437E864C}"/>
              </a:ext>
            </a:extLst>
          </p:cNvPr>
          <p:cNvCxnSpPr/>
          <p:nvPr/>
        </p:nvCxnSpPr>
        <p:spPr>
          <a:xfrm flipV="1">
            <a:off x="698670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BBA5FAB8-99B4-4FF7-82A1-3214242CEE8A}"/>
              </a:ext>
            </a:extLst>
          </p:cNvPr>
          <p:cNvCxnSpPr/>
          <p:nvPr/>
        </p:nvCxnSpPr>
        <p:spPr>
          <a:xfrm flipV="1">
            <a:off x="706709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3F993941-F62C-4541-BEE6-5C2C672A743A}"/>
              </a:ext>
            </a:extLst>
          </p:cNvPr>
          <p:cNvCxnSpPr/>
          <p:nvPr/>
        </p:nvCxnSpPr>
        <p:spPr>
          <a:xfrm flipV="1">
            <a:off x="713910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5C0F164D-7AAF-4426-89B9-6A399BDD7B38}"/>
              </a:ext>
            </a:extLst>
          </p:cNvPr>
          <p:cNvCxnSpPr/>
          <p:nvPr/>
        </p:nvCxnSpPr>
        <p:spPr>
          <a:xfrm flipV="1">
            <a:off x="721949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B7ABF568-56C0-4C74-B4BD-D3FD092D1C3F}"/>
              </a:ext>
            </a:extLst>
          </p:cNvPr>
          <p:cNvCxnSpPr/>
          <p:nvPr/>
        </p:nvCxnSpPr>
        <p:spPr>
          <a:xfrm flipV="1">
            <a:off x="729150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8AFC981-6663-4AAC-9F85-C107DD479549}"/>
              </a:ext>
            </a:extLst>
          </p:cNvPr>
          <p:cNvCxnSpPr/>
          <p:nvPr/>
        </p:nvCxnSpPr>
        <p:spPr>
          <a:xfrm flipV="1">
            <a:off x="737189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FF1275BE-ABAC-4B77-9EA9-CC707F3A21FB}"/>
              </a:ext>
            </a:extLst>
          </p:cNvPr>
          <p:cNvCxnSpPr/>
          <p:nvPr/>
        </p:nvCxnSpPr>
        <p:spPr>
          <a:xfrm flipV="1">
            <a:off x="744390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81C003A5-C78C-4872-AB3C-FF3DECCB557F}"/>
              </a:ext>
            </a:extLst>
          </p:cNvPr>
          <p:cNvCxnSpPr/>
          <p:nvPr/>
        </p:nvCxnSpPr>
        <p:spPr>
          <a:xfrm flipV="1">
            <a:off x="752429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id="{C84A0BF1-28CC-4D1C-893F-F1AF7CAA7986}"/>
              </a:ext>
            </a:extLst>
          </p:cNvPr>
          <p:cNvCxnSpPr/>
          <p:nvPr/>
        </p:nvCxnSpPr>
        <p:spPr>
          <a:xfrm flipV="1">
            <a:off x="759630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직선 화살표 연결선 122">
            <a:extLst>
              <a:ext uri="{FF2B5EF4-FFF2-40B4-BE49-F238E27FC236}">
                <a16:creationId xmlns:a16="http://schemas.microsoft.com/office/drawing/2014/main" id="{7CD07A96-881E-4F9A-AAD8-022FE0AC5585}"/>
              </a:ext>
            </a:extLst>
          </p:cNvPr>
          <p:cNvCxnSpPr/>
          <p:nvPr/>
        </p:nvCxnSpPr>
        <p:spPr>
          <a:xfrm flipV="1">
            <a:off x="767669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F087B4F-8CAA-45AF-B0F1-89CF167A2645}"/>
              </a:ext>
            </a:extLst>
          </p:cNvPr>
          <p:cNvCxnSpPr/>
          <p:nvPr/>
        </p:nvCxnSpPr>
        <p:spPr>
          <a:xfrm flipV="1">
            <a:off x="774870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F25B12BF-184F-49D2-AEE2-05637CA62738}"/>
              </a:ext>
            </a:extLst>
          </p:cNvPr>
          <p:cNvCxnSpPr/>
          <p:nvPr/>
        </p:nvCxnSpPr>
        <p:spPr>
          <a:xfrm flipV="1">
            <a:off x="782909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F09EA007-32C3-473A-A2A3-9ACF2DF66281}"/>
              </a:ext>
            </a:extLst>
          </p:cNvPr>
          <p:cNvCxnSpPr/>
          <p:nvPr/>
        </p:nvCxnSpPr>
        <p:spPr>
          <a:xfrm flipV="1">
            <a:off x="790110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F8C3CB8-10A9-4D27-9DFC-14BD97FCB156}"/>
              </a:ext>
            </a:extLst>
          </p:cNvPr>
          <p:cNvCxnSpPr/>
          <p:nvPr/>
        </p:nvCxnSpPr>
        <p:spPr>
          <a:xfrm flipV="1">
            <a:off x="798149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2000AE50-1E01-412C-B060-16FCDC532E27}"/>
              </a:ext>
            </a:extLst>
          </p:cNvPr>
          <p:cNvCxnSpPr/>
          <p:nvPr/>
        </p:nvCxnSpPr>
        <p:spPr>
          <a:xfrm flipV="1">
            <a:off x="805350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44743713-1AF1-42A6-B4C9-41C0A61B0B30}"/>
              </a:ext>
            </a:extLst>
          </p:cNvPr>
          <p:cNvCxnSpPr/>
          <p:nvPr/>
        </p:nvCxnSpPr>
        <p:spPr>
          <a:xfrm flipV="1">
            <a:off x="813389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B93E6B86-12ED-4937-B5E2-9622ED5694EC}"/>
              </a:ext>
            </a:extLst>
          </p:cNvPr>
          <p:cNvCxnSpPr/>
          <p:nvPr/>
        </p:nvCxnSpPr>
        <p:spPr>
          <a:xfrm flipV="1">
            <a:off x="820590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B6404380-0852-47BC-8578-7FD5FEA51E8F}"/>
              </a:ext>
            </a:extLst>
          </p:cNvPr>
          <p:cNvCxnSpPr/>
          <p:nvPr/>
        </p:nvCxnSpPr>
        <p:spPr>
          <a:xfrm flipV="1">
            <a:off x="828629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30DC43FE-C2DA-4010-9AA4-C267B1C5ECE2}"/>
              </a:ext>
            </a:extLst>
          </p:cNvPr>
          <p:cNvCxnSpPr/>
          <p:nvPr/>
        </p:nvCxnSpPr>
        <p:spPr>
          <a:xfrm flipV="1">
            <a:off x="835830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4FB95678-BC97-4CB2-8945-FC7A114A59C3}"/>
              </a:ext>
            </a:extLst>
          </p:cNvPr>
          <p:cNvCxnSpPr/>
          <p:nvPr/>
        </p:nvCxnSpPr>
        <p:spPr>
          <a:xfrm flipV="1">
            <a:off x="843869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AC3DDFEB-2C18-4CD0-91A4-71963EEA7EAB}"/>
              </a:ext>
            </a:extLst>
          </p:cNvPr>
          <p:cNvCxnSpPr/>
          <p:nvPr/>
        </p:nvCxnSpPr>
        <p:spPr>
          <a:xfrm flipV="1">
            <a:off x="851070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6AE51251-5DD4-49D5-841E-CB8A87661854}"/>
              </a:ext>
            </a:extLst>
          </p:cNvPr>
          <p:cNvCxnSpPr/>
          <p:nvPr/>
        </p:nvCxnSpPr>
        <p:spPr>
          <a:xfrm flipV="1">
            <a:off x="859109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64C303C0-709B-4154-AC44-57D7DB5322A0}"/>
              </a:ext>
            </a:extLst>
          </p:cNvPr>
          <p:cNvCxnSpPr/>
          <p:nvPr/>
        </p:nvCxnSpPr>
        <p:spPr>
          <a:xfrm flipV="1">
            <a:off x="866310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9D25E4F1-C310-4628-B28A-D52815294AFF}"/>
              </a:ext>
            </a:extLst>
          </p:cNvPr>
          <p:cNvCxnSpPr>
            <a:cxnSpLocks/>
          </p:cNvCxnSpPr>
          <p:nvPr/>
        </p:nvCxnSpPr>
        <p:spPr>
          <a:xfrm flipV="1">
            <a:off x="8747165" y="4559374"/>
            <a:ext cx="0" cy="79208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66D0108-9F5E-4D17-96F6-5096350FC66E}"/>
              </a:ext>
            </a:extLst>
          </p:cNvPr>
          <p:cNvCxnSpPr>
            <a:cxnSpLocks/>
          </p:cNvCxnSpPr>
          <p:nvPr/>
        </p:nvCxnSpPr>
        <p:spPr>
          <a:xfrm flipV="1">
            <a:off x="8838763" y="4559374"/>
            <a:ext cx="0" cy="79208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C1885B92-C185-46CB-99B4-D2FD20557750}"/>
              </a:ext>
            </a:extLst>
          </p:cNvPr>
          <p:cNvCxnSpPr>
            <a:cxnSpLocks/>
          </p:cNvCxnSpPr>
          <p:nvPr/>
        </p:nvCxnSpPr>
        <p:spPr>
          <a:xfrm flipV="1">
            <a:off x="8929389" y="4559374"/>
            <a:ext cx="0" cy="79208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33386E07-94F8-499D-9E91-2ADB44DCABA8}"/>
              </a:ext>
            </a:extLst>
          </p:cNvPr>
          <p:cNvCxnSpPr/>
          <p:nvPr/>
        </p:nvCxnSpPr>
        <p:spPr>
          <a:xfrm flipV="1">
            <a:off x="9001397"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B70680E-87E4-46A4-A882-D5B11D6BE117}"/>
              </a:ext>
            </a:extLst>
          </p:cNvPr>
          <p:cNvCxnSpPr/>
          <p:nvPr/>
        </p:nvCxnSpPr>
        <p:spPr>
          <a:xfrm flipV="1">
            <a:off x="9073405"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01C3678-A4CB-4970-B644-654E78DB6177}"/>
              </a:ext>
            </a:extLst>
          </p:cNvPr>
          <p:cNvCxnSpPr/>
          <p:nvPr/>
        </p:nvCxnSpPr>
        <p:spPr>
          <a:xfrm flipV="1">
            <a:off x="914541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AF675627-2DFA-4054-8107-6BA89FA98732}"/>
              </a:ext>
            </a:extLst>
          </p:cNvPr>
          <p:cNvCxnSpPr/>
          <p:nvPr/>
        </p:nvCxnSpPr>
        <p:spPr>
          <a:xfrm flipV="1">
            <a:off x="921742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393EDB93-49BE-4E17-93DA-4879A04E4A48}"/>
              </a:ext>
            </a:extLst>
          </p:cNvPr>
          <p:cNvCxnSpPr/>
          <p:nvPr/>
        </p:nvCxnSpPr>
        <p:spPr>
          <a:xfrm flipV="1">
            <a:off x="929781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9F8B280F-9350-4D64-8C80-2FA8454F9F5F}"/>
              </a:ext>
            </a:extLst>
          </p:cNvPr>
          <p:cNvCxnSpPr/>
          <p:nvPr/>
        </p:nvCxnSpPr>
        <p:spPr>
          <a:xfrm flipV="1">
            <a:off x="936982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직선 화살표 연결선 145">
            <a:extLst>
              <a:ext uri="{FF2B5EF4-FFF2-40B4-BE49-F238E27FC236}">
                <a16:creationId xmlns:a16="http://schemas.microsoft.com/office/drawing/2014/main" id="{7E14A440-CD8F-480E-91B6-428661D3F5D0}"/>
              </a:ext>
            </a:extLst>
          </p:cNvPr>
          <p:cNvCxnSpPr/>
          <p:nvPr/>
        </p:nvCxnSpPr>
        <p:spPr>
          <a:xfrm flipV="1">
            <a:off x="9450213" y="4847406"/>
            <a:ext cx="0"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0A870B17-647E-4656-9575-527C37205559}"/>
              </a:ext>
            </a:extLst>
          </p:cNvPr>
          <p:cNvCxnSpPr/>
          <p:nvPr/>
        </p:nvCxnSpPr>
        <p:spPr>
          <a:xfrm flipV="1">
            <a:off x="9522221" y="4847406"/>
            <a:ext cx="0" cy="50405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A1742DA0-E319-4240-A460-558A87B36345}"/>
              </a:ext>
            </a:extLst>
          </p:cNvPr>
          <p:cNvCxnSpPr/>
          <p:nvPr/>
        </p:nvCxnSpPr>
        <p:spPr>
          <a:xfrm>
            <a:off x="9721477" y="5099434"/>
            <a:ext cx="1008112"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0952C0F-0CBA-4E90-B48C-6A01CD0AEE53}"/>
              </a:ext>
            </a:extLst>
          </p:cNvPr>
          <p:cNvSpPr txBox="1"/>
          <p:nvPr/>
        </p:nvSpPr>
        <p:spPr>
          <a:xfrm>
            <a:off x="3510533" y="4341663"/>
            <a:ext cx="566181" cy="246221"/>
          </a:xfrm>
          <a:prstGeom prst="rect">
            <a:avLst/>
          </a:prstGeom>
          <a:noFill/>
        </p:spPr>
        <p:txBody>
          <a:bodyPr wrap="none" rtlCol="0">
            <a:spAutoFit/>
          </a:bodyPr>
          <a:lstStyle/>
          <a:p>
            <a:r>
              <a:rPr lang="en-US" altLang="ko-KR" sz="1000" b="1" dirty="0">
                <a:latin typeface="맑은고딕"/>
              </a:rPr>
              <a:t>(3,4,5)</a:t>
            </a:r>
            <a:endParaRPr lang="ko-KR" altLang="en-US" sz="1000" b="1" dirty="0">
              <a:latin typeface="맑은고딕"/>
            </a:endParaRPr>
          </a:p>
        </p:txBody>
      </p:sp>
      <p:sp>
        <p:nvSpPr>
          <p:cNvPr id="148" name="TextBox 147">
            <a:extLst>
              <a:ext uri="{FF2B5EF4-FFF2-40B4-BE49-F238E27FC236}">
                <a16:creationId xmlns:a16="http://schemas.microsoft.com/office/drawing/2014/main" id="{7DF1DA70-CE16-48C3-B988-F0D666485687}"/>
              </a:ext>
            </a:extLst>
          </p:cNvPr>
          <p:cNvSpPr txBox="1"/>
          <p:nvPr/>
        </p:nvSpPr>
        <p:spPr>
          <a:xfrm>
            <a:off x="6149504" y="4358491"/>
            <a:ext cx="566181" cy="246221"/>
          </a:xfrm>
          <a:prstGeom prst="rect">
            <a:avLst/>
          </a:prstGeom>
          <a:noFill/>
        </p:spPr>
        <p:txBody>
          <a:bodyPr wrap="none" rtlCol="0">
            <a:spAutoFit/>
          </a:bodyPr>
          <a:lstStyle/>
          <a:p>
            <a:r>
              <a:rPr lang="en-US" altLang="ko-KR" sz="1000" b="1" dirty="0">
                <a:latin typeface="맑은고딕"/>
              </a:rPr>
              <a:t>(3,4,5)</a:t>
            </a:r>
            <a:endParaRPr lang="ko-KR" altLang="en-US" sz="1000" b="1" dirty="0">
              <a:latin typeface="맑은고딕"/>
            </a:endParaRPr>
          </a:p>
        </p:txBody>
      </p:sp>
      <p:sp>
        <p:nvSpPr>
          <p:cNvPr id="149" name="TextBox 148">
            <a:extLst>
              <a:ext uri="{FF2B5EF4-FFF2-40B4-BE49-F238E27FC236}">
                <a16:creationId xmlns:a16="http://schemas.microsoft.com/office/drawing/2014/main" id="{96FC1619-6844-42A6-85DB-8FFD23CC1771}"/>
              </a:ext>
            </a:extLst>
          </p:cNvPr>
          <p:cNvSpPr txBox="1"/>
          <p:nvPr/>
        </p:nvSpPr>
        <p:spPr>
          <a:xfrm>
            <a:off x="8562665" y="4367514"/>
            <a:ext cx="566181" cy="246221"/>
          </a:xfrm>
          <a:prstGeom prst="rect">
            <a:avLst/>
          </a:prstGeom>
          <a:noFill/>
        </p:spPr>
        <p:txBody>
          <a:bodyPr wrap="none" rtlCol="0">
            <a:spAutoFit/>
          </a:bodyPr>
          <a:lstStyle/>
          <a:p>
            <a:r>
              <a:rPr lang="en-US" altLang="ko-KR" sz="1000" b="1" dirty="0">
                <a:latin typeface="맑은고딕"/>
              </a:rPr>
              <a:t>(3,4,5)</a:t>
            </a:r>
            <a:endParaRPr lang="ko-KR" altLang="en-US" sz="1000" b="1" dirty="0">
              <a:latin typeface="맑은고딕"/>
            </a:endParaRPr>
          </a:p>
        </p:txBody>
      </p:sp>
    </p:spTree>
    <p:extLst>
      <p:ext uri="{BB962C8B-B14F-4D97-AF65-F5344CB8AC3E}">
        <p14:creationId xmlns:p14="http://schemas.microsoft.com/office/powerpoint/2010/main" val="17874003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93</a:t>
            </a:fld>
            <a:endParaRPr lang="ko-KR" altLang="en-US" dirty="0"/>
          </a:p>
        </p:txBody>
      </p:sp>
      <p:sp>
        <p:nvSpPr>
          <p:cNvPr id="4" name="내용 개체 틀 3"/>
          <p:cNvSpPr>
            <a:spLocks noGrp="1"/>
          </p:cNvSpPr>
          <p:nvPr>
            <p:ph sz="quarter" idx="11"/>
          </p:nvPr>
        </p:nvSpPr>
        <p:spPr/>
        <p:txBody>
          <a:bodyPr/>
          <a:lstStyle/>
          <a:p>
            <a:r>
              <a:rPr lang="ko-KR" altLang="en-US" dirty="0"/>
              <a:t>목표</a:t>
            </a:r>
            <a:endParaRPr lang="en-US" altLang="ko-KR" dirty="0"/>
          </a:p>
          <a:p>
            <a:pPr lvl="1"/>
            <a:r>
              <a:rPr lang="ko-KR" altLang="en-US" dirty="0"/>
              <a:t>동작 </a:t>
            </a:r>
            <a:r>
              <a:rPr lang="en-US" altLang="ko-KR" dirty="0"/>
              <a:t>2</a:t>
            </a:r>
            <a:r>
              <a:rPr lang="ko-KR" altLang="en-US" dirty="0"/>
              <a:t>에 대한 코드 </a:t>
            </a:r>
            <a:endParaRPr lang="en-US" altLang="ko-KR" dirty="0"/>
          </a:p>
          <a:p>
            <a:pPr lvl="2"/>
            <a:r>
              <a:rPr lang="en-US" altLang="ko-KR" dirty="0"/>
              <a:t>Green</a:t>
            </a:r>
            <a:r>
              <a:rPr lang="ko-KR" altLang="en-US" dirty="0"/>
              <a:t> </a:t>
            </a:r>
            <a:r>
              <a:rPr lang="en-US" altLang="ko-KR" dirty="0"/>
              <a:t>LED</a:t>
            </a:r>
            <a:r>
              <a:rPr lang="ko-KR" altLang="en-US" dirty="0"/>
              <a:t>는</a:t>
            </a:r>
            <a:r>
              <a:rPr lang="en-US" altLang="ko-KR" dirty="0"/>
              <a:t> 0.5</a:t>
            </a:r>
            <a:r>
              <a:rPr lang="ko-KR" altLang="en-US" dirty="0"/>
              <a:t>초 동안 </a:t>
            </a:r>
            <a:r>
              <a:rPr lang="en-US" altLang="ko-KR" dirty="0"/>
              <a:t>On 0.5</a:t>
            </a:r>
            <a:r>
              <a:rPr lang="ko-KR" altLang="en-US" dirty="0"/>
              <a:t>초 동안 </a:t>
            </a:r>
            <a:r>
              <a:rPr lang="en-US" altLang="ko-KR" dirty="0"/>
              <a:t>Off</a:t>
            </a:r>
            <a:r>
              <a:rPr lang="ko-KR" altLang="en-US" dirty="0"/>
              <a:t>를 반복 수행</a:t>
            </a:r>
            <a:endParaRPr lang="en-US" altLang="ko-KR" dirty="0"/>
          </a:p>
          <a:p>
            <a:pPr lvl="3"/>
            <a:endParaRPr lang="en-US" altLang="ko-KR" dirty="0"/>
          </a:p>
          <a:p>
            <a:pPr lvl="1"/>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delay( ) </a:t>
            </a:r>
            <a:r>
              <a:rPr lang="ko-KR" altLang="en-US" dirty="0"/>
              <a:t>함수 없이 주기적인 작업 실행</a:t>
            </a:r>
          </a:p>
        </p:txBody>
      </p:sp>
      <p:sp>
        <p:nvSpPr>
          <p:cNvPr id="6" name="직사각형 5">
            <a:extLst>
              <a:ext uri="{FF2B5EF4-FFF2-40B4-BE49-F238E27FC236}">
                <a16:creationId xmlns:a16="http://schemas.microsoft.com/office/drawing/2014/main" id="{FFEC78EB-332A-4649-988D-19A5B62D7B18}"/>
              </a:ext>
            </a:extLst>
          </p:cNvPr>
          <p:cNvSpPr/>
          <p:nvPr/>
        </p:nvSpPr>
        <p:spPr>
          <a:xfrm>
            <a:off x="818070" y="1583904"/>
            <a:ext cx="4975263" cy="4176463"/>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chemeClr val="tx1"/>
                </a:solidFill>
                <a:latin typeface="맑은 고딕" pitchFamily="50" charset="-127"/>
                <a:ea typeface="맑은 고딕" pitchFamily="50" charset="-127"/>
              </a:rPr>
              <a:t>int</a:t>
            </a:r>
            <a:r>
              <a:rPr lang="ko-KR" altLang="en-US"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gLedPin</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8;</a:t>
            </a:r>
          </a:p>
          <a:p>
            <a:endParaRPr lang="en-US" altLang="ko-KR" sz="1600" b="1" dirty="0">
              <a:solidFill>
                <a:schemeClr val="tx1"/>
              </a:solidFill>
              <a:latin typeface="맑은 고딕" pitchFamily="50" charset="-127"/>
              <a:ea typeface="맑은 고딕" pitchFamily="50" charset="-127"/>
            </a:endParaRPr>
          </a:p>
          <a:p>
            <a:r>
              <a:rPr lang="en-US" altLang="ko-KR" sz="1600" b="1" dirty="0">
                <a:solidFill>
                  <a:schemeClr val="tx1"/>
                </a:solidFill>
                <a:latin typeface="맑은 고딕" pitchFamily="50" charset="-127"/>
                <a:ea typeface="맑은 고딕" pitchFamily="50" charset="-127"/>
              </a:rPr>
              <a:t>void setup() {</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pinMode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gLedPin</a:t>
            </a:r>
            <a:r>
              <a:rPr lang="en-US" altLang="ko-KR" sz="1600" b="1" dirty="0">
                <a:solidFill>
                  <a:schemeClr val="tx1"/>
                </a:solidFill>
                <a:latin typeface="맑은 고딕" pitchFamily="50" charset="-127"/>
                <a:ea typeface="맑은 고딕" pitchFamily="50" charset="-127"/>
              </a:rPr>
              <a:t>, OUTPUT);</a:t>
            </a:r>
          </a:p>
          <a:p>
            <a:r>
              <a:rPr lang="en-US" altLang="ko-KR" sz="1600" b="1" dirty="0">
                <a:solidFill>
                  <a:schemeClr val="tx1"/>
                </a:solidFill>
                <a:latin typeface="맑은 고딕" pitchFamily="50" charset="-127"/>
                <a:ea typeface="맑은 고딕" pitchFamily="50" charset="-127"/>
              </a:rPr>
              <a:t> }</a:t>
            </a:r>
          </a:p>
          <a:p>
            <a:endParaRPr lang="en-US" altLang="ko-KR" sz="1600" b="1" dirty="0">
              <a:solidFill>
                <a:schemeClr val="tx1"/>
              </a:solidFill>
              <a:latin typeface="맑은 고딕" pitchFamily="50" charset="-127"/>
              <a:ea typeface="맑은 고딕" pitchFamily="50" charset="-127"/>
            </a:endParaRPr>
          </a:p>
          <a:p>
            <a:r>
              <a:rPr lang="en-US" altLang="ko-KR" sz="1600" b="1" dirty="0">
                <a:solidFill>
                  <a:schemeClr val="tx1"/>
                </a:solidFill>
                <a:latin typeface="맑은 고딕" pitchFamily="50" charset="-127"/>
                <a:ea typeface="맑은 고딕" pitchFamily="50" charset="-127"/>
              </a:rPr>
              <a:t>void loop() {</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digitalWrite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gLedPin</a:t>
            </a:r>
            <a:r>
              <a:rPr lang="en-US" altLang="ko-KR" sz="1600" b="1" dirty="0">
                <a:solidFill>
                  <a:schemeClr val="tx1"/>
                </a:solidFill>
                <a:latin typeface="맑은 고딕" pitchFamily="50" charset="-127"/>
                <a:ea typeface="맑은 고딕" pitchFamily="50" charset="-127"/>
              </a:rPr>
              <a:t>, HIGH);</a:t>
            </a:r>
          </a:p>
          <a:p>
            <a:r>
              <a:rPr lang="en-US" altLang="ko-KR" sz="1600" b="1" dirty="0">
                <a:solidFill>
                  <a:schemeClr val="tx1"/>
                </a:solidFill>
                <a:latin typeface="맑은 고딕" pitchFamily="50" charset="-127"/>
                <a:ea typeface="맑은 고딕" pitchFamily="50" charset="-127"/>
              </a:rPr>
              <a:t>   delay(500);</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digitalWrite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gLedPin</a:t>
            </a:r>
            <a:r>
              <a:rPr lang="en-US" altLang="ko-KR" sz="1600" b="1" dirty="0">
                <a:solidFill>
                  <a:schemeClr val="tx1"/>
                </a:solidFill>
                <a:latin typeface="맑은 고딕" pitchFamily="50" charset="-127"/>
                <a:ea typeface="맑은 고딕" pitchFamily="50" charset="-127"/>
              </a:rPr>
              <a:t>, LOW);</a:t>
            </a:r>
          </a:p>
          <a:p>
            <a:r>
              <a:rPr lang="en-US" altLang="ko-KR" sz="1600" b="1" dirty="0">
                <a:solidFill>
                  <a:schemeClr val="tx1"/>
                </a:solidFill>
                <a:latin typeface="맑은 고딕" pitchFamily="50" charset="-127"/>
                <a:ea typeface="맑은 고딕" pitchFamily="50" charset="-127"/>
              </a:rPr>
              <a:t>   delay(500);</a:t>
            </a:r>
          </a:p>
          <a:p>
            <a:r>
              <a:rPr lang="en-US" altLang="ko-KR" sz="1600" b="1" dirty="0">
                <a:solidFill>
                  <a:schemeClr val="tx1"/>
                </a:solidFill>
                <a:latin typeface="맑은 고딕" pitchFamily="50" charset="-127"/>
                <a:ea typeface="맑은 고딕" pitchFamily="50" charset="-127"/>
              </a:rPr>
              <a:t>}</a:t>
            </a:r>
          </a:p>
        </p:txBody>
      </p:sp>
      <p:sp>
        <p:nvSpPr>
          <p:cNvPr id="7" name="직사각형 6">
            <a:extLst>
              <a:ext uri="{FF2B5EF4-FFF2-40B4-BE49-F238E27FC236}">
                <a16:creationId xmlns:a16="http://schemas.microsoft.com/office/drawing/2014/main" id="{B56B8E09-23E6-4CD4-8576-21A9A0976874}"/>
              </a:ext>
            </a:extLst>
          </p:cNvPr>
          <p:cNvSpPr/>
          <p:nvPr/>
        </p:nvSpPr>
        <p:spPr>
          <a:xfrm>
            <a:off x="818071" y="1583903"/>
            <a:ext cx="4975263"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4A7FC1D8-65EB-480E-ABFF-F022E25B9E37}"/>
              </a:ext>
            </a:extLst>
          </p:cNvPr>
          <p:cNvSpPr/>
          <p:nvPr/>
        </p:nvSpPr>
        <p:spPr>
          <a:xfrm>
            <a:off x="6049069" y="1580669"/>
            <a:ext cx="4975263" cy="4176464"/>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chemeClr val="tx1"/>
                </a:solidFill>
                <a:latin typeface="맑은 고딕" pitchFamily="50" charset="-127"/>
                <a:ea typeface="맑은 고딕" pitchFamily="50" charset="-127"/>
              </a:rPr>
              <a:t>int</a:t>
            </a:r>
            <a:r>
              <a:rPr lang="ko-KR" altLang="en-US"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gLedPin</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8;</a:t>
            </a:r>
          </a:p>
          <a:p>
            <a:r>
              <a:rPr lang="en-US" altLang="ko-KR" sz="1600" b="1" dirty="0">
                <a:solidFill>
                  <a:schemeClr val="tx1"/>
                </a:solidFill>
                <a:latin typeface="맑은 고딕" pitchFamily="50" charset="-127"/>
                <a:ea typeface="맑은 고딕" pitchFamily="50" charset="-127"/>
              </a:rPr>
              <a:t>unsigned long int </a:t>
            </a:r>
            <a:r>
              <a:rPr lang="en-US" altLang="ko-KR" sz="1600" b="1" dirty="0" err="1">
                <a:solidFill>
                  <a:schemeClr val="tx1"/>
                </a:solidFill>
                <a:latin typeface="맑은 고딕" pitchFamily="50" charset="-127"/>
                <a:ea typeface="맑은 고딕" pitchFamily="50" charset="-127"/>
              </a:rPr>
              <a:t>preTime</a:t>
            </a:r>
            <a:r>
              <a:rPr lang="en-US" altLang="ko-KR" sz="1600" b="1" dirty="0">
                <a:solidFill>
                  <a:schemeClr val="tx1"/>
                </a:solidFill>
                <a:latin typeface="맑은 고딕" pitchFamily="50" charset="-127"/>
                <a:ea typeface="맑은 고딕" pitchFamily="50" charset="-127"/>
              </a:rPr>
              <a:t> = 0;</a:t>
            </a:r>
          </a:p>
          <a:p>
            <a:r>
              <a:rPr lang="en-US" altLang="ko-KR" sz="1600" b="1" dirty="0">
                <a:solidFill>
                  <a:schemeClr val="tx1"/>
                </a:solidFill>
                <a:latin typeface="맑은 고딕" pitchFamily="50" charset="-127"/>
                <a:ea typeface="맑은 고딕" pitchFamily="50" charset="-127"/>
              </a:rPr>
              <a:t>int </a:t>
            </a:r>
            <a:r>
              <a:rPr lang="en-US" altLang="ko-KR" sz="1600" b="1" dirty="0" err="1">
                <a:solidFill>
                  <a:schemeClr val="tx1"/>
                </a:solidFill>
                <a:latin typeface="맑은 고딕" pitchFamily="50" charset="-127"/>
                <a:ea typeface="맑은 고딕" pitchFamily="50" charset="-127"/>
              </a:rPr>
              <a:t>ledState</a:t>
            </a:r>
            <a:r>
              <a:rPr lang="en-US" altLang="ko-KR" sz="1600" b="1" dirty="0">
                <a:solidFill>
                  <a:schemeClr val="tx1"/>
                </a:solidFill>
                <a:latin typeface="맑은 고딕" pitchFamily="50" charset="-127"/>
                <a:ea typeface="맑은 고딕" pitchFamily="50" charset="-127"/>
              </a:rPr>
              <a:t> = LOW:</a:t>
            </a:r>
          </a:p>
          <a:p>
            <a:endParaRPr lang="en-US" altLang="ko-KR" sz="1600" b="1" dirty="0">
              <a:solidFill>
                <a:schemeClr val="tx1"/>
              </a:solidFill>
              <a:latin typeface="맑은 고딕" pitchFamily="50" charset="-127"/>
              <a:ea typeface="맑은 고딕" pitchFamily="50" charset="-127"/>
            </a:endParaRPr>
          </a:p>
          <a:p>
            <a:r>
              <a:rPr lang="en-US" altLang="ko-KR" sz="1600" b="1" dirty="0">
                <a:solidFill>
                  <a:schemeClr val="tx1"/>
                </a:solidFill>
                <a:latin typeface="맑은 고딕" pitchFamily="50" charset="-127"/>
                <a:ea typeface="맑은 고딕" pitchFamily="50" charset="-127"/>
              </a:rPr>
              <a:t>void setup() {</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pinMode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gLedPin</a:t>
            </a:r>
            <a:r>
              <a:rPr lang="en-US" altLang="ko-KR" sz="1600" b="1" dirty="0">
                <a:solidFill>
                  <a:schemeClr val="tx1"/>
                </a:solidFill>
                <a:latin typeface="맑은 고딕" pitchFamily="50" charset="-127"/>
                <a:ea typeface="맑은 고딕" pitchFamily="50" charset="-127"/>
              </a:rPr>
              <a:t>, OUTPUT);</a:t>
            </a:r>
          </a:p>
          <a:p>
            <a:r>
              <a:rPr lang="en-US" altLang="ko-KR" sz="1600" b="1" dirty="0">
                <a:solidFill>
                  <a:schemeClr val="tx1"/>
                </a:solidFill>
                <a:latin typeface="맑은 고딕" pitchFamily="50" charset="-127"/>
                <a:ea typeface="맑은 고딕" pitchFamily="50" charset="-127"/>
              </a:rPr>
              <a:t> }</a:t>
            </a:r>
          </a:p>
          <a:p>
            <a:endParaRPr lang="en-US" altLang="ko-KR" sz="1600" b="1" dirty="0">
              <a:solidFill>
                <a:schemeClr val="tx1"/>
              </a:solidFill>
              <a:latin typeface="맑은 고딕" pitchFamily="50" charset="-127"/>
              <a:ea typeface="맑은 고딕" pitchFamily="50" charset="-127"/>
            </a:endParaRPr>
          </a:p>
          <a:p>
            <a:r>
              <a:rPr lang="en-US" altLang="ko-KR" sz="1600" b="1" dirty="0">
                <a:solidFill>
                  <a:schemeClr val="tx1"/>
                </a:solidFill>
                <a:latin typeface="맑은 고딕" pitchFamily="50" charset="-127"/>
                <a:ea typeface="맑은 고딕" pitchFamily="50" charset="-127"/>
              </a:rPr>
              <a:t>void loop() {</a:t>
            </a:r>
          </a:p>
          <a:p>
            <a:r>
              <a:rPr lang="en-US" altLang="ko-KR" sz="1600" b="1" dirty="0">
                <a:solidFill>
                  <a:schemeClr val="tx1"/>
                </a:solidFill>
                <a:latin typeface="맑은 고딕" pitchFamily="50" charset="-127"/>
                <a:ea typeface="맑은 고딕" pitchFamily="50" charset="-127"/>
              </a:rPr>
              <a:t>   unsigned long int </a:t>
            </a:r>
            <a:r>
              <a:rPr lang="en-US" altLang="ko-KR" sz="1600" b="1" dirty="0" err="1">
                <a:solidFill>
                  <a:schemeClr val="tx1"/>
                </a:solidFill>
                <a:latin typeface="맑은 고딕" pitchFamily="50" charset="-127"/>
                <a:ea typeface="맑은 고딕" pitchFamily="50" charset="-127"/>
              </a:rPr>
              <a:t>currentTime</a:t>
            </a:r>
            <a:r>
              <a:rPr lang="en-US" altLang="ko-KR" sz="1600" b="1" dirty="0">
                <a:solidFill>
                  <a:schemeClr val="tx1"/>
                </a:solidFill>
                <a:latin typeface="맑은 고딕" pitchFamily="50" charset="-127"/>
                <a:ea typeface="맑은 고딕" pitchFamily="50" charset="-127"/>
              </a:rPr>
              <a:t> = </a:t>
            </a:r>
            <a:r>
              <a:rPr lang="en-US" altLang="ko-KR" sz="1600" b="1" dirty="0" err="1">
                <a:solidFill>
                  <a:schemeClr val="tx1"/>
                </a:solidFill>
                <a:latin typeface="맑은 고딕" pitchFamily="50" charset="-127"/>
                <a:ea typeface="맑은 고딕" pitchFamily="50" charset="-127"/>
              </a:rPr>
              <a:t>millis</a:t>
            </a:r>
            <a:r>
              <a:rPr lang="en-US" altLang="ko-KR" sz="1600" b="1" dirty="0">
                <a:solidFill>
                  <a:schemeClr val="tx1"/>
                </a:solidFill>
                <a:latin typeface="맑은 고딕" pitchFamily="50" charset="-127"/>
                <a:ea typeface="맑은 고딕" pitchFamily="50" charset="-127"/>
              </a:rPr>
              <a:t>( );</a:t>
            </a:r>
          </a:p>
          <a:p>
            <a:r>
              <a:rPr lang="en-US" altLang="ko-KR" sz="1600" b="1" dirty="0">
                <a:solidFill>
                  <a:schemeClr val="tx1"/>
                </a:solidFill>
                <a:latin typeface="맑은 고딕" pitchFamily="50" charset="-127"/>
                <a:ea typeface="맑은 고딕" pitchFamily="50" charset="-127"/>
              </a:rPr>
              <a:t>   if ( </a:t>
            </a:r>
            <a:r>
              <a:rPr lang="en-US" altLang="ko-KR" sz="1600" b="1" dirty="0" err="1">
                <a:solidFill>
                  <a:schemeClr val="tx1"/>
                </a:solidFill>
                <a:latin typeface="맑은 고딕" pitchFamily="50" charset="-127"/>
                <a:ea typeface="맑은 고딕" pitchFamily="50" charset="-127"/>
              </a:rPr>
              <a:t>currentTime</a:t>
            </a:r>
            <a:r>
              <a:rPr lang="en-US" altLang="ko-KR" sz="1600" b="1" dirty="0">
                <a:solidFill>
                  <a:schemeClr val="tx1"/>
                </a:solidFill>
                <a:latin typeface="맑은 고딕" pitchFamily="50" charset="-127"/>
                <a:ea typeface="맑은 고딕" pitchFamily="50" charset="-127"/>
              </a:rPr>
              <a:t> – </a:t>
            </a:r>
            <a:r>
              <a:rPr lang="en-US" altLang="ko-KR" sz="1600" b="1" dirty="0" err="1">
                <a:solidFill>
                  <a:schemeClr val="tx1"/>
                </a:solidFill>
                <a:latin typeface="맑은 고딕" pitchFamily="50" charset="-127"/>
                <a:ea typeface="맑은 고딕" pitchFamily="50" charset="-127"/>
              </a:rPr>
              <a:t>preTime</a:t>
            </a:r>
            <a:r>
              <a:rPr lang="en-US" altLang="ko-KR" sz="1600" b="1" dirty="0">
                <a:solidFill>
                  <a:schemeClr val="tx1"/>
                </a:solidFill>
                <a:latin typeface="맑은 고딕" pitchFamily="50" charset="-127"/>
                <a:ea typeface="맑은 고딕" pitchFamily="50" charset="-127"/>
              </a:rPr>
              <a:t> &gt; 500) {</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preTime</a:t>
            </a:r>
            <a:r>
              <a:rPr lang="en-US" altLang="ko-KR" sz="1600" b="1" dirty="0">
                <a:solidFill>
                  <a:schemeClr val="tx1"/>
                </a:solidFill>
                <a:latin typeface="맑은 고딕" pitchFamily="50" charset="-127"/>
                <a:ea typeface="맑은 고딕" pitchFamily="50" charset="-127"/>
              </a:rPr>
              <a:t> = </a:t>
            </a:r>
            <a:r>
              <a:rPr lang="en-US" altLang="ko-KR" sz="1600" b="1" dirty="0" err="1">
                <a:solidFill>
                  <a:schemeClr val="tx1"/>
                </a:solidFill>
                <a:latin typeface="맑은 고딕" pitchFamily="50" charset="-127"/>
                <a:ea typeface="맑은 고딕" pitchFamily="50" charset="-127"/>
              </a:rPr>
              <a:t>currentTime</a:t>
            </a:r>
            <a:r>
              <a:rPr lang="en-US" altLang="ko-KR" sz="1600" b="1" dirty="0">
                <a:solidFill>
                  <a:schemeClr val="tx1"/>
                </a:solidFill>
                <a:latin typeface="맑은 고딕" pitchFamily="50" charset="-127"/>
                <a:ea typeface="맑은 고딕" pitchFamily="50" charset="-127"/>
              </a:rPr>
              <a:t>;</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ledState</a:t>
            </a:r>
            <a:r>
              <a:rPr lang="en-US" altLang="ko-KR" sz="1600" b="1" dirty="0">
                <a:solidFill>
                  <a:schemeClr val="tx1"/>
                </a:solidFill>
                <a:latin typeface="맑은 고딕" pitchFamily="50" charset="-127"/>
                <a:ea typeface="맑은 고딕" pitchFamily="50" charset="-127"/>
              </a:rPr>
              <a:t> = !</a:t>
            </a:r>
            <a:r>
              <a:rPr lang="en-US" altLang="ko-KR" sz="1600" b="1" dirty="0" err="1">
                <a:solidFill>
                  <a:schemeClr val="tx1"/>
                </a:solidFill>
                <a:latin typeface="맑은 고딕" pitchFamily="50" charset="-127"/>
                <a:ea typeface="맑은 고딕" pitchFamily="50" charset="-127"/>
              </a:rPr>
              <a:t>ledState</a:t>
            </a:r>
            <a:r>
              <a:rPr lang="en-US" altLang="ko-KR" sz="1600" b="1" dirty="0">
                <a:solidFill>
                  <a:schemeClr val="tx1"/>
                </a:solidFill>
                <a:latin typeface="맑은 고딕" pitchFamily="50" charset="-127"/>
                <a:ea typeface="맑은 고딕" pitchFamily="50" charset="-127"/>
              </a:rPr>
              <a:t>;</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digitalWrite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gLedPin</a:t>
            </a:r>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ledState</a:t>
            </a:r>
            <a:r>
              <a:rPr lang="en-US" altLang="ko-KR" sz="1600" b="1" dirty="0">
                <a:solidFill>
                  <a:schemeClr val="tx1"/>
                </a:solidFill>
                <a:latin typeface="맑은 고딕" pitchFamily="50" charset="-127"/>
                <a:ea typeface="맑은 고딕" pitchFamily="50" charset="-127"/>
              </a:rPr>
              <a:t>);</a:t>
            </a:r>
          </a:p>
          <a:p>
            <a:r>
              <a:rPr lang="en-US" altLang="ko-KR" sz="1600" b="1" dirty="0">
                <a:solidFill>
                  <a:schemeClr val="tx1"/>
                </a:solidFill>
                <a:latin typeface="맑은 고딕" pitchFamily="50" charset="-127"/>
                <a:ea typeface="맑은 고딕" pitchFamily="50" charset="-127"/>
              </a:rPr>
              <a:t>  }</a:t>
            </a:r>
          </a:p>
          <a:p>
            <a:r>
              <a:rPr lang="en-US" altLang="ko-KR" sz="1600" b="1" dirty="0">
                <a:solidFill>
                  <a:schemeClr val="tx1"/>
                </a:solidFill>
                <a:latin typeface="맑은 고딕" pitchFamily="50" charset="-127"/>
                <a:ea typeface="맑은 고딕" pitchFamily="50" charset="-127"/>
              </a:rPr>
              <a:t>}</a:t>
            </a:r>
          </a:p>
        </p:txBody>
      </p:sp>
      <p:sp>
        <p:nvSpPr>
          <p:cNvPr id="9" name="직사각형 8">
            <a:extLst>
              <a:ext uri="{FF2B5EF4-FFF2-40B4-BE49-F238E27FC236}">
                <a16:creationId xmlns:a16="http://schemas.microsoft.com/office/drawing/2014/main" id="{59CEFC6C-72E5-45AD-888F-305D2FBA9039}"/>
              </a:ext>
            </a:extLst>
          </p:cNvPr>
          <p:cNvSpPr/>
          <p:nvPr/>
        </p:nvSpPr>
        <p:spPr>
          <a:xfrm>
            <a:off x="6049070" y="1580667"/>
            <a:ext cx="4975263"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5999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94</a:t>
            </a:fld>
            <a:endParaRPr lang="ko-KR" altLang="en-US" dirty="0"/>
          </a:p>
        </p:txBody>
      </p:sp>
      <p:sp>
        <p:nvSpPr>
          <p:cNvPr id="4" name="내용 개체 틀 3"/>
          <p:cNvSpPr>
            <a:spLocks noGrp="1"/>
          </p:cNvSpPr>
          <p:nvPr>
            <p:ph sz="quarter" idx="11"/>
          </p:nvPr>
        </p:nvSpPr>
        <p:spPr>
          <a:xfrm>
            <a:off x="266399" y="578149"/>
            <a:ext cx="10979354" cy="1745730"/>
          </a:xfrm>
        </p:spPr>
        <p:txBody>
          <a:bodyPr/>
          <a:lstStyle/>
          <a:p>
            <a:r>
              <a:rPr lang="ko-KR" altLang="en-US" dirty="0"/>
              <a:t>목표</a:t>
            </a:r>
            <a:endParaRPr lang="en-US" altLang="ko-KR" dirty="0"/>
          </a:p>
          <a:p>
            <a:pPr lvl="1"/>
            <a:r>
              <a:rPr lang="ko-KR" altLang="en-US" dirty="0"/>
              <a:t>동작 </a:t>
            </a:r>
            <a:r>
              <a:rPr lang="en-US" altLang="ko-KR" dirty="0"/>
              <a:t>1</a:t>
            </a:r>
            <a:r>
              <a:rPr lang="ko-KR" altLang="en-US" dirty="0"/>
              <a:t>과</a:t>
            </a:r>
            <a:r>
              <a:rPr lang="en-US" altLang="ko-KR" dirty="0"/>
              <a:t> </a:t>
            </a:r>
            <a:r>
              <a:rPr lang="ko-KR" altLang="en-US" dirty="0"/>
              <a:t>동작 </a:t>
            </a:r>
            <a:r>
              <a:rPr lang="en-US" altLang="ko-KR" dirty="0"/>
              <a:t>2</a:t>
            </a:r>
            <a:r>
              <a:rPr lang="ko-KR" altLang="en-US" dirty="0"/>
              <a:t>를 동시에 하는 코드는</a:t>
            </a:r>
            <a:r>
              <a:rPr lang="en-US" altLang="ko-KR" dirty="0"/>
              <a:t>?</a:t>
            </a:r>
          </a:p>
          <a:p>
            <a:pPr lvl="1"/>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delay( ) </a:t>
            </a:r>
            <a:r>
              <a:rPr lang="ko-KR" altLang="en-US" dirty="0"/>
              <a:t>함수 없이 주기적인 작업 실행</a:t>
            </a:r>
          </a:p>
        </p:txBody>
      </p:sp>
      <p:sp>
        <p:nvSpPr>
          <p:cNvPr id="6" name="직사각형 5">
            <a:extLst>
              <a:ext uri="{FF2B5EF4-FFF2-40B4-BE49-F238E27FC236}">
                <a16:creationId xmlns:a16="http://schemas.microsoft.com/office/drawing/2014/main" id="{FFEC78EB-332A-4649-988D-19A5B62D7B18}"/>
              </a:ext>
            </a:extLst>
          </p:cNvPr>
          <p:cNvSpPr/>
          <p:nvPr/>
        </p:nvSpPr>
        <p:spPr>
          <a:xfrm>
            <a:off x="1210850" y="1295871"/>
            <a:ext cx="3816424" cy="3096344"/>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chemeClr val="tx1"/>
                </a:solidFill>
                <a:latin typeface="맑은 고딕" pitchFamily="50" charset="-127"/>
                <a:ea typeface="맑은 고딕" pitchFamily="50" charset="-127"/>
              </a:rPr>
              <a:t>int</a:t>
            </a:r>
            <a:r>
              <a:rPr lang="ko-KR" altLang="en-US"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rLedPin</a:t>
            </a:r>
            <a:r>
              <a:rPr lang="ko-KR" altLang="en-US" sz="1200" b="1" dirty="0">
                <a:solidFill>
                  <a:schemeClr val="tx1"/>
                </a:solidFill>
                <a:latin typeface="맑은 고딕" pitchFamily="50" charset="-127"/>
                <a:ea typeface="맑은 고딕" pitchFamily="50" charset="-127"/>
              </a:rPr>
              <a:t> </a:t>
            </a:r>
            <a:r>
              <a:rPr lang="en-US" altLang="ko-KR" sz="1200" b="1" dirty="0">
                <a:solidFill>
                  <a:schemeClr val="tx1"/>
                </a:solidFill>
                <a:latin typeface="맑은 고딕" pitchFamily="50" charset="-127"/>
                <a:ea typeface="맑은 고딕" pitchFamily="50" charset="-127"/>
              </a:rPr>
              <a:t>=</a:t>
            </a:r>
            <a:r>
              <a:rPr lang="ko-KR" altLang="en-US" sz="1200" b="1" dirty="0">
                <a:solidFill>
                  <a:schemeClr val="tx1"/>
                </a:solidFill>
                <a:latin typeface="맑은 고딕" pitchFamily="50" charset="-127"/>
                <a:ea typeface="맑은 고딕" pitchFamily="50" charset="-127"/>
              </a:rPr>
              <a:t> </a:t>
            </a:r>
            <a:r>
              <a:rPr lang="en-US" altLang="ko-KR" sz="1200" b="1" dirty="0">
                <a:solidFill>
                  <a:schemeClr val="tx1"/>
                </a:solidFill>
                <a:latin typeface="맑은 고딕" pitchFamily="50" charset="-127"/>
                <a:ea typeface="맑은 고딕" pitchFamily="50" charset="-127"/>
              </a:rPr>
              <a:t>13;</a:t>
            </a:r>
          </a:p>
          <a:p>
            <a:r>
              <a:rPr lang="en-US" altLang="ko-KR" sz="1200" b="1" dirty="0">
                <a:solidFill>
                  <a:schemeClr val="tx1"/>
                </a:solidFill>
                <a:latin typeface="맑은 고딕" pitchFamily="50" charset="-127"/>
                <a:ea typeface="맑은 고딕" pitchFamily="50" charset="-127"/>
              </a:rPr>
              <a:t>unsigned long int </a:t>
            </a:r>
            <a:r>
              <a:rPr lang="en-US" altLang="ko-KR" sz="1200" b="1" dirty="0" err="1">
                <a:solidFill>
                  <a:schemeClr val="tx1"/>
                </a:solidFill>
                <a:latin typeface="맑은 고딕" pitchFamily="50" charset="-127"/>
                <a:ea typeface="맑은 고딕" pitchFamily="50" charset="-127"/>
              </a:rPr>
              <a:t>preTime</a:t>
            </a:r>
            <a:r>
              <a:rPr lang="en-US" altLang="ko-KR" sz="1200" b="1" dirty="0">
                <a:solidFill>
                  <a:schemeClr val="tx1"/>
                </a:solidFill>
                <a:latin typeface="맑은 고딕" pitchFamily="50" charset="-127"/>
                <a:ea typeface="맑은 고딕" pitchFamily="50" charset="-127"/>
              </a:rPr>
              <a:t> = 0;</a:t>
            </a:r>
          </a:p>
          <a:p>
            <a:r>
              <a:rPr lang="en-US" altLang="ko-KR" sz="1200" b="1" dirty="0">
                <a:solidFill>
                  <a:schemeClr val="tx1"/>
                </a:solidFill>
                <a:latin typeface="맑은 고딕" pitchFamily="50" charset="-127"/>
                <a:ea typeface="맑은 고딕" pitchFamily="50" charset="-127"/>
              </a:rPr>
              <a:t>int </a:t>
            </a:r>
            <a:r>
              <a:rPr lang="en-US" altLang="ko-KR" sz="1200" b="1" dirty="0" err="1">
                <a:solidFill>
                  <a:schemeClr val="tx1"/>
                </a:solidFill>
                <a:latin typeface="맑은 고딕" pitchFamily="50" charset="-127"/>
                <a:ea typeface="맑은 고딕" pitchFamily="50" charset="-127"/>
              </a:rPr>
              <a:t>ledState</a:t>
            </a:r>
            <a:r>
              <a:rPr lang="en-US" altLang="ko-KR" sz="1200" b="1" dirty="0">
                <a:solidFill>
                  <a:schemeClr val="tx1"/>
                </a:solidFill>
                <a:latin typeface="맑은 고딕" pitchFamily="50" charset="-127"/>
                <a:ea typeface="맑은 고딕" pitchFamily="50" charset="-127"/>
              </a:rPr>
              <a:t> = LOW:</a:t>
            </a:r>
          </a:p>
          <a:p>
            <a:endParaRPr lang="en-US" altLang="ko-KR" sz="1200" b="1" dirty="0">
              <a:solidFill>
                <a:schemeClr val="tx1"/>
              </a:solidFill>
              <a:latin typeface="맑은 고딕" pitchFamily="50" charset="-127"/>
              <a:ea typeface="맑은 고딕" pitchFamily="50" charset="-127"/>
            </a:endParaRPr>
          </a:p>
          <a:p>
            <a:r>
              <a:rPr lang="en-US" altLang="ko-KR" sz="1200" b="1" dirty="0">
                <a:solidFill>
                  <a:schemeClr val="tx1"/>
                </a:solidFill>
                <a:latin typeface="맑은 고딕" pitchFamily="50" charset="-127"/>
                <a:ea typeface="맑은 고딕" pitchFamily="50" charset="-127"/>
              </a:rPr>
              <a:t>void setup()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pinMode</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rLedPin</a:t>
            </a:r>
            <a:r>
              <a:rPr lang="en-US" altLang="ko-KR" sz="1200" b="1" dirty="0">
                <a:solidFill>
                  <a:schemeClr val="tx1"/>
                </a:solidFill>
                <a:latin typeface="맑은 고딕" pitchFamily="50" charset="-127"/>
                <a:ea typeface="맑은 고딕" pitchFamily="50" charset="-127"/>
              </a:rPr>
              <a:t>, OUTPUT);</a:t>
            </a:r>
          </a:p>
          <a:p>
            <a:r>
              <a:rPr lang="en-US" altLang="ko-KR" sz="1200" b="1" dirty="0">
                <a:solidFill>
                  <a:schemeClr val="tx1"/>
                </a:solidFill>
                <a:latin typeface="맑은 고딕" pitchFamily="50" charset="-127"/>
                <a:ea typeface="맑은 고딕" pitchFamily="50" charset="-127"/>
              </a:rPr>
              <a:t> }</a:t>
            </a:r>
          </a:p>
          <a:p>
            <a:endParaRPr lang="en-US" altLang="ko-KR" sz="1200" b="1" dirty="0">
              <a:solidFill>
                <a:schemeClr val="tx1"/>
              </a:solidFill>
              <a:latin typeface="맑은 고딕" pitchFamily="50" charset="-127"/>
              <a:ea typeface="맑은 고딕" pitchFamily="50" charset="-127"/>
            </a:endParaRPr>
          </a:p>
          <a:p>
            <a:r>
              <a:rPr lang="en-US" altLang="ko-KR" sz="1200" b="1" dirty="0">
                <a:solidFill>
                  <a:schemeClr val="tx1"/>
                </a:solidFill>
                <a:latin typeface="맑은 고딕" pitchFamily="50" charset="-127"/>
                <a:ea typeface="맑은 고딕" pitchFamily="50" charset="-127"/>
              </a:rPr>
              <a:t>void loop() {</a:t>
            </a:r>
          </a:p>
          <a:p>
            <a:r>
              <a:rPr lang="en-US" altLang="ko-KR" sz="1200" b="1" dirty="0">
                <a:solidFill>
                  <a:schemeClr val="tx1"/>
                </a:solidFill>
                <a:latin typeface="맑은 고딕" pitchFamily="50" charset="-127"/>
                <a:ea typeface="맑은 고딕" pitchFamily="50" charset="-127"/>
              </a:rPr>
              <a:t>   unsigned long int </a:t>
            </a:r>
            <a:r>
              <a:rPr lang="en-US" altLang="ko-KR" sz="1200" b="1" dirty="0" err="1">
                <a:solidFill>
                  <a:schemeClr val="tx1"/>
                </a:solidFill>
                <a:latin typeface="맑은 고딕" pitchFamily="50" charset="-127"/>
                <a:ea typeface="맑은 고딕" pitchFamily="50" charset="-127"/>
              </a:rPr>
              <a:t>currentTime</a:t>
            </a:r>
            <a:r>
              <a:rPr lang="en-US" altLang="ko-KR" sz="1200" b="1" dirty="0">
                <a:solidFill>
                  <a:schemeClr val="tx1"/>
                </a:solidFill>
                <a:latin typeface="맑은 고딕" pitchFamily="50" charset="-127"/>
                <a:ea typeface="맑은 고딕" pitchFamily="50" charset="-127"/>
              </a:rPr>
              <a:t> = </a:t>
            </a:r>
            <a:r>
              <a:rPr lang="en-US" altLang="ko-KR" sz="1200" b="1" dirty="0" err="1">
                <a:solidFill>
                  <a:schemeClr val="tx1"/>
                </a:solidFill>
                <a:latin typeface="맑은 고딕" pitchFamily="50" charset="-127"/>
                <a:ea typeface="맑은 고딕" pitchFamily="50" charset="-127"/>
              </a:rPr>
              <a:t>millis</a:t>
            </a:r>
            <a:r>
              <a:rPr lang="en-US" altLang="ko-KR" sz="1200" b="1" dirty="0">
                <a:solidFill>
                  <a:schemeClr val="tx1"/>
                </a:solidFill>
                <a:latin typeface="맑은 고딕" pitchFamily="50" charset="-127"/>
                <a:ea typeface="맑은 고딕" pitchFamily="50" charset="-127"/>
              </a:rPr>
              <a:t>( );</a:t>
            </a:r>
          </a:p>
          <a:p>
            <a:r>
              <a:rPr lang="en-US" altLang="ko-KR" sz="1200" b="1" dirty="0">
                <a:solidFill>
                  <a:schemeClr val="tx1"/>
                </a:solidFill>
                <a:latin typeface="맑은 고딕" pitchFamily="50" charset="-127"/>
                <a:ea typeface="맑은 고딕" pitchFamily="50" charset="-127"/>
              </a:rPr>
              <a:t>   if ( </a:t>
            </a:r>
            <a:r>
              <a:rPr lang="en-US" altLang="ko-KR" sz="1200" b="1" dirty="0" err="1">
                <a:solidFill>
                  <a:schemeClr val="tx1"/>
                </a:solidFill>
                <a:latin typeface="맑은 고딕" pitchFamily="50" charset="-127"/>
                <a:ea typeface="맑은 고딕" pitchFamily="50" charset="-127"/>
              </a:rPr>
              <a:t>currentTime</a:t>
            </a:r>
            <a:r>
              <a:rPr lang="en-US" altLang="ko-KR" sz="1200" b="1" dirty="0">
                <a:solidFill>
                  <a:schemeClr val="tx1"/>
                </a:solidFill>
                <a:latin typeface="맑은 고딕" pitchFamily="50" charset="-127"/>
                <a:ea typeface="맑은 고딕" pitchFamily="50" charset="-127"/>
              </a:rPr>
              <a:t> – </a:t>
            </a:r>
            <a:r>
              <a:rPr lang="en-US" altLang="ko-KR" sz="1200" b="1" dirty="0" err="1">
                <a:solidFill>
                  <a:schemeClr val="tx1"/>
                </a:solidFill>
                <a:latin typeface="맑은 고딕" pitchFamily="50" charset="-127"/>
                <a:ea typeface="맑은 고딕" pitchFamily="50" charset="-127"/>
              </a:rPr>
              <a:t>preTime</a:t>
            </a:r>
            <a:r>
              <a:rPr lang="en-US" altLang="ko-KR" sz="1200" b="1" dirty="0">
                <a:solidFill>
                  <a:schemeClr val="tx1"/>
                </a:solidFill>
                <a:latin typeface="맑은 고딕" pitchFamily="50" charset="-127"/>
                <a:ea typeface="맑은 고딕" pitchFamily="50" charset="-127"/>
              </a:rPr>
              <a:t> &gt; </a:t>
            </a:r>
            <a:r>
              <a:rPr lang="en-US" altLang="ko-KR" sz="1200" b="1" dirty="0">
                <a:solidFill>
                  <a:srgbClr val="FF0000"/>
                </a:solidFill>
                <a:latin typeface="맑은 고딕" pitchFamily="50" charset="-127"/>
                <a:ea typeface="맑은 고딕" pitchFamily="50" charset="-127"/>
              </a:rPr>
              <a:t>1000</a:t>
            </a:r>
            <a:r>
              <a:rPr lang="en-US" altLang="ko-KR" sz="1200" b="1" dirty="0">
                <a:solidFill>
                  <a:schemeClr val="tx1"/>
                </a:solidFill>
                <a:latin typeface="맑은 고딕" pitchFamily="50" charset="-127"/>
                <a:ea typeface="맑은 고딕" pitchFamily="50" charset="-127"/>
              </a:rPr>
              <a:t>)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preTime</a:t>
            </a:r>
            <a:r>
              <a:rPr lang="en-US" altLang="ko-KR" sz="1200" b="1" dirty="0">
                <a:solidFill>
                  <a:schemeClr val="tx1"/>
                </a:solidFill>
                <a:latin typeface="맑은 고딕" pitchFamily="50" charset="-127"/>
                <a:ea typeface="맑은 고딕" pitchFamily="50" charset="-127"/>
              </a:rPr>
              <a:t> = </a:t>
            </a:r>
            <a:r>
              <a:rPr lang="en-US" altLang="ko-KR" sz="1200" b="1" dirty="0" err="1">
                <a:solidFill>
                  <a:schemeClr val="tx1"/>
                </a:solidFill>
                <a:latin typeface="맑은 고딕" pitchFamily="50" charset="-127"/>
                <a:ea typeface="맑은 고딕" pitchFamily="50" charset="-127"/>
              </a:rPr>
              <a:t>currentTime</a:t>
            </a:r>
            <a:r>
              <a:rPr lang="en-US" altLang="ko-KR" sz="1200" b="1" dirty="0">
                <a:solidFill>
                  <a:schemeClr val="tx1"/>
                </a:solidFill>
                <a:latin typeface="맑은 고딕" pitchFamily="50" charset="-127"/>
                <a:ea typeface="맑은 고딕" pitchFamily="50" charset="-127"/>
              </a:rPr>
              <a:t>;</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ledState</a:t>
            </a:r>
            <a:r>
              <a:rPr lang="en-US" altLang="ko-KR" sz="1200" b="1" dirty="0">
                <a:solidFill>
                  <a:schemeClr val="tx1"/>
                </a:solidFill>
                <a:latin typeface="맑은 고딕" pitchFamily="50" charset="-127"/>
                <a:ea typeface="맑은 고딕" pitchFamily="50" charset="-127"/>
              </a:rPr>
              <a:t> = !</a:t>
            </a:r>
            <a:r>
              <a:rPr lang="en-US" altLang="ko-KR" sz="1200" b="1" dirty="0" err="1">
                <a:solidFill>
                  <a:schemeClr val="tx1"/>
                </a:solidFill>
                <a:latin typeface="맑은 고딕" pitchFamily="50" charset="-127"/>
                <a:ea typeface="맑은 고딕" pitchFamily="50" charset="-127"/>
              </a:rPr>
              <a:t>ledState</a:t>
            </a:r>
            <a:r>
              <a:rPr lang="en-US" altLang="ko-KR" sz="1200" b="1" dirty="0">
                <a:solidFill>
                  <a:schemeClr val="tx1"/>
                </a:solidFill>
                <a:latin typeface="맑은 고딕" pitchFamily="50" charset="-127"/>
                <a:ea typeface="맑은 고딕" pitchFamily="50" charset="-127"/>
              </a:rPr>
              <a:t>;</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digitalWrite</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rLedPin</a:t>
            </a: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ledState</a:t>
            </a:r>
            <a:r>
              <a:rPr lang="en-US" altLang="ko-KR" sz="1200" b="1" dirty="0">
                <a:solidFill>
                  <a:schemeClr val="tx1"/>
                </a:solidFill>
                <a:latin typeface="맑은 고딕" pitchFamily="50" charset="-127"/>
                <a:ea typeface="맑은 고딕" pitchFamily="50" charset="-127"/>
              </a:rPr>
              <a:t>);</a:t>
            </a:r>
          </a:p>
          <a:p>
            <a:r>
              <a:rPr lang="en-US" altLang="ko-KR" sz="1200" b="1" dirty="0">
                <a:solidFill>
                  <a:schemeClr val="tx1"/>
                </a:solidFill>
                <a:latin typeface="맑은 고딕" pitchFamily="50" charset="-127"/>
                <a:ea typeface="맑은 고딕" pitchFamily="50" charset="-127"/>
              </a:rPr>
              <a:t>  }</a:t>
            </a:r>
          </a:p>
          <a:p>
            <a:r>
              <a:rPr lang="en-US" altLang="ko-KR" sz="1200" b="1" dirty="0">
                <a:solidFill>
                  <a:schemeClr val="tx1"/>
                </a:solidFill>
                <a:latin typeface="맑은 고딕" pitchFamily="50" charset="-127"/>
                <a:ea typeface="맑은 고딕" pitchFamily="50" charset="-127"/>
              </a:rPr>
              <a:t>}</a:t>
            </a:r>
          </a:p>
        </p:txBody>
      </p:sp>
      <p:sp>
        <p:nvSpPr>
          <p:cNvPr id="7" name="직사각형 6">
            <a:extLst>
              <a:ext uri="{FF2B5EF4-FFF2-40B4-BE49-F238E27FC236}">
                <a16:creationId xmlns:a16="http://schemas.microsoft.com/office/drawing/2014/main" id="{B56B8E09-23E6-4CD4-8576-21A9A0976874}"/>
              </a:ext>
            </a:extLst>
          </p:cNvPr>
          <p:cNvSpPr/>
          <p:nvPr/>
        </p:nvSpPr>
        <p:spPr>
          <a:xfrm>
            <a:off x="1210851" y="1295869"/>
            <a:ext cx="3816424"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5448C04A-B775-4360-97AD-51D11FAB9164}"/>
              </a:ext>
            </a:extLst>
          </p:cNvPr>
          <p:cNvSpPr/>
          <p:nvPr/>
        </p:nvSpPr>
        <p:spPr>
          <a:xfrm>
            <a:off x="6409109" y="1295871"/>
            <a:ext cx="3816424" cy="3096343"/>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00B050"/>
                </a:solidFill>
                <a:latin typeface="맑은 고딕" pitchFamily="50" charset="-127"/>
                <a:ea typeface="맑은 고딕" pitchFamily="50" charset="-127"/>
              </a:rPr>
              <a:t>int</a:t>
            </a:r>
            <a:r>
              <a:rPr lang="ko-KR" altLang="en-US" sz="1200" b="1" dirty="0">
                <a:solidFill>
                  <a:srgbClr val="00B050"/>
                </a:solidFill>
                <a:latin typeface="맑은 고딕" pitchFamily="50" charset="-127"/>
                <a:ea typeface="맑은 고딕" pitchFamily="50" charset="-127"/>
              </a:rPr>
              <a:t> </a:t>
            </a:r>
            <a:r>
              <a:rPr lang="en-US" altLang="ko-KR" sz="1200" b="1" dirty="0" err="1">
                <a:solidFill>
                  <a:srgbClr val="00B050"/>
                </a:solidFill>
                <a:latin typeface="맑은 고딕" pitchFamily="50" charset="-127"/>
                <a:ea typeface="맑은 고딕" pitchFamily="50" charset="-127"/>
              </a:rPr>
              <a:t>gLedPin</a:t>
            </a:r>
            <a:r>
              <a:rPr lang="ko-KR" altLang="en-US" sz="1200" b="1" dirty="0">
                <a:solidFill>
                  <a:srgbClr val="00B050"/>
                </a:solidFill>
                <a:latin typeface="맑은 고딕" pitchFamily="50" charset="-127"/>
                <a:ea typeface="맑은 고딕" pitchFamily="50" charset="-127"/>
              </a:rPr>
              <a:t> </a:t>
            </a:r>
            <a:r>
              <a:rPr lang="en-US" altLang="ko-KR" sz="1200" b="1" dirty="0">
                <a:solidFill>
                  <a:srgbClr val="00B050"/>
                </a:solidFill>
                <a:latin typeface="맑은 고딕" pitchFamily="50" charset="-127"/>
                <a:ea typeface="맑은 고딕" pitchFamily="50" charset="-127"/>
              </a:rPr>
              <a:t>=</a:t>
            </a:r>
            <a:r>
              <a:rPr lang="ko-KR" altLang="en-US" sz="1200" b="1" dirty="0">
                <a:solidFill>
                  <a:srgbClr val="00B050"/>
                </a:solidFill>
                <a:latin typeface="맑은 고딕" pitchFamily="50" charset="-127"/>
                <a:ea typeface="맑은 고딕" pitchFamily="50" charset="-127"/>
              </a:rPr>
              <a:t> </a:t>
            </a:r>
            <a:r>
              <a:rPr lang="en-US" altLang="ko-KR" sz="1200" b="1" dirty="0">
                <a:solidFill>
                  <a:srgbClr val="00B050"/>
                </a:solidFill>
                <a:latin typeface="맑은 고딕" pitchFamily="50" charset="-127"/>
                <a:ea typeface="맑은 고딕" pitchFamily="50" charset="-127"/>
              </a:rPr>
              <a:t>8;</a:t>
            </a:r>
          </a:p>
          <a:p>
            <a:r>
              <a:rPr lang="en-US" altLang="ko-KR" sz="1200" b="1" dirty="0">
                <a:solidFill>
                  <a:srgbClr val="00B050"/>
                </a:solidFill>
                <a:latin typeface="맑은 고딕" pitchFamily="50" charset="-127"/>
                <a:ea typeface="맑은 고딕" pitchFamily="50" charset="-127"/>
              </a:rPr>
              <a:t>unsigned long int </a:t>
            </a:r>
            <a:r>
              <a:rPr lang="en-US" altLang="ko-KR" sz="1200" b="1" dirty="0" err="1">
                <a:solidFill>
                  <a:srgbClr val="00B050"/>
                </a:solidFill>
                <a:latin typeface="맑은 고딕" pitchFamily="50" charset="-127"/>
                <a:ea typeface="맑은 고딕" pitchFamily="50" charset="-127"/>
              </a:rPr>
              <a:t>preTime</a:t>
            </a:r>
            <a:r>
              <a:rPr lang="en-US" altLang="ko-KR" sz="1200" b="1" dirty="0">
                <a:solidFill>
                  <a:srgbClr val="00B050"/>
                </a:solidFill>
                <a:latin typeface="맑은 고딕" pitchFamily="50" charset="-127"/>
                <a:ea typeface="맑은 고딕" pitchFamily="50" charset="-127"/>
              </a:rPr>
              <a:t> = 0;</a:t>
            </a:r>
          </a:p>
          <a:p>
            <a:r>
              <a:rPr lang="en-US" altLang="ko-KR" sz="1200" b="1" dirty="0">
                <a:solidFill>
                  <a:srgbClr val="00B050"/>
                </a:solidFill>
                <a:latin typeface="맑은 고딕" pitchFamily="50" charset="-127"/>
                <a:ea typeface="맑은 고딕" pitchFamily="50" charset="-127"/>
              </a:rPr>
              <a:t>int </a:t>
            </a:r>
            <a:r>
              <a:rPr lang="en-US" altLang="ko-KR" sz="1200" b="1" dirty="0" err="1">
                <a:solidFill>
                  <a:srgbClr val="00B050"/>
                </a:solidFill>
                <a:latin typeface="맑은 고딕" pitchFamily="50" charset="-127"/>
                <a:ea typeface="맑은 고딕" pitchFamily="50" charset="-127"/>
              </a:rPr>
              <a:t>ledState</a:t>
            </a:r>
            <a:r>
              <a:rPr lang="en-US" altLang="ko-KR" sz="1200" b="1" dirty="0">
                <a:solidFill>
                  <a:srgbClr val="00B050"/>
                </a:solidFill>
                <a:latin typeface="맑은 고딕" pitchFamily="50" charset="-127"/>
                <a:ea typeface="맑은 고딕" pitchFamily="50" charset="-127"/>
              </a:rPr>
              <a:t> = LOW:</a:t>
            </a:r>
          </a:p>
          <a:p>
            <a:endParaRPr lang="en-US" altLang="ko-KR" sz="1200" b="1" dirty="0">
              <a:solidFill>
                <a:srgbClr val="00B050"/>
              </a:solidFill>
              <a:latin typeface="맑은 고딕" pitchFamily="50" charset="-127"/>
              <a:ea typeface="맑은 고딕" pitchFamily="50" charset="-127"/>
            </a:endParaRPr>
          </a:p>
          <a:p>
            <a:r>
              <a:rPr lang="en-US" altLang="ko-KR" sz="1200" b="1" dirty="0">
                <a:solidFill>
                  <a:schemeClr val="tx1"/>
                </a:solidFill>
                <a:latin typeface="맑은 고딕" pitchFamily="50" charset="-127"/>
                <a:ea typeface="맑은 고딕" pitchFamily="50" charset="-127"/>
              </a:rPr>
              <a:t>void setup()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rgbClr val="00B050"/>
                </a:solidFill>
                <a:latin typeface="맑은 고딕" pitchFamily="50" charset="-127"/>
                <a:ea typeface="맑은 고딕" pitchFamily="50" charset="-127"/>
              </a:rPr>
              <a:t>pinMode</a:t>
            </a:r>
            <a:r>
              <a:rPr lang="en-US" altLang="ko-KR" sz="1200" b="1" dirty="0">
                <a:solidFill>
                  <a:srgbClr val="00B050"/>
                </a:solidFill>
                <a:latin typeface="맑은 고딕" pitchFamily="50" charset="-127"/>
                <a:ea typeface="맑은 고딕" pitchFamily="50" charset="-127"/>
              </a:rPr>
              <a:t>(</a:t>
            </a:r>
            <a:r>
              <a:rPr lang="en-US" altLang="ko-KR" sz="1200" b="1" dirty="0" err="1">
                <a:solidFill>
                  <a:srgbClr val="00B050"/>
                </a:solidFill>
                <a:latin typeface="맑은 고딕" pitchFamily="50" charset="-127"/>
                <a:ea typeface="맑은 고딕" pitchFamily="50" charset="-127"/>
              </a:rPr>
              <a:t>gLedPin</a:t>
            </a:r>
            <a:r>
              <a:rPr lang="en-US" altLang="ko-KR" sz="1200" b="1" dirty="0">
                <a:solidFill>
                  <a:srgbClr val="00B050"/>
                </a:solidFill>
                <a:latin typeface="맑은 고딕" pitchFamily="50" charset="-127"/>
                <a:ea typeface="맑은 고딕" pitchFamily="50" charset="-127"/>
              </a:rPr>
              <a:t>, OUTPUT);</a:t>
            </a:r>
          </a:p>
          <a:p>
            <a:r>
              <a:rPr lang="en-US" altLang="ko-KR" sz="1200" b="1" dirty="0">
                <a:solidFill>
                  <a:schemeClr val="tx1"/>
                </a:solidFill>
                <a:latin typeface="맑은 고딕" pitchFamily="50" charset="-127"/>
                <a:ea typeface="맑은 고딕" pitchFamily="50" charset="-127"/>
              </a:rPr>
              <a:t> }</a:t>
            </a:r>
          </a:p>
          <a:p>
            <a:endParaRPr lang="en-US" altLang="ko-KR" sz="1200" b="1" dirty="0">
              <a:solidFill>
                <a:schemeClr val="tx1"/>
              </a:solidFill>
              <a:latin typeface="맑은 고딕" pitchFamily="50" charset="-127"/>
              <a:ea typeface="맑은 고딕" pitchFamily="50" charset="-127"/>
            </a:endParaRPr>
          </a:p>
          <a:p>
            <a:r>
              <a:rPr lang="en-US" altLang="ko-KR" sz="1200" b="1" dirty="0">
                <a:solidFill>
                  <a:schemeClr val="tx1"/>
                </a:solidFill>
                <a:latin typeface="맑은 고딕" pitchFamily="50" charset="-127"/>
                <a:ea typeface="맑은 고딕" pitchFamily="50" charset="-127"/>
              </a:rPr>
              <a:t>void loop() {</a:t>
            </a:r>
          </a:p>
          <a:p>
            <a:r>
              <a:rPr lang="en-US" altLang="ko-KR" sz="1200" b="1" dirty="0">
                <a:solidFill>
                  <a:schemeClr val="tx1"/>
                </a:solidFill>
                <a:latin typeface="맑은 고딕" pitchFamily="50" charset="-127"/>
                <a:ea typeface="맑은 고딕" pitchFamily="50" charset="-127"/>
              </a:rPr>
              <a:t>   </a:t>
            </a:r>
            <a:r>
              <a:rPr lang="en-US" altLang="ko-KR" sz="1200" b="1" dirty="0">
                <a:solidFill>
                  <a:srgbClr val="00B050"/>
                </a:solidFill>
                <a:latin typeface="맑은 고딕" pitchFamily="50" charset="-127"/>
                <a:ea typeface="맑은 고딕" pitchFamily="50" charset="-127"/>
              </a:rPr>
              <a:t>unsigned long int </a:t>
            </a:r>
            <a:r>
              <a:rPr lang="en-US" altLang="ko-KR" sz="1200" b="1" dirty="0" err="1">
                <a:solidFill>
                  <a:srgbClr val="00B050"/>
                </a:solidFill>
                <a:latin typeface="맑은 고딕" pitchFamily="50" charset="-127"/>
                <a:ea typeface="맑은 고딕" pitchFamily="50" charset="-127"/>
              </a:rPr>
              <a:t>currentTime</a:t>
            </a:r>
            <a:r>
              <a:rPr lang="en-US" altLang="ko-KR" sz="1200" b="1" dirty="0">
                <a:solidFill>
                  <a:srgbClr val="00B050"/>
                </a:solidFill>
                <a:latin typeface="맑은 고딕" pitchFamily="50" charset="-127"/>
                <a:ea typeface="맑은 고딕" pitchFamily="50" charset="-127"/>
              </a:rPr>
              <a:t> = </a:t>
            </a:r>
            <a:r>
              <a:rPr lang="en-US" altLang="ko-KR" sz="1200" b="1" dirty="0" err="1">
                <a:solidFill>
                  <a:srgbClr val="00B050"/>
                </a:solidFill>
                <a:latin typeface="맑은 고딕" pitchFamily="50" charset="-127"/>
                <a:ea typeface="맑은 고딕" pitchFamily="50" charset="-127"/>
              </a:rPr>
              <a:t>millis</a:t>
            </a:r>
            <a:r>
              <a:rPr lang="en-US" altLang="ko-KR" sz="1200" b="1" dirty="0">
                <a:solidFill>
                  <a:srgbClr val="00B050"/>
                </a:solidFill>
                <a:latin typeface="맑은 고딕" pitchFamily="50" charset="-127"/>
                <a:ea typeface="맑은 고딕" pitchFamily="50" charset="-127"/>
              </a:rPr>
              <a:t>( );</a:t>
            </a:r>
          </a:p>
          <a:p>
            <a:r>
              <a:rPr lang="en-US" altLang="ko-KR" sz="1200" b="1" dirty="0">
                <a:solidFill>
                  <a:srgbClr val="00B050"/>
                </a:solidFill>
                <a:latin typeface="맑은 고딕" pitchFamily="50" charset="-127"/>
                <a:ea typeface="맑은 고딕" pitchFamily="50" charset="-127"/>
              </a:rPr>
              <a:t>   if ( </a:t>
            </a:r>
            <a:r>
              <a:rPr lang="en-US" altLang="ko-KR" sz="1200" b="1" dirty="0" err="1">
                <a:solidFill>
                  <a:srgbClr val="00B050"/>
                </a:solidFill>
                <a:latin typeface="맑은 고딕" pitchFamily="50" charset="-127"/>
                <a:ea typeface="맑은 고딕" pitchFamily="50" charset="-127"/>
              </a:rPr>
              <a:t>currentTime</a:t>
            </a:r>
            <a:r>
              <a:rPr lang="en-US" altLang="ko-KR" sz="1200" b="1" dirty="0">
                <a:solidFill>
                  <a:srgbClr val="00B050"/>
                </a:solidFill>
                <a:latin typeface="맑은 고딕" pitchFamily="50" charset="-127"/>
                <a:ea typeface="맑은 고딕" pitchFamily="50" charset="-127"/>
              </a:rPr>
              <a:t> – </a:t>
            </a:r>
            <a:r>
              <a:rPr lang="en-US" altLang="ko-KR" sz="1200" b="1" dirty="0" err="1">
                <a:solidFill>
                  <a:srgbClr val="00B050"/>
                </a:solidFill>
                <a:latin typeface="맑은 고딕" pitchFamily="50" charset="-127"/>
                <a:ea typeface="맑은 고딕" pitchFamily="50" charset="-127"/>
              </a:rPr>
              <a:t>preTime</a:t>
            </a:r>
            <a:r>
              <a:rPr lang="en-US" altLang="ko-KR" sz="1200" b="1" dirty="0">
                <a:solidFill>
                  <a:srgbClr val="00B050"/>
                </a:solidFill>
                <a:latin typeface="맑은 고딕" pitchFamily="50" charset="-127"/>
                <a:ea typeface="맑은 고딕" pitchFamily="50" charset="-127"/>
              </a:rPr>
              <a:t> &gt; 500) {</a:t>
            </a:r>
          </a:p>
          <a:p>
            <a:r>
              <a:rPr lang="en-US" altLang="ko-KR" sz="1200" b="1" dirty="0">
                <a:solidFill>
                  <a:srgbClr val="00B050"/>
                </a:solidFill>
                <a:latin typeface="맑은 고딕" pitchFamily="50" charset="-127"/>
                <a:ea typeface="맑은 고딕" pitchFamily="50" charset="-127"/>
              </a:rPr>
              <a:t>      </a:t>
            </a:r>
            <a:r>
              <a:rPr lang="en-US" altLang="ko-KR" sz="1200" b="1" dirty="0" err="1">
                <a:solidFill>
                  <a:srgbClr val="00B050"/>
                </a:solidFill>
                <a:latin typeface="맑은 고딕" pitchFamily="50" charset="-127"/>
                <a:ea typeface="맑은 고딕" pitchFamily="50" charset="-127"/>
              </a:rPr>
              <a:t>preTime</a:t>
            </a:r>
            <a:r>
              <a:rPr lang="en-US" altLang="ko-KR" sz="1200" b="1" dirty="0">
                <a:solidFill>
                  <a:srgbClr val="00B050"/>
                </a:solidFill>
                <a:latin typeface="맑은 고딕" pitchFamily="50" charset="-127"/>
                <a:ea typeface="맑은 고딕" pitchFamily="50" charset="-127"/>
              </a:rPr>
              <a:t> = </a:t>
            </a:r>
            <a:r>
              <a:rPr lang="en-US" altLang="ko-KR" sz="1200" b="1" dirty="0" err="1">
                <a:solidFill>
                  <a:srgbClr val="00B050"/>
                </a:solidFill>
                <a:latin typeface="맑은 고딕" pitchFamily="50" charset="-127"/>
                <a:ea typeface="맑은 고딕" pitchFamily="50" charset="-127"/>
              </a:rPr>
              <a:t>currentTime</a:t>
            </a:r>
            <a:r>
              <a:rPr lang="en-US" altLang="ko-KR" sz="1200" b="1" dirty="0">
                <a:solidFill>
                  <a:srgbClr val="00B050"/>
                </a:solidFill>
                <a:latin typeface="맑은 고딕" pitchFamily="50" charset="-127"/>
                <a:ea typeface="맑은 고딕" pitchFamily="50" charset="-127"/>
              </a:rPr>
              <a:t>;</a:t>
            </a:r>
          </a:p>
          <a:p>
            <a:r>
              <a:rPr lang="en-US" altLang="ko-KR" sz="1200" b="1" dirty="0">
                <a:solidFill>
                  <a:srgbClr val="00B050"/>
                </a:solidFill>
                <a:latin typeface="맑은 고딕" pitchFamily="50" charset="-127"/>
                <a:ea typeface="맑은 고딕" pitchFamily="50" charset="-127"/>
              </a:rPr>
              <a:t>      </a:t>
            </a:r>
            <a:r>
              <a:rPr lang="en-US" altLang="ko-KR" sz="1200" b="1" dirty="0" err="1">
                <a:solidFill>
                  <a:srgbClr val="00B050"/>
                </a:solidFill>
                <a:latin typeface="맑은 고딕" pitchFamily="50" charset="-127"/>
                <a:ea typeface="맑은 고딕" pitchFamily="50" charset="-127"/>
              </a:rPr>
              <a:t>ledState</a:t>
            </a:r>
            <a:r>
              <a:rPr lang="en-US" altLang="ko-KR" sz="1200" b="1" dirty="0">
                <a:solidFill>
                  <a:srgbClr val="00B050"/>
                </a:solidFill>
                <a:latin typeface="맑은 고딕" pitchFamily="50" charset="-127"/>
                <a:ea typeface="맑은 고딕" pitchFamily="50" charset="-127"/>
              </a:rPr>
              <a:t> = !</a:t>
            </a:r>
            <a:r>
              <a:rPr lang="en-US" altLang="ko-KR" sz="1200" b="1" dirty="0" err="1">
                <a:solidFill>
                  <a:srgbClr val="00B050"/>
                </a:solidFill>
                <a:latin typeface="맑은 고딕" pitchFamily="50" charset="-127"/>
                <a:ea typeface="맑은 고딕" pitchFamily="50" charset="-127"/>
              </a:rPr>
              <a:t>ledState</a:t>
            </a:r>
            <a:r>
              <a:rPr lang="en-US" altLang="ko-KR" sz="1200" b="1" dirty="0">
                <a:solidFill>
                  <a:srgbClr val="00B050"/>
                </a:solidFill>
                <a:latin typeface="맑은 고딕" pitchFamily="50" charset="-127"/>
                <a:ea typeface="맑은 고딕" pitchFamily="50" charset="-127"/>
              </a:rPr>
              <a:t>;</a:t>
            </a:r>
          </a:p>
          <a:p>
            <a:r>
              <a:rPr lang="en-US" altLang="ko-KR" sz="1200" b="1" dirty="0">
                <a:solidFill>
                  <a:srgbClr val="00B050"/>
                </a:solidFill>
                <a:latin typeface="맑은 고딕" pitchFamily="50" charset="-127"/>
                <a:ea typeface="맑은 고딕" pitchFamily="50" charset="-127"/>
              </a:rPr>
              <a:t>      </a:t>
            </a:r>
            <a:r>
              <a:rPr lang="en-US" altLang="ko-KR" sz="1200" b="1" dirty="0" err="1">
                <a:solidFill>
                  <a:srgbClr val="00B050"/>
                </a:solidFill>
                <a:latin typeface="맑은 고딕" pitchFamily="50" charset="-127"/>
                <a:ea typeface="맑은 고딕" pitchFamily="50" charset="-127"/>
              </a:rPr>
              <a:t>digitalWrite</a:t>
            </a:r>
            <a:r>
              <a:rPr lang="en-US" altLang="ko-KR" sz="1200" b="1" dirty="0">
                <a:solidFill>
                  <a:srgbClr val="00B050"/>
                </a:solidFill>
                <a:latin typeface="맑은 고딕" pitchFamily="50" charset="-127"/>
                <a:ea typeface="맑은 고딕" pitchFamily="50" charset="-127"/>
              </a:rPr>
              <a:t>(</a:t>
            </a:r>
            <a:r>
              <a:rPr lang="en-US" altLang="ko-KR" sz="1200" b="1" dirty="0" err="1">
                <a:solidFill>
                  <a:srgbClr val="00B050"/>
                </a:solidFill>
                <a:latin typeface="맑은 고딕" pitchFamily="50" charset="-127"/>
                <a:ea typeface="맑은 고딕" pitchFamily="50" charset="-127"/>
              </a:rPr>
              <a:t>gLedPin</a:t>
            </a:r>
            <a:r>
              <a:rPr lang="en-US" altLang="ko-KR" sz="1200" b="1" dirty="0">
                <a:solidFill>
                  <a:srgbClr val="00B050"/>
                </a:solidFill>
                <a:latin typeface="맑은 고딕" pitchFamily="50" charset="-127"/>
                <a:ea typeface="맑은 고딕" pitchFamily="50" charset="-127"/>
              </a:rPr>
              <a:t>, </a:t>
            </a:r>
            <a:r>
              <a:rPr lang="en-US" altLang="ko-KR" sz="1200" b="1" dirty="0" err="1">
                <a:solidFill>
                  <a:srgbClr val="00B050"/>
                </a:solidFill>
                <a:latin typeface="맑은 고딕" pitchFamily="50" charset="-127"/>
                <a:ea typeface="맑은 고딕" pitchFamily="50" charset="-127"/>
              </a:rPr>
              <a:t>ledState</a:t>
            </a:r>
            <a:r>
              <a:rPr lang="en-US" altLang="ko-KR" sz="1200" b="1" dirty="0">
                <a:solidFill>
                  <a:srgbClr val="00B050"/>
                </a:solidFill>
                <a:latin typeface="맑은 고딕" pitchFamily="50" charset="-127"/>
                <a:ea typeface="맑은 고딕" pitchFamily="50" charset="-127"/>
              </a:rPr>
              <a:t>);</a:t>
            </a:r>
          </a:p>
          <a:p>
            <a:r>
              <a:rPr lang="en-US" altLang="ko-KR" sz="1200" b="1" dirty="0">
                <a:solidFill>
                  <a:srgbClr val="00B050"/>
                </a:solidFill>
                <a:latin typeface="맑은 고딕" pitchFamily="50" charset="-127"/>
                <a:ea typeface="맑은 고딕" pitchFamily="50" charset="-127"/>
              </a:rPr>
              <a:t>  }</a:t>
            </a:r>
          </a:p>
          <a:p>
            <a:r>
              <a:rPr lang="en-US" altLang="ko-KR" sz="1200" b="1" dirty="0">
                <a:solidFill>
                  <a:schemeClr val="tx1"/>
                </a:solidFill>
                <a:latin typeface="맑은 고딕" pitchFamily="50" charset="-127"/>
                <a:ea typeface="맑은 고딕" pitchFamily="50" charset="-127"/>
              </a:rPr>
              <a:t>}</a:t>
            </a:r>
          </a:p>
        </p:txBody>
      </p:sp>
      <p:sp>
        <p:nvSpPr>
          <p:cNvPr id="12" name="직사각형 11">
            <a:extLst>
              <a:ext uri="{FF2B5EF4-FFF2-40B4-BE49-F238E27FC236}">
                <a16:creationId xmlns:a16="http://schemas.microsoft.com/office/drawing/2014/main" id="{1339329F-8B55-4806-9215-23A5A4D18BF1}"/>
              </a:ext>
            </a:extLst>
          </p:cNvPr>
          <p:cNvSpPr/>
          <p:nvPr/>
        </p:nvSpPr>
        <p:spPr>
          <a:xfrm>
            <a:off x="6409110" y="1295869"/>
            <a:ext cx="3816424"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십자형 2">
            <a:extLst>
              <a:ext uri="{FF2B5EF4-FFF2-40B4-BE49-F238E27FC236}">
                <a16:creationId xmlns:a16="http://schemas.microsoft.com/office/drawing/2014/main" id="{03297442-D763-4400-A91C-FEF528655AF3}"/>
              </a:ext>
            </a:extLst>
          </p:cNvPr>
          <p:cNvSpPr/>
          <p:nvPr/>
        </p:nvSpPr>
        <p:spPr>
          <a:xfrm>
            <a:off x="5468831" y="2622955"/>
            <a:ext cx="498720" cy="504056"/>
          </a:xfrm>
          <a:prstGeom prst="plus">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6866087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95</a:t>
            </a:fld>
            <a:endParaRPr lang="ko-KR" altLang="en-US" dirty="0"/>
          </a:p>
        </p:txBody>
      </p:sp>
      <p:sp>
        <p:nvSpPr>
          <p:cNvPr id="4" name="내용 개체 틀 3"/>
          <p:cNvSpPr>
            <a:spLocks noGrp="1"/>
          </p:cNvSpPr>
          <p:nvPr>
            <p:ph sz="quarter" idx="11"/>
          </p:nvPr>
        </p:nvSpPr>
        <p:spPr>
          <a:xfrm>
            <a:off x="266399" y="578149"/>
            <a:ext cx="10979354" cy="1745730"/>
          </a:xfrm>
        </p:spPr>
        <p:txBody>
          <a:bodyPr/>
          <a:lstStyle/>
          <a:p>
            <a:r>
              <a:rPr lang="ko-KR" altLang="en-US" dirty="0"/>
              <a:t>목표</a:t>
            </a:r>
            <a:endParaRPr lang="en-US" altLang="ko-KR" dirty="0"/>
          </a:p>
          <a:p>
            <a:pPr lvl="1"/>
            <a:r>
              <a:rPr lang="ko-KR" altLang="en-US" dirty="0"/>
              <a:t>동작 </a:t>
            </a:r>
            <a:r>
              <a:rPr lang="en-US" altLang="ko-KR" dirty="0"/>
              <a:t>1</a:t>
            </a:r>
            <a:r>
              <a:rPr lang="ko-KR" altLang="en-US" dirty="0"/>
              <a:t>과</a:t>
            </a:r>
            <a:r>
              <a:rPr lang="en-US" altLang="ko-KR" dirty="0"/>
              <a:t> </a:t>
            </a:r>
            <a:r>
              <a:rPr lang="ko-KR" altLang="en-US" dirty="0"/>
              <a:t>동작 </a:t>
            </a:r>
            <a:r>
              <a:rPr lang="en-US" altLang="ko-KR" dirty="0"/>
              <a:t>2</a:t>
            </a:r>
            <a:r>
              <a:rPr lang="ko-KR" altLang="en-US" dirty="0"/>
              <a:t>를 동시에 하는 코드는</a:t>
            </a:r>
            <a:r>
              <a:rPr lang="en-US" altLang="ko-KR" dirty="0"/>
              <a:t>?</a:t>
            </a:r>
          </a:p>
          <a:p>
            <a:pPr lvl="1"/>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delay( ) </a:t>
            </a:r>
            <a:r>
              <a:rPr lang="ko-KR" altLang="en-US" dirty="0"/>
              <a:t>함수 없이 주기적인 작업 실행</a:t>
            </a:r>
          </a:p>
        </p:txBody>
      </p:sp>
      <p:sp>
        <p:nvSpPr>
          <p:cNvPr id="6" name="직사각형 5">
            <a:extLst>
              <a:ext uri="{FF2B5EF4-FFF2-40B4-BE49-F238E27FC236}">
                <a16:creationId xmlns:a16="http://schemas.microsoft.com/office/drawing/2014/main" id="{FFEC78EB-332A-4649-988D-19A5B62D7B18}"/>
              </a:ext>
            </a:extLst>
          </p:cNvPr>
          <p:cNvSpPr/>
          <p:nvPr/>
        </p:nvSpPr>
        <p:spPr>
          <a:xfrm>
            <a:off x="1210850" y="1295871"/>
            <a:ext cx="4320000" cy="3672408"/>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b="1" dirty="0">
                <a:solidFill>
                  <a:schemeClr val="tx1"/>
                </a:solidFill>
                <a:latin typeface="맑은 고딕" pitchFamily="50" charset="-127"/>
                <a:ea typeface="맑은 고딕" pitchFamily="50" charset="-127"/>
              </a:rPr>
              <a:t>int</a:t>
            </a:r>
            <a:r>
              <a:rPr lang="ko-KR" altLang="en-US" sz="1400" b="1" dirty="0">
                <a:solidFill>
                  <a:schemeClr val="tx1"/>
                </a:solidFill>
                <a:latin typeface="맑은 고딕" pitchFamily="50" charset="-127"/>
                <a:ea typeface="맑은 고딕" pitchFamily="50" charset="-127"/>
              </a:rPr>
              <a:t> </a:t>
            </a:r>
            <a:r>
              <a:rPr lang="en-US" altLang="ko-KR" sz="1400" b="1" dirty="0" err="1">
                <a:solidFill>
                  <a:schemeClr val="tx1"/>
                </a:solidFill>
                <a:latin typeface="맑은 고딕" pitchFamily="50" charset="-127"/>
                <a:ea typeface="맑은 고딕" pitchFamily="50" charset="-127"/>
              </a:rPr>
              <a:t>rLedPin</a:t>
            </a:r>
            <a:r>
              <a:rPr lang="ko-KR" altLang="en-US" sz="1400" b="1" dirty="0">
                <a:solidFill>
                  <a:schemeClr val="tx1"/>
                </a:solidFill>
                <a:latin typeface="맑은 고딕" pitchFamily="50" charset="-127"/>
                <a:ea typeface="맑은 고딕" pitchFamily="50" charset="-127"/>
              </a:rPr>
              <a:t> </a:t>
            </a:r>
            <a:r>
              <a:rPr lang="en-US" altLang="ko-KR" sz="1400" b="1" dirty="0">
                <a:solidFill>
                  <a:schemeClr val="tx1"/>
                </a:solidFill>
                <a:latin typeface="맑은 고딕" pitchFamily="50" charset="-127"/>
                <a:ea typeface="맑은 고딕" pitchFamily="50" charset="-127"/>
              </a:rPr>
              <a:t>=</a:t>
            </a:r>
            <a:r>
              <a:rPr lang="ko-KR" altLang="en-US" sz="1400" b="1" dirty="0">
                <a:solidFill>
                  <a:schemeClr val="tx1"/>
                </a:solidFill>
                <a:latin typeface="맑은 고딕" pitchFamily="50" charset="-127"/>
                <a:ea typeface="맑은 고딕" pitchFamily="50" charset="-127"/>
              </a:rPr>
              <a:t> </a:t>
            </a:r>
            <a:r>
              <a:rPr lang="en-US" altLang="ko-KR" sz="1400" b="1" dirty="0">
                <a:solidFill>
                  <a:schemeClr val="tx1"/>
                </a:solidFill>
                <a:latin typeface="맑은 고딕" pitchFamily="50" charset="-127"/>
                <a:ea typeface="맑은 고딕" pitchFamily="50" charset="-127"/>
              </a:rPr>
              <a:t>13;</a:t>
            </a:r>
          </a:p>
          <a:p>
            <a:r>
              <a:rPr lang="en-US" altLang="ko-KR" sz="1400" b="1" dirty="0">
                <a:solidFill>
                  <a:schemeClr val="tx1"/>
                </a:solidFill>
                <a:latin typeface="맑은 고딕" pitchFamily="50" charset="-127"/>
                <a:ea typeface="맑은 고딕" pitchFamily="50" charset="-127"/>
              </a:rPr>
              <a:t>unsigned long int </a:t>
            </a:r>
            <a:r>
              <a:rPr lang="en-US" altLang="ko-KR" sz="1400" b="1" dirty="0" err="1">
                <a:solidFill>
                  <a:schemeClr val="tx1"/>
                </a:solidFill>
                <a:latin typeface="맑은 고딕" pitchFamily="50" charset="-127"/>
                <a:ea typeface="맑은 고딕" pitchFamily="50" charset="-127"/>
              </a:rPr>
              <a:t>preTime</a:t>
            </a:r>
            <a:r>
              <a:rPr lang="en-US" altLang="ko-KR" sz="1400" b="1" dirty="0" err="1">
                <a:solidFill>
                  <a:schemeClr val="accent6">
                    <a:lumMod val="75000"/>
                  </a:schemeClr>
                </a:solidFill>
                <a:latin typeface="맑은 고딕" pitchFamily="50" charset="-127"/>
                <a:ea typeface="맑은 고딕" pitchFamily="50" charset="-127"/>
              </a:rPr>
              <a:t>R</a:t>
            </a:r>
            <a:r>
              <a:rPr lang="en-US" altLang="ko-KR" sz="1400" b="1" dirty="0">
                <a:solidFill>
                  <a:schemeClr val="tx1"/>
                </a:solidFill>
                <a:latin typeface="맑은 고딕" pitchFamily="50" charset="-127"/>
                <a:ea typeface="맑은 고딕" pitchFamily="50" charset="-127"/>
              </a:rPr>
              <a:t> = 0;</a:t>
            </a:r>
          </a:p>
          <a:p>
            <a:r>
              <a:rPr lang="en-US" altLang="ko-KR" sz="1400" b="1" dirty="0">
                <a:solidFill>
                  <a:schemeClr val="tx1"/>
                </a:solidFill>
                <a:latin typeface="맑은 고딕" pitchFamily="50" charset="-127"/>
                <a:ea typeface="맑은 고딕" pitchFamily="50" charset="-127"/>
              </a:rPr>
              <a:t>int </a:t>
            </a:r>
            <a:r>
              <a:rPr lang="en-US" altLang="ko-KR" sz="1400" b="1" dirty="0" err="1">
                <a:solidFill>
                  <a:schemeClr val="accent6">
                    <a:lumMod val="75000"/>
                  </a:schemeClr>
                </a:solidFill>
                <a:latin typeface="맑은 고딕" pitchFamily="50" charset="-127"/>
                <a:ea typeface="맑은 고딕" pitchFamily="50" charset="-127"/>
              </a:rPr>
              <a:t>r</a:t>
            </a:r>
            <a:r>
              <a:rPr lang="en-US" altLang="ko-KR" sz="1400" b="1" dirty="0" err="1">
                <a:solidFill>
                  <a:schemeClr val="tx1"/>
                </a:solidFill>
                <a:latin typeface="맑은 고딕" pitchFamily="50" charset="-127"/>
                <a:ea typeface="맑은 고딕" pitchFamily="50" charset="-127"/>
              </a:rPr>
              <a:t>ledState</a:t>
            </a:r>
            <a:r>
              <a:rPr lang="en-US" altLang="ko-KR" sz="1400" b="1" dirty="0">
                <a:solidFill>
                  <a:schemeClr val="tx1"/>
                </a:solidFill>
                <a:latin typeface="맑은 고딕" pitchFamily="50" charset="-127"/>
                <a:ea typeface="맑은 고딕" pitchFamily="50" charset="-127"/>
              </a:rPr>
              <a:t> = LOW:</a:t>
            </a:r>
          </a:p>
          <a:p>
            <a:endParaRPr lang="en-US" altLang="ko-KR" sz="1400" b="1" dirty="0">
              <a:solidFill>
                <a:schemeClr val="tx1"/>
              </a:solidFill>
              <a:latin typeface="맑은 고딕" pitchFamily="50" charset="-127"/>
              <a:ea typeface="맑은 고딕" pitchFamily="50" charset="-127"/>
            </a:endParaRPr>
          </a:p>
          <a:p>
            <a:r>
              <a:rPr lang="en-US" altLang="ko-KR" sz="1400" b="1" dirty="0">
                <a:solidFill>
                  <a:srgbClr val="00B050"/>
                </a:solidFill>
                <a:latin typeface="맑은 고딕" pitchFamily="50" charset="-127"/>
                <a:ea typeface="맑은 고딕" pitchFamily="50" charset="-127"/>
              </a:rPr>
              <a:t>int</a:t>
            </a:r>
            <a:r>
              <a:rPr lang="ko-KR" altLang="en-US" sz="1400" b="1" dirty="0">
                <a:solidFill>
                  <a:srgbClr val="00B050"/>
                </a:solidFill>
                <a:latin typeface="맑은 고딕" pitchFamily="50" charset="-127"/>
                <a:ea typeface="맑은 고딕" pitchFamily="50" charset="-127"/>
              </a:rPr>
              <a:t> </a:t>
            </a:r>
            <a:r>
              <a:rPr lang="en-US" altLang="ko-KR" sz="1400" b="1" dirty="0" err="1">
                <a:solidFill>
                  <a:srgbClr val="00B050"/>
                </a:solidFill>
                <a:latin typeface="맑은 고딕" pitchFamily="50" charset="-127"/>
                <a:ea typeface="맑은 고딕" pitchFamily="50" charset="-127"/>
              </a:rPr>
              <a:t>gLedPin</a:t>
            </a:r>
            <a:r>
              <a:rPr lang="ko-KR" altLang="en-US" sz="1400" b="1" dirty="0">
                <a:solidFill>
                  <a:srgbClr val="00B050"/>
                </a:solidFill>
                <a:latin typeface="맑은 고딕" pitchFamily="50" charset="-127"/>
                <a:ea typeface="맑은 고딕" pitchFamily="50" charset="-127"/>
              </a:rPr>
              <a:t> </a:t>
            </a:r>
            <a:r>
              <a:rPr lang="en-US" altLang="ko-KR" sz="1400" b="1" dirty="0">
                <a:solidFill>
                  <a:srgbClr val="00B050"/>
                </a:solidFill>
                <a:latin typeface="맑은 고딕" pitchFamily="50" charset="-127"/>
                <a:ea typeface="맑은 고딕" pitchFamily="50" charset="-127"/>
              </a:rPr>
              <a:t>=</a:t>
            </a:r>
            <a:r>
              <a:rPr lang="ko-KR" altLang="en-US" sz="1400" b="1" dirty="0">
                <a:solidFill>
                  <a:srgbClr val="00B050"/>
                </a:solidFill>
                <a:latin typeface="맑은 고딕" pitchFamily="50" charset="-127"/>
                <a:ea typeface="맑은 고딕" pitchFamily="50" charset="-127"/>
              </a:rPr>
              <a:t> </a:t>
            </a:r>
            <a:r>
              <a:rPr lang="en-US" altLang="ko-KR" sz="1400" b="1" dirty="0">
                <a:solidFill>
                  <a:srgbClr val="00B050"/>
                </a:solidFill>
                <a:latin typeface="맑은 고딕" pitchFamily="50" charset="-127"/>
                <a:ea typeface="맑은 고딕" pitchFamily="50" charset="-127"/>
              </a:rPr>
              <a:t>8;</a:t>
            </a:r>
          </a:p>
          <a:p>
            <a:r>
              <a:rPr lang="en-US" altLang="ko-KR" sz="1400" b="1" dirty="0">
                <a:solidFill>
                  <a:srgbClr val="00B050"/>
                </a:solidFill>
                <a:latin typeface="맑은 고딕" pitchFamily="50" charset="-127"/>
                <a:ea typeface="맑은 고딕" pitchFamily="50" charset="-127"/>
              </a:rPr>
              <a:t>unsigned long int </a:t>
            </a:r>
            <a:r>
              <a:rPr lang="en-US" altLang="ko-KR" sz="1400" b="1" dirty="0" err="1">
                <a:solidFill>
                  <a:srgbClr val="00B050"/>
                </a:solidFill>
                <a:latin typeface="맑은 고딕" pitchFamily="50" charset="-127"/>
                <a:ea typeface="맑은 고딕" pitchFamily="50" charset="-127"/>
              </a:rPr>
              <a:t>preTime</a:t>
            </a:r>
            <a:r>
              <a:rPr lang="en-US" altLang="ko-KR" sz="1400" b="1" dirty="0" err="1">
                <a:solidFill>
                  <a:schemeClr val="accent6">
                    <a:lumMod val="75000"/>
                  </a:schemeClr>
                </a:solidFill>
                <a:latin typeface="맑은 고딕" pitchFamily="50" charset="-127"/>
                <a:ea typeface="맑은 고딕" pitchFamily="50" charset="-127"/>
              </a:rPr>
              <a:t>G</a:t>
            </a:r>
            <a:r>
              <a:rPr lang="en-US" altLang="ko-KR" sz="1400" b="1" dirty="0">
                <a:solidFill>
                  <a:srgbClr val="00B050"/>
                </a:solidFill>
                <a:latin typeface="맑은 고딕" pitchFamily="50" charset="-127"/>
                <a:ea typeface="맑은 고딕" pitchFamily="50" charset="-127"/>
              </a:rPr>
              <a:t> = 0;</a:t>
            </a:r>
          </a:p>
          <a:p>
            <a:r>
              <a:rPr lang="en-US" altLang="ko-KR" sz="1400" b="1" dirty="0">
                <a:solidFill>
                  <a:srgbClr val="00B050"/>
                </a:solidFill>
                <a:latin typeface="맑은 고딕" pitchFamily="50" charset="-127"/>
                <a:ea typeface="맑은 고딕" pitchFamily="50" charset="-127"/>
              </a:rPr>
              <a:t>int </a:t>
            </a:r>
            <a:r>
              <a:rPr lang="en-US" altLang="ko-KR" sz="1400" b="1" dirty="0" err="1">
                <a:solidFill>
                  <a:schemeClr val="accent6">
                    <a:lumMod val="75000"/>
                  </a:schemeClr>
                </a:solidFill>
                <a:latin typeface="맑은 고딕" pitchFamily="50" charset="-127"/>
                <a:ea typeface="맑은 고딕" pitchFamily="50" charset="-127"/>
              </a:rPr>
              <a:t>g</a:t>
            </a:r>
            <a:r>
              <a:rPr lang="en-US" altLang="ko-KR" sz="1400" b="1" dirty="0" err="1">
                <a:solidFill>
                  <a:srgbClr val="00B050"/>
                </a:solidFill>
                <a:latin typeface="맑은 고딕" pitchFamily="50" charset="-127"/>
                <a:ea typeface="맑은 고딕" pitchFamily="50" charset="-127"/>
              </a:rPr>
              <a:t>ledState</a:t>
            </a:r>
            <a:r>
              <a:rPr lang="en-US" altLang="ko-KR" sz="1400" b="1" dirty="0">
                <a:solidFill>
                  <a:srgbClr val="00B050"/>
                </a:solidFill>
                <a:latin typeface="맑은 고딕" pitchFamily="50" charset="-127"/>
                <a:ea typeface="맑은 고딕" pitchFamily="50" charset="-127"/>
              </a:rPr>
              <a:t> = LOW:</a:t>
            </a:r>
          </a:p>
          <a:p>
            <a:endParaRPr lang="en-US" altLang="ko-KR" sz="1400" b="1" dirty="0">
              <a:solidFill>
                <a:schemeClr val="tx1"/>
              </a:solidFill>
              <a:latin typeface="맑은 고딕" pitchFamily="50" charset="-127"/>
              <a:ea typeface="맑은 고딕" pitchFamily="50" charset="-127"/>
            </a:endParaRPr>
          </a:p>
          <a:p>
            <a:r>
              <a:rPr lang="en-US" altLang="ko-KR" sz="1400" b="1" dirty="0">
                <a:solidFill>
                  <a:schemeClr val="tx1"/>
                </a:solidFill>
                <a:latin typeface="맑은 고딕" pitchFamily="50" charset="-127"/>
                <a:ea typeface="맑은 고딕" pitchFamily="50" charset="-127"/>
              </a:rPr>
              <a:t>void setup() {</a:t>
            </a:r>
          </a:p>
          <a:p>
            <a:r>
              <a:rPr lang="en-US" altLang="ko-KR" sz="1400" b="1" dirty="0">
                <a:solidFill>
                  <a:schemeClr val="tx1"/>
                </a:solidFill>
                <a:latin typeface="맑은 고딕" pitchFamily="50" charset="-127"/>
                <a:ea typeface="맑은 고딕" pitchFamily="50" charset="-127"/>
              </a:rPr>
              <a:t>  </a:t>
            </a:r>
            <a:r>
              <a:rPr lang="en-US" altLang="ko-KR" sz="1400" b="1" dirty="0" err="1">
                <a:solidFill>
                  <a:schemeClr val="tx1"/>
                </a:solidFill>
                <a:latin typeface="맑은 고딕" pitchFamily="50" charset="-127"/>
                <a:ea typeface="맑은 고딕" pitchFamily="50" charset="-127"/>
              </a:rPr>
              <a:t>pinMode</a:t>
            </a:r>
            <a:r>
              <a:rPr lang="en-US" altLang="ko-KR" sz="1400" b="1" dirty="0">
                <a:solidFill>
                  <a:schemeClr val="tx1"/>
                </a:solidFill>
                <a:latin typeface="맑은 고딕" pitchFamily="50" charset="-127"/>
                <a:ea typeface="맑은 고딕" pitchFamily="50" charset="-127"/>
              </a:rPr>
              <a:t>(</a:t>
            </a:r>
            <a:r>
              <a:rPr lang="en-US" altLang="ko-KR" sz="1400" b="1" dirty="0" err="1">
                <a:solidFill>
                  <a:schemeClr val="tx1"/>
                </a:solidFill>
                <a:latin typeface="맑은 고딕" pitchFamily="50" charset="-127"/>
                <a:ea typeface="맑은 고딕" pitchFamily="50" charset="-127"/>
              </a:rPr>
              <a:t>rLedPin</a:t>
            </a:r>
            <a:r>
              <a:rPr lang="en-US" altLang="ko-KR" sz="1400" b="1" dirty="0">
                <a:solidFill>
                  <a:schemeClr val="tx1"/>
                </a:solidFill>
                <a:latin typeface="맑은 고딕" pitchFamily="50" charset="-127"/>
                <a:ea typeface="맑은 고딕" pitchFamily="50" charset="-127"/>
              </a:rPr>
              <a:t>, OUTPUT);</a:t>
            </a:r>
          </a:p>
          <a:p>
            <a:r>
              <a:rPr lang="en-US" altLang="ko-KR" sz="1400" b="1" dirty="0">
                <a:solidFill>
                  <a:srgbClr val="00B050"/>
                </a:solidFill>
                <a:latin typeface="맑은 고딕" pitchFamily="50" charset="-127"/>
                <a:ea typeface="맑은 고딕" pitchFamily="50" charset="-127"/>
              </a:rPr>
              <a:t>  </a:t>
            </a:r>
            <a:r>
              <a:rPr lang="en-US" altLang="ko-KR" sz="1400" b="1" dirty="0" err="1">
                <a:solidFill>
                  <a:srgbClr val="00B050"/>
                </a:solidFill>
                <a:latin typeface="맑은 고딕" pitchFamily="50" charset="-127"/>
                <a:ea typeface="맑은 고딕" pitchFamily="50" charset="-127"/>
              </a:rPr>
              <a:t>pinMode</a:t>
            </a:r>
            <a:r>
              <a:rPr lang="en-US" altLang="ko-KR" sz="1400" b="1" dirty="0">
                <a:solidFill>
                  <a:srgbClr val="00B050"/>
                </a:solidFill>
                <a:latin typeface="맑은 고딕" pitchFamily="50" charset="-127"/>
                <a:ea typeface="맑은 고딕" pitchFamily="50" charset="-127"/>
              </a:rPr>
              <a:t>(</a:t>
            </a:r>
            <a:r>
              <a:rPr lang="en-US" altLang="ko-KR" sz="1400" b="1" dirty="0" err="1">
                <a:solidFill>
                  <a:srgbClr val="00B050"/>
                </a:solidFill>
                <a:latin typeface="맑은 고딕" pitchFamily="50" charset="-127"/>
                <a:ea typeface="맑은 고딕" pitchFamily="50" charset="-127"/>
              </a:rPr>
              <a:t>gLedPin</a:t>
            </a:r>
            <a:r>
              <a:rPr lang="en-US" altLang="ko-KR" sz="1400" b="1" dirty="0">
                <a:solidFill>
                  <a:srgbClr val="00B050"/>
                </a:solidFill>
                <a:latin typeface="맑은 고딕" pitchFamily="50" charset="-127"/>
                <a:ea typeface="맑은 고딕" pitchFamily="50" charset="-127"/>
              </a:rPr>
              <a:t>, OUTPUT);</a:t>
            </a:r>
            <a:endParaRPr lang="en-US" altLang="ko-KR" sz="1400" b="1" dirty="0">
              <a:solidFill>
                <a:schemeClr val="tx1"/>
              </a:solidFill>
              <a:latin typeface="맑은 고딕" pitchFamily="50" charset="-127"/>
              <a:ea typeface="맑은 고딕" pitchFamily="50" charset="-127"/>
            </a:endParaRPr>
          </a:p>
          <a:p>
            <a:r>
              <a:rPr lang="en-US" altLang="ko-KR" sz="1400" b="1" dirty="0">
                <a:solidFill>
                  <a:schemeClr val="tx1"/>
                </a:solidFill>
                <a:latin typeface="맑은 고딕" pitchFamily="50" charset="-127"/>
                <a:ea typeface="맑은 고딕" pitchFamily="50" charset="-127"/>
              </a:rPr>
              <a:t> }</a:t>
            </a:r>
          </a:p>
          <a:p>
            <a:endParaRPr lang="en-US" altLang="ko-KR" sz="1400" b="1" dirty="0">
              <a:solidFill>
                <a:schemeClr val="tx1"/>
              </a:solidFill>
              <a:latin typeface="맑은 고딕" pitchFamily="50" charset="-127"/>
              <a:ea typeface="맑은 고딕" pitchFamily="50" charset="-127"/>
            </a:endParaRPr>
          </a:p>
        </p:txBody>
      </p:sp>
      <p:sp>
        <p:nvSpPr>
          <p:cNvPr id="7" name="직사각형 6">
            <a:extLst>
              <a:ext uri="{FF2B5EF4-FFF2-40B4-BE49-F238E27FC236}">
                <a16:creationId xmlns:a16="http://schemas.microsoft.com/office/drawing/2014/main" id="{B56B8E09-23E6-4CD4-8576-21A9A0976874}"/>
              </a:ext>
            </a:extLst>
          </p:cNvPr>
          <p:cNvSpPr/>
          <p:nvPr/>
        </p:nvSpPr>
        <p:spPr>
          <a:xfrm>
            <a:off x="1210851" y="1295869"/>
            <a:ext cx="4320000"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5448C04A-B775-4360-97AD-51D11FAB9164}"/>
              </a:ext>
            </a:extLst>
          </p:cNvPr>
          <p:cNvSpPr/>
          <p:nvPr/>
        </p:nvSpPr>
        <p:spPr>
          <a:xfrm>
            <a:off x="6409109" y="1295871"/>
            <a:ext cx="4320000" cy="3672408"/>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b="1" dirty="0">
                <a:solidFill>
                  <a:schemeClr val="tx1"/>
                </a:solidFill>
                <a:latin typeface="맑은 고딕" pitchFamily="50" charset="-127"/>
                <a:ea typeface="맑은 고딕" pitchFamily="50" charset="-127"/>
              </a:rPr>
              <a:t>void loop() {</a:t>
            </a:r>
          </a:p>
          <a:p>
            <a:r>
              <a:rPr lang="en-US" altLang="ko-KR" sz="1400" b="1" dirty="0">
                <a:solidFill>
                  <a:schemeClr val="tx1"/>
                </a:solidFill>
                <a:latin typeface="맑은 고딕" pitchFamily="50" charset="-127"/>
                <a:ea typeface="맑은 고딕" pitchFamily="50" charset="-127"/>
              </a:rPr>
              <a:t>   unsigned long int </a:t>
            </a:r>
            <a:r>
              <a:rPr lang="en-US" altLang="ko-KR" sz="1400" b="1" dirty="0" err="1">
                <a:solidFill>
                  <a:schemeClr val="tx1"/>
                </a:solidFill>
                <a:latin typeface="맑은 고딕" pitchFamily="50" charset="-127"/>
                <a:ea typeface="맑은 고딕" pitchFamily="50" charset="-127"/>
              </a:rPr>
              <a:t>currentTime</a:t>
            </a:r>
            <a:r>
              <a:rPr lang="en-US" altLang="ko-KR" sz="1400" b="1" dirty="0">
                <a:solidFill>
                  <a:schemeClr val="tx1"/>
                </a:solidFill>
                <a:latin typeface="맑은 고딕" pitchFamily="50" charset="-127"/>
                <a:ea typeface="맑은 고딕" pitchFamily="50" charset="-127"/>
              </a:rPr>
              <a:t> = </a:t>
            </a:r>
            <a:r>
              <a:rPr lang="en-US" altLang="ko-KR" sz="1400" b="1" dirty="0" err="1">
                <a:solidFill>
                  <a:schemeClr val="tx1"/>
                </a:solidFill>
                <a:latin typeface="맑은 고딕" pitchFamily="50" charset="-127"/>
                <a:ea typeface="맑은 고딕" pitchFamily="50" charset="-127"/>
              </a:rPr>
              <a:t>millis</a:t>
            </a:r>
            <a:r>
              <a:rPr lang="en-US" altLang="ko-KR" sz="1400" b="1" dirty="0">
                <a:solidFill>
                  <a:schemeClr val="tx1"/>
                </a:solidFill>
                <a:latin typeface="맑은 고딕" pitchFamily="50" charset="-127"/>
                <a:ea typeface="맑은 고딕" pitchFamily="50" charset="-127"/>
              </a:rPr>
              <a:t>( );</a:t>
            </a:r>
          </a:p>
          <a:p>
            <a:r>
              <a:rPr lang="en-US" altLang="ko-KR" sz="1400" b="1" dirty="0">
                <a:solidFill>
                  <a:schemeClr val="tx1"/>
                </a:solidFill>
                <a:latin typeface="맑은 고딕" pitchFamily="50" charset="-127"/>
                <a:ea typeface="맑은 고딕" pitchFamily="50" charset="-127"/>
              </a:rPr>
              <a:t>   if ( </a:t>
            </a:r>
            <a:r>
              <a:rPr lang="en-US" altLang="ko-KR" sz="1400" b="1" dirty="0" err="1">
                <a:solidFill>
                  <a:schemeClr val="tx1"/>
                </a:solidFill>
                <a:latin typeface="맑은 고딕" pitchFamily="50" charset="-127"/>
                <a:ea typeface="맑은 고딕" pitchFamily="50" charset="-127"/>
              </a:rPr>
              <a:t>currentTime</a:t>
            </a:r>
            <a:r>
              <a:rPr lang="en-US" altLang="ko-KR" sz="1400" b="1" dirty="0">
                <a:solidFill>
                  <a:schemeClr val="tx1"/>
                </a:solidFill>
                <a:latin typeface="맑은 고딕" pitchFamily="50" charset="-127"/>
                <a:ea typeface="맑은 고딕" pitchFamily="50" charset="-127"/>
              </a:rPr>
              <a:t> – </a:t>
            </a:r>
            <a:r>
              <a:rPr lang="en-US" altLang="ko-KR" sz="1400" b="1" dirty="0" err="1">
                <a:solidFill>
                  <a:schemeClr val="tx1"/>
                </a:solidFill>
                <a:latin typeface="맑은 고딕" pitchFamily="50" charset="-127"/>
                <a:ea typeface="맑은 고딕" pitchFamily="50" charset="-127"/>
              </a:rPr>
              <a:t>preTime</a:t>
            </a:r>
            <a:r>
              <a:rPr lang="en-US" altLang="ko-KR" sz="1400" b="1" dirty="0" err="1">
                <a:solidFill>
                  <a:schemeClr val="accent6">
                    <a:lumMod val="75000"/>
                  </a:schemeClr>
                </a:solidFill>
                <a:latin typeface="맑은 고딕" pitchFamily="50" charset="-127"/>
                <a:ea typeface="맑은 고딕" pitchFamily="50" charset="-127"/>
              </a:rPr>
              <a:t>R</a:t>
            </a:r>
            <a:r>
              <a:rPr lang="en-US" altLang="ko-KR" sz="1400" b="1" dirty="0">
                <a:solidFill>
                  <a:schemeClr val="tx1"/>
                </a:solidFill>
                <a:latin typeface="맑은 고딕" pitchFamily="50" charset="-127"/>
                <a:ea typeface="맑은 고딕" pitchFamily="50" charset="-127"/>
              </a:rPr>
              <a:t> &gt; 1000) {</a:t>
            </a:r>
          </a:p>
          <a:p>
            <a:r>
              <a:rPr lang="en-US" altLang="ko-KR" sz="1400" b="1" dirty="0">
                <a:solidFill>
                  <a:schemeClr val="tx1"/>
                </a:solidFill>
                <a:latin typeface="맑은 고딕" pitchFamily="50" charset="-127"/>
                <a:ea typeface="맑은 고딕" pitchFamily="50" charset="-127"/>
              </a:rPr>
              <a:t>      </a:t>
            </a:r>
            <a:r>
              <a:rPr lang="en-US" altLang="ko-KR" sz="1400" b="1" dirty="0" err="1">
                <a:solidFill>
                  <a:schemeClr val="tx1"/>
                </a:solidFill>
                <a:latin typeface="맑은 고딕" pitchFamily="50" charset="-127"/>
                <a:ea typeface="맑은 고딕" pitchFamily="50" charset="-127"/>
              </a:rPr>
              <a:t>preTimeR</a:t>
            </a:r>
            <a:r>
              <a:rPr lang="en-US" altLang="ko-KR" sz="1400" b="1" dirty="0">
                <a:solidFill>
                  <a:schemeClr val="tx1"/>
                </a:solidFill>
                <a:latin typeface="맑은 고딕" pitchFamily="50" charset="-127"/>
                <a:ea typeface="맑은 고딕" pitchFamily="50" charset="-127"/>
              </a:rPr>
              <a:t> = </a:t>
            </a:r>
            <a:r>
              <a:rPr lang="en-US" altLang="ko-KR" sz="1400" b="1" dirty="0" err="1">
                <a:solidFill>
                  <a:schemeClr val="tx1"/>
                </a:solidFill>
                <a:latin typeface="맑은 고딕" pitchFamily="50" charset="-127"/>
                <a:ea typeface="맑은 고딕" pitchFamily="50" charset="-127"/>
              </a:rPr>
              <a:t>currentTime</a:t>
            </a:r>
            <a:r>
              <a:rPr lang="en-US" altLang="ko-KR" sz="1400" b="1" dirty="0">
                <a:solidFill>
                  <a:schemeClr val="tx1"/>
                </a:solidFill>
                <a:latin typeface="맑은 고딕" pitchFamily="50" charset="-127"/>
                <a:ea typeface="맑은 고딕" pitchFamily="50" charset="-127"/>
              </a:rPr>
              <a:t>;</a:t>
            </a:r>
          </a:p>
          <a:p>
            <a:r>
              <a:rPr lang="en-US" altLang="ko-KR" sz="1400" b="1" dirty="0">
                <a:solidFill>
                  <a:schemeClr val="tx1"/>
                </a:solidFill>
                <a:latin typeface="맑은 고딕" pitchFamily="50" charset="-127"/>
                <a:ea typeface="맑은 고딕" pitchFamily="50" charset="-127"/>
              </a:rPr>
              <a:t>      </a:t>
            </a:r>
            <a:r>
              <a:rPr lang="en-US" altLang="ko-KR" sz="1400" b="1" dirty="0" err="1">
                <a:solidFill>
                  <a:schemeClr val="accent6">
                    <a:lumMod val="75000"/>
                  </a:schemeClr>
                </a:solidFill>
                <a:latin typeface="맑은 고딕" pitchFamily="50" charset="-127"/>
                <a:ea typeface="맑은 고딕" pitchFamily="50" charset="-127"/>
              </a:rPr>
              <a:t>r</a:t>
            </a:r>
            <a:r>
              <a:rPr lang="en-US" altLang="ko-KR" sz="1400" b="1" dirty="0" err="1">
                <a:solidFill>
                  <a:schemeClr val="tx1"/>
                </a:solidFill>
                <a:latin typeface="맑은 고딕" pitchFamily="50" charset="-127"/>
                <a:ea typeface="맑은 고딕" pitchFamily="50" charset="-127"/>
              </a:rPr>
              <a:t>ledState</a:t>
            </a:r>
            <a:r>
              <a:rPr lang="en-US" altLang="ko-KR" sz="1400" b="1" dirty="0">
                <a:solidFill>
                  <a:schemeClr val="tx1"/>
                </a:solidFill>
                <a:latin typeface="맑은 고딕" pitchFamily="50" charset="-127"/>
                <a:ea typeface="맑은 고딕" pitchFamily="50" charset="-127"/>
              </a:rPr>
              <a:t> = !</a:t>
            </a:r>
            <a:r>
              <a:rPr lang="en-US" altLang="ko-KR" sz="1400" b="1" dirty="0" err="1">
                <a:solidFill>
                  <a:schemeClr val="accent6">
                    <a:lumMod val="75000"/>
                  </a:schemeClr>
                </a:solidFill>
                <a:latin typeface="맑은 고딕" pitchFamily="50" charset="-127"/>
                <a:ea typeface="맑은 고딕" pitchFamily="50" charset="-127"/>
              </a:rPr>
              <a:t>r</a:t>
            </a:r>
            <a:r>
              <a:rPr lang="en-US" altLang="ko-KR" sz="1400" b="1" dirty="0" err="1">
                <a:solidFill>
                  <a:schemeClr val="tx1"/>
                </a:solidFill>
                <a:latin typeface="맑은 고딕" pitchFamily="50" charset="-127"/>
                <a:ea typeface="맑은 고딕" pitchFamily="50" charset="-127"/>
              </a:rPr>
              <a:t>ledState</a:t>
            </a:r>
            <a:r>
              <a:rPr lang="en-US" altLang="ko-KR" sz="1400" b="1" dirty="0">
                <a:solidFill>
                  <a:schemeClr val="tx1"/>
                </a:solidFill>
                <a:latin typeface="맑은 고딕" pitchFamily="50" charset="-127"/>
                <a:ea typeface="맑은 고딕" pitchFamily="50" charset="-127"/>
              </a:rPr>
              <a:t>;</a:t>
            </a:r>
          </a:p>
          <a:p>
            <a:r>
              <a:rPr lang="en-US" altLang="ko-KR" sz="1400" b="1" dirty="0">
                <a:solidFill>
                  <a:schemeClr val="tx1"/>
                </a:solidFill>
                <a:latin typeface="맑은 고딕" pitchFamily="50" charset="-127"/>
                <a:ea typeface="맑은 고딕" pitchFamily="50" charset="-127"/>
              </a:rPr>
              <a:t>      </a:t>
            </a:r>
            <a:r>
              <a:rPr lang="en-US" altLang="ko-KR" sz="1400" b="1" dirty="0" err="1">
                <a:solidFill>
                  <a:schemeClr val="tx1"/>
                </a:solidFill>
                <a:latin typeface="맑은 고딕" pitchFamily="50" charset="-127"/>
                <a:ea typeface="맑은 고딕" pitchFamily="50" charset="-127"/>
              </a:rPr>
              <a:t>digitalWrite</a:t>
            </a:r>
            <a:r>
              <a:rPr lang="en-US" altLang="ko-KR" sz="1400" b="1" dirty="0">
                <a:solidFill>
                  <a:schemeClr val="tx1"/>
                </a:solidFill>
                <a:latin typeface="맑은 고딕" pitchFamily="50" charset="-127"/>
                <a:ea typeface="맑은 고딕" pitchFamily="50" charset="-127"/>
              </a:rPr>
              <a:t>(</a:t>
            </a:r>
            <a:r>
              <a:rPr lang="en-US" altLang="ko-KR" sz="1400" b="1" dirty="0" err="1">
                <a:solidFill>
                  <a:schemeClr val="tx1"/>
                </a:solidFill>
                <a:latin typeface="맑은 고딕" pitchFamily="50" charset="-127"/>
                <a:ea typeface="맑은 고딕" pitchFamily="50" charset="-127"/>
              </a:rPr>
              <a:t>rLedPin</a:t>
            </a:r>
            <a:r>
              <a:rPr lang="en-US" altLang="ko-KR" sz="1400" b="1" dirty="0">
                <a:solidFill>
                  <a:schemeClr val="tx1"/>
                </a:solidFill>
                <a:latin typeface="맑은 고딕" pitchFamily="50" charset="-127"/>
                <a:ea typeface="맑은 고딕" pitchFamily="50" charset="-127"/>
              </a:rPr>
              <a:t>, </a:t>
            </a:r>
            <a:r>
              <a:rPr lang="en-US" altLang="ko-KR" sz="1400" b="1" dirty="0" err="1">
                <a:solidFill>
                  <a:schemeClr val="accent6">
                    <a:lumMod val="75000"/>
                  </a:schemeClr>
                </a:solidFill>
                <a:latin typeface="맑은 고딕" pitchFamily="50" charset="-127"/>
                <a:ea typeface="맑은 고딕" pitchFamily="50" charset="-127"/>
              </a:rPr>
              <a:t>r</a:t>
            </a:r>
            <a:r>
              <a:rPr lang="en-US" altLang="ko-KR" sz="1400" b="1" dirty="0" err="1">
                <a:solidFill>
                  <a:schemeClr val="tx1"/>
                </a:solidFill>
                <a:latin typeface="맑은 고딕" pitchFamily="50" charset="-127"/>
                <a:ea typeface="맑은 고딕" pitchFamily="50" charset="-127"/>
              </a:rPr>
              <a:t>ledState</a:t>
            </a:r>
            <a:r>
              <a:rPr lang="en-US" altLang="ko-KR" sz="1400" b="1" dirty="0">
                <a:solidFill>
                  <a:schemeClr val="tx1"/>
                </a:solidFill>
                <a:latin typeface="맑은 고딕" pitchFamily="50" charset="-127"/>
                <a:ea typeface="맑은 고딕" pitchFamily="50" charset="-127"/>
              </a:rPr>
              <a:t>);</a:t>
            </a:r>
          </a:p>
          <a:p>
            <a:r>
              <a:rPr lang="en-US" altLang="ko-KR" sz="1400" b="1" dirty="0">
                <a:solidFill>
                  <a:schemeClr val="tx1"/>
                </a:solidFill>
                <a:latin typeface="맑은 고딕" pitchFamily="50" charset="-127"/>
                <a:ea typeface="맑은 고딕" pitchFamily="50" charset="-127"/>
              </a:rPr>
              <a:t>  }</a:t>
            </a:r>
          </a:p>
          <a:p>
            <a:r>
              <a:rPr lang="en-US" altLang="ko-KR" sz="1400" b="1" dirty="0">
                <a:solidFill>
                  <a:srgbClr val="00B050"/>
                </a:solidFill>
                <a:latin typeface="맑은 고딕" pitchFamily="50" charset="-127"/>
                <a:ea typeface="맑은 고딕" pitchFamily="50" charset="-127"/>
              </a:rPr>
              <a:t>  </a:t>
            </a:r>
          </a:p>
          <a:p>
            <a:r>
              <a:rPr lang="en-US" altLang="ko-KR" sz="1400" b="1" dirty="0">
                <a:solidFill>
                  <a:srgbClr val="00B050"/>
                </a:solidFill>
                <a:latin typeface="맑은 고딕" pitchFamily="50" charset="-127"/>
                <a:ea typeface="맑은 고딕" pitchFamily="50" charset="-127"/>
              </a:rPr>
              <a:t>  if ( </a:t>
            </a:r>
            <a:r>
              <a:rPr lang="en-US" altLang="ko-KR" sz="1400" b="1" dirty="0" err="1">
                <a:solidFill>
                  <a:srgbClr val="00B050"/>
                </a:solidFill>
                <a:latin typeface="맑은 고딕" pitchFamily="50" charset="-127"/>
                <a:ea typeface="맑은 고딕" pitchFamily="50" charset="-127"/>
              </a:rPr>
              <a:t>currentTime</a:t>
            </a:r>
            <a:r>
              <a:rPr lang="en-US" altLang="ko-KR" sz="1400" b="1" dirty="0">
                <a:solidFill>
                  <a:srgbClr val="00B050"/>
                </a:solidFill>
                <a:latin typeface="맑은 고딕" pitchFamily="50" charset="-127"/>
                <a:ea typeface="맑은 고딕" pitchFamily="50" charset="-127"/>
              </a:rPr>
              <a:t> – </a:t>
            </a:r>
            <a:r>
              <a:rPr lang="en-US" altLang="ko-KR" sz="1400" b="1" dirty="0" err="1">
                <a:solidFill>
                  <a:srgbClr val="00B050"/>
                </a:solidFill>
                <a:latin typeface="맑은 고딕" pitchFamily="50" charset="-127"/>
                <a:ea typeface="맑은 고딕" pitchFamily="50" charset="-127"/>
              </a:rPr>
              <a:t>preTime</a:t>
            </a:r>
            <a:r>
              <a:rPr lang="en-US" altLang="ko-KR" sz="1400" b="1" dirty="0" err="1">
                <a:solidFill>
                  <a:schemeClr val="accent6">
                    <a:lumMod val="75000"/>
                  </a:schemeClr>
                </a:solidFill>
                <a:latin typeface="맑은 고딕" pitchFamily="50" charset="-127"/>
                <a:ea typeface="맑은 고딕" pitchFamily="50" charset="-127"/>
              </a:rPr>
              <a:t>G</a:t>
            </a:r>
            <a:r>
              <a:rPr lang="en-US" altLang="ko-KR" sz="1400" b="1" dirty="0">
                <a:solidFill>
                  <a:srgbClr val="00B050"/>
                </a:solidFill>
                <a:latin typeface="맑은 고딕" pitchFamily="50" charset="-127"/>
                <a:ea typeface="맑은 고딕" pitchFamily="50" charset="-127"/>
              </a:rPr>
              <a:t> &gt; 500) {</a:t>
            </a:r>
          </a:p>
          <a:p>
            <a:r>
              <a:rPr lang="en-US" altLang="ko-KR" sz="1400" b="1" dirty="0">
                <a:solidFill>
                  <a:srgbClr val="00B050"/>
                </a:solidFill>
                <a:latin typeface="맑은 고딕" pitchFamily="50" charset="-127"/>
                <a:ea typeface="맑은 고딕" pitchFamily="50" charset="-127"/>
              </a:rPr>
              <a:t>      </a:t>
            </a:r>
            <a:r>
              <a:rPr lang="en-US" altLang="ko-KR" sz="1400" b="1" dirty="0" err="1">
                <a:solidFill>
                  <a:srgbClr val="00B050"/>
                </a:solidFill>
                <a:latin typeface="맑은 고딕" pitchFamily="50" charset="-127"/>
                <a:ea typeface="맑은 고딕" pitchFamily="50" charset="-127"/>
              </a:rPr>
              <a:t>preTime</a:t>
            </a:r>
            <a:r>
              <a:rPr lang="en-US" altLang="ko-KR" sz="1400" b="1" dirty="0" err="1">
                <a:solidFill>
                  <a:schemeClr val="accent6">
                    <a:lumMod val="75000"/>
                  </a:schemeClr>
                </a:solidFill>
                <a:latin typeface="맑은 고딕" pitchFamily="50" charset="-127"/>
                <a:ea typeface="맑은 고딕" pitchFamily="50" charset="-127"/>
              </a:rPr>
              <a:t>G</a:t>
            </a:r>
            <a:r>
              <a:rPr lang="en-US" altLang="ko-KR" sz="1400" b="1" dirty="0">
                <a:solidFill>
                  <a:srgbClr val="00B050"/>
                </a:solidFill>
                <a:latin typeface="맑은 고딕" pitchFamily="50" charset="-127"/>
                <a:ea typeface="맑은 고딕" pitchFamily="50" charset="-127"/>
              </a:rPr>
              <a:t> = </a:t>
            </a:r>
            <a:r>
              <a:rPr lang="en-US" altLang="ko-KR" sz="1400" b="1" dirty="0" err="1">
                <a:solidFill>
                  <a:srgbClr val="00B050"/>
                </a:solidFill>
                <a:latin typeface="맑은 고딕" pitchFamily="50" charset="-127"/>
                <a:ea typeface="맑은 고딕" pitchFamily="50" charset="-127"/>
              </a:rPr>
              <a:t>currentTime</a:t>
            </a:r>
            <a:r>
              <a:rPr lang="en-US" altLang="ko-KR" sz="1400" b="1" dirty="0">
                <a:solidFill>
                  <a:srgbClr val="00B050"/>
                </a:solidFill>
                <a:latin typeface="맑은 고딕" pitchFamily="50" charset="-127"/>
                <a:ea typeface="맑은 고딕" pitchFamily="50" charset="-127"/>
              </a:rPr>
              <a:t>;</a:t>
            </a:r>
          </a:p>
          <a:p>
            <a:r>
              <a:rPr lang="en-US" altLang="ko-KR" sz="1400" b="1" dirty="0">
                <a:solidFill>
                  <a:srgbClr val="00B050"/>
                </a:solidFill>
                <a:latin typeface="맑은 고딕" pitchFamily="50" charset="-127"/>
                <a:ea typeface="맑은 고딕" pitchFamily="50" charset="-127"/>
              </a:rPr>
              <a:t>      </a:t>
            </a:r>
            <a:r>
              <a:rPr lang="en-US" altLang="ko-KR" sz="1400" b="1" dirty="0" err="1">
                <a:solidFill>
                  <a:schemeClr val="accent6">
                    <a:lumMod val="75000"/>
                  </a:schemeClr>
                </a:solidFill>
                <a:latin typeface="맑은 고딕" pitchFamily="50" charset="-127"/>
                <a:ea typeface="맑은 고딕" pitchFamily="50" charset="-127"/>
              </a:rPr>
              <a:t>g</a:t>
            </a:r>
            <a:r>
              <a:rPr lang="en-US" altLang="ko-KR" sz="1400" b="1" dirty="0" err="1">
                <a:solidFill>
                  <a:srgbClr val="00B050"/>
                </a:solidFill>
                <a:latin typeface="맑은 고딕" pitchFamily="50" charset="-127"/>
                <a:ea typeface="맑은 고딕" pitchFamily="50" charset="-127"/>
              </a:rPr>
              <a:t>ledState</a:t>
            </a:r>
            <a:r>
              <a:rPr lang="en-US" altLang="ko-KR" sz="1400" b="1" dirty="0">
                <a:solidFill>
                  <a:srgbClr val="00B050"/>
                </a:solidFill>
                <a:latin typeface="맑은 고딕" pitchFamily="50" charset="-127"/>
                <a:ea typeface="맑은 고딕" pitchFamily="50" charset="-127"/>
              </a:rPr>
              <a:t> = !</a:t>
            </a:r>
            <a:r>
              <a:rPr lang="en-US" altLang="ko-KR" sz="1400" b="1" dirty="0" err="1">
                <a:solidFill>
                  <a:schemeClr val="accent6">
                    <a:lumMod val="75000"/>
                  </a:schemeClr>
                </a:solidFill>
                <a:latin typeface="맑은 고딕" pitchFamily="50" charset="-127"/>
                <a:ea typeface="맑은 고딕" pitchFamily="50" charset="-127"/>
              </a:rPr>
              <a:t>g</a:t>
            </a:r>
            <a:r>
              <a:rPr lang="en-US" altLang="ko-KR" sz="1400" b="1" dirty="0" err="1">
                <a:solidFill>
                  <a:srgbClr val="00B050"/>
                </a:solidFill>
                <a:latin typeface="맑은 고딕" pitchFamily="50" charset="-127"/>
                <a:ea typeface="맑은 고딕" pitchFamily="50" charset="-127"/>
              </a:rPr>
              <a:t>ledState</a:t>
            </a:r>
            <a:r>
              <a:rPr lang="en-US" altLang="ko-KR" sz="1400" b="1" dirty="0">
                <a:solidFill>
                  <a:srgbClr val="00B050"/>
                </a:solidFill>
                <a:latin typeface="맑은 고딕" pitchFamily="50" charset="-127"/>
                <a:ea typeface="맑은 고딕" pitchFamily="50" charset="-127"/>
              </a:rPr>
              <a:t>;</a:t>
            </a:r>
          </a:p>
          <a:p>
            <a:r>
              <a:rPr lang="en-US" altLang="ko-KR" sz="1400" b="1" dirty="0">
                <a:solidFill>
                  <a:srgbClr val="00B050"/>
                </a:solidFill>
                <a:latin typeface="맑은 고딕" pitchFamily="50" charset="-127"/>
                <a:ea typeface="맑은 고딕" pitchFamily="50" charset="-127"/>
              </a:rPr>
              <a:t>      </a:t>
            </a:r>
            <a:r>
              <a:rPr lang="en-US" altLang="ko-KR" sz="1400" b="1" dirty="0" err="1">
                <a:solidFill>
                  <a:srgbClr val="00B050"/>
                </a:solidFill>
                <a:latin typeface="맑은 고딕" pitchFamily="50" charset="-127"/>
                <a:ea typeface="맑은 고딕" pitchFamily="50" charset="-127"/>
              </a:rPr>
              <a:t>digitalWrite</a:t>
            </a:r>
            <a:r>
              <a:rPr lang="en-US" altLang="ko-KR" sz="1400" b="1" dirty="0">
                <a:solidFill>
                  <a:srgbClr val="00B050"/>
                </a:solidFill>
                <a:latin typeface="맑은 고딕" pitchFamily="50" charset="-127"/>
                <a:ea typeface="맑은 고딕" pitchFamily="50" charset="-127"/>
              </a:rPr>
              <a:t>(</a:t>
            </a:r>
            <a:r>
              <a:rPr lang="en-US" altLang="ko-KR" sz="1400" b="1" dirty="0" err="1">
                <a:solidFill>
                  <a:srgbClr val="00B050"/>
                </a:solidFill>
                <a:latin typeface="맑은 고딕" pitchFamily="50" charset="-127"/>
                <a:ea typeface="맑은 고딕" pitchFamily="50" charset="-127"/>
              </a:rPr>
              <a:t>gLedPin</a:t>
            </a:r>
            <a:r>
              <a:rPr lang="en-US" altLang="ko-KR" sz="1400" b="1" dirty="0">
                <a:solidFill>
                  <a:srgbClr val="00B050"/>
                </a:solidFill>
                <a:latin typeface="맑은 고딕" pitchFamily="50" charset="-127"/>
                <a:ea typeface="맑은 고딕" pitchFamily="50" charset="-127"/>
              </a:rPr>
              <a:t>, </a:t>
            </a:r>
            <a:r>
              <a:rPr lang="en-US" altLang="ko-KR" sz="1400" b="1" dirty="0" err="1">
                <a:solidFill>
                  <a:schemeClr val="accent6">
                    <a:lumMod val="75000"/>
                  </a:schemeClr>
                </a:solidFill>
                <a:latin typeface="맑은 고딕" pitchFamily="50" charset="-127"/>
                <a:ea typeface="맑은 고딕" pitchFamily="50" charset="-127"/>
              </a:rPr>
              <a:t>g</a:t>
            </a:r>
            <a:r>
              <a:rPr lang="en-US" altLang="ko-KR" sz="1400" b="1" dirty="0" err="1">
                <a:solidFill>
                  <a:srgbClr val="00B050"/>
                </a:solidFill>
                <a:latin typeface="맑은 고딕" pitchFamily="50" charset="-127"/>
                <a:ea typeface="맑은 고딕" pitchFamily="50" charset="-127"/>
              </a:rPr>
              <a:t>ledState</a:t>
            </a:r>
            <a:r>
              <a:rPr lang="en-US" altLang="ko-KR" sz="1400" b="1" dirty="0">
                <a:solidFill>
                  <a:srgbClr val="00B050"/>
                </a:solidFill>
                <a:latin typeface="맑은 고딕" pitchFamily="50" charset="-127"/>
                <a:ea typeface="맑은 고딕" pitchFamily="50" charset="-127"/>
              </a:rPr>
              <a:t>);</a:t>
            </a:r>
          </a:p>
          <a:p>
            <a:r>
              <a:rPr lang="en-US" altLang="ko-KR" sz="1400" b="1" dirty="0">
                <a:solidFill>
                  <a:srgbClr val="00B050"/>
                </a:solidFill>
                <a:latin typeface="맑은 고딕" pitchFamily="50" charset="-127"/>
                <a:ea typeface="맑은 고딕" pitchFamily="50" charset="-127"/>
              </a:rPr>
              <a:t>  }</a:t>
            </a:r>
            <a:endParaRPr lang="en-US" altLang="ko-KR" sz="1400" b="1" dirty="0">
              <a:solidFill>
                <a:schemeClr val="tx1"/>
              </a:solidFill>
              <a:latin typeface="맑은 고딕" pitchFamily="50" charset="-127"/>
              <a:ea typeface="맑은 고딕" pitchFamily="50" charset="-127"/>
            </a:endParaRPr>
          </a:p>
          <a:p>
            <a:endParaRPr lang="en-US" altLang="ko-KR" sz="1400" b="1" dirty="0">
              <a:solidFill>
                <a:schemeClr val="tx1"/>
              </a:solidFill>
              <a:latin typeface="맑은 고딕" pitchFamily="50" charset="-127"/>
              <a:ea typeface="맑은 고딕" pitchFamily="50" charset="-127"/>
            </a:endParaRPr>
          </a:p>
          <a:p>
            <a:r>
              <a:rPr lang="en-US" altLang="ko-KR" sz="1400" b="1" dirty="0">
                <a:solidFill>
                  <a:schemeClr val="tx1"/>
                </a:solidFill>
                <a:latin typeface="맑은 고딕" pitchFamily="50" charset="-127"/>
                <a:ea typeface="맑은 고딕" pitchFamily="50" charset="-127"/>
              </a:rPr>
              <a:t>}</a:t>
            </a:r>
          </a:p>
        </p:txBody>
      </p:sp>
      <p:sp>
        <p:nvSpPr>
          <p:cNvPr id="12" name="직사각형 11">
            <a:extLst>
              <a:ext uri="{FF2B5EF4-FFF2-40B4-BE49-F238E27FC236}">
                <a16:creationId xmlns:a16="http://schemas.microsoft.com/office/drawing/2014/main" id="{1339329F-8B55-4806-9215-23A5A4D18BF1}"/>
              </a:ext>
            </a:extLst>
          </p:cNvPr>
          <p:cNvSpPr/>
          <p:nvPr/>
        </p:nvSpPr>
        <p:spPr>
          <a:xfrm>
            <a:off x="6409110" y="1295869"/>
            <a:ext cx="4320000"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032938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96</a:t>
            </a:fld>
            <a:endParaRPr lang="ko-KR" altLang="en-US" dirty="0"/>
          </a:p>
        </p:txBody>
      </p:sp>
      <p:sp>
        <p:nvSpPr>
          <p:cNvPr id="4" name="내용 개체 틀 3"/>
          <p:cNvSpPr>
            <a:spLocks noGrp="1"/>
          </p:cNvSpPr>
          <p:nvPr>
            <p:ph sz="quarter" idx="11"/>
          </p:nvPr>
        </p:nvSpPr>
        <p:spPr/>
        <p:txBody>
          <a:bodyPr/>
          <a:lstStyle/>
          <a:p>
            <a:r>
              <a:rPr lang="ko-KR" altLang="en-US" dirty="0"/>
              <a:t>목표</a:t>
            </a:r>
            <a:endParaRPr lang="en-US" altLang="ko-KR" dirty="0"/>
          </a:p>
          <a:p>
            <a:pPr lvl="1"/>
            <a:r>
              <a:rPr lang="ko-KR" altLang="en-US" dirty="0"/>
              <a:t>동작 </a:t>
            </a:r>
            <a:r>
              <a:rPr lang="en-US" altLang="ko-KR" dirty="0"/>
              <a:t>1 - Red</a:t>
            </a:r>
            <a:r>
              <a:rPr lang="ko-KR" altLang="en-US" dirty="0"/>
              <a:t> </a:t>
            </a:r>
            <a:r>
              <a:rPr lang="en-US" altLang="ko-KR" dirty="0"/>
              <a:t>LED</a:t>
            </a:r>
            <a:r>
              <a:rPr lang="ko-KR" altLang="en-US" dirty="0"/>
              <a:t>는</a:t>
            </a:r>
            <a:r>
              <a:rPr lang="en-US" altLang="ko-KR" dirty="0"/>
              <a:t> 1</a:t>
            </a:r>
            <a:r>
              <a:rPr lang="ko-KR" altLang="en-US" dirty="0"/>
              <a:t>초 동안 </a:t>
            </a:r>
            <a:r>
              <a:rPr lang="en-US" altLang="ko-KR" dirty="0"/>
              <a:t>On 1</a:t>
            </a:r>
            <a:r>
              <a:rPr lang="ko-KR" altLang="en-US" dirty="0"/>
              <a:t>초 동안 </a:t>
            </a:r>
            <a:r>
              <a:rPr lang="en-US" altLang="ko-KR" dirty="0"/>
              <a:t>Off</a:t>
            </a:r>
            <a:r>
              <a:rPr lang="ko-KR" altLang="en-US" dirty="0"/>
              <a:t>를 반복 수행</a:t>
            </a:r>
            <a:endParaRPr lang="en-US" altLang="ko-KR" dirty="0"/>
          </a:p>
          <a:p>
            <a:pPr lvl="1"/>
            <a:r>
              <a:rPr lang="ko-KR" altLang="en-US" dirty="0"/>
              <a:t>동작 </a:t>
            </a:r>
            <a:r>
              <a:rPr lang="en-US" altLang="ko-KR" dirty="0"/>
              <a:t>2 - Green LED</a:t>
            </a:r>
            <a:r>
              <a:rPr lang="ko-KR" altLang="en-US" dirty="0"/>
              <a:t>는 스위치를 눌렀을 때 </a:t>
            </a:r>
            <a:r>
              <a:rPr lang="en-US" altLang="ko-KR" dirty="0"/>
              <a:t>On </a:t>
            </a:r>
            <a:r>
              <a:rPr lang="ko-KR" altLang="en-US" dirty="0"/>
              <a:t>누르지 않으면 </a:t>
            </a:r>
            <a:r>
              <a:rPr lang="en-US" altLang="ko-KR" dirty="0"/>
              <a:t>Off</a:t>
            </a:r>
          </a:p>
          <a:p>
            <a:pPr lvl="1"/>
            <a:r>
              <a:rPr lang="ko-KR" altLang="en-US" dirty="0"/>
              <a:t>동작 </a:t>
            </a:r>
            <a:r>
              <a:rPr lang="en-US" altLang="ko-KR" dirty="0"/>
              <a:t>1</a:t>
            </a:r>
            <a:r>
              <a:rPr lang="ko-KR" altLang="en-US" dirty="0"/>
              <a:t>과 </a:t>
            </a:r>
            <a:r>
              <a:rPr lang="en-US" altLang="ko-KR" dirty="0"/>
              <a:t>2</a:t>
            </a:r>
            <a:r>
              <a:rPr lang="ko-KR" altLang="en-US" dirty="0"/>
              <a:t>를 동시에 수행</a:t>
            </a:r>
            <a:endParaRPr lang="en-US" altLang="ko-KR" dirty="0"/>
          </a:p>
          <a:p>
            <a:r>
              <a:rPr lang="ko-KR" altLang="en-US" dirty="0"/>
              <a:t>회로 구성</a:t>
            </a:r>
            <a:endParaRPr lang="en-US" altLang="ko-KR" dirty="0"/>
          </a:p>
          <a:p>
            <a:pPr lvl="1"/>
            <a:r>
              <a:rPr lang="ko-KR" altLang="en-US" dirty="0" err="1"/>
              <a:t>아두이노</a:t>
            </a:r>
            <a:r>
              <a:rPr lang="ko-KR" altLang="en-US" dirty="0"/>
              <a:t> </a:t>
            </a:r>
            <a:r>
              <a:rPr lang="en-US" altLang="ko-KR" dirty="0"/>
              <a:t>13</a:t>
            </a:r>
            <a:r>
              <a:rPr lang="ko-KR" altLang="en-US" dirty="0"/>
              <a:t>번 핀에 </a:t>
            </a:r>
            <a:r>
              <a:rPr lang="en-US" altLang="ko-KR" dirty="0"/>
              <a:t>LED</a:t>
            </a:r>
          </a:p>
          <a:p>
            <a:pPr lvl="2"/>
            <a:r>
              <a:rPr lang="en-US" altLang="ko-KR" dirty="0"/>
              <a:t>13</a:t>
            </a:r>
            <a:r>
              <a:rPr lang="ko-KR" altLang="en-US" dirty="0"/>
              <a:t>번 핀의 </a:t>
            </a:r>
            <a:r>
              <a:rPr lang="en-US" altLang="ko-KR" dirty="0"/>
              <a:t>HIGH </a:t>
            </a:r>
            <a:r>
              <a:rPr lang="ko-KR" altLang="en-US" dirty="0"/>
              <a:t>출력으로 </a:t>
            </a:r>
            <a:r>
              <a:rPr lang="en-US" altLang="ko-KR" dirty="0"/>
              <a:t>LED On</a:t>
            </a:r>
          </a:p>
          <a:p>
            <a:pPr lvl="2"/>
            <a:r>
              <a:rPr lang="ko-KR" altLang="en-US" dirty="0" err="1"/>
              <a:t>저항값</a:t>
            </a:r>
            <a:r>
              <a:rPr lang="ko-KR" altLang="en-US" dirty="0"/>
              <a:t> </a:t>
            </a:r>
            <a:r>
              <a:rPr lang="en-US" altLang="ko-KR" dirty="0"/>
              <a:t>: 220~330[</a:t>
            </a:r>
            <a:r>
              <a:rPr lang="el-GR" altLang="ko-KR" dirty="0"/>
              <a:t>Ω</a:t>
            </a:r>
            <a:r>
              <a:rPr lang="en-US" altLang="ko-KR" dirty="0"/>
              <a:t>]</a:t>
            </a:r>
          </a:p>
          <a:p>
            <a:pPr lvl="1"/>
            <a:r>
              <a:rPr lang="ko-KR" altLang="en-US" dirty="0" err="1"/>
              <a:t>아두이노</a:t>
            </a:r>
            <a:r>
              <a:rPr lang="ko-KR" altLang="en-US" dirty="0"/>
              <a:t> </a:t>
            </a:r>
            <a:r>
              <a:rPr lang="en-US" altLang="ko-KR" dirty="0"/>
              <a:t>8</a:t>
            </a:r>
            <a:r>
              <a:rPr lang="ko-KR" altLang="en-US" dirty="0"/>
              <a:t>번 핀에 </a:t>
            </a:r>
            <a:r>
              <a:rPr lang="en-US" altLang="ko-KR" dirty="0"/>
              <a:t>LED</a:t>
            </a:r>
          </a:p>
          <a:p>
            <a:pPr lvl="2"/>
            <a:r>
              <a:rPr lang="en-US" altLang="ko-KR" dirty="0"/>
              <a:t>8</a:t>
            </a:r>
            <a:r>
              <a:rPr lang="ko-KR" altLang="en-US" dirty="0"/>
              <a:t>번 핀의 </a:t>
            </a:r>
            <a:r>
              <a:rPr lang="en-US" altLang="ko-KR" dirty="0"/>
              <a:t>HIGH </a:t>
            </a:r>
            <a:r>
              <a:rPr lang="ko-KR" altLang="en-US" dirty="0"/>
              <a:t>출력으로 </a:t>
            </a:r>
            <a:r>
              <a:rPr lang="en-US" altLang="ko-KR" dirty="0"/>
              <a:t>LED Off</a:t>
            </a:r>
          </a:p>
          <a:p>
            <a:pPr lvl="2"/>
            <a:r>
              <a:rPr lang="ko-KR" altLang="en-US" dirty="0" err="1"/>
              <a:t>저항값</a:t>
            </a:r>
            <a:r>
              <a:rPr lang="en-US" altLang="ko-KR" dirty="0"/>
              <a:t> : 220~330[Ω]</a:t>
            </a:r>
          </a:p>
          <a:p>
            <a:pPr lvl="1"/>
            <a:r>
              <a:rPr lang="ko-KR" altLang="en-US" dirty="0" err="1"/>
              <a:t>아두이노</a:t>
            </a:r>
            <a:r>
              <a:rPr lang="en-US" altLang="ko-KR" dirty="0"/>
              <a:t> 2</a:t>
            </a:r>
            <a:r>
              <a:rPr lang="ko-KR" altLang="en-US" dirty="0"/>
              <a:t>번 핀에 </a:t>
            </a:r>
            <a:r>
              <a:rPr lang="en-US" altLang="ko-KR" dirty="0"/>
              <a:t>Push button(</a:t>
            </a:r>
            <a:r>
              <a:rPr lang="ko-KR" altLang="en-US" dirty="0"/>
              <a:t>스위치</a:t>
            </a:r>
            <a:r>
              <a:rPr lang="en-US" altLang="ko-KR" dirty="0"/>
              <a:t>)</a:t>
            </a:r>
          </a:p>
          <a:p>
            <a:pPr lvl="2"/>
            <a:r>
              <a:rPr lang="ko-KR" altLang="en-US" dirty="0" err="1"/>
              <a:t>풀다운</a:t>
            </a:r>
            <a:r>
              <a:rPr lang="ko-KR" altLang="en-US" dirty="0"/>
              <a:t> 구조</a:t>
            </a:r>
            <a:r>
              <a:rPr lang="en-US" altLang="ko-KR" dirty="0"/>
              <a:t>(</a:t>
            </a:r>
            <a:r>
              <a:rPr lang="ko-KR" altLang="en-US" dirty="0" err="1"/>
              <a:t>저항값</a:t>
            </a:r>
            <a:r>
              <a:rPr lang="en-US" altLang="ko-KR" dirty="0"/>
              <a:t>:10[k</a:t>
            </a:r>
            <a:r>
              <a:rPr lang="el-GR" altLang="ko-KR" dirty="0"/>
              <a:t>Ω</a:t>
            </a:r>
            <a:r>
              <a:rPr lang="en-US" altLang="ko-KR" dirty="0"/>
              <a:t>])</a:t>
            </a:r>
          </a:p>
          <a:p>
            <a:pPr lvl="3"/>
            <a:r>
              <a:rPr lang="ko-KR" altLang="en-US" dirty="0"/>
              <a:t>스위치를 누르면 </a:t>
            </a:r>
            <a:r>
              <a:rPr lang="en-US" altLang="ko-KR" dirty="0"/>
              <a:t>2</a:t>
            </a:r>
            <a:r>
              <a:rPr lang="ko-KR" altLang="en-US" dirty="0"/>
              <a:t>번 핀은 </a:t>
            </a:r>
            <a:r>
              <a:rPr lang="en-US" altLang="ko-KR" dirty="0"/>
              <a:t>HIGH</a:t>
            </a:r>
          </a:p>
          <a:p>
            <a:pPr lvl="3"/>
            <a:r>
              <a:rPr lang="ko-KR" altLang="en-US" dirty="0"/>
              <a:t>스위치를 누르지 않으면 </a:t>
            </a:r>
            <a:r>
              <a:rPr lang="en-US" altLang="ko-KR" dirty="0"/>
              <a:t>2</a:t>
            </a:r>
            <a:r>
              <a:rPr lang="ko-KR" altLang="en-US" dirty="0"/>
              <a:t>번 핀은 </a:t>
            </a:r>
            <a:r>
              <a:rPr lang="en-US" altLang="ko-KR" dirty="0"/>
              <a:t>LOW</a:t>
            </a:r>
          </a:p>
          <a:p>
            <a:pPr lvl="3"/>
            <a:endParaRPr lang="en-US" altLang="ko-KR" dirty="0"/>
          </a:p>
          <a:p>
            <a:pPr lvl="1"/>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delay( ) </a:t>
            </a:r>
            <a:r>
              <a:rPr lang="ko-KR" altLang="en-US" dirty="0"/>
              <a:t>함수 없이 주기적인 작업 실행</a:t>
            </a:r>
          </a:p>
        </p:txBody>
      </p:sp>
      <p:pic>
        <p:nvPicPr>
          <p:cNvPr id="7" name="그림 6">
            <a:extLst>
              <a:ext uri="{FF2B5EF4-FFF2-40B4-BE49-F238E27FC236}">
                <a16:creationId xmlns:a16="http://schemas.microsoft.com/office/drawing/2014/main" id="{9D2A56F2-1AD8-4F05-B717-501040AA5906}"/>
              </a:ext>
            </a:extLst>
          </p:cNvPr>
          <p:cNvPicPr>
            <a:picLocks noChangeAspect="1"/>
          </p:cNvPicPr>
          <p:nvPr/>
        </p:nvPicPr>
        <p:blipFill>
          <a:blip r:embed="rId3"/>
          <a:stretch>
            <a:fillRect/>
          </a:stretch>
        </p:blipFill>
        <p:spPr>
          <a:xfrm>
            <a:off x="4874923" y="1799927"/>
            <a:ext cx="6067425" cy="3931444"/>
          </a:xfrm>
          <a:prstGeom prst="rect">
            <a:avLst/>
          </a:prstGeom>
        </p:spPr>
      </p:pic>
    </p:spTree>
    <p:extLst>
      <p:ext uri="{BB962C8B-B14F-4D97-AF65-F5344CB8AC3E}">
        <p14:creationId xmlns:p14="http://schemas.microsoft.com/office/powerpoint/2010/main" val="32375242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delay( ) </a:t>
            </a:r>
            <a:r>
              <a:rPr lang="ko-KR" altLang="en-US" dirty="0"/>
              <a:t>함수 없이 주기적인 작업 실행</a:t>
            </a:r>
          </a:p>
        </p:txBody>
      </p:sp>
      <p:sp>
        <p:nvSpPr>
          <p:cNvPr id="2" name="내용 개체 틀 1"/>
          <p:cNvSpPr>
            <a:spLocks noGrp="1"/>
          </p:cNvSpPr>
          <p:nvPr>
            <p:ph sz="quarter" idx="11"/>
          </p:nvPr>
        </p:nvSpPr>
        <p:spPr/>
        <p:txBody>
          <a:bodyPr/>
          <a:lstStyle/>
          <a:p>
            <a:r>
              <a:rPr lang="ko-KR" altLang="en-US" dirty="0"/>
              <a:t>동작 </a:t>
            </a:r>
            <a:r>
              <a:rPr lang="en-US" altLang="ko-KR" dirty="0"/>
              <a:t>1</a:t>
            </a:r>
            <a:r>
              <a:rPr lang="ko-KR" altLang="en-US" dirty="0"/>
              <a:t>을 구현하는 코드</a:t>
            </a:r>
            <a:endParaRPr lang="en-US" altLang="ko-KR" dirty="0"/>
          </a:p>
          <a:p>
            <a:pPr lvl="1"/>
            <a:r>
              <a:rPr lang="ko-KR" altLang="en-US" dirty="0"/>
              <a:t>동작 </a:t>
            </a:r>
            <a:r>
              <a:rPr lang="en-US" altLang="ko-KR" dirty="0"/>
              <a:t>1 - Red</a:t>
            </a:r>
            <a:r>
              <a:rPr lang="ko-KR" altLang="en-US" dirty="0"/>
              <a:t> </a:t>
            </a:r>
            <a:r>
              <a:rPr lang="en-US" altLang="ko-KR" dirty="0"/>
              <a:t>LED</a:t>
            </a:r>
            <a:r>
              <a:rPr lang="ko-KR" altLang="en-US" dirty="0"/>
              <a:t>는</a:t>
            </a:r>
            <a:r>
              <a:rPr lang="en-US" altLang="ko-KR" dirty="0"/>
              <a:t> 1</a:t>
            </a:r>
            <a:r>
              <a:rPr lang="ko-KR" altLang="en-US" dirty="0"/>
              <a:t>초 동안 </a:t>
            </a:r>
            <a:r>
              <a:rPr lang="en-US" altLang="ko-KR" dirty="0"/>
              <a:t>On 1</a:t>
            </a:r>
            <a:r>
              <a:rPr lang="ko-KR" altLang="en-US" dirty="0"/>
              <a:t>초 동안 </a:t>
            </a:r>
            <a:r>
              <a:rPr lang="en-US" altLang="ko-KR" dirty="0"/>
              <a:t>Off</a:t>
            </a:r>
            <a:r>
              <a:rPr lang="ko-KR" altLang="en-US" dirty="0"/>
              <a:t>를 반복 수행</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97</a:t>
            </a:fld>
            <a:endParaRPr lang="en-US" dirty="0"/>
          </a:p>
        </p:txBody>
      </p:sp>
      <p:sp>
        <p:nvSpPr>
          <p:cNvPr id="12" name="직사각형 11">
            <a:extLst>
              <a:ext uri="{FF2B5EF4-FFF2-40B4-BE49-F238E27FC236}">
                <a16:creationId xmlns:a16="http://schemas.microsoft.com/office/drawing/2014/main" id="{22037023-08D9-4A7D-AA70-22E55CB50339}"/>
              </a:ext>
            </a:extLst>
          </p:cNvPr>
          <p:cNvSpPr/>
          <p:nvPr/>
        </p:nvSpPr>
        <p:spPr>
          <a:xfrm>
            <a:off x="818070" y="1295871"/>
            <a:ext cx="4975263" cy="4464495"/>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chemeClr val="tx1"/>
                </a:solidFill>
                <a:latin typeface="맑은 고딕" pitchFamily="50" charset="-127"/>
                <a:ea typeface="맑은 고딕" pitchFamily="50" charset="-127"/>
              </a:rPr>
              <a:t>int</a:t>
            </a:r>
            <a:r>
              <a:rPr lang="ko-KR" altLang="en-US"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rLedPin</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13;</a:t>
            </a:r>
          </a:p>
          <a:p>
            <a:r>
              <a:rPr lang="en-US" altLang="ko-KR" sz="1600" b="1" dirty="0">
                <a:solidFill>
                  <a:schemeClr val="tx1"/>
                </a:solidFill>
                <a:latin typeface="맑은 고딕" pitchFamily="50" charset="-127"/>
                <a:ea typeface="맑은 고딕" pitchFamily="50" charset="-127"/>
              </a:rPr>
              <a:t>unsigned</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long</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int</a:t>
            </a:r>
            <a:r>
              <a:rPr lang="ko-KR" altLang="en-US"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preTime</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0;</a:t>
            </a:r>
          </a:p>
          <a:p>
            <a:r>
              <a:rPr lang="en-US" altLang="ko-KR" sz="1600" b="1" dirty="0">
                <a:solidFill>
                  <a:schemeClr val="tx1"/>
                </a:solidFill>
                <a:latin typeface="맑은 고딕" pitchFamily="50" charset="-127"/>
                <a:ea typeface="맑은 고딕" pitchFamily="50" charset="-127"/>
              </a:rPr>
              <a:t>int </a:t>
            </a:r>
            <a:r>
              <a:rPr lang="en-US" altLang="ko-KR" sz="1600" b="1" dirty="0" err="1">
                <a:solidFill>
                  <a:schemeClr val="tx1"/>
                </a:solidFill>
                <a:latin typeface="맑은 고딕" pitchFamily="50" charset="-127"/>
                <a:ea typeface="맑은 고딕" pitchFamily="50" charset="-127"/>
              </a:rPr>
              <a:t>ledState</a:t>
            </a:r>
            <a:r>
              <a:rPr lang="en-US" altLang="ko-KR" sz="1600" b="1" dirty="0">
                <a:solidFill>
                  <a:schemeClr val="tx1"/>
                </a:solidFill>
                <a:latin typeface="맑은 고딕" pitchFamily="50" charset="-127"/>
                <a:ea typeface="맑은 고딕" pitchFamily="50" charset="-127"/>
              </a:rPr>
              <a:t> = LOW;</a:t>
            </a:r>
          </a:p>
          <a:p>
            <a:endParaRPr lang="en-US" altLang="ko-KR" sz="1600" b="1" dirty="0">
              <a:solidFill>
                <a:schemeClr val="tx1"/>
              </a:solidFill>
              <a:latin typeface="맑은 고딕" pitchFamily="50" charset="-127"/>
              <a:ea typeface="맑은 고딕" pitchFamily="50" charset="-127"/>
            </a:endParaRPr>
          </a:p>
          <a:p>
            <a:r>
              <a:rPr lang="en-US" altLang="ko-KR" sz="1600" b="1" dirty="0">
                <a:solidFill>
                  <a:schemeClr val="tx1"/>
                </a:solidFill>
                <a:latin typeface="맑은 고딕" pitchFamily="50" charset="-127"/>
                <a:ea typeface="맑은 고딕" pitchFamily="50" charset="-127"/>
              </a:rPr>
              <a:t>void setup() {</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pinMode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rLedPin</a:t>
            </a:r>
            <a:r>
              <a:rPr lang="en-US" altLang="ko-KR" sz="1600" b="1" dirty="0">
                <a:solidFill>
                  <a:schemeClr val="tx1"/>
                </a:solidFill>
                <a:latin typeface="맑은 고딕" pitchFamily="50" charset="-127"/>
                <a:ea typeface="맑은 고딕" pitchFamily="50" charset="-127"/>
              </a:rPr>
              <a:t>, OUTPUT);</a:t>
            </a:r>
          </a:p>
          <a:p>
            <a:r>
              <a:rPr lang="en-US" altLang="ko-KR" sz="1600" b="1" dirty="0">
                <a:solidFill>
                  <a:schemeClr val="tx1"/>
                </a:solidFill>
                <a:latin typeface="맑은 고딕" pitchFamily="50" charset="-127"/>
                <a:ea typeface="맑은 고딕" pitchFamily="50" charset="-127"/>
              </a:rPr>
              <a:t> }</a:t>
            </a:r>
          </a:p>
          <a:p>
            <a:endParaRPr lang="en-US" altLang="ko-KR" sz="1600" b="1" dirty="0">
              <a:solidFill>
                <a:schemeClr val="tx1"/>
              </a:solidFill>
              <a:latin typeface="맑은 고딕" pitchFamily="50" charset="-127"/>
              <a:ea typeface="맑은 고딕" pitchFamily="50" charset="-127"/>
            </a:endParaRPr>
          </a:p>
          <a:p>
            <a:r>
              <a:rPr lang="en-US" altLang="ko-KR" sz="1600" b="1" dirty="0">
                <a:solidFill>
                  <a:schemeClr val="tx1"/>
                </a:solidFill>
                <a:latin typeface="맑은 고딕" pitchFamily="50" charset="-127"/>
                <a:ea typeface="맑은 고딕" pitchFamily="50" charset="-127"/>
              </a:rPr>
              <a:t>void loop() {</a:t>
            </a:r>
          </a:p>
          <a:p>
            <a:r>
              <a:rPr lang="en-US" altLang="ko-KR" sz="1600" b="1" dirty="0">
                <a:solidFill>
                  <a:schemeClr val="tx1"/>
                </a:solidFill>
                <a:latin typeface="맑은 고딕" pitchFamily="50" charset="-127"/>
                <a:ea typeface="맑은 고딕" pitchFamily="50" charset="-127"/>
              </a:rPr>
              <a:t>   unsigned long int </a:t>
            </a:r>
            <a:r>
              <a:rPr lang="en-US" altLang="ko-KR" sz="1600" b="1" dirty="0" err="1">
                <a:solidFill>
                  <a:schemeClr val="tx1"/>
                </a:solidFill>
                <a:latin typeface="맑은 고딕" pitchFamily="50" charset="-127"/>
                <a:ea typeface="맑은 고딕" pitchFamily="50" charset="-127"/>
              </a:rPr>
              <a:t>currentTime</a:t>
            </a:r>
            <a:r>
              <a:rPr lang="en-US" altLang="ko-KR" sz="1600" b="1" dirty="0">
                <a:solidFill>
                  <a:schemeClr val="tx1"/>
                </a:solidFill>
                <a:latin typeface="맑은 고딕" pitchFamily="50" charset="-127"/>
                <a:ea typeface="맑은 고딕" pitchFamily="50" charset="-127"/>
              </a:rPr>
              <a:t> = </a:t>
            </a:r>
            <a:r>
              <a:rPr lang="en-US" altLang="ko-KR" sz="1600" b="1" dirty="0" err="1">
                <a:solidFill>
                  <a:schemeClr val="tx1"/>
                </a:solidFill>
                <a:latin typeface="맑은 고딕" pitchFamily="50" charset="-127"/>
                <a:ea typeface="맑은 고딕" pitchFamily="50" charset="-127"/>
              </a:rPr>
              <a:t>millis</a:t>
            </a:r>
            <a:r>
              <a:rPr lang="en-US" altLang="ko-KR" sz="1600" b="1" dirty="0">
                <a:solidFill>
                  <a:schemeClr val="tx1"/>
                </a:solidFill>
                <a:latin typeface="맑은 고딕" pitchFamily="50" charset="-127"/>
                <a:ea typeface="맑은 고딕" pitchFamily="50" charset="-127"/>
              </a:rPr>
              <a:t>( );</a:t>
            </a:r>
          </a:p>
          <a:p>
            <a:r>
              <a:rPr lang="en-US" altLang="ko-KR" sz="1600" b="1" dirty="0">
                <a:solidFill>
                  <a:schemeClr val="tx1"/>
                </a:solidFill>
                <a:latin typeface="맑은 고딕" pitchFamily="50" charset="-127"/>
                <a:ea typeface="맑은 고딕" pitchFamily="50" charset="-127"/>
              </a:rPr>
              <a:t>   if ( </a:t>
            </a:r>
            <a:r>
              <a:rPr lang="en-US" altLang="ko-KR" sz="1600" b="1" dirty="0" err="1">
                <a:solidFill>
                  <a:schemeClr val="tx1"/>
                </a:solidFill>
                <a:latin typeface="맑은 고딕" pitchFamily="50" charset="-127"/>
                <a:ea typeface="맑은 고딕" pitchFamily="50" charset="-127"/>
              </a:rPr>
              <a:t>currentTime</a:t>
            </a:r>
            <a:r>
              <a:rPr lang="en-US" altLang="ko-KR" sz="1600" b="1" dirty="0">
                <a:solidFill>
                  <a:schemeClr val="tx1"/>
                </a:solidFill>
                <a:latin typeface="맑은 고딕" pitchFamily="50" charset="-127"/>
                <a:ea typeface="맑은 고딕" pitchFamily="50" charset="-127"/>
              </a:rPr>
              <a:t> – </a:t>
            </a:r>
            <a:r>
              <a:rPr lang="en-US" altLang="ko-KR" sz="1600" b="1" dirty="0" err="1">
                <a:solidFill>
                  <a:schemeClr val="tx1"/>
                </a:solidFill>
                <a:latin typeface="맑은 고딕" pitchFamily="50" charset="-127"/>
                <a:ea typeface="맑은 고딕" pitchFamily="50" charset="-127"/>
              </a:rPr>
              <a:t>preTime</a:t>
            </a:r>
            <a:r>
              <a:rPr lang="en-US" altLang="ko-KR" sz="1600" b="1" dirty="0">
                <a:solidFill>
                  <a:schemeClr val="tx1"/>
                </a:solidFill>
                <a:latin typeface="맑은 고딕" pitchFamily="50" charset="-127"/>
                <a:ea typeface="맑은 고딕" pitchFamily="50" charset="-127"/>
              </a:rPr>
              <a:t> &gt; 1000 ) {</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preTime</a:t>
            </a:r>
            <a:r>
              <a:rPr lang="en-US" altLang="ko-KR" sz="1600" b="1" dirty="0">
                <a:solidFill>
                  <a:schemeClr val="tx1"/>
                </a:solidFill>
                <a:latin typeface="맑은 고딕" pitchFamily="50" charset="-127"/>
                <a:ea typeface="맑은 고딕" pitchFamily="50" charset="-127"/>
              </a:rPr>
              <a:t> = </a:t>
            </a:r>
            <a:r>
              <a:rPr lang="en-US" altLang="ko-KR" sz="1600" b="1" dirty="0" err="1">
                <a:solidFill>
                  <a:schemeClr val="tx1"/>
                </a:solidFill>
                <a:latin typeface="맑은 고딕" pitchFamily="50" charset="-127"/>
                <a:ea typeface="맑은 고딕" pitchFamily="50" charset="-127"/>
              </a:rPr>
              <a:t>currentTime</a:t>
            </a:r>
            <a:r>
              <a:rPr lang="en-US" altLang="ko-KR" sz="1600" b="1" dirty="0">
                <a:solidFill>
                  <a:schemeClr val="tx1"/>
                </a:solidFill>
                <a:latin typeface="맑은 고딕" pitchFamily="50" charset="-127"/>
                <a:ea typeface="맑은 고딕" pitchFamily="50" charset="-127"/>
              </a:rPr>
              <a:t>;</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ledState</a:t>
            </a:r>
            <a:r>
              <a:rPr lang="en-US" altLang="ko-KR" sz="1600" b="1" dirty="0">
                <a:solidFill>
                  <a:schemeClr val="tx1"/>
                </a:solidFill>
                <a:latin typeface="맑은 고딕" pitchFamily="50" charset="-127"/>
                <a:ea typeface="맑은 고딕" pitchFamily="50" charset="-127"/>
              </a:rPr>
              <a:t> = !</a:t>
            </a:r>
            <a:r>
              <a:rPr lang="en-US" altLang="ko-KR" sz="1600" b="1" dirty="0" err="1">
                <a:solidFill>
                  <a:schemeClr val="tx1"/>
                </a:solidFill>
                <a:latin typeface="맑은 고딕" pitchFamily="50" charset="-127"/>
                <a:ea typeface="맑은 고딕" pitchFamily="50" charset="-127"/>
              </a:rPr>
              <a:t>ledState</a:t>
            </a:r>
            <a:r>
              <a:rPr lang="en-US" altLang="ko-KR" sz="1600" b="1" dirty="0">
                <a:solidFill>
                  <a:schemeClr val="tx1"/>
                </a:solidFill>
                <a:latin typeface="맑은 고딕" pitchFamily="50" charset="-127"/>
                <a:ea typeface="맑은 고딕" pitchFamily="50" charset="-127"/>
              </a:rPr>
              <a:t>;</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digitalWrite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rLedPin</a:t>
            </a:r>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ledState</a:t>
            </a:r>
            <a:r>
              <a:rPr lang="en-US" altLang="ko-KR" sz="1600" b="1" dirty="0">
                <a:solidFill>
                  <a:schemeClr val="tx1"/>
                </a:solidFill>
                <a:latin typeface="맑은 고딕" pitchFamily="50" charset="-127"/>
                <a:ea typeface="맑은 고딕" pitchFamily="50" charset="-127"/>
              </a:rPr>
              <a:t>);</a:t>
            </a:r>
          </a:p>
          <a:p>
            <a:r>
              <a:rPr lang="en-US" altLang="ko-KR" sz="1600" b="1" dirty="0">
                <a:solidFill>
                  <a:schemeClr val="tx1"/>
                </a:solidFill>
                <a:latin typeface="맑은 고딕" pitchFamily="50" charset="-127"/>
                <a:ea typeface="맑은 고딕" pitchFamily="50" charset="-127"/>
              </a:rPr>
              <a:t>   }</a:t>
            </a:r>
          </a:p>
          <a:p>
            <a:r>
              <a:rPr lang="en-US" altLang="ko-KR" sz="1600" b="1" dirty="0">
                <a:solidFill>
                  <a:schemeClr val="tx1"/>
                </a:solidFill>
                <a:latin typeface="맑은 고딕" pitchFamily="50" charset="-127"/>
                <a:ea typeface="맑은 고딕" pitchFamily="50" charset="-127"/>
              </a:rPr>
              <a:t>}</a:t>
            </a:r>
          </a:p>
        </p:txBody>
      </p:sp>
      <p:sp>
        <p:nvSpPr>
          <p:cNvPr id="13" name="직사각형 12">
            <a:extLst>
              <a:ext uri="{FF2B5EF4-FFF2-40B4-BE49-F238E27FC236}">
                <a16:creationId xmlns:a16="http://schemas.microsoft.com/office/drawing/2014/main" id="{032F963A-BDD5-45C0-B553-EACB0297CFCD}"/>
              </a:ext>
            </a:extLst>
          </p:cNvPr>
          <p:cNvSpPr/>
          <p:nvPr/>
        </p:nvSpPr>
        <p:spPr>
          <a:xfrm>
            <a:off x="818071" y="1295870"/>
            <a:ext cx="4975263"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B15337BB-3D75-420D-AFB8-E48E76525AC4}"/>
              </a:ext>
            </a:extLst>
          </p:cNvPr>
          <p:cNvPicPr>
            <a:picLocks noChangeAspect="1"/>
          </p:cNvPicPr>
          <p:nvPr/>
        </p:nvPicPr>
        <p:blipFill>
          <a:blip r:embed="rId3"/>
          <a:stretch>
            <a:fillRect/>
          </a:stretch>
        </p:blipFill>
        <p:spPr>
          <a:xfrm>
            <a:off x="6154359" y="1799927"/>
            <a:ext cx="4889740" cy="3168352"/>
          </a:xfrm>
          <a:prstGeom prst="rect">
            <a:avLst/>
          </a:prstGeom>
        </p:spPr>
      </p:pic>
    </p:spTree>
    <p:extLst>
      <p:ext uri="{BB962C8B-B14F-4D97-AF65-F5344CB8AC3E}">
        <p14:creationId xmlns:p14="http://schemas.microsoft.com/office/powerpoint/2010/main" val="31280688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delay( ) </a:t>
            </a:r>
            <a:r>
              <a:rPr lang="ko-KR" altLang="en-US" dirty="0"/>
              <a:t>함수 없이 주기적인 작업 실행</a:t>
            </a:r>
          </a:p>
        </p:txBody>
      </p:sp>
      <p:sp>
        <p:nvSpPr>
          <p:cNvPr id="2" name="내용 개체 틀 1"/>
          <p:cNvSpPr>
            <a:spLocks noGrp="1"/>
          </p:cNvSpPr>
          <p:nvPr>
            <p:ph sz="quarter" idx="11"/>
          </p:nvPr>
        </p:nvSpPr>
        <p:spPr/>
        <p:txBody>
          <a:bodyPr/>
          <a:lstStyle/>
          <a:p>
            <a:r>
              <a:rPr lang="ko-KR" altLang="en-US" dirty="0"/>
              <a:t>동작 </a:t>
            </a:r>
            <a:r>
              <a:rPr lang="en-US" altLang="ko-KR" dirty="0"/>
              <a:t>2</a:t>
            </a:r>
            <a:r>
              <a:rPr lang="ko-KR" altLang="en-US" dirty="0"/>
              <a:t>을 구현하는 코드</a:t>
            </a:r>
            <a:endParaRPr lang="en-US" altLang="ko-KR" dirty="0"/>
          </a:p>
          <a:p>
            <a:pPr lvl="1"/>
            <a:r>
              <a:rPr lang="ko-KR" altLang="en-US" dirty="0"/>
              <a:t>동작 </a:t>
            </a:r>
            <a:r>
              <a:rPr lang="en-US" altLang="ko-KR" dirty="0"/>
              <a:t>2 - Green LED</a:t>
            </a:r>
            <a:r>
              <a:rPr lang="ko-KR" altLang="en-US" dirty="0"/>
              <a:t>는 스위치를 눌렀을 때 </a:t>
            </a:r>
            <a:r>
              <a:rPr lang="en-US" altLang="ko-KR" dirty="0"/>
              <a:t>On </a:t>
            </a:r>
            <a:r>
              <a:rPr lang="ko-KR" altLang="en-US" dirty="0"/>
              <a:t>누르지 않으면 </a:t>
            </a:r>
            <a:r>
              <a:rPr lang="en-US" altLang="ko-KR" dirty="0"/>
              <a:t>Off</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98</a:t>
            </a:fld>
            <a:endParaRPr lang="en-US" dirty="0"/>
          </a:p>
        </p:txBody>
      </p:sp>
      <p:pic>
        <p:nvPicPr>
          <p:cNvPr id="7" name="그림 6">
            <a:extLst>
              <a:ext uri="{FF2B5EF4-FFF2-40B4-BE49-F238E27FC236}">
                <a16:creationId xmlns:a16="http://schemas.microsoft.com/office/drawing/2014/main" id="{287BFB01-06EB-4C2A-831A-F12E07C1CB9F}"/>
              </a:ext>
            </a:extLst>
          </p:cNvPr>
          <p:cNvPicPr>
            <a:picLocks noChangeAspect="1"/>
          </p:cNvPicPr>
          <p:nvPr/>
        </p:nvPicPr>
        <p:blipFill>
          <a:blip r:embed="rId3"/>
          <a:stretch>
            <a:fillRect/>
          </a:stretch>
        </p:blipFill>
        <p:spPr>
          <a:xfrm>
            <a:off x="6154359" y="1799927"/>
            <a:ext cx="4889740" cy="3168352"/>
          </a:xfrm>
          <a:prstGeom prst="rect">
            <a:avLst/>
          </a:prstGeom>
        </p:spPr>
      </p:pic>
      <p:sp>
        <p:nvSpPr>
          <p:cNvPr id="8" name="직사각형 7">
            <a:extLst>
              <a:ext uri="{FF2B5EF4-FFF2-40B4-BE49-F238E27FC236}">
                <a16:creationId xmlns:a16="http://schemas.microsoft.com/office/drawing/2014/main" id="{0E1051FC-924C-45A2-A26D-94F1432CFCA7}"/>
              </a:ext>
            </a:extLst>
          </p:cNvPr>
          <p:cNvSpPr/>
          <p:nvPr/>
        </p:nvSpPr>
        <p:spPr>
          <a:xfrm>
            <a:off x="818070" y="1295871"/>
            <a:ext cx="4975263" cy="4464495"/>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chemeClr val="tx1"/>
                </a:solidFill>
                <a:latin typeface="맑은 고딕" pitchFamily="50" charset="-127"/>
                <a:ea typeface="맑은 고딕" pitchFamily="50" charset="-127"/>
              </a:rPr>
              <a:t>int</a:t>
            </a:r>
            <a:r>
              <a:rPr lang="ko-KR" altLang="en-US"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gLedPin</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8;</a:t>
            </a:r>
          </a:p>
          <a:p>
            <a:r>
              <a:rPr lang="en-US" altLang="ko-KR" sz="1600" b="1" dirty="0">
                <a:solidFill>
                  <a:schemeClr val="tx1"/>
                </a:solidFill>
                <a:latin typeface="맑은 고딕" pitchFamily="50" charset="-127"/>
                <a:ea typeface="맑은 고딕" pitchFamily="50" charset="-127"/>
              </a:rPr>
              <a:t>int </a:t>
            </a:r>
            <a:r>
              <a:rPr lang="en-US" altLang="ko-KR" sz="1600" b="1" dirty="0" err="1">
                <a:solidFill>
                  <a:schemeClr val="tx1"/>
                </a:solidFill>
                <a:latin typeface="맑은 고딕" pitchFamily="50" charset="-127"/>
                <a:ea typeface="맑은 고딕" pitchFamily="50" charset="-127"/>
              </a:rPr>
              <a:t>buttonPin</a:t>
            </a:r>
            <a:r>
              <a:rPr lang="en-US" altLang="ko-KR" sz="1600" b="1" dirty="0">
                <a:solidFill>
                  <a:schemeClr val="tx1"/>
                </a:solidFill>
                <a:latin typeface="맑은 고딕" pitchFamily="50" charset="-127"/>
                <a:ea typeface="맑은 고딕" pitchFamily="50" charset="-127"/>
              </a:rPr>
              <a:t> = 2;</a:t>
            </a:r>
          </a:p>
          <a:p>
            <a:endParaRPr lang="en-US" altLang="ko-KR" sz="1600" b="1" dirty="0">
              <a:solidFill>
                <a:schemeClr val="tx1"/>
              </a:solidFill>
              <a:latin typeface="맑은 고딕" pitchFamily="50" charset="-127"/>
              <a:ea typeface="맑은 고딕" pitchFamily="50" charset="-127"/>
            </a:endParaRPr>
          </a:p>
          <a:p>
            <a:r>
              <a:rPr lang="en-US" altLang="ko-KR" sz="1600" b="1" dirty="0">
                <a:solidFill>
                  <a:schemeClr val="tx1"/>
                </a:solidFill>
                <a:latin typeface="맑은 고딕" pitchFamily="50" charset="-127"/>
                <a:ea typeface="맑은 고딕" pitchFamily="50" charset="-127"/>
              </a:rPr>
              <a:t>void setup() {</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pinMode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gLedPin</a:t>
            </a:r>
            <a:r>
              <a:rPr lang="en-US" altLang="ko-KR" sz="1600" b="1" dirty="0">
                <a:solidFill>
                  <a:schemeClr val="tx1"/>
                </a:solidFill>
                <a:latin typeface="맑은 고딕" pitchFamily="50" charset="-127"/>
                <a:ea typeface="맑은 고딕" pitchFamily="50" charset="-127"/>
              </a:rPr>
              <a:t>, OUTPUT);</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pinMode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buttonPin</a:t>
            </a:r>
            <a:r>
              <a:rPr lang="en-US" altLang="ko-KR" sz="1600" b="1" dirty="0">
                <a:solidFill>
                  <a:schemeClr val="tx1"/>
                </a:solidFill>
                <a:latin typeface="맑은 고딕" pitchFamily="50" charset="-127"/>
                <a:ea typeface="맑은 고딕" pitchFamily="50" charset="-127"/>
              </a:rPr>
              <a:t>, INPUT);</a:t>
            </a:r>
          </a:p>
          <a:p>
            <a:r>
              <a:rPr lang="en-US" altLang="ko-KR" sz="1600" b="1" dirty="0">
                <a:solidFill>
                  <a:schemeClr val="tx1"/>
                </a:solidFill>
                <a:latin typeface="맑은 고딕" pitchFamily="50" charset="-127"/>
                <a:ea typeface="맑은 고딕" pitchFamily="50" charset="-127"/>
              </a:rPr>
              <a:t> }</a:t>
            </a:r>
          </a:p>
          <a:p>
            <a:endParaRPr lang="en-US" altLang="ko-KR" sz="1600" b="1" dirty="0">
              <a:solidFill>
                <a:schemeClr val="tx1"/>
              </a:solidFill>
              <a:latin typeface="맑은 고딕" pitchFamily="50" charset="-127"/>
              <a:ea typeface="맑은 고딕" pitchFamily="50" charset="-127"/>
            </a:endParaRPr>
          </a:p>
          <a:p>
            <a:r>
              <a:rPr lang="en-US" altLang="ko-KR" sz="1600" b="1" dirty="0">
                <a:solidFill>
                  <a:schemeClr val="tx1"/>
                </a:solidFill>
                <a:latin typeface="맑은 고딕" pitchFamily="50" charset="-127"/>
                <a:ea typeface="맑은 고딕" pitchFamily="50" charset="-127"/>
              </a:rPr>
              <a:t>void loop() {</a:t>
            </a:r>
          </a:p>
          <a:p>
            <a:r>
              <a:rPr lang="en-US" altLang="ko-KR" sz="1600" b="1" dirty="0">
                <a:solidFill>
                  <a:schemeClr val="tx1"/>
                </a:solidFill>
                <a:latin typeface="맑은 고딕" pitchFamily="50" charset="-127"/>
                <a:ea typeface="맑은 고딕" pitchFamily="50" charset="-127"/>
              </a:rPr>
              <a:t>   int </a:t>
            </a:r>
            <a:r>
              <a:rPr lang="en-US" altLang="ko-KR" sz="1600" b="1" dirty="0" err="1">
                <a:solidFill>
                  <a:schemeClr val="tx1"/>
                </a:solidFill>
                <a:latin typeface="맑은 고딕" pitchFamily="50" charset="-127"/>
                <a:ea typeface="맑은 고딕" pitchFamily="50" charset="-127"/>
              </a:rPr>
              <a:t>puttonState</a:t>
            </a:r>
            <a:r>
              <a:rPr lang="en-US" altLang="ko-KR" sz="1600" b="1" dirty="0">
                <a:solidFill>
                  <a:schemeClr val="tx1"/>
                </a:solidFill>
                <a:latin typeface="맑은 고딕" pitchFamily="50" charset="-127"/>
                <a:ea typeface="맑은 고딕" pitchFamily="50" charset="-127"/>
              </a:rPr>
              <a:t> = </a:t>
            </a:r>
            <a:r>
              <a:rPr lang="en-US" altLang="ko-KR" sz="1600" b="1" dirty="0" err="1">
                <a:solidFill>
                  <a:schemeClr val="tx1"/>
                </a:solidFill>
                <a:latin typeface="맑은 고딕" pitchFamily="50" charset="-127"/>
                <a:ea typeface="맑은 고딕" pitchFamily="50" charset="-127"/>
              </a:rPr>
              <a:t>digitalRead</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buttonPin</a:t>
            </a:r>
            <a:r>
              <a:rPr lang="en-US" altLang="ko-KR" sz="1600" b="1" dirty="0">
                <a:solidFill>
                  <a:schemeClr val="tx1"/>
                </a:solidFill>
                <a:latin typeface="맑은 고딕" pitchFamily="50" charset="-127"/>
                <a:ea typeface="맑은 고딕" pitchFamily="50" charset="-127"/>
              </a:rPr>
              <a:t>);</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digitalWrite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gLedPin</a:t>
            </a:r>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buttonState</a:t>
            </a:r>
            <a:r>
              <a:rPr lang="en-US" altLang="ko-KR" sz="1600" b="1" dirty="0">
                <a:solidFill>
                  <a:schemeClr val="tx1"/>
                </a:solidFill>
                <a:latin typeface="맑은 고딕" pitchFamily="50" charset="-127"/>
                <a:ea typeface="맑은 고딕" pitchFamily="50" charset="-127"/>
              </a:rPr>
              <a:t>);</a:t>
            </a:r>
          </a:p>
          <a:p>
            <a:r>
              <a:rPr lang="en-US" altLang="ko-KR" sz="1600" b="1" dirty="0">
                <a:solidFill>
                  <a:schemeClr val="tx1"/>
                </a:solidFill>
                <a:latin typeface="맑은 고딕" pitchFamily="50" charset="-127"/>
                <a:ea typeface="맑은 고딕" pitchFamily="50" charset="-127"/>
              </a:rPr>
              <a:t>}</a:t>
            </a:r>
          </a:p>
        </p:txBody>
      </p:sp>
      <p:sp>
        <p:nvSpPr>
          <p:cNvPr id="9" name="직사각형 8">
            <a:extLst>
              <a:ext uri="{FF2B5EF4-FFF2-40B4-BE49-F238E27FC236}">
                <a16:creationId xmlns:a16="http://schemas.microsoft.com/office/drawing/2014/main" id="{5220A255-0EAC-4F9B-9BFF-F4D7B8DA099F}"/>
              </a:ext>
            </a:extLst>
          </p:cNvPr>
          <p:cNvSpPr/>
          <p:nvPr/>
        </p:nvSpPr>
        <p:spPr>
          <a:xfrm>
            <a:off x="818071" y="1295870"/>
            <a:ext cx="4975263"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061383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delay( ) </a:t>
            </a:r>
            <a:r>
              <a:rPr lang="ko-KR" altLang="en-US" dirty="0"/>
              <a:t>함수 없이 주기적인 작업 실행</a:t>
            </a:r>
          </a:p>
        </p:txBody>
      </p:sp>
      <p:sp>
        <p:nvSpPr>
          <p:cNvPr id="2" name="내용 개체 틀 1"/>
          <p:cNvSpPr>
            <a:spLocks noGrp="1"/>
          </p:cNvSpPr>
          <p:nvPr>
            <p:ph sz="quarter" idx="11"/>
          </p:nvPr>
        </p:nvSpPr>
        <p:spPr/>
        <p:txBody>
          <a:bodyPr/>
          <a:lstStyle/>
          <a:p>
            <a:r>
              <a:rPr lang="ko-KR" altLang="en-US" dirty="0"/>
              <a:t>동작 </a:t>
            </a:r>
            <a:r>
              <a:rPr lang="en-US" altLang="ko-KR" dirty="0"/>
              <a:t>1</a:t>
            </a:r>
            <a:r>
              <a:rPr lang="ko-KR" altLang="en-US" dirty="0"/>
              <a:t>과</a:t>
            </a:r>
            <a:r>
              <a:rPr lang="en-US" altLang="ko-KR" dirty="0"/>
              <a:t> 2</a:t>
            </a:r>
            <a:r>
              <a:rPr lang="ko-KR" altLang="en-US" dirty="0"/>
              <a:t>을 구현하는 코드</a:t>
            </a:r>
            <a:endParaRPr lang="en-US" altLang="ko-KR" dirty="0"/>
          </a:p>
          <a:p>
            <a:pPr lvl="1"/>
            <a:r>
              <a:rPr lang="ko-KR" altLang="en-US" dirty="0"/>
              <a:t>아래 두 코드를 통합</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99</a:t>
            </a:fld>
            <a:endParaRPr lang="en-US" dirty="0"/>
          </a:p>
        </p:txBody>
      </p:sp>
      <p:sp>
        <p:nvSpPr>
          <p:cNvPr id="8" name="직사각형 7">
            <a:extLst>
              <a:ext uri="{FF2B5EF4-FFF2-40B4-BE49-F238E27FC236}">
                <a16:creationId xmlns:a16="http://schemas.microsoft.com/office/drawing/2014/main" id="{0E1051FC-924C-45A2-A26D-94F1432CFCA7}"/>
              </a:ext>
            </a:extLst>
          </p:cNvPr>
          <p:cNvSpPr/>
          <p:nvPr/>
        </p:nvSpPr>
        <p:spPr>
          <a:xfrm>
            <a:off x="818070" y="1295871"/>
            <a:ext cx="4975263" cy="4464495"/>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chemeClr val="tx1"/>
                </a:solidFill>
                <a:latin typeface="맑은 고딕" pitchFamily="50" charset="-127"/>
                <a:ea typeface="맑은 고딕" pitchFamily="50" charset="-127"/>
              </a:rPr>
              <a:t>int</a:t>
            </a:r>
            <a:r>
              <a:rPr lang="ko-KR" altLang="en-US"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rLedPin</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13;</a:t>
            </a:r>
          </a:p>
          <a:p>
            <a:r>
              <a:rPr lang="en-US" altLang="ko-KR" sz="1600" b="1" dirty="0">
                <a:solidFill>
                  <a:schemeClr val="tx1"/>
                </a:solidFill>
                <a:latin typeface="맑은 고딕" pitchFamily="50" charset="-127"/>
                <a:ea typeface="맑은 고딕" pitchFamily="50" charset="-127"/>
              </a:rPr>
              <a:t>unsigned</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long</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int</a:t>
            </a:r>
            <a:r>
              <a:rPr lang="ko-KR" altLang="en-US"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preTime</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0;</a:t>
            </a:r>
          </a:p>
          <a:p>
            <a:r>
              <a:rPr lang="en-US" altLang="ko-KR" sz="1600" b="1" dirty="0">
                <a:solidFill>
                  <a:schemeClr val="tx1"/>
                </a:solidFill>
                <a:latin typeface="맑은 고딕" pitchFamily="50" charset="-127"/>
                <a:ea typeface="맑은 고딕" pitchFamily="50" charset="-127"/>
              </a:rPr>
              <a:t>int </a:t>
            </a:r>
            <a:r>
              <a:rPr lang="en-US" altLang="ko-KR" sz="1600" b="1" dirty="0" err="1">
                <a:solidFill>
                  <a:schemeClr val="tx1"/>
                </a:solidFill>
                <a:latin typeface="맑은 고딕" pitchFamily="50" charset="-127"/>
                <a:ea typeface="맑은 고딕" pitchFamily="50" charset="-127"/>
              </a:rPr>
              <a:t>ledState</a:t>
            </a:r>
            <a:r>
              <a:rPr lang="en-US" altLang="ko-KR" sz="1600" b="1" dirty="0">
                <a:solidFill>
                  <a:schemeClr val="tx1"/>
                </a:solidFill>
                <a:latin typeface="맑은 고딕" pitchFamily="50" charset="-127"/>
                <a:ea typeface="맑은 고딕" pitchFamily="50" charset="-127"/>
              </a:rPr>
              <a:t> = LOW;</a:t>
            </a:r>
          </a:p>
          <a:p>
            <a:endParaRPr lang="en-US" altLang="ko-KR" sz="1600" b="1" dirty="0">
              <a:solidFill>
                <a:schemeClr val="tx1"/>
              </a:solidFill>
              <a:latin typeface="맑은 고딕" pitchFamily="50" charset="-127"/>
              <a:ea typeface="맑은 고딕" pitchFamily="50" charset="-127"/>
            </a:endParaRPr>
          </a:p>
          <a:p>
            <a:r>
              <a:rPr lang="en-US" altLang="ko-KR" sz="1600" b="1" dirty="0">
                <a:solidFill>
                  <a:schemeClr val="tx1"/>
                </a:solidFill>
                <a:latin typeface="맑은 고딕" pitchFamily="50" charset="-127"/>
                <a:ea typeface="맑은 고딕" pitchFamily="50" charset="-127"/>
              </a:rPr>
              <a:t>void setup() {</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pinMode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rLedPin</a:t>
            </a:r>
            <a:r>
              <a:rPr lang="en-US" altLang="ko-KR" sz="1600" b="1" dirty="0">
                <a:solidFill>
                  <a:schemeClr val="tx1"/>
                </a:solidFill>
                <a:latin typeface="맑은 고딕" pitchFamily="50" charset="-127"/>
                <a:ea typeface="맑은 고딕" pitchFamily="50" charset="-127"/>
              </a:rPr>
              <a:t>, OUTPUT);</a:t>
            </a:r>
          </a:p>
          <a:p>
            <a:r>
              <a:rPr lang="en-US" altLang="ko-KR" sz="1600" b="1" dirty="0">
                <a:solidFill>
                  <a:schemeClr val="tx1"/>
                </a:solidFill>
                <a:latin typeface="맑은 고딕" pitchFamily="50" charset="-127"/>
                <a:ea typeface="맑은 고딕" pitchFamily="50" charset="-127"/>
              </a:rPr>
              <a:t> }</a:t>
            </a:r>
          </a:p>
          <a:p>
            <a:endParaRPr lang="en-US" altLang="ko-KR" sz="1600" b="1" dirty="0">
              <a:solidFill>
                <a:schemeClr val="tx1"/>
              </a:solidFill>
              <a:latin typeface="맑은 고딕" pitchFamily="50" charset="-127"/>
              <a:ea typeface="맑은 고딕" pitchFamily="50" charset="-127"/>
            </a:endParaRPr>
          </a:p>
          <a:p>
            <a:r>
              <a:rPr lang="en-US" altLang="ko-KR" sz="1600" b="1" dirty="0">
                <a:solidFill>
                  <a:schemeClr val="tx1"/>
                </a:solidFill>
                <a:latin typeface="맑은 고딕" pitchFamily="50" charset="-127"/>
                <a:ea typeface="맑은 고딕" pitchFamily="50" charset="-127"/>
              </a:rPr>
              <a:t>void loop() {</a:t>
            </a:r>
          </a:p>
          <a:p>
            <a:r>
              <a:rPr lang="en-US" altLang="ko-KR" sz="1600" b="1" dirty="0">
                <a:solidFill>
                  <a:schemeClr val="tx1"/>
                </a:solidFill>
                <a:latin typeface="맑은 고딕" pitchFamily="50" charset="-127"/>
                <a:ea typeface="맑은 고딕" pitchFamily="50" charset="-127"/>
              </a:rPr>
              <a:t>   unsigned long int </a:t>
            </a:r>
            <a:r>
              <a:rPr lang="en-US" altLang="ko-KR" sz="1600" b="1" dirty="0" err="1">
                <a:solidFill>
                  <a:schemeClr val="tx1"/>
                </a:solidFill>
                <a:latin typeface="맑은 고딕" pitchFamily="50" charset="-127"/>
                <a:ea typeface="맑은 고딕" pitchFamily="50" charset="-127"/>
              </a:rPr>
              <a:t>currentTime</a:t>
            </a:r>
            <a:r>
              <a:rPr lang="en-US" altLang="ko-KR" sz="1600" b="1" dirty="0">
                <a:solidFill>
                  <a:schemeClr val="tx1"/>
                </a:solidFill>
                <a:latin typeface="맑은 고딕" pitchFamily="50" charset="-127"/>
                <a:ea typeface="맑은 고딕" pitchFamily="50" charset="-127"/>
              </a:rPr>
              <a:t> = </a:t>
            </a:r>
            <a:r>
              <a:rPr lang="en-US" altLang="ko-KR" sz="1600" b="1" dirty="0" err="1">
                <a:solidFill>
                  <a:schemeClr val="tx1"/>
                </a:solidFill>
                <a:latin typeface="맑은 고딕" pitchFamily="50" charset="-127"/>
                <a:ea typeface="맑은 고딕" pitchFamily="50" charset="-127"/>
              </a:rPr>
              <a:t>millis</a:t>
            </a:r>
            <a:r>
              <a:rPr lang="en-US" altLang="ko-KR" sz="1600" b="1" dirty="0">
                <a:solidFill>
                  <a:schemeClr val="tx1"/>
                </a:solidFill>
                <a:latin typeface="맑은 고딕" pitchFamily="50" charset="-127"/>
                <a:ea typeface="맑은 고딕" pitchFamily="50" charset="-127"/>
              </a:rPr>
              <a:t>( );</a:t>
            </a:r>
          </a:p>
          <a:p>
            <a:r>
              <a:rPr lang="en-US" altLang="ko-KR" sz="1600" b="1" dirty="0">
                <a:solidFill>
                  <a:schemeClr val="tx1"/>
                </a:solidFill>
                <a:latin typeface="맑은 고딕" pitchFamily="50" charset="-127"/>
                <a:ea typeface="맑은 고딕" pitchFamily="50" charset="-127"/>
              </a:rPr>
              <a:t>   if ( </a:t>
            </a:r>
            <a:r>
              <a:rPr lang="en-US" altLang="ko-KR" sz="1600" b="1" dirty="0" err="1">
                <a:solidFill>
                  <a:schemeClr val="tx1"/>
                </a:solidFill>
                <a:latin typeface="맑은 고딕" pitchFamily="50" charset="-127"/>
                <a:ea typeface="맑은 고딕" pitchFamily="50" charset="-127"/>
              </a:rPr>
              <a:t>currentTime</a:t>
            </a:r>
            <a:r>
              <a:rPr lang="en-US" altLang="ko-KR" sz="1600" b="1" dirty="0">
                <a:solidFill>
                  <a:schemeClr val="tx1"/>
                </a:solidFill>
                <a:latin typeface="맑은 고딕" pitchFamily="50" charset="-127"/>
                <a:ea typeface="맑은 고딕" pitchFamily="50" charset="-127"/>
              </a:rPr>
              <a:t> – </a:t>
            </a:r>
            <a:r>
              <a:rPr lang="en-US" altLang="ko-KR" sz="1600" b="1" dirty="0" err="1">
                <a:solidFill>
                  <a:schemeClr val="tx1"/>
                </a:solidFill>
                <a:latin typeface="맑은 고딕" pitchFamily="50" charset="-127"/>
                <a:ea typeface="맑은 고딕" pitchFamily="50" charset="-127"/>
              </a:rPr>
              <a:t>preTime</a:t>
            </a:r>
            <a:r>
              <a:rPr lang="en-US" altLang="ko-KR" sz="1600" b="1" dirty="0">
                <a:solidFill>
                  <a:schemeClr val="tx1"/>
                </a:solidFill>
                <a:latin typeface="맑은 고딕" pitchFamily="50" charset="-127"/>
                <a:ea typeface="맑은 고딕" pitchFamily="50" charset="-127"/>
              </a:rPr>
              <a:t> &gt; 1000 ) {</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preTime</a:t>
            </a:r>
            <a:r>
              <a:rPr lang="en-US" altLang="ko-KR" sz="1600" b="1" dirty="0">
                <a:solidFill>
                  <a:schemeClr val="tx1"/>
                </a:solidFill>
                <a:latin typeface="맑은 고딕" pitchFamily="50" charset="-127"/>
                <a:ea typeface="맑은 고딕" pitchFamily="50" charset="-127"/>
              </a:rPr>
              <a:t> = </a:t>
            </a:r>
            <a:r>
              <a:rPr lang="en-US" altLang="ko-KR" sz="1600" b="1" dirty="0" err="1">
                <a:solidFill>
                  <a:schemeClr val="tx1"/>
                </a:solidFill>
                <a:latin typeface="맑은 고딕" pitchFamily="50" charset="-127"/>
                <a:ea typeface="맑은 고딕" pitchFamily="50" charset="-127"/>
              </a:rPr>
              <a:t>currentTime</a:t>
            </a:r>
            <a:r>
              <a:rPr lang="en-US" altLang="ko-KR" sz="1600" b="1" dirty="0">
                <a:solidFill>
                  <a:schemeClr val="tx1"/>
                </a:solidFill>
                <a:latin typeface="맑은 고딕" pitchFamily="50" charset="-127"/>
                <a:ea typeface="맑은 고딕" pitchFamily="50" charset="-127"/>
              </a:rPr>
              <a:t>;</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ledState</a:t>
            </a:r>
            <a:r>
              <a:rPr lang="en-US" altLang="ko-KR" sz="1600" b="1" dirty="0">
                <a:solidFill>
                  <a:schemeClr val="tx1"/>
                </a:solidFill>
                <a:latin typeface="맑은 고딕" pitchFamily="50" charset="-127"/>
                <a:ea typeface="맑은 고딕" pitchFamily="50" charset="-127"/>
              </a:rPr>
              <a:t> = !</a:t>
            </a:r>
            <a:r>
              <a:rPr lang="en-US" altLang="ko-KR" sz="1600" b="1" dirty="0" err="1">
                <a:solidFill>
                  <a:schemeClr val="tx1"/>
                </a:solidFill>
                <a:latin typeface="맑은 고딕" pitchFamily="50" charset="-127"/>
                <a:ea typeface="맑은 고딕" pitchFamily="50" charset="-127"/>
              </a:rPr>
              <a:t>ledState</a:t>
            </a:r>
            <a:r>
              <a:rPr lang="en-US" altLang="ko-KR" sz="1600" b="1" dirty="0">
                <a:solidFill>
                  <a:schemeClr val="tx1"/>
                </a:solidFill>
                <a:latin typeface="맑은 고딕" pitchFamily="50" charset="-127"/>
                <a:ea typeface="맑은 고딕" pitchFamily="50" charset="-127"/>
              </a:rPr>
              <a:t>;</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digitalWrite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rLedPin</a:t>
            </a:r>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ledState</a:t>
            </a:r>
            <a:r>
              <a:rPr lang="en-US" altLang="ko-KR" sz="1600" b="1" dirty="0">
                <a:solidFill>
                  <a:schemeClr val="tx1"/>
                </a:solidFill>
                <a:latin typeface="맑은 고딕" pitchFamily="50" charset="-127"/>
                <a:ea typeface="맑은 고딕" pitchFamily="50" charset="-127"/>
              </a:rPr>
              <a:t>);</a:t>
            </a:r>
          </a:p>
          <a:p>
            <a:r>
              <a:rPr lang="en-US" altLang="ko-KR" sz="1600" b="1" dirty="0">
                <a:solidFill>
                  <a:schemeClr val="tx1"/>
                </a:solidFill>
                <a:latin typeface="맑은 고딕" pitchFamily="50" charset="-127"/>
                <a:ea typeface="맑은 고딕" pitchFamily="50" charset="-127"/>
              </a:rPr>
              <a:t>   }</a:t>
            </a:r>
          </a:p>
          <a:p>
            <a:r>
              <a:rPr lang="en-US" altLang="ko-KR" sz="1600" b="1" dirty="0">
                <a:solidFill>
                  <a:schemeClr val="tx1"/>
                </a:solidFill>
                <a:latin typeface="맑은 고딕" pitchFamily="50" charset="-127"/>
                <a:ea typeface="맑은 고딕" pitchFamily="50" charset="-127"/>
              </a:rPr>
              <a:t>}</a:t>
            </a:r>
          </a:p>
        </p:txBody>
      </p:sp>
      <p:sp>
        <p:nvSpPr>
          <p:cNvPr id="9" name="직사각형 8">
            <a:extLst>
              <a:ext uri="{FF2B5EF4-FFF2-40B4-BE49-F238E27FC236}">
                <a16:creationId xmlns:a16="http://schemas.microsoft.com/office/drawing/2014/main" id="{5220A255-0EAC-4F9B-9BFF-F4D7B8DA099F}"/>
              </a:ext>
            </a:extLst>
          </p:cNvPr>
          <p:cNvSpPr/>
          <p:nvPr/>
        </p:nvSpPr>
        <p:spPr>
          <a:xfrm>
            <a:off x="818071" y="1295870"/>
            <a:ext cx="4975263"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F57EF7D3-8995-4D88-8CA8-702F9A0E0A92}"/>
              </a:ext>
            </a:extLst>
          </p:cNvPr>
          <p:cNvSpPr/>
          <p:nvPr/>
        </p:nvSpPr>
        <p:spPr>
          <a:xfrm>
            <a:off x="6049069" y="1292635"/>
            <a:ext cx="4975263" cy="4464495"/>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chemeClr val="tx1"/>
                </a:solidFill>
                <a:latin typeface="맑은 고딕" pitchFamily="50" charset="-127"/>
                <a:ea typeface="맑은 고딕" pitchFamily="50" charset="-127"/>
              </a:rPr>
              <a:t>int</a:t>
            </a:r>
            <a:r>
              <a:rPr lang="ko-KR" altLang="en-US"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gLedPin</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a:t>
            </a:r>
            <a:r>
              <a:rPr lang="ko-KR" altLang="en-US" sz="1600" b="1" dirty="0">
                <a:solidFill>
                  <a:schemeClr val="tx1"/>
                </a:solidFill>
                <a:latin typeface="맑은 고딕" pitchFamily="50" charset="-127"/>
                <a:ea typeface="맑은 고딕" pitchFamily="50" charset="-127"/>
              </a:rPr>
              <a:t> </a:t>
            </a:r>
            <a:r>
              <a:rPr lang="en-US" altLang="ko-KR" sz="1600" b="1" dirty="0">
                <a:solidFill>
                  <a:schemeClr val="tx1"/>
                </a:solidFill>
                <a:latin typeface="맑은 고딕" pitchFamily="50" charset="-127"/>
                <a:ea typeface="맑은 고딕" pitchFamily="50" charset="-127"/>
              </a:rPr>
              <a:t>8;</a:t>
            </a:r>
          </a:p>
          <a:p>
            <a:r>
              <a:rPr lang="en-US" altLang="ko-KR" sz="1600" b="1" dirty="0">
                <a:solidFill>
                  <a:schemeClr val="tx1"/>
                </a:solidFill>
                <a:latin typeface="맑은 고딕" pitchFamily="50" charset="-127"/>
                <a:ea typeface="맑은 고딕" pitchFamily="50" charset="-127"/>
              </a:rPr>
              <a:t>int </a:t>
            </a:r>
            <a:r>
              <a:rPr lang="en-US" altLang="ko-KR" sz="1600" b="1" dirty="0" err="1">
                <a:solidFill>
                  <a:schemeClr val="tx1"/>
                </a:solidFill>
                <a:latin typeface="맑은 고딕" pitchFamily="50" charset="-127"/>
                <a:ea typeface="맑은 고딕" pitchFamily="50" charset="-127"/>
              </a:rPr>
              <a:t>buttonPin</a:t>
            </a:r>
            <a:r>
              <a:rPr lang="en-US" altLang="ko-KR" sz="1600" b="1" dirty="0">
                <a:solidFill>
                  <a:schemeClr val="tx1"/>
                </a:solidFill>
                <a:latin typeface="맑은 고딕" pitchFamily="50" charset="-127"/>
                <a:ea typeface="맑은 고딕" pitchFamily="50" charset="-127"/>
              </a:rPr>
              <a:t> = 2;</a:t>
            </a:r>
          </a:p>
          <a:p>
            <a:endParaRPr lang="en-US" altLang="ko-KR" sz="1600" b="1" dirty="0">
              <a:solidFill>
                <a:schemeClr val="tx1"/>
              </a:solidFill>
              <a:latin typeface="맑은 고딕" pitchFamily="50" charset="-127"/>
              <a:ea typeface="맑은 고딕" pitchFamily="50" charset="-127"/>
            </a:endParaRPr>
          </a:p>
          <a:p>
            <a:r>
              <a:rPr lang="en-US" altLang="ko-KR" sz="1600" b="1" dirty="0">
                <a:solidFill>
                  <a:schemeClr val="tx1"/>
                </a:solidFill>
                <a:latin typeface="맑은 고딕" pitchFamily="50" charset="-127"/>
                <a:ea typeface="맑은 고딕" pitchFamily="50" charset="-127"/>
              </a:rPr>
              <a:t>void setup() {</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pinMode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gLedPin</a:t>
            </a:r>
            <a:r>
              <a:rPr lang="en-US" altLang="ko-KR" sz="1600" b="1" dirty="0">
                <a:solidFill>
                  <a:schemeClr val="tx1"/>
                </a:solidFill>
                <a:latin typeface="맑은 고딕" pitchFamily="50" charset="-127"/>
                <a:ea typeface="맑은 고딕" pitchFamily="50" charset="-127"/>
              </a:rPr>
              <a:t>, OUTPUT);</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pinMode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buttonPin</a:t>
            </a:r>
            <a:r>
              <a:rPr lang="en-US" altLang="ko-KR" sz="1600" b="1" dirty="0">
                <a:solidFill>
                  <a:schemeClr val="tx1"/>
                </a:solidFill>
                <a:latin typeface="맑은 고딕" pitchFamily="50" charset="-127"/>
                <a:ea typeface="맑은 고딕" pitchFamily="50" charset="-127"/>
              </a:rPr>
              <a:t>, INPUT);</a:t>
            </a:r>
          </a:p>
          <a:p>
            <a:r>
              <a:rPr lang="en-US" altLang="ko-KR" sz="1600" b="1" dirty="0">
                <a:solidFill>
                  <a:schemeClr val="tx1"/>
                </a:solidFill>
                <a:latin typeface="맑은 고딕" pitchFamily="50" charset="-127"/>
                <a:ea typeface="맑은 고딕" pitchFamily="50" charset="-127"/>
              </a:rPr>
              <a:t> }</a:t>
            </a:r>
          </a:p>
          <a:p>
            <a:endParaRPr lang="en-US" altLang="ko-KR" sz="1600" b="1" dirty="0">
              <a:solidFill>
                <a:schemeClr val="tx1"/>
              </a:solidFill>
              <a:latin typeface="맑은 고딕" pitchFamily="50" charset="-127"/>
              <a:ea typeface="맑은 고딕" pitchFamily="50" charset="-127"/>
            </a:endParaRPr>
          </a:p>
          <a:p>
            <a:r>
              <a:rPr lang="en-US" altLang="ko-KR" sz="1600" b="1" dirty="0">
                <a:solidFill>
                  <a:schemeClr val="tx1"/>
                </a:solidFill>
                <a:latin typeface="맑은 고딕" pitchFamily="50" charset="-127"/>
                <a:ea typeface="맑은 고딕" pitchFamily="50" charset="-127"/>
              </a:rPr>
              <a:t>void loop() {</a:t>
            </a:r>
          </a:p>
          <a:p>
            <a:r>
              <a:rPr lang="en-US" altLang="ko-KR" sz="1600" b="1" dirty="0">
                <a:solidFill>
                  <a:schemeClr val="tx1"/>
                </a:solidFill>
                <a:latin typeface="맑은 고딕" pitchFamily="50" charset="-127"/>
                <a:ea typeface="맑은 고딕" pitchFamily="50" charset="-127"/>
              </a:rPr>
              <a:t>   int </a:t>
            </a:r>
            <a:r>
              <a:rPr lang="en-US" altLang="ko-KR" sz="1600" b="1" dirty="0" err="1">
                <a:solidFill>
                  <a:schemeClr val="tx1"/>
                </a:solidFill>
                <a:latin typeface="맑은 고딕" pitchFamily="50" charset="-127"/>
                <a:ea typeface="맑은 고딕" pitchFamily="50" charset="-127"/>
              </a:rPr>
              <a:t>puttonState</a:t>
            </a:r>
            <a:r>
              <a:rPr lang="en-US" altLang="ko-KR" sz="1600" b="1" dirty="0">
                <a:solidFill>
                  <a:schemeClr val="tx1"/>
                </a:solidFill>
                <a:latin typeface="맑은 고딕" pitchFamily="50" charset="-127"/>
                <a:ea typeface="맑은 고딕" pitchFamily="50" charset="-127"/>
              </a:rPr>
              <a:t> = </a:t>
            </a:r>
            <a:r>
              <a:rPr lang="en-US" altLang="ko-KR" sz="1600" b="1" dirty="0" err="1">
                <a:solidFill>
                  <a:schemeClr val="tx1"/>
                </a:solidFill>
                <a:latin typeface="맑은 고딕" pitchFamily="50" charset="-127"/>
                <a:ea typeface="맑은 고딕" pitchFamily="50" charset="-127"/>
              </a:rPr>
              <a:t>digitalRead</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buttonPin</a:t>
            </a:r>
            <a:r>
              <a:rPr lang="en-US" altLang="ko-KR" sz="1600" b="1" dirty="0">
                <a:solidFill>
                  <a:schemeClr val="tx1"/>
                </a:solidFill>
                <a:latin typeface="맑은 고딕" pitchFamily="50" charset="-127"/>
                <a:ea typeface="맑은 고딕" pitchFamily="50" charset="-127"/>
              </a:rPr>
              <a:t>);</a:t>
            </a:r>
          </a:p>
          <a:p>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digitalWrite</a:t>
            </a:r>
            <a:r>
              <a:rPr lang="en-US" altLang="ko-KR" sz="1600" b="1" dirty="0">
                <a:solidFill>
                  <a:schemeClr val="tx1"/>
                </a:solidFill>
                <a:latin typeface="맑은 고딕" pitchFamily="50" charset="-127"/>
                <a:ea typeface="맑은 고딕" pitchFamily="50" charset="-127"/>
              </a:rPr>
              <a:t>(</a:t>
            </a:r>
            <a:r>
              <a:rPr lang="en-US" altLang="ko-KR" sz="1600" b="1" dirty="0" err="1">
                <a:solidFill>
                  <a:schemeClr val="tx1"/>
                </a:solidFill>
                <a:latin typeface="맑은 고딕" pitchFamily="50" charset="-127"/>
                <a:ea typeface="맑은 고딕" pitchFamily="50" charset="-127"/>
              </a:rPr>
              <a:t>gLedPin</a:t>
            </a:r>
            <a:r>
              <a:rPr lang="en-US" altLang="ko-KR" sz="1600" b="1" dirty="0">
                <a:solidFill>
                  <a:schemeClr val="tx1"/>
                </a:solidFill>
                <a:latin typeface="맑은 고딕" pitchFamily="50" charset="-127"/>
                <a:ea typeface="맑은 고딕" pitchFamily="50" charset="-127"/>
              </a:rPr>
              <a:t>, </a:t>
            </a:r>
            <a:r>
              <a:rPr lang="en-US" altLang="ko-KR" sz="1600" b="1" dirty="0" err="1">
                <a:solidFill>
                  <a:schemeClr val="tx1"/>
                </a:solidFill>
                <a:latin typeface="맑은 고딕" pitchFamily="50" charset="-127"/>
                <a:ea typeface="맑은 고딕" pitchFamily="50" charset="-127"/>
              </a:rPr>
              <a:t>buttonState</a:t>
            </a:r>
            <a:r>
              <a:rPr lang="en-US" altLang="ko-KR" sz="1600" b="1" dirty="0">
                <a:solidFill>
                  <a:schemeClr val="tx1"/>
                </a:solidFill>
                <a:latin typeface="맑은 고딕" pitchFamily="50" charset="-127"/>
                <a:ea typeface="맑은 고딕" pitchFamily="50" charset="-127"/>
              </a:rPr>
              <a:t>);</a:t>
            </a:r>
          </a:p>
          <a:p>
            <a:r>
              <a:rPr lang="en-US" altLang="ko-KR" sz="1600" b="1" dirty="0">
                <a:solidFill>
                  <a:schemeClr val="tx1"/>
                </a:solidFill>
                <a:latin typeface="맑은 고딕" pitchFamily="50" charset="-127"/>
                <a:ea typeface="맑은 고딕" pitchFamily="50" charset="-127"/>
              </a:rPr>
              <a:t>}</a:t>
            </a:r>
          </a:p>
        </p:txBody>
      </p:sp>
      <p:sp>
        <p:nvSpPr>
          <p:cNvPr id="11" name="직사각형 10">
            <a:extLst>
              <a:ext uri="{FF2B5EF4-FFF2-40B4-BE49-F238E27FC236}">
                <a16:creationId xmlns:a16="http://schemas.microsoft.com/office/drawing/2014/main" id="{41226BB4-BCBC-401D-87F0-37655889CAAE}"/>
              </a:ext>
            </a:extLst>
          </p:cNvPr>
          <p:cNvSpPr/>
          <p:nvPr/>
        </p:nvSpPr>
        <p:spPr>
          <a:xfrm>
            <a:off x="6049070" y="1292634"/>
            <a:ext cx="4975263" cy="4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610029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d4f7c8514ecab08232b64392df256eeeb4d7bf6"/>
</p:tagLst>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HYCU 표준 폰트">
      <a:majorFont>
        <a:latin typeface="Arial"/>
        <a:ea typeface="돋움"/>
        <a:cs typeface=""/>
      </a:majorFont>
      <a:minorFont>
        <a:latin typeface="Arial"/>
        <a:ea typeface="돋움"/>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40000"/>
            <a:lumOff val="60000"/>
          </a:schemeClr>
        </a:solidFill>
        <a:ln>
          <a:solidFill>
            <a:srgbClr val="FF0000"/>
          </a:solidFill>
        </a:ln>
      </a:spPr>
      <a:bodyPr rtlCol="0" anchor="ctr"/>
      <a:lstStyle>
        <a:defPPr algn="ctr">
          <a:defRPr sz="11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7823</TotalTime>
  <Words>37298</Words>
  <Application>Microsoft Office PowerPoint</Application>
  <PresentationFormat>사용자 지정</PresentationFormat>
  <Paragraphs>7170</Paragraphs>
  <Slides>348</Slides>
  <Notes>297</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348</vt:i4>
      </vt:variant>
    </vt:vector>
  </HeadingPairs>
  <TitlesOfParts>
    <vt:vector size="358" baseType="lpstr">
      <vt:lpstr>굴림</vt:lpstr>
      <vt:lpstr>돋움</vt:lpstr>
      <vt:lpstr>맑은 고딕</vt:lpstr>
      <vt:lpstr>맑은고딕</vt:lpstr>
      <vt:lpstr>Arial</vt:lpstr>
      <vt:lpstr>Cambria Math</vt:lpstr>
      <vt:lpstr>Consolas</vt:lpstr>
      <vt:lpstr>Wingdings</vt:lpstr>
      <vt:lpstr>Wingdings 3</vt:lpstr>
      <vt:lpstr>1_Office 테마</vt:lpstr>
      <vt:lpstr>   원격 모니터링 시스템 설계</vt:lpstr>
      <vt:lpstr>   1부 - 아두이노 호환 Phi board</vt:lpstr>
      <vt:lpstr>Phi board v1.0</vt:lpstr>
      <vt:lpstr>Phi board v1.0</vt:lpstr>
      <vt:lpstr>Phi board v1.0</vt:lpstr>
      <vt:lpstr>Phi board v1.0 처음 자동 실행되는 프로그램</vt:lpstr>
      <vt:lpstr>Phi board v1.0</vt:lpstr>
      <vt:lpstr>Phi board v1.0</vt:lpstr>
      <vt:lpstr>Phi board v1.0</vt:lpstr>
      <vt:lpstr>Phi board v1.0</vt:lpstr>
      <vt:lpstr>Phi board v1.0</vt:lpstr>
      <vt:lpstr>자~ 정리를 좀 하죠!</vt:lpstr>
      <vt:lpstr>Phi board v1.0</vt:lpstr>
      <vt:lpstr>Phi board v1.0</vt:lpstr>
      <vt:lpstr>Phi board v1.0</vt:lpstr>
      <vt:lpstr>Phi board v1.0</vt:lpstr>
      <vt:lpstr>Phi board v1.0</vt:lpstr>
      <vt:lpstr>자~ 정리를 좀 하죠!</vt:lpstr>
      <vt:lpstr>Phi board 핀 매핑</vt:lpstr>
      <vt:lpstr>Phi board v1.0 pin mapping</vt:lpstr>
      <vt:lpstr>Digital Output LED_BUILTIN</vt:lpstr>
      <vt:lpstr>Digital Output</vt:lpstr>
      <vt:lpstr>Digital Output</vt:lpstr>
      <vt:lpstr>Digital Output</vt:lpstr>
      <vt:lpstr>Serial Communication UART</vt:lpstr>
      <vt:lpstr>UART(Universal Asynchronous Receiver/Transmitter)</vt:lpstr>
      <vt:lpstr>UART(Universal asynchronous receiver/transmitter)</vt:lpstr>
      <vt:lpstr>Digital Input User Switch</vt:lpstr>
      <vt:lpstr>Digital Input</vt:lpstr>
      <vt:lpstr>Phi board v1.0 Analog Input of ESP-12E</vt:lpstr>
      <vt:lpstr>Analog Input of ESP-12E</vt:lpstr>
      <vt:lpstr>Analog Input of ESP-12E</vt:lpstr>
      <vt:lpstr>참고 Analog Input of ESP-12E</vt:lpstr>
      <vt:lpstr>자~ 정리를 좀 하죠!</vt:lpstr>
      <vt:lpstr>Phi board v1.0 MicroSD</vt:lpstr>
      <vt:lpstr>MicroSD Memory Card</vt:lpstr>
      <vt:lpstr>MicroSD Memory Card</vt:lpstr>
      <vt:lpstr>MicroSD Memory Card</vt:lpstr>
      <vt:lpstr>MicroSD Memory Card</vt:lpstr>
      <vt:lpstr>MicroSD Memory Card</vt:lpstr>
      <vt:lpstr>스케치</vt:lpstr>
      <vt:lpstr> I2C와 SPI 통신 I</vt:lpstr>
      <vt:lpstr>I2C와 SPI 통신 - 개요</vt:lpstr>
      <vt:lpstr>I2C와 SPI 통신 - 개요</vt:lpstr>
      <vt:lpstr>I2C와 SPI 통신 - 개요</vt:lpstr>
      <vt:lpstr>I2C와 SPI 통신 - 개요</vt:lpstr>
      <vt:lpstr>이번 시간에는…</vt:lpstr>
      <vt:lpstr>BH1750(I2C)</vt:lpstr>
      <vt:lpstr>BH1750</vt:lpstr>
      <vt:lpstr>BH1750</vt:lpstr>
      <vt:lpstr>BH1750</vt:lpstr>
      <vt:lpstr>LIS3DH 가속도(진동센서)</vt:lpstr>
      <vt:lpstr>LIS3DH</vt:lpstr>
      <vt:lpstr>LIS3DH</vt:lpstr>
      <vt:lpstr>LIS3DH</vt:lpstr>
      <vt:lpstr>LIS3DH</vt:lpstr>
      <vt:lpstr>LIS3DH</vt:lpstr>
      <vt:lpstr>LIS3DH</vt:lpstr>
      <vt:lpstr>OLED(SSD1306)</vt:lpstr>
      <vt:lpstr>OLED(SSD1306)</vt:lpstr>
      <vt:lpstr>OLED(SSD1306)</vt:lpstr>
      <vt:lpstr>OLED - Adafruit SSD1301 </vt:lpstr>
      <vt:lpstr>OLED(SSD1306)</vt:lpstr>
      <vt:lpstr>OLED - Adafruit SSD1301 </vt:lpstr>
      <vt:lpstr>OLED - Adafruit SSD1301 </vt:lpstr>
      <vt:lpstr>ADS1015 ADC</vt:lpstr>
      <vt:lpstr>ADS1015(ADC)</vt:lpstr>
      <vt:lpstr>참고 - ADS1015(ADC)</vt:lpstr>
      <vt:lpstr>ADS1015(ADC)</vt:lpstr>
      <vt:lpstr>ADS1015(ADC)</vt:lpstr>
      <vt:lpstr>ADS1015(ADC)</vt:lpstr>
      <vt:lpstr>ADS1015</vt:lpstr>
      <vt:lpstr>ADS1015</vt:lpstr>
      <vt:lpstr>DHT11 온습도센서</vt:lpstr>
      <vt:lpstr>DHT11(온습도 센서)</vt:lpstr>
      <vt:lpstr>DHT11(온습도 센서)</vt:lpstr>
      <vt:lpstr>DHT11(온습도 센서)</vt:lpstr>
      <vt:lpstr>DHT11(온습도 센서)</vt:lpstr>
      <vt:lpstr>Phi board v1.0 Interrupt</vt:lpstr>
      <vt:lpstr>Phi board v1.0의 Interrupt</vt:lpstr>
      <vt:lpstr>Phi board v1.0의 Interrupt</vt:lpstr>
      <vt:lpstr>Phi board v1.0의 Interrupt</vt:lpstr>
      <vt:lpstr>Phi board v1.0의 Interrupt</vt:lpstr>
      <vt:lpstr>Phi board v1.0의 Interrupt</vt:lpstr>
      <vt:lpstr> Delay( )함수 없이 주기적 동작 </vt:lpstr>
      <vt:lpstr>delay( ) 함수 없이 주기적인 작업 실행</vt:lpstr>
      <vt:lpstr>delay( ) 함수 없이 주기적인 작업 실행</vt:lpstr>
      <vt:lpstr>delay( ) 함수 없이 주기적인 작업 실행</vt:lpstr>
      <vt:lpstr>delay( ) 함수 없이 주기적인 작업 실행</vt:lpstr>
      <vt:lpstr>delay( ) 함수 없이 주기적인 작업 실행</vt:lpstr>
      <vt:lpstr>delay( ) 함수 없이 주기적인 작업 실행</vt:lpstr>
      <vt:lpstr>delay( ) 함수 없이 주기적인 작업 실행</vt:lpstr>
      <vt:lpstr>delay( ) 함수 없이 주기적인 작업 실행</vt:lpstr>
      <vt:lpstr>delay( ) 함수 없이 주기적인 작업 실행</vt:lpstr>
      <vt:lpstr>delay( ) 함수 없이 주기적인 작업 실행</vt:lpstr>
      <vt:lpstr>delay( ) 함수 없이 주기적인 작업 실행</vt:lpstr>
      <vt:lpstr>delay( ) 함수 없이 주기적인 작업 실행</vt:lpstr>
      <vt:lpstr>delay( ) 함수 없이 주기적인 작업 실행</vt:lpstr>
      <vt:lpstr>delay( ) 함수 없이 주기적인 작업 실행</vt:lpstr>
      <vt:lpstr>delay( ) 함수 없이 주기적인 작업 실행</vt:lpstr>
      <vt:lpstr>delay( ) 함수 없이 주기적인 작업 실행</vt:lpstr>
      <vt:lpstr>자~ 정리를 좀 하죠!</vt:lpstr>
      <vt:lpstr>Ticker Object - lib.</vt:lpstr>
      <vt:lpstr>Ticker Object - lib.</vt:lpstr>
      <vt:lpstr>쉬어가기 - 다음으로 넘어 가셔도 됩니다만!</vt:lpstr>
      <vt:lpstr>Timer Lib.</vt:lpstr>
      <vt:lpstr>Timer Lib.</vt:lpstr>
      <vt:lpstr>Timer Lib.</vt:lpstr>
      <vt:lpstr>Timer Lib.</vt:lpstr>
      <vt:lpstr>자~ 정리를 좀 하죠!</vt:lpstr>
      <vt:lpstr>Mini Project I DHT11 &amp; OLED</vt:lpstr>
      <vt:lpstr>센서 활용</vt:lpstr>
      <vt:lpstr>Mini Project II DHT11, BH1750 &amp; OLED</vt:lpstr>
      <vt:lpstr>센서 활용</vt:lpstr>
      <vt:lpstr>Mini Project III DHT11, BH1750 &amp; OLED  and Save your data to a MicroSD (csv file)</vt:lpstr>
      <vt:lpstr>센서 활용</vt:lpstr>
      <vt:lpstr>센서 활용</vt:lpstr>
      <vt:lpstr>2부 NTP, MQTT</vt:lpstr>
      <vt:lpstr>NTP(Network Time Protocol)</vt:lpstr>
      <vt:lpstr>NTP(Network Time Protocol)</vt:lpstr>
      <vt:lpstr>NTP(Network Time Protocol)</vt:lpstr>
      <vt:lpstr>NTP(Network Time Protocol)</vt:lpstr>
      <vt:lpstr>NTP(Network Time Protocol)</vt:lpstr>
      <vt:lpstr>NTP(Network Time Protocol)</vt:lpstr>
      <vt:lpstr>NTP(Network Time Protocol)</vt:lpstr>
      <vt:lpstr>NTP(Network Time Protocol)</vt:lpstr>
      <vt:lpstr>NTP(Network Time Protocol)</vt:lpstr>
      <vt:lpstr>Mini Project V 온습도 값 그리고 취득한 날자, 시간을 OLED에 출력</vt:lpstr>
      <vt:lpstr>온습도 값 그리고 취득한 날자, 시간을 OLED에 출력</vt:lpstr>
      <vt:lpstr>온습도 값 그리고 취득한 날자, 시간을 OLED에 출력</vt:lpstr>
      <vt:lpstr>Raspberrypi 환경 구축  </vt:lpstr>
      <vt:lpstr>개발 환경 구축</vt:lpstr>
      <vt:lpstr>개발 환경 구축</vt:lpstr>
      <vt:lpstr>개발 환경 구축</vt:lpstr>
      <vt:lpstr>개발 환경 구축</vt:lpstr>
      <vt:lpstr>개발 환경 구축</vt:lpstr>
      <vt:lpstr>개발 환경 구축</vt:lpstr>
      <vt:lpstr>개발 환경 구축</vt:lpstr>
      <vt:lpstr>개발 환경 구축</vt:lpstr>
      <vt:lpstr>개발 환경 구축</vt:lpstr>
      <vt:lpstr>개발 환경 구축</vt:lpstr>
      <vt:lpstr>개발 환경 구축</vt:lpstr>
      <vt:lpstr>개발 환경 구축</vt:lpstr>
      <vt:lpstr>개발 환경 구축</vt:lpstr>
      <vt:lpstr>리눅스 기본 명령어</vt:lpstr>
      <vt:lpstr>리눅스 기본 명령어</vt:lpstr>
      <vt:lpstr>Linux Commands</vt:lpstr>
      <vt:lpstr>에디터</vt:lpstr>
      <vt:lpstr>에디터</vt:lpstr>
      <vt:lpstr>에디터</vt:lpstr>
      <vt:lpstr>에디터</vt:lpstr>
      <vt:lpstr>에디터</vt:lpstr>
      <vt:lpstr>개발 환경 구축</vt:lpstr>
      <vt:lpstr>개발 환경 구축</vt:lpstr>
      <vt:lpstr>개발 환경 구축</vt:lpstr>
      <vt:lpstr>개발 환경 구축</vt:lpstr>
      <vt:lpstr>개발 환경 구축</vt:lpstr>
      <vt:lpstr>개발 환경 구축</vt:lpstr>
      <vt:lpstr>개발 환경 구축</vt:lpstr>
      <vt:lpstr>개발 환경 구축</vt:lpstr>
      <vt:lpstr>개발 환경 구축</vt:lpstr>
      <vt:lpstr>Linux Commands</vt:lpstr>
      <vt:lpstr>MQTT Broker on Raspberrypi</vt:lpstr>
      <vt:lpstr>MQTT</vt:lpstr>
      <vt:lpstr>Mosquitto 동작 확인</vt:lpstr>
      <vt:lpstr>Raspberry에 MQTT Broker, Mosquitto 설치</vt:lpstr>
      <vt:lpstr>Mosquitto 동작 확인</vt:lpstr>
      <vt:lpstr>Mosquitto 동작 확인</vt:lpstr>
      <vt:lpstr>Mosquitto 동작 확인</vt:lpstr>
      <vt:lpstr>Mosquitto 동작 확인</vt:lpstr>
      <vt:lpstr>Mosquitto 동작 확인</vt:lpstr>
      <vt:lpstr>Mosquitto 동작 확인</vt:lpstr>
      <vt:lpstr>Mosquitto 동작 확인</vt:lpstr>
      <vt:lpstr>Mosquitto 동작 확인</vt:lpstr>
      <vt:lpstr>Raspberry에서 Mosquitto Broker 설정</vt:lpstr>
      <vt:lpstr>Raspberry에서 Mosquitto Broker 설정</vt:lpstr>
      <vt:lpstr>Raspberry에서 Mosquitto Broker 설정</vt:lpstr>
      <vt:lpstr>Raspberry에서 Mosquitto Broker 설정</vt:lpstr>
      <vt:lpstr>Subscriber with ID and PW</vt:lpstr>
      <vt:lpstr>Subscriber with ID and PW</vt:lpstr>
      <vt:lpstr>MQTT Broker가 실행되고 있는 라즈베리파이 외부에서 Broker에 접속</vt:lpstr>
      <vt:lpstr>MQTT Broker가 실행되고 있는 라즈베리파이 외부에서 Broker에 접속</vt:lpstr>
      <vt:lpstr>MQTT Broker가 실행되고 있는 라즈베리파이 외부에서 Broker에 접속</vt:lpstr>
      <vt:lpstr>MQTT Broker가 실행되고 있는 라즈베리파이 외부에서 Broker에 접속</vt:lpstr>
      <vt:lpstr>MQTT Broker가 실행되고 있는 라즈베리파이 외부에서 Broker에 접속</vt:lpstr>
      <vt:lpstr>MQTT Broker가 실행되고 있는 라즈베리파이 외부에서 Broker에 접속</vt:lpstr>
      <vt:lpstr>MQTT Broker가 실행되고 있는 라즈베리파이 외부에서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라즈베리파이의 외부 장치(Phi 보드)에서 Broker에 접속</vt:lpstr>
      <vt:lpstr>Mini Project IV 온도,습도,조도 값을 Pub/Led Sub</vt:lpstr>
      <vt:lpstr>Project </vt:lpstr>
      <vt:lpstr>Mini Project VI 조도값과 가속도(진동)값을 Pub/Led Sub</vt:lpstr>
      <vt:lpstr>Project </vt:lpstr>
      <vt:lpstr>Project </vt:lpstr>
      <vt:lpstr>Project </vt:lpstr>
      <vt:lpstr>Project </vt:lpstr>
      <vt:lpstr>Project </vt:lpstr>
      <vt:lpstr>Influx DB on Raspberrypi </vt:lpstr>
      <vt:lpstr>InfluxDB 소개</vt:lpstr>
      <vt:lpstr>InfluxDB 소개</vt:lpstr>
      <vt:lpstr>라즈베리파이에 InfluxDB 설치</vt:lpstr>
      <vt:lpstr>A basic understanding of InfluxDB’s datastore</vt:lpstr>
      <vt:lpstr>A basic understanding of InfluxDB’s datastore</vt:lpstr>
      <vt:lpstr>쉬어가는 페이지 - A basic understanding of InfluxDB’s datastore</vt:lpstr>
      <vt:lpstr>A basic understanding of InfluxDB’s datastore</vt:lpstr>
      <vt:lpstr>A basic understanding of InfluxDB’s datastore</vt:lpstr>
      <vt:lpstr>A basic understanding of InfluxDB’s datastore</vt:lpstr>
      <vt:lpstr>InfluxDB는 SQL과 유사한 쿼리 언어를 제공</vt:lpstr>
      <vt:lpstr>InfluxDB는 SQL과 유사한 쿼리 언어를 제공</vt:lpstr>
      <vt:lpstr>Python 설치</vt:lpstr>
      <vt:lpstr>Python 설치</vt:lpstr>
      <vt:lpstr>Python 설치</vt:lpstr>
      <vt:lpstr>무따기(무조건 따라하기)</vt:lpstr>
      <vt:lpstr>무따기(무조건 따라하기)</vt:lpstr>
      <vt:lpstr>Python 설치</vt:lpstr>
      <vt:lpstr>무따기(무조건 따라하기)</vt:lpstr>
      <vt:lpstr>무따기(무조건 따라하기)</vt:lpstr>
      <vt:lpstr>무따기(무조건 따라하기)</vt:lpstr>
      <vt:lpstr>무따기(무조건 따라하기)</vt:lpstr>
      <vt:lpstr>무따기(무조건 따라하기)</vt:lpstr>
      <vt:lpstr>무따기(무조건 따라하기)</vt:lpstr>
      <vt:lpstr>무따기(무조건 따라하기)</vt:lpstr>
      <vt:lpstr>무따기(무조건 따라하기)</vt:lpstr>
      <vt:lpstr>무따기(무조건 따라하기)</vt:lpstr>
      <vt:lpstr>무따기(무조건 따라하기)</vt:lpstr>
      <vt:lpstr>무따기(무조건 따라하기)</vt:lpstr>
      <vt:lpstr>Jupyter</vt:lpstr>
      <vt:lpstr>Jupyter</vt:lpstr>
      <vt:lpstr>Jupyter</vt:lpstr>
      <vt:lpstr>Jupyter</vt:lpstr>
      <vt:lpstr>Jupyter</vt:lpstr>
      <vt:lpstr>Jupyter</vt:lpstr>
      <vt:lpstr>Python – 반복문(while)</vt:lpstr>
      <vt:lpstr>Python – 반복문(for)</vt:lpstr>
      <vt:lpstr>Python – 반복문(for)</vt:lpstr>
      <vt:lpstr>Python – 반복문(for)</vt:lpstr>
      <vt:lpstr>Python – 반복문(for)</vt:lpstr>
      <vt:lpstr>Python – 반복문(for)</vt:lpstr>
      <vt:lpstr>Python – 반복문(for)</vt:lpstr>
      <vt:lpstr>Python – 반복문(for)</vt:lpstr>
      <vt:lpstr>Python – 반복문(for)</vt:lpstr>
      <vt:lpstr>Python – 반복문(for)</vt:lpstr>
      <vt:lpstr>Python – 반복문(for)</vt:lpstr>
      <vt:lpstr>Python – 반복문(for)</vt:lpstr>
      <vt:lpstr>Python – 반복문(for)</vt:lpstr>
      <vt:lpstr>여기서 잠깐 ‘들여쓰기＇</vt:lpstr>
      <vt:lpstr>Python 기초 - List</vt:lpstr>
      <vt:lpstr>Python 기초 - List</vt:lpstr>
      <vt:lpstr>Python 기초 - List</vt:lpstr>
      <vt:lpstr>Python 기초 - List</vt:lpstr>
      <vt:lpstr>Python 기초 - List</vt:lpstr>
      <vt:lpstr>Python - Data type : List </vt:lpstr>
      <vt:lpstr>Python - Data type : List</vt:lpstr>
      <vt:lpstr>Python 기초 - List</vt:lpstr>
      <vt:lpstr>Python 기초 - List</vt:lpstr>
      <vt:lpstr>Python 기초 - List</vt:lpstr>
      <vt:lpstr>Python 기초 - List</vt:lpstr>
      <vt:lpstr>For</vt:lpstr>
      <vt:lpstr>For</vt:lpstr>
      <vt:lpstr>여기서 잠깐 – Python 기초</vt:lpstr>
      <vt:lpstr>Python - Data type : List</vt:lpstr>
      <vt:lpstr>Python 기초 - Dictonary</vt:lpstr>
      <vt:lpstr>Python 기초 - Dictonary</vt:lpstr>
      <vt:lpstr>Python 기초 - Dictonary</vt:lpstr>
      <vt:lpstr>Python 기초 - Dictonary</vt:lpstr>
      <vt:lpstr>Python 기초 - Dictonary</vt:lpstr>
      <vt:lpstr>Python - String</vt:lpstr>
      <vt:lpstr>Python - String</vt:lpstr>
      <vt:lpstr>Python - String</vt:lpstr>
      <vt:lpstr>Python - String</vt:lpstr>
      <vt:lpstr>Influxdb - Grafana</vt:lpstr>
      <vt:lpstr>데이터를 InfluxDB에 넣기</vt:lpstr>
      <vt:lpstr>데이터를 InfluxDB에 넣기</vt:lpstr>
      <vt:lpstr>데이터를 InfluxDB에 넣기</vt:lpstr>
      <vt:lpstr>데이터를 InfluxDB에 넣기</vt:lpstr>
      <vt:lpstr>데이터를 InfluxDB에 넣기</vt:lpstr>
      <vt:lpstr>데이터를 InfluxDB에서 가져오기</vt:lpstr>
      <vt:lpstr>데이터를 InfluxDB에서 가져오기</vt:lpstr>
      <vt:lpstr>데이터를 InfluxDB에서 가져오기</vt:lpstr>
      <vt:lpstr>데이터를 InfluxDB에서 가져오기</vt:lpstr>
      <vt:lpstr>데이터를 InfluxDB에서 가져오기</vt:lpstr>
      <vt:lpstr>데이터를 InfluxDB에서 가져오기</vt:lpstr>
      <vt:lpstr>참고 – RestAPI</vt:lpstr>
      <vt:lpstr>Retention Policy(RP, 보존 정책) 개념 </vt:lpstr>
      <vt:lpstr>Retention Policy(RP, 보존 정책) 생성 </vt:lpstr>
      <vt:lpstr> MQTT 네트워크 구성 및 InfluxDB</vt:lpstr>
      <vt:lpstr> MQTT 네트워크 구성 및 InfluxDB</vt:lpstr>
      <vt:lpstr> MQTT 네트워크 구성 및 InfluxDB</vt:lpstr>
      <vt:lpstr> MQTT 네트워크 구성 및 InfluxDB</vt:lpstr>
      <vt:lpstr> MQTT 네트워크 구성 및 InfluxDB</vt:lpstr>
      <vt:lpstr> MQTT 네트워크 구성 및 InfluxDB</vt:lpstr>
      <vt:lpstr> MQTT 네트워크 구성 및 InfluxDB</vt:lpstr>
      <vt:lpstr> MQTT 네트워크 구성 및 InfluxDB</vt:lpstr>
      <vt:lpstr> MQTT 네트워크 구성 및 InfluxDB</vt:lpstr>
      <vt:lpstr> MQTT 네트워크 구성 및 InfluxDB</vt:lpstr>
      <vt:lpstr> MQTT 네트워크 구성 및 InfluxDB</vt:lpstr>
      <vt:lpstr> 이번 교육의 최종 목표</vt:lpstr>
      <vt:lpstr> 이번 교육의 최종 목표</vt:lpstr>
      <vt:lpstr>Grafana </vt:lpstr>
      <vt:lpstr>Grafana</vt:lpstr>
      <vt:lpstr>Grafana</vt:lpstr>
      <vt:lpstr>Influxdb - Grafana</vt:lpstr>
      <vt:lpstr>Influxdb - Grafana</vt:lpstr>
      <vt:lpstr>Influxdb - Grafana</vt:lpstr>
      <vt:lpstr>Influxdb - Grafana</vt:lpstr>
      <vt:lpstr>Influxdb - Grafana</vt:lpstr>
      <vt:lpstr>Influxdb - Grafana</vt:lpstr>
      <vt:lpstr>Influxdb - Grafana</vt:lpstr>
      <vt:lpstr>Influxdb - Grafana</vt:lpstr>
      <vt:lpstr>Influxdb - Grafana</vt:lpstr>
      <vt:lpstr>Influxdb - Grafana</vt:lpstr>
      <vt:lpstr>Influxdb - Grafana</vt:lpstr>
      <vt:lpstr>Influxdb - Grafana</vt:lpstr>
      <vt:lpstr>Influxdb - Grafana</vt:lpstr>
      <vt:lpstr>Influxdb - Grafana</vt:lpstr>
      <vt:lpstr>Influxdb - Grafana</vt:lpstr>
      <vt:lpstr>Influxdb - Grafana</vt:lpstr>
      <vt:lpstr>Set server timezone</vt:lpstr>
      <vt:lpstr>마지막 과제</vt:lpstr>
      <vt:lpstr> 이번 교육의 최종 목표</vt:lpstr>
    </vt:vector>
  </TitlesOfParts>
  <Company>JEMM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webdesign</dc:creator>
  <cp:lastModifiedBy>성필 김</cp:lastModifiedBy>
  <cp:revision>5602</cp:revision>
  <dcterms:created xsi:type="dcterms:W3CDTF">2006-05-09T06:23:44Z</dcterms:created>
  <dcterms:modified xsi:type="dcterms:W3CDTF">2023-09-17T06:46:41Z</dcterms:modified>
</cp:coreProperties>
</file>